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5" r:id="rId2"/>
    <p:sldId id="402" r:id="rId3"/>
    <p:sldId id="405" r:id="rId4"/>
    <p:sldId id="404" r:id="rId5"/>
    <p:sldId id="407" r:id="rId6"/>
    <p:sldId id="392" r:id="rId7"/>
    <p:sldId id="399" r:id="rId8"/>
    <p:sldId id="406" r:id="rId9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B2D"/>
    <a:srgbClr val="1444FB"/>
    <a:srgbClr val="1444CA"/>
    <a:srgbClr val="164BE0"/>
    <a:srgbClr val="FFFFCC"/>
    <a:srgbClr val="E9F0FB"/>
    <a:srgbClr val="E4EDF8"/>
    <a:srgbClr val="CCECFF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67" autoAdjust="0"/>
    <p:restoredTop sz="94227" autoAdjust="0"/>
  </p:normalViewPr>
  <p:slideViewPr>
    <p:cSldViewPr>
      <p:cViewPr varScale="1">
        <p:scale>
          <a:sx n="162" d="100"/>
          <a:sy n="162" d="100"/>
        </p:scale>
        <p:origin x="-104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BF7D34-B967-42DC-A601-F06BC1777829}" type="datetimeFigureOut">
              <a:rPr lang="en-US"/>
              <a:pPr>
                <a:defRPr/>
              </a:pPr>
              <a:t>11/9/11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4324C1-4315-4720-B399-CE3798AD7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6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F03D38-EB54-4A2B-9D40-50C66FE4E5B3}" type="datetimeFigureOut">
              <a:rPr lang="en-US"/>
              <a:pPr>
                <a:defRPr/>
              </a:pPr>
              <a:t>11/9/11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597D9A-0A57-4BDE-B5A8-FB871EF7D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0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958" indent="-2915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08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2524" indent="-23321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8959" indent="-23321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27B76-B036-4FE8-8146-0022DCC9EC6B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6136-F53F-47AA-8F9D-3BF0491E05CB}" type="datetimeFigureOut">
              <a:rPr lang="en-US"/>
              <a:pPr>
                <a:defRPr/>
              </a:pPr>
              <a:t>11/9/11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D71B-FEEF-48D3-84B1-870911CCA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2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A8F1-04E2-4357-9743-3578B370D55E}" type="datetimeFigureOut">
              <a:rPr lang="en-US"/>
              <a:pPr>
                <a:defRPr/>
              </a:pPr>
              <a:t>11/9/11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3099-3454-4DBD-9A47-B9841B8A6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1C65-BFCC-4B4C-BBE0-18F1DBFB0368}" type="datetimeFigureOut">
              <a:rPr lang="en-US"/>
              <a:pPr>
                <a:defRPr/>
              </a:pPr>
              <a:t>11/9/11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0089-2C8B-448C-BFFB-86AD2F23B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2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0F22-17C9-4351-BE5C-55A1FB50B2FA}" type="datetimeFigureOut">
              <a:rPr lang="en-US"/>
              <a:pPr>
                <a:defRPr/>
              </a:pPr>
              <a:t>11/9/11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0EC9-4EAB-4D0B-AEB5-1BC39B97C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9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16A0-0E2C-426E-B550-6B1C9C8298DA}" type="datetimeFigureOut">
              <a:rPr lang="en-US"/>
              <a:pPr>
                <a:defRPr/>
              </a:pPr>
              <a:t>11/9/11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7FAA-A82D-46E4-97AA-FF8D17DF4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8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8F7B-3625-43E6-8F2D-A10294309AF6}" type="datetimeFigureOut">
              <a:rPr lang="en-US"/>
              <a:pPr>
                <a:defRPr/>
              </a:pPr>
              <a:t>11/9/11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4E31-806F-40CE-A845-3F1647271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2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CDFF-343A-40B6-96AD-D9A1BB4E57A3}" type="datetimeFigureOut">
              <a:rPr lang="en-US"/>
              <a:pPr>
                <a:defRPr/>
              </a:pPr>
              <a:t>11/9/11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368D-8321-4AE4-A3D4-A939CDB6D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4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6707-556A-4BEB-A354-FF5C8853C5D9}" type="datetimeFigureOut">
              <a:rPr lang="en-US"/>
              <a:pPr>
                <a:defRPr/>
              </a:pPr>
              <a:t>11/9/11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C7F8-AC53-465D-80E4-190A3534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4C27-DE58-4F29-9059-D8E9CFC0AA23}" type="datetimeFigureOut">
              <a:rPr lang="en-US"/>
              <a:pPr>
                <a:defRPr/>
              </a:pPr>
              <a:t>11/9/11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F26C-6CF1-4B0C-B9AE-0B923A8BF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5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7690-3806-4076-B9A3-095140C3AAAD}" type="datetimeFigureOut">
              <a:rPr lang="en-US"/>
              <a:pPr>
                <a:defRPr/>
              </a:pPr>
              <a:t>11/9/11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3B38-6AD3-4C85-968D-EF56FCFFF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13CD-ED0D-4C75-84F0-B71A094CFFB8}" type="datetimeFigureOut">
              <a:rPr lang="en-US"/>
              <a:pPr>
                <a:defRPr/>
              </a:pPr>
              <a:t>11/9/11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C5D3-B01F-49B5-B527-C7B1D5FEA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6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8469F6-B869-4045-B10F-80C39F18FDCA}" type="datetimeFigureOut">
              <a:rPr lang="en-US"/>
              <a:pPr>
                <a:defRPr/>
              </a:pPr>
              <a:t>11/9/11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A1D9B-3102-4837-95D7-D37844C70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jp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4830" y="14478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+mn-lt"/>
              </a:rPr>
              <a:t>Fabrication </a:t>
            </a:r>
            <a:r>
              <a:rPr lang="en-US" sz="3200" dirty="0" smtClean="0">
                <a:latin typeface="+mn-lt"/>
              </a:rPr>
              <a:t>and testing of a centrifugal pump</a:t>
            </a:r>
            <a:endParaRPr lang="en-US" sz="2400" dirty="0" smtClean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46" y="2514600"/>
            <a:ext cx="2991432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53920"/>
            <a:ext cx="2743200" cy="30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3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900" y="2667000"/>
            <a:ext cx="78987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The content of this presentation is for informational purposes only and is intended only for students attending Louisiana Tech University.  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The author of this information does not make any claims as to the validity or accuracy of the information or methods presented. 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The procedures </a:t>
            </a:r>
            <a:r>
              <a:rPr lang="en-US" sz="1400" dirty="0">
                <a:solidFill>
                  <a:srgbClr val="000000"/>
                </a:solidFill>
              </a:rPr>
              <a:t>demonstrated </a:t>
            </a:r>
            <a:r>
              <a:rPr lang="en-US" sz="1400" dirty="0" smtClean="0">
                <a:solidFill>
                  <a:srgbClr val="000000"/>
                </a:solidFill>
              </a:rPr>
              <a:t>here </a:t>
            </a:r>
            <a:r>
              <a:rPr lang="en-US" sz="1400" dirty="0">
                <a:solidFill>
                  <a:srgbClr val="000000"/>
                </a:solidFill>
              </a:rPr>
              <a:t>are potentially dangerous and could result in injury or damage. </a:t>
            </a:r>
            <a:endParaRPr lang="en-US" sz="1400" dirty="0" smtClean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Louisiana Tech University and the State of Louisiana, their officers</a:t>
            </a:r>
            <a:r>
              <a:rPr lang="en-US" sz="1400" dirty="0">
                <a:solidFill>
                  <a:srgbClr val="000000"/>
                </a:solidFill>
              </a:rPr>
              <a:t>, employees, agents or </a:t>
            </a:r>
            <a:r>
              <a:rPr lang="en-US" sz="1400" dirty="0" smtClean="0">
                <a:solidFill>
                  <a:srgbClr val="000000"/>
                </a:solidFill>
              </a:rPr>
              <a:t>volunteers, </a:t>
            </a:r>
            <a:r>
              <a:rPr lang="en-US" sz="1400" dirty="0">
                <a:solidFill>
                  <a:srgbClr val="000000"/>
                </a:solidFill>
              </a:rPr>
              <a:t>are not liable or responsible for any </a:t>
            </a:r>
            <a:r>
              <a:rPr lang="en-US" sz="1400" dirty="0" smtClean="0">
                <a:solidFill>
                  <a:srgbClr val="000000"/>
                </a:solidFill>
              </a:rPr>
              <a:t>injuries, illness, damage or losses which </a:t>
            </a:r>
            <a:r>
              <a:rPr lang="en-US" sz="1400" dirty="0">
                <a:solidFill>
                  <a:srgbClr val="000000"/>
                </a:solidFill>
              </a:rPr>
              <a:t>may result from your using the materials or ideas, or from your performing the </a:t>
            </a:r>
            <a:r>
              <a:rPr lang="en-US" sz="1400" dirty="0" smtClean="0">
                <a:solidFill>
                  <a:srgbClr val="000000"/>
                </a:solidFill>
              </a:rPr>
              <a:t>experiments </a:t>
            </a:r>
            <a:r>
              <a:rPr lang="en-US" sz="1400" dirty="0">
                <a:solidFill>
                  <a:srgbClr val="000000"/>
                </a:solidFill>
              </a:rPr>
              <a:t>or procedures depicted </a:t>
            </a:r>
            <a:r>
              <a:rPr lang="en-US" sz="1400" dirty="0" smtClean="0">
                <a:solidFill>
                  <a:srgbClr val="000000"/>
                </a:solidFill>
              </a:rPr>
              <a:t>in this presentation. 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If </a:t>
            </a:r>
            <a:r>
              <a:rPr lang="en-US" sz="1400" dirty="0">
                <a:solidFill>
                  <a:srgbClr val="000000"/>
                </a:solidFill>
              </a:rPr>
              <a:t>you do not agree, </a:t>
            </a:r>
            <a:r>
              <a:rPr lang="en-US" sz="1400" dirty="0" smtClean="0">
                <a:solidFill>
                  <a:srgbClr val="000000"/>
                </a:solidFill>
              </a:rPr>
              <a:t> then do </a:t>
            </a:r>
            <a:r>
              <a:rPr lang="en-US" sz="1400" dirty="0">
                <a:solidFill>
                  <a:srgbClr val="000000"/>
                </a:solidFill>
              </a:rPr>
              <a:t>not view this content.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24200" y="1676400"/>
            <a:ext cx="2590800" cy="685800"/>
            <a:chOff x="1828800" y="3810000"/>
            <a:chExt cx="4495800" cy="1219200"/>
          </a:xfrm>
        </p:grpSpPr>
        <p:sp>
          <p:nvSpPr>
            <p:cNvPr id="8" name="Rounded Rectangle 7"/>
            <p:cNvSpPr/>
            <p:nvPr/>
          </p:nvSpPr>
          <p:spPr>
            <a:xfrm>
              <a:off x="1828800" y="3810000"/>
              <a:ext cx="4495800" cy="1219200"/>
            </a:xfrm>
            <a:prstGeom prst="roundRect">
              <a:avLst/>
            </a:prstGeom>
            <a:solidFill>
              <a:srgbClr val="C00000"/>
            </a:solidFill>
            <a:ln w="889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14276" y="3904799"/>
              <a:ext cx="2808154" cy="783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DISCLAIMER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87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50" y="87313"/>
            <a:ext cx="2073275" cy="403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</a:rPr>
              <a:t>living with the lab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3429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4588" y="207963"/>
            <a:ext cx="328612" cy="2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4763" y="466725"/>
            <a:ext cx="27432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751614" y="3101655"/>
            <a:ext cx="3695700" cy="533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Pump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fabrication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5" descr="project par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3211517" cy="218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3</a:t>
            </a:fld>
            <a:endParaRPr lang="en-US" dirty="0"/>
          </a:p>
        </p:txBody>
      </p:sp>
      <p:pic>
        <p:nvPicPr>
          <p:cNvPr id="17" name="Picture 8" descr="9 - 1 inch forstner.jpg"/>
          <p:cNvPicPr>
            <a:picLocks noChangeAspect="1"/>
          </p:cNvPicPr>
          <p:nvPr/>
        </p:nvPicPr>
        <p:blipFill>
          <a:blip r:embed="rId4" cstate="print"/>
          <a:srcRect b="10157"/>
          <a:stretch>
            <a:fillRect/>
          </a:stretch>
        </p:blipFill>
        <p:spPr bwMode="auto">
          <a:xfrm>
            <a:off x="4305025" y="246856"/>
            <a:ext cx="2728981" cy="154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1" descr="15 - exit hole being drille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5250" y="3236894"/>
            <a:ext cx="23177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18 - zip tie holes 02.jpg"/>
          <p:cNvPicPr>
            <a:picLocks noChangeAspect="1"/>
          </p:cNvPicPr>
          <p:nvPr/>
        </p:nvPicPr>
        <p:blipFill>
          <a:blip r:embed="rId6" cstate="print"/>
          <a:srcRect b="8480"/>
          <a:stretch>
            <a:fillRect/>
          </a:stretch>
        </p:blipFill>
        <p:spPr bwMode="auto">
          <a:xfrm>
            <a:off x="6436163" y="1011513"/>
            <a:ext cx="1981200" cy="199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22 - drilling face plate holes.jpg"/>
          <p:cNvPicPr>
            <a:picLocks noChangeAspect="1"/>
          </p:cNvPicPr>
          <p:nvPr/>
        </p:nvPicPr>
        <p:blipFill>
          <a:blip r:embed="rId7" cstate="print"/>
          <a:srcRect l="7518" r="2681" b="7717"/>
          <a:stretch>
            <a:fillRect/>
          </a:stretch>
        </p:blipFill>
        <p:spPr bwMode="auto">
          <a:xfrm>
            <a:off x="381000" y="3386456"/>
            <a:ext cx="1973824" cy="176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36 - screwing on faceplate.jpg"/>
          <p:cNvPicPr>
            <a:picLocks noChangeAspect="1"/>
          </p:cNvPicPr>
          <p:nvPr/>
        </p:nvPicPr>
        <p:blipFill>
          <a:blip r:embed="rId8" cstate="print"/>
          <a:srcRect l="6584" t="23132" r="4527" b="6796"/>
          <a:stretch>
            <a:fillRect/>
          </a:stretch>
        </p:blipFill>
        <p:spPr bwMode="auto">
          <a:xfrm>
            <a:off x="4066000" y="4194807"/>
            <a:ext cx="1972628" cy="197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36759" y="3730823"/>
            <a:ext cx="1804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3A8B2D"/>
                </a:solidFill>
              </a:rPr>
              <a:t>teams of two students</a:t>
            </a:r>
            <a:endParaRPr lang="en-US" sz="1400" i="1" dirty="0">
              <a:solidFill>
                <a:srgbClr val="3A8B2D"/>
              </a:solidFill>
            </a:endParaRPr>
          </a:p>
        </p:txBody>
      </p:sp>
      <p:pic>
        <p:nvPicPr>
          <p:cNvPr id="22" name="Picture 5" descr="35 - oring assembly.jpg"/>
          <p:cNvPicPr>
            <a:picLocks noChangeAspect="1"/>
          </p:cNvPicPr>
          <p:nvPr/>
        </p:nvPicPr>
        <p:blipFill>
          <a:blip r:embed="rId9" cstate="print"/>
          <a:srcRect l="14028"/>
          <a:stretch>
            <a:fillRect/>
          </a:stretch>
        </p:blipFill>
        <p:spPr bwMode="auto">
          <a:xfrm>
            <a:off x="1696024" y="4681879"/>
            <a:ext cx="2084827" cy="175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071852" y="2831068"/>
            <a:ext cx="287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A8B2D"/>
                </a:solidFill>
              </a:rPr>
              <a:t>mostly involves drilling holes</a:t>
            </a:r>
            <a:endParaRPr lang="en-US" dirty="0">
              <a:solidFill>
                <a:srgbClr val="3A8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1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4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19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8295"/>
            <a:ext cx="1022563" cy="9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160" y="695095"/>
            <a:ext cx="1064827" cy="97592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96" y="268412"/>
            <a:ext cx="1041714" cy="80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/>
          <p:nvPr/>
        </p:nvPicPr>
        <p:blipFill>
          <a:blip r:embed="rId6"/>
          <a:srcRect l="34135" t="23846" r="16987" b="8974"/>
          <a:stretch>
            <a:fillRect/>
          </a:stretch>
        </p:blipFill>
        <p:spPr bwMode="auto">
          <a:xfrm>
            <a:off x="3036849" y="377980"/>
            <a:ext cx="1228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69" y="2468420"/>
            <a:ext cx="973404" cy="95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35055"/>
            <a:ext cx="1225694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06498"/>
            <a:ext cx="258976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5153025"/>
            <a:ext cx="154825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50" y="5041270"/>
            <a:ext cx="2285737" cy="166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72" y="5257240"/>
            <a:ext cx="1270805" cy="106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738438" y="1828800"/>
            <a:ext cx="3814762" cy="2515867"/>
          </a:xfrm>
          <a:prstGeom prst="rect">
            <a:avLst/>
          </a:prstGeom>
          <a:noFill/>
          <a:ln w="19050">
            <a:noFill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97038" y="2037139"/>
            <a:ext cx="3953986" cy="2257051"/>
            <a:chOff x="2923476" y="3172695"/>
            <a:chExt cx="3953986" cy="225705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98" y="3620188"/>
              <a:ext cx="2680599" cy="1809558"/>
            </a:xfrm>
            <a:prstGeom prst="rect">
              <a:avLst/>
            </a:prstGeom>
          </p:spPr>
        </p:pic>
        <p:sp>
          <p:nvSpPr>
            <p:cNvPr id="28" name="Rectangle 2"/>
            <p:cNvSpPr txBox="1">
              <a:spLocks noChangeArrowheads="1"/>
            </p:cNvSpPr>
            <p:nvPr/>
          </p:nvSpPr>
          <p:spPr>
            <a:xfrm>
              <a:off x="2923476" y="3172695"/>
              <a:ext cx="3953986" cy="5334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</a:rPr>
                <a:t>SolidWorks models</a:t>
              </a:r>
              <a:endPara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0081" y="1858536"/>
            <a:ext cx="2218611" cy="1776519"/>
            <a:chOff x="230081" y="1858536"/>
            <a:chExt cx="2218611" cy="177651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81" y="2791489"/>
              <a:ext cx="911438" cy="843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950781" y="1858536"/>
              <a:ext cx="14979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3A8B2D"/>
                  </a:solidFill>
                </a:rPr>
                <a:t>impeller</a:t>
              </a:r>
              <a:br>
                <a:rPr lang="en-US" dirty="0" smtClean="0">
                  <a:solidFill>
                    <a:srgbClr val="3A8B2D"/>
                  </a:solidFill>
                </a:rPr>
              </a:br>
              <a:r>
                <a:rPr lang="en-US" sz="1400" dirty="0" smtClean="0">
                  <a:solidFill>
                    <a:srgbClr val="3A8B2D"/>
                  </a:solidFill>
                </a:rPr>
                <a:t>(your own design)</a:t>
              </a:r>
              <a:endParaRPr lang="en-US" sz="1400" dirty="0">
                <a:solidFill>
                  <a:srgbClr val="3A8B2D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5935" y="4572000"/>
            <a:ext cx="3222557" cy="1871663"/>
            <a:chOff x="405935" y="4572000"/>
            <a:chExt cx="3222557" cy="187166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35" y="4572000"/>
              <a:ext cx="190963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2371417" y="4758370"/>
              <a:ext cx="1257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A8B2D"/>
                  </a:solidFill>
                </a:rPr>
                <a:t>pump body</a:t>
              </a:r>
              <a:endParaRPr lang="en-US" dirty="0">
                <a:solidFill>
                  <a:srgbClr val="3A8B2D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19485" y="126672"/>
            <a:ext cx="1567616" cy="1413920"/>
            <a:chOff x="7019485" y="126672"/>
            <a:chExt cx="1567616" cy="141392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26672"/>
              <a:ext cx="1119501" cy="109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7019485" y="1171260"/>
              <a:ext cx="1047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A8B2D"/>
                  </a:solidFill>
                </a:rPr>
                <a:t>faceplate</a:t>
              </a:r>
              <a:endParaRPr lang="en-US" dirty="0">
                <a:solidFill>
                  <a:srgbClr val="3A8B2D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702159" y="4304139"/>
            <a:ext cx="165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A8B2D"/>
                </a:solidFill>
              </a:rPr>
              <a:t>other parts &amp;</a:t>
            </a:r>
          </a:p>
          <a:p>
            <a:pPr algn="ctr"/>
            <a:r>
              <a:rPr lang="en-US" dirty="0" smtClean="0">
                <a:solidFill>
                  <a:srgbClr val="3A8B2D"/>
                </a:solidFill>
              </a:rPr>
              <a:t>pump assembly</a:t>
            </a:r>
            <a:endParaRPr lang="en-US" dirty="0">
              <a:solidFill>
                <a:srgbClr val="3A8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5120" y="860424"/>
            <a:ext cx="4221356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Impeller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must fit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pump body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62475" y="2338482"/>
            <a:ext cx="4200525" cy="1846558"/>
            <a:chOff x="4562475" y="2338482"/>
            <a:chExt cx="4200525" cy="1846558"/>
          </a:xfrm>
        </p:grpSpPr>
        <p:pic>
          <p:nvPicPr>
            <p:cNvPr id="2050" name="Picture 12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010" y="2338482"/>
              <a:ext cx="1701990" cy="1806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1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5" y="2338482"/>
              <a:ext cx="2524125" cy="1846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3886200" y="4479644"/>
            <a:ext cx="4876800" cy="1949726"/>
            <a:chOff x="3886200" y="4479644"/>
            <a:chExt cx="4876800" cy="1949726"/>
          </a:xfrm>
        </p:grpSpPr>
        <p:pic>
          <p:nvPicPr>
            <p:cNvPr id="2052" name="Picture 12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479644"/>
              <a:ext cx="1676400" cy="1949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1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714345"/>
              <a:ext cx="2895600" cy="171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36" y="609600"/>
            <a:ext cx="133140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17240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143000" y="2133213"/>
            <a:ext cx="3629025" cy="795337"/>
            <a:chOff x="1143000" y="2133213"/>
            <a:chExt cx="3629025" cy="795337"/>
          </a:xfrm>
        </p:grpSpPr>
        <p:cxnSp>
          <p:nvCxnSpPr>
            <p:cNvPr id="10" name="Straight Arrow Connector 9"/>
            <p:cNvCxnSpPr>
              <a:stCxn id="11" idx="3"/>
            </p:cNvCxnSpPr>
            <p:nvPr/>
          </p:nvCxnSpPr>
          <p:spPr>
            <a:xfrm flipV="1">
              <a:off x="4419600" y="2529468"/>
              <a:ext cx="352425" cy="1414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73051" y="2269272"/>
              <a:ext cx="2146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</a:rPr>
                <a:t>slightly smaller than motor</a:t>
              </a:r>
            </a:p>
            <a:p>
              <a:pPr algn="r"/>
              <a:r>
                <a:rPr lang="en-US" sz="1400" dirty="0" smtClean="0">
                  <a:solidFill>
                    <a:srgbClr val="000000"/>
                  </a:solidFill>
                </a:rPr>
                <a:t>shaft to allow a press fit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3000" y="2133213"/>
              <a:ext cx="1063171" cy="795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180686" y="3044286"/>
            <a:ext cx="4372264" cy="523220"/>
            <a:chOff x="180686" y="3044286"/>
            <a:chExt cx="4372264" cy="52322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4315808" y="3290583"/>
              <a:ext cx="237142" cy="1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80686" y="3044286"/>
              <a:ext cx="41648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</a:rPr>
                <a:t>inside radius of impeller cavity is 0.50 inch; making the</a:t>
              </a:r>
            </a:p>
            <a:p>
              <a:pPr algn="r"/>
              <a:r>
                <a:rPr lang="en-US" sz="1400" dirty="0" smtClean="0">
                  <a:solidFill>
                    <a:srgbClr val="000000"/>
                  </a:solidFill>
                </a:rPr>
                <a:t>impeller radius 0.45 inch leaves a 0.05 inch clearance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5931" y="4366736"/>
            <a:ext cx="3560269" cy="967265"/>
            <a:chOff x="325931" y="4366736"/>
            <a:chExt cx="3560269" cy="967265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3538654" y="5047785"/>
              <a:ext cx="347546" cy="286216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25931" y="4366736"/>
              <a:ext cx="327451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</a:rPr>
                <a:t>the target depth of the impeller cavity is</a:t>
              </a:r>
            </a:p>
            <a:p>
              <a:pPr algn="r"/>
              <a:r>
                <a:rPr lang="en-US" sz="1400" dirty="0" smtClean="0">
                  <a:solidFill>
                    <a:srgbClr val="000000"/>
                  </a:solidFill>
                </a:rPr>
                <a:t>0.5 inches; if this dimension is too large,</a:t>
              </a:r>
            </a:p>
            <a:p>
              <a:pPr algn="r"/>
              <a:r>
                <a:rPr lang="en-US" sz="1400" dirty="0" smtClean="0">
                  <a:solidFill>
                    <a:srgbClr val="000000"/>
                  </a:solidFill>
                </a:rPr>
                <a:t>the impeller will rub on the face plate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4763" y="6094252"/>
            <a:ext cx="4220592" cy="523220"/>
            <a:chOff x="-4763" y="6094252"/>
            <a:chExt cx="4220592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-4763" y="6094252"/>
              <a:ext cx="39472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</a:rPr>
                <a:t>making a little offset here keeps the impeller from</a:t>
              </a:r>
            </a:p>
            <a:p>
              <a:pPr algn="r"/>
              <a:r>
                <a:rPr lang="en-US" sz="1400" dirty="0" smtClean="0">
                  <a:solidFill>
                    <a:srgbClr val="000000"/>
                  </a:solidFill>
                </a:rPr>
                <a:t>rubbing against the bottom of the impeller cavity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3947532" y="6222757"/>
              <a:ext cx="268297" cy="155741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571718" y="167700"/>
            <a:ext cx="2665389" cy="972433"/>
            <a:chOff x="5571718" y="167700"/>
            <a:chExt cx="2665389" cy="972433"/>
          </a:xfrm>
        </p:grpSpPr>
        <p:cxnSp>
          <p:nvCxnSpPr>
            <p:cNvPr id="39" name="Straight Arrow Connector 38"/>
            <p:cNvCxnSpPr/>
            <p:nvPr/>
          </p:nvCxnSpPr>
          <p:spPr>
            <a:xfrm flipH="1">
              <a:off x="5571718" y="464424"/>
              <a:ext cx="613720" cy="675709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none"/>
              <a:tailEnd type="arrow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936092" y="167700"/>
              <a:ext cx="23010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impeller cavity in pump body</a:t>
              </a:r>
              <a:endParaRPr lang="en-US" sz="1400" dirty="0"/>
            </a:p>
          </p:txBody>
        </p:sp>
        <p:cxnSp>
          <p:nvCxnSpPr>
            <p:cNvPr id="43" name="Straight Arrow Connector 42"/>
            <p:cNvCxnSpPr>
              <a:stCxn id="34" idx="2"/>
            </p:cNvCxnSpPr>
            <p:nvPr/>
          </p:nvCxnSpPr>
          <p:spPr>
            <a:xfrm>
              <a:off x="7086600" y="475477"/>
              <a:ext cx="76200" cy="591323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none"/>
              <a:tailEnd type="arrow"/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211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2920" y="685800"/>
            <a:ext cx="307848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Pump </a:t>
            </a:r>
            <a:r>
              <a:rPr lang="en-US" sz="36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testing</a:t>
            </a:r>
            <a:endParaRPr lang="en-US" sz="36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6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7" y="2862053"/>
            <a:ext cx="1791595" cy="20147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8304" y="1343561"/>
            <a:ext cx="7551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See </a:t>
            </a:r>
            <a:r>
              <a:rPr lang="en-US" sz="1600" dirty="0" smtClean="0">
                <a:solidFill>
                  <a:srgbClr val="000000"/>
                </a:solidFill>
              </a:rPr>
              <a:t>how high your pump can pump 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Measure </a:t>
            </a:r>
            <a:r>
              <a:rPr lang="en-US" sz="1600" dirty="0" smtClean="0">
                <a:solidFill>
                  <a:srgbClr val="008000"/>
                </a:solidFill>
              </a:rPr>
              <a:t>electrical current</a:t>
            </a:r>
            <a:r>
              <a:rPr lang="en-US" sz="1600" dirty="0" smtClean="0">
                <a:solidFill>
                  <a:srgbClr val="000000"/>
                </a:solidFill>
              </a:rPr>
              <a:t> and </a:t>
            </a:r>
            <a:r>
              <a:rPr lang="en-US" sz="1600" dirty="0" smtClean="0">
                <a:solidFill>
                  <a:srgbClr val="008000"/>
                </a:solidFill>
              </a:rPr>
              <a:t>voltage</a:t>
            </a:r>
            <a:r>
              <a:rPr lang="en-US" sz="1600" dirty="0" smtClean="0">
                <a:solidFill>
                  <a:srgbClr val="000000"/>
                </a:solidFill>
              </a:rPr>
              <a:t> as well as the mass of water collected at </a:t>
            </a:r>
            <a:r>
              <a:rPr lang="en-US" sz="1600" dirty="0" smtClean="0">
                <a:solidFill>
                  <a:srgbClr val="000000"/>
                </a:solidFill>
              </a:rPr>
              <a:t>several </a:t>
            </a:r>
            <a:r>
              <a:rPr lang="en-US" sz="1600" dirty="0" smtClean="0">
                <a:solidFill>
                  <a:srgbClr val="000000"/>
                </a:solidFill>
              </a:rPr>
              <a:t>more heights (or </a:t>
            </a:r>
            <a:r>
              <a:rPr lang="en-US" sz="1600" dirty="0" smtClean="0">
                <a:solidFill>
                  <a:srgbClr val="FF0000"/>
                </a:solidFill>
              </a:rPr>
              <a:t>pump heads</a:t>
            </a:r>
            <a:r>
              <a:rPr lang="en-US" sz="1600" dirty="0" smtClean="0">
                <a:solidFill>
                  <a:srgbClr val="000000"/>
                </a:solidFill>
              </a:rPr>
              <a:t>) up to a maximum of 72 inches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Generate </a:t>
            </a:r>
            <a:r>
              <a:rPr lang="en-US" sz="1600" dirty="0" smtClean="0">
                <a:solidFill>
                  <a:srgbClr val="000000"/>
                </a:solidFill>
              </a:rPr>
              <a:t>a plot of pump head versus flow 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Generate </a:t>
            </a:r>
            <a:r>
              <a:rPr lang="en-US" sz="1600" dirty="0" smtClean="0">
                <a:solidFill>
                  <a:srgbClr val="000000"/>
                </a:solidFill>
              </a:rPr>
              <a:t>a plot of pump efficiency versus pump head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56181"/>
              </p:ext>
            </p:extLst>
          </p:nvPr>
        </p:nvGraphicFramePr>
        <p:xfrm>
          <a:off x="633017" y="5166360"/>
          <a:ext cx="7748983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0583"/>
                <a:gridCol w="1752600"/>
                <a:gridCol w="1219200"/>
                <a:gridCol w="1600200"/>
                <a:gridCol w="1676400"/>
              </a:tblGrid>
              <a:tr h="47160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head</a:t>
                      </a:r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or height that water is pumped</a:t>
                      </a:r>
                      <a:endParaRPr lang="en-US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(in)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electrical</a:t>
                      </a:r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current needed to power pump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(A)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voltage across pump leads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(V)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length of time that water is collected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(s)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mass</a:t>
                      </a:r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of water collected over 20 seconds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(g)</a:t>
                      </a:r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2512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00B050"/>
                          </a:solidFill>
                        </a:rPr>
                        <a:t>height 1</a:t>
                      </a:r>
                      <a:endParaRPr lang="en-US" sz="1200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12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>
                          <a:solidFill>
                            <a:srgbClr val="00B050"/>
                          </a:solidFill>
                        </a:rPr>
                        <a:t>height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12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>
                          <a:solidFill>
                            <a:srgbClr val="00B050"/>
                          </a:solidFill>
                        </a:rPr>
                        <a:t>… </a:t>
                      </a:r>
                      <a:r>
                        <a:rPr lang="en-US" sz="1200" i="1" baseline="0" dirty="0" smtClean="0">
                          <a:solidFill>
                            <a:srgbClr val="00B050"/>
                          </a:solidFill>
                        </a:rPr>
                        <a:t>height 8 (or more)</a:t>
                      </a:r>
                      <a:endParaRPr lang="en-US" sz="1200" i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2971800" y="2698452"/>
            <a:ext cx="4297602" cy="2178348"/>
            <a:chOff x="2971800" y="2362200"/>
            <a:chExt cx="4297602" cy="2178348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362200"/>
              <a:ext cx="2666999" cy="2178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192780" y="3200400"/>
              <a:ext cx="83820" cy="259080"/>
            </a:xfrm>
            <a:prstGeom prst="rect">
              <a:avLst/>
            </a:prstGeom>
            <a:solidFill>
              <a:schemeClr val="bg1"/>
            </a:solidFill>
            <a:ln w="19050">
              <a:noFill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08960" y="3270319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 = head</a:t>
              </a:r>
              <a:endParaRPr lang="en-US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48300" y="3043981"/>
              <a:ext cx="83820" cy="259080"/>
            </a:xfrm>
            <a:prstGeom prst="rect">
              <a:avLst/>
            </a:prstGeom>
            <a:solidFill>
              <a:schemeClr val="bg1"/>
            </a:solidFill>
            <a:ln w="19050">
              <a:noFill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4000" y="2993320"/>
              <a:ext cx="1935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 = mass of water collected</a:t>
              </a:r>
              <a:endParaRPr lang="en-US" sz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000626" y="2990850"/>
              <a:ext cx="330994" cy="271463"/>
            </a:xfrm>
            <a:custGeom>
              <a:avLst/>
              <a:gdLst>
                <a:gd name="connsiteX0" fmla="*/ 0 w 352425"/>
                <a:gd name="connsiteY0" fmla="*/ 0 h 271463"/>
                <a:gd name="connsiteX1" fmla="*/ 66675 w 352425"/>
                <a:gd name="connsiteY1" fmla="*/ 269081 h 271463"/>
                <a:gd name="connsiteX2" fmla="*/ 302419 w 352425"/>
                <a:gd name="connsiteY2" fmla="*/ 271463 h 271463"/>
                <a:gd name="connsiteX3" fmla="*/ 352425 w 352425"/>
                <a:gd name="connsiteY3" fmla="*/ 26194 h 271463"/>
                <a:gd name="connsiteX4" fmla="*/ 309562 w 352425"/>
                <a:gd name="connsiteY4" fmla="*/ 35719 h 271463"/>
                <a:gd name="connsiteX5" fmla="*/ 250031 w 352425"/>
                <a:gd name="connsiteY5" fmla="*/ 16669 h 271463"/>
                <a:gd name="connsiteX6" fmla="*/ 204787 w 352425"/>
                <a:gd name="connsiteY6" fmla="*/ 30956 h 271463"/>
                <a:gd name="connsiteX7" fmla="*/ 157162 w 352425"/>
                <a:gd name="connsiteY7" fmla="*/ 4763 h 271463"/>
                <a:gd name="connsiteX8" fmla="*/ 76200 w 352425"/>
                <a:gd name="connsiteY8" fmla="*/ 26194 h 271463"/>
                <a:gd name="connsiteX9" fmla="*/ 0 w 352425"/>
                <a:gd name="connsiteY9" fmla="*/ 0 h 27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425" h="271463">
                  <a:moveTo>
                    <a:pt x="0" y="0"/>
                  </a:moveTo>
                  <a:cubicBezTo>
                    <a:pt x="24011" y="113903"/>
                    <a:pt x="48022" y="227806"/>
                    <a:pt x="66675" y="269081"/>
                  </a:cubicBezTo>
                  <a:lnTo>
                    <a:pt x="302419" y="271463"/>
                  </a:lnTo>
                  <a:cubicBezTo>
                    <a:pt x="319088" y="189707"/>
                    <a:pt x="350044" y="66278"/>
                    <a:pt x="352425" y="26194"/>
                  </a:cubicBezTo>
                  <a:cubicBezTo>
                    <a:pt x="338137" y="29369"/>
                    <a:pt x="326628" y="37306"/>
                    <a:pt x="309562" y="35719"/>
                  </a:cubicBezTo>
                  <a:cubicBezTo>
                    <a:pt x="292496" y="34132"/>
                    <a:pt x="267493" y="17463"/>
                    <a:pt x="250031" y="16669"/>
                  </a:cubicBezTo>
                  <a:cubicBezTo>
                    <a:pt x="232569" y="15875"/>
                    <a:pt x="220265" y="32940"/>
                    <a:pt x="204787" y="30956"/>
                  </a:cubicBezTo>
                  <a:cubicBezTo>
                    <a:pt x="189309" y="28972"/>
                    <a:pt x="178593" y="5557"/>
                    <a:pt x="157162" y="4763"/>
                  </a:cubicBezTo>
                  <a:cubicBezTo>
                    <a:pt x="135731" y="3969"/>
                    <a:pt x="101997" y="26988"/>
                    <a:pt x="76200" y="26194"/>
                  </a:cubicBezTo>
                  <a:cubicBezTo>
                    <a:pt x="50403" y="25400"/>
                    <a:pt x="26392" y="12700"/>
                    <a:pt x="0" y="0"/>
                  </a:cubicBezTo>
                  <a:close/>
                </a:path>
              </a:pathLst>
            </a:custGeom>
            <a:solidFill>
              <a:srgbClr val="1444FB"/>
            </a:solidFill>
            <a:ln w="19050">
              <a:solidFill>
                <a:srgbClr val="002060"/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69667" y="3262313"/>
              <a:ext cx="421481" cy="10715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819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4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7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1000" y="1009471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US" sz="36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to turn in</a:t>
            </a:r>
            <a:endParaRPr lang="en-US" sz="36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695271"/>
            <a:ext cx="758233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title </a:t>
            </a:r>
            <a:r>
              <a:rPr lang="en-US" dirty="0" smtClean="0">
                <a:solidFill>
                  <a:srgbClr val="000000"/>
                </a:solidFill>
              </a:rPr>
              <a:t>page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concise, well-written executive summary that includes . . 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>
                <a:solidFill>
                  <a:srgbClr val="000000"/>
                </a:solidFill>
              </a:rPr>
              <a:t>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couple of introductory sentences describing the project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 smtClean="0">
                <a:solidFill>
                  <a:srgbClr val="000000"/>
                </a:solidFill>
              </a:rPr>
              <a:t>maximum pump head (meters)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 smtClean="0">
                <a:solidFill>
                  <a:srgbClr val="000000"/>
                </a:solidFill>
              </a:rPr>
              <a:t>peak flow rate (liters per minute)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 smtClean="0">
                <a:solidFill>
                  <a:srgbClr val="000000"/>
                </a:solidFill>
              </a:rPr>
              <a:t>Typical </a:t>
            </a:r>
            <a:r>
              <a:rPr lang="en-US" sz="1400" dirty="0" smtClean="0">
                <a:solidFill>
                  <a:srgbClr val="000000"/>
                </a:solidFill>
              </a:rPr>
              <a:t>voltage (V) and current measurements (A)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 smtClean="0">
                <a:solidFill>
                  <a:srgbClr val="000000"/>
                </a:solidFill>
              </a:rPr>
              <a:t>peak efficiency (%) and the head (meters) at which the peak efficiency occurs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hotos </a:t>
            </a:r>
            <a:r>
              <a:rPr lang="en-US" dirty="0" smtClean="0">
                <a:solidFill>
                  <a:srgbClr val="000000"/>
                </a:solidFill>
              </a:rPr>
              <a:t>of you and your partner(s) during pump fabrication and testing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Your </a:t>
            </a:r>
            <a:r>
              <a:rPr lang="en-US" dirty="0" smtClean="0">
                <a:solidFill>
                  <a:srgbClr val="000000"/>
                </a:solidFill>
              </a:rPr>
              <a:t>Excel spreadsheet containing the raw data and computed values: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smtClean="0">
                <a:solidFill>
                  <a:srgbClr val="000000"/>
                </a:solidFill>
              </a:rPr>
              <a:t>detailed hand calculation using engineering format showing all calculations for a data point in your Excel spreadsheet (include units!!)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smtClean="0">
                <a:solidFill>
                  <a:srgbClr val="000000"/>
                </a:solidFill>
              </a:rPr>
              <a:t>plot of pump head versus (meters) flow rate (liters per minute)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smtClean="0">
                <a:solidFill>
                  <a:srgbClr val="000000"/>
                </a:solidFill>
              </a:rPr>
              <a:t>plot of pump efficiency (%) versus pump head (meters)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27667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Be sure to put the items in the order listed (1, 2, 3, . . . 7) and do a </a:t>
            </a:r>
            <a:r>
              <a:rPr lang="en-US" dirty="0" smtClean="0">
                <a:solidFill>
                  <a:schemeClr val="accent1"/>
                </a:solidFill>
              </a:rPr>
              <a:t>clean </a:t>
            </a:r>
            <a:r>
              <a:rPr lang="en-US" dirty="0" smtClean="0">
                <a:solidFill>
                  <a:schemeClr val="accent1"/>
                </a:solidFill>
              </a:rPr>
              <a:t>job of presenting your work. A good part of your grade will be based on how well your executive summary is written. Don’t forget to use units in your table, calculations and plots.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9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41" y="57978"/>
            <a:ext cx="1953957" cy="1466021"/>
          </a:xfrm>
          <a:prstGeom prst="rect">
            <a:avLst/>
          </a:prstGeom>
          <a:ln w="38100">
            <a:noFill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485" y="57979"/>
            <a:ext cx="1936077" cy="207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 descr="I:\IMG_03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98" y="72239"/>
            <a:ext cx="1566236" cy="14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9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763" y="84138"/>
            <a:ext cx="2762831" cy="406400"/>
            <a:chOff x="-4763" y="84138"/>
            <a:chExt cx="2762831" cy="406400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87350" y="87313"/>
              <a:ext cx="2073275" cy="4032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1600" i="1" dirty="0" smtClean="0">
                  <a:solidFill>
                    <a:schemeClr val="bg1">
                      <a:lumMod val="75000"/>
                    </a:schemeClr>
                  </a:solidFill>
                </a:rPr>
                <a:t>living with the lab</a:t>
              </a:r>
              <a:endParaRPr lang="en-US" sz="16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4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138"/>
              <a:ext cx="34290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29456" y="207963"/>
              <a:ext cx="328612" cy="26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-4763" y="466725"/>
              <a:ext cx="274320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81750"/>
            <a:ext cx="457200" cy="400050"/>
          </a:xfrm>
        </p:spPr>
        <p:txBody>
          <a:bodyPr/>
          <a:lstStyle/>
          <a:p>
            <a:pPr algn="r"/>
            <a:fld id="{203DF9C2-183C-4A78-BB4C-67AD01B619E4}" type="slidenum">
              <a:rPr lang="en-US"/>
              <a:pPr algn="r"/>
              <a:t>8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762000"/>
            <a:ext cx="822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36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ho </a:t>
            </a:r>
            <a:r>
              <a:rPr lang="en-US" sz="36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uses pumps?</a:t>
            </a:r>
            <a:endParaRPr lang="en-US" sz="36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1524000"/>
            <a:ext cx="1566862" cy="2608421"/>
            <a:chOff x="685800" y="1524000"/>
            <a:chExt cx="1566862" cy="260842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524000"/>
              <a:ext cx="1490662" cy="2357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85800" y="3886200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</a:rPr>
                <a:t>http://mrg.bz/3INZgw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80149" y="207963"/>
            <a:ext cx="2247900" cy="2398066"/>
            <a:chOff x="6580149" y="207963"/>
            <a:chExt cx="2247900" cy="239806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149" y="207963"/>
              <a:ext cx="2247900" cy="2140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580149" y="2359808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</a:rPr>
                <a:t>http://mrg.bz/2zyazk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83983" y="3025854"/>
            <a:ext cx="1676400" cy="2227468"/>
            <a:chOff x="7083983" y="3025854"/>
            <a:chExt cx="1676400" cy="22274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983" y="3025854"/>
              <a:ext cx="1676400" cy="1966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083983" y="5007101"/>
              <a:ext cx="13789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</a:rPr>
                <a:t>http://mrg.bz/01yW45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87983" y="4592479"/>
            <a:ext cx="2130409" cy="1884521"/>
            <a:chOff x="987983" y="4434172"/>
            <a:chExt cx="2130409" cy="1884521"/>
          </a:xfrm>
        </p:grpSpPr>
        <p:sp>
          <p:nvSpPr>
            <p:cNvPr id="15" name="TextBox 14"/>
            <p:cNvSpPr txBox="1"/>
            <p:nvPr/>
          </p:nvSpPr>
          <p:spPr>
            <a:xfrm>
              <a:off x="987983" y="607247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</a:rPr>
                <a:t>http://mrg.bz/NhrTKC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434172"/>
              <a:ext cx="2127792" cy="163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4343400" y="762000"/>
            <a:ext cx="1730375" cy="1770221"/>
            <a:chOff x="4343400" y="762000"/>
            <a:chExt cx="1730375" cy="1770221"/>
          </a:xfrm>
        </p:grpSpPr>
        <p:sp>
          <p:nvSpPr>
            <p:cNvPr id="14" name="TextBox 13"/>
            <p:cNvSpPr txBox="1"/>
            <p:nvPr/>
          </p:nvSpPr>
          <p:spPr>
            <a:xfrm>
              <a:off x="4343400" y="2286000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</a:rPr>
                <a:t>http://mrg.bz/yLmny1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762000"/>
              <a:ext cx="1730375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025568" y="3372134"/>
            <a:ext cx="1448962" cy="2949985"/>
            <a:chOff x="5025568" y="3372134"/>
            <a:chExt cx="1448962" cy="2949985"/>
          </a:xfrm>
        </p:grpSpPr>
        <p:sp>
          <p:nvSpPr>
            <p:cNvPr id="22" name="TextBox 21"/>
            <p:cNvSpPr txBox="1"/>
            <p:nvPr/>
          </p:nvSpPr>
          <p:spPr>
            <a:xfrm>
              <a:off x="5025568" y="6075898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chemeClr val="bg1">
                      <a:lumMod val="50000"/>
                    </a:schemeClr>
                  </a:solidFill>
                </a:rPr>
                <a:t>http://mrg.bz/SGTyCO</a:t>
              </a: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568" y="3372134"/>
              <a:ext cx="1448962" cy="270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2010937" y="2532221"/>
            <a:ext cx="2695576" cy="1851184"/>
            <a:chOff x="2010937" y="2532221"/>
            <a:chExt cx="2695576" cy="1851184"/>
          </a:xfrm>
        </p:grpSpPr>
        <p:grpSp>
          <p:nvGrpSpPr>
            <p:cNvPr id="24" name="Group 23"/>
            <p:cNvGrpSpPr/>
            <p:nvPr/>
          </p:nvGrpSpPr>
          <p:grpSpPr>
            <a:xfrm>
              <a:off x="2010937" y="2532221"/>
              <a:ext cx="2695576" cy="1851184"/>
              <a:chOff x="1876425" y="4881562"/>
              <a:chExt cx="2695576" cy="185118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876425" y="6486525"/>
                <a:ext cx="13420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i="1" dirty="0">
                    <a:solidFill>
                      <a:schemeClr val="bg1">
                        <a:lumMod val="50000"/>
                      </a:schemeClr>
                    </a:solidFill>
                  </a:rPr>
                  <a:t>http://mrg.bz/zms9dI</a:t>
                </a:r>
              </a:p>
            </p:txBody>
          </p:sp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6425" y="4881562"/>
                <a:ext cx="2695576" cy="1604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2010937" y="2543778"/>
              <a:ext cx="1401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insulin pump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17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002060"/>
          </a:solidFill>
          <a:tailEnd type="none" w="sm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bg1">
              <a:lumMod val="50000"/>
            </a:schemeClr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5005</TotalTime>
  <Words>677</Words>
  <Application>Microsoft Macintosh PowerPoint</Application>
  <PresentationFormat>On-screen Show (4:3)</PresentationFormat>
  <Paragraphs>94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Fabrication and testing of a centrifugal pump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with the lab</dc:title>
  <dc:creator>David</dc:creator>
  <cp:lastModifiedBy>Gerald Recktenwald</cp:lastModifiedBy>
  <cp:revision>591</cp:revision>
  <cp:lastPrinted>2011-10-18T16:50:00Z</cp:lastPrinted>
  <dcterms:created xsi:type="dcterms:W3CDTF">2010-11-22T19:22:38Z</dcterms:created>
  <dcterms:modified xsi:type="dcterms:W3CDTF">2011-11-09T08:28:43Z</dcterms:modified>
</cp:coreProperties>
</file>