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9" autoAdjust="0"/>
  </p:normalViewPr>
  <p:slideViewPr>
    <p:cSldViewPr>
      <p:cViewPr varScale="1">
        <p:scale>
          <a:sx n="149" d="100"/>
          <a:sy n="149" d="100"/>
        </p:scale>
        <p:origin x="-120" y="-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10/5/11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Voltage Drops Around Closed Loops</a:t>
            </a: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143000" y="1558925"/>
            <a:ext cx="7132638" cy="5070475"/>
            <a:chOff x="1219200" y="1174750"/>
            <a:chExt cx="7132638" cy="5070475"/>
          </a:xfrm>
        </p:grpSpPr>
        <p:pic>
          <p:nvPicPr>
            <p:cNvPr id="205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662113"/>
              <a:ext cx="5456238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1905000" y="1535113"/>
              <a:ext cx="2057400" cy="197167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1219200" y="5845175"/>
              <a:ext cx="920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470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2056" name="Text Box 5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6207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/>
                <a:t>220</a:t>
              </a:r>
              <a:r>
                <a:rPr lang="en-US" sz="1400" b="1">
                  <a:latin typeface="Symbol" pitchFamily="18" charset="2"/>
                </a:rPr>
                <a:t>W</a:t>
              </a:r>
            </a:p>
          </p:txBody>
        </p:sp>
        <p:sp>
          <p:nvSpPr>
            <p:cNvPr id="2057" name="Text Box 5"/>
            <p:cNvSpPr txBox="1">
              <a:spLocks noChangeArrowheads="1"/>
            </p:cNvSpPr>
            <p:nvPr/>
          </p:nvSpPr>
          <p:spPr bwMode="auto">
            <a:xfrm rot="5400000">
              <a:off x="7735094" y="3361532"/>
              <a:ext cx="8334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5V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7057231" y="4156869"/>
              <a:ext cx="1216025" cy="1588"/>
            </a:xfrm>
            <a:prstGeom prst="line">
              <a:avLst/>
            </a:prstGeom>
            <a:ln w="69850">
              <a:solidFill>
                <a:srgbClr val="92D050">
                  <a:alpha val="7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10800000" flipH="1" flipV="1">
              <a:off x="7513638" y="3388655"/>
              <a:ext cx="304800" cy="0"/>
            </a:xfrm>
            <a:prstGeom prst="line">
              <a:avLst/>
            </a:prstGeom>
            <a:ln w="69850">
              <a:solidFill>
                <a:srgbClr val="92D050">
                  <a:alpha val="7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H="1" flipV="1">
              <a:off x="7359650" y="3561497"/>
              <a:ext cx="609600" cy="3175"/>
            </a:xfrm>
            <a:prstGeom prst="line">
              <a:avLst/>
            </a:prstGeom>
            <a:ln w="69850">
              <a:solidFill>
                <a:srgbClr val="92D050">
                  <a:alpha val="7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7021512" y="2760663"/>
              <a:ext cx="1287463" cy="1588"/>
            </a:xfrm>
            <a:prstGeom prst="line">
              <a:avLst/>
            </a:prstGeom>
            <a:ln w="69850">
              <a:solidFill>
                <a:srgbClr val="92D050">
                  <a:alpha val="7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Text Box 5"/>
            <p:cNvSpPr txBox="1">
              <a:spLocks noChangeArrowheads="1"/>
            </p:cNvSpPr>
            <p:nvPr/>
          </p:nvSpPr>
          <p:spPr bwMode="auto">
            <a:xfrm rot="5400000">
              <a:off x="7506494" y="3153569"/>
              <a:ext cx="7159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Symbol" pitchFamily="18" charset="2"/>
                </a:rPr>
                <a:t>-</a:t>
              </a:r>
            </a:p>
          </p:txBody>
        </p:sp>
        <p:sp>
          <p:nvSpPr>
            <p:cNvPr id="2063" name="Text Box 5"/>
            <p:cNvSpPr txBox="1">
              <a:spLocks noChangeArrowheads="1"/>
            </p:cNvSpPr>
            <p:nvPr/>
          </p:nvSpPr>
          <p:spPr bwMode="auto">
            <a:xfrm rot="5400000">
              <a:off x="7509668" y="3806032"/>
              <a:ext cx="715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Symbol" pitchFamily="18" charset="2"/>
                </a:rPr>
                <a:t>+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4248150" y="4268788"/>
              <a:ext cx="3175" cy="608012"/>
            </a:xfrm>
            <a:prstGeom prst="line">
              <a:avLst/>
            </a:prstGeom>
            <a:ln w="92075">
              <a:solidFill>
                <a:srgbClr val="92D05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3548063" y="4257675"/>
              <a:ext cx="0" cy="674688"/>
            </a:xfrm>
            <a:prstGeom prst="line">
              <a:avLst/>
            </a:prstGeom>
            <a:ln w="92075">
              <a:solidFill>
                <a:srgbClr val="92D05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2873375" y="3582988"/>
              <a:ext cx="3175" cy="1349375"/>
            </a:xfrm>
            <a:prstGeom prst="line">
              <a:avLst/>
            </a:prstGeom>
            <a:ln w="92075">
              <a:solidFill>
                <a:srgbClr val="92D05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7" name="Text Box 5"/>
            <p:cNvSpPr txBox="1">
              <a:spLocks noChangeArrowheads="1"/>
            </p:cNvSpPr>
            <p:nvPr/>
          </p:nvSpPr>
          <p:spPr bwMode="auto">
            <a:xfrm>
              <a:off x="1236663" y="1174750"/>
              <a:ext cx="920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220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2057400" y="5581650"/>
              <a:ext cx="533400" cy="36195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 bwMode="auto">
            <a:xfrm>
              <a:off x="6872868" y="2000250"/>
              <a:ext cx="812800" cy="1841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872868" y="4657725"/>
              <a:ext cx="812800" cy="182563"/>
            </a:xfrm>
            <a:prstGeom prst="rect">
              <a:avLst/>
            </a:prstGeom>
            <a:solidFill>
              <a:srgbClr val="C000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Select Resistors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1429176"/>
            <a:ext cx="601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Find the 220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and the 470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resistors from your parts kit.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114800" y="6096000"/>
            <a:ext cx="308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Now, find the 220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resistor.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4800" y="4191000"/>
            <a:ext cx="4381500" cy="1828800"/>
            <a:chOff x="4114800" y="4132263"/>
            <a:chExt cx="4381500" cy="1828800"/>
          </a:xfrm>
        </p:grpSpPr>
        <p:sp>
          <p:nvSpPr>
            <p:cNvPr id="42" name="Rectangle 41"/>
            <p:cNvSpPr/>
            <p:nvPr/>
          </p:nvSpPr>
          <p:spPr>
            <a:xfrm>
              <a:off x="6336746" y="5551406"/>
              <a:ext cx="586510" cy="228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2378" y="5551406"/>
              <a:ext cx="586510" cy="228600"/>
            </a:xfrm>
            <a:prstGeom prst="rect">
              <a:avLst/>
            </a:prstGeom>
            <a:solidFill>
              <a:srgbClr val="7030A0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67313" y="5562600"/>
              <a:ext cx="586510" cy="228600"/>
            </a:xfrm>
            <a:prstGeom prst="rect">
              <a:avLst/>
            </a:prstGeom>
            <a:solidFill>
              <a:srgbClr val="FFFF00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114800" y="4132263"/>
              <a:ext cx="4343400" cy="1828800"/>
            </a:xfrm>
            <a:prstGeom prst="rect">
              <a:avLst/>
            </a:prstGeom>
            <a:noFill/>
            <a:ln w="31750">
              <a:solidFill>
                <a:srgbClr val="3A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38" name="Text Box 5"/>
            <p:cNvSpPr txBox="1">
              <a:spLocks noChangeArrowheads="1"/>
            </p:cNvSpPr>
            <p:nvPr/>
          </p:nvSpPr>
          <p:spPr bwMode="auto">
            <a:xfrm>
              <a:off x="4167188" y="4208463"/>
              <a:ext cx="2651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Example: 470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resistor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39" name="Text Box 5"/>
            <p:cNvSpPr txBox="1">
              <a:spLocks noChangeArrowheads="1"/>
            </p:cNvSpPr>
            <p:nvPr/>
          </p:nvSpPr>
          <p:spPr bwMode="auto">
            <a:xfrm>
              <a:off x="4319588" y="4589463"/>
              <a:ext cx="1101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 dirty="0"/>
                <a:t>4 = yellow</a:t>
              </a:r>
            </a:p>
          </p:txBody>
        </p:sp>
        <p:sp>
          <p:nvSpPr>
            <p:cNvPr id="3140" name="Text Box 5"/>
            <p:cNvSpPr txBox="1">
              <a:spLocks noChangeArrowheads="1"/>
            </p:cNvSpPr>
            <p:nvPr/>
          </p:nvSpPr>
          <p:spPr bwMode="auto">
            <a:xfrm>
              <a:off x="4319588" y="4818063"/>
              <a:ext cx="10112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/>
                <a:t>7 = violet</a:t>
              </a:r>
            </a:p>
          </p:txBody>
        </p:sp>
        <p:sp>
          <p:nvSpPr>
            <p:cNvPr id="3141" name="Text Box 5"/>
            <p:cNvSpPr txBox="1">
              <a:spLocks noChangeArrowheads="1"/>
            </p:cNvSpPr>
            <p:nvPr/>
          </p:nvSpPr>
          <p:spPr bwMode="auto">
            <a:xfrm>
              <a:off x="4319588" y="5046663"/>
              <a:ext cx="41767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/>
                <a:t>Add 1 zero to 47 to make 470, so 1 = brown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319588" y="5503863"/>
              <a:ext cx="26936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/>
                <a:t>So, 470 = yellow</a:t>
              </a:r>
              <a:r>
                <a:rPr lang="en-US" sz="1600" i="1" dirty="0">
                  <a:solidFill>
                    <a:schemeClr val="bg1"/>
                  </a:solidFill>
                </a:rPr>
                <a:t>, violet, brown</a:t>
              </a:r>
            </a:p>
          </p:txBody>
        </p:sp>
      </p:grpSp>
      <p:graphicFrame>
        <p:nvGraphicFramePr>
          <p:cNvPr id="4118" name="Table 4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74286"/>
              </p:ext>
            </p:extLst>
          </p:nvPr>
        </p:nvGraphicFramePr>
        <p:xfrm>
          <a:off x="609600" y="2141543"/>
          <a:ext cx="2601913" cy="4106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0731"/>
                <a:gridCol w="1371182"/>
              </a:tblGrid>
              <a:tr h="398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color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digit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black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brown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33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orange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yellow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green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violet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gray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116" name="Group 4119"/>
          <p:cNvGrpSpPr>
            <a:grpSpLocks/>
          </p:cNvGrpSpPr>
          <p:nvPr/>
        </p:nvGrpSpPr>
        <p:grpSpPr bwMode="auto">
          <a:xfrm>
            <a:off x="4648200" y="1985962"/>
            <a:ext cx="4186238" cy="2128838"/>
            <a:chOff x="4648200" y="1877114"/>
            <a:chExt cx="4186416" cy="2128769"/>
          </a:xfrm>
        </p:grpSpPr>
        <p:grpSp>
          <p:nvGrpSpPr>
            <p:cNvPr id="3117" name="Group 4116"/>
            <p:cNvGrpSpPr>
              <a:grpSpLocks/>
            </p:cNvGrpSpPr>
            <p:nvPr/>
          </p:nvGrpSpPr>
          <p:grpSpPr bwMode="auto">
            <a:xfrm>
              <a:off x="4648200" y="1877114"/>
              <a:ext cx="3227653" cy="2128769"/>
              <a:chOff x="588169" y="2004651"/>
              <a:chExt cx="3227653" cy="212876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8169" y="2322141"/>
                <a:ext cx="519135" cy="173032"/>
              </a:xfrm>
              <a:prstGeom prst="rect">
                <a:avLst/>
              </a:prstGeom>
              <a:gradFill>
                <a:gsLst>
                  <a:gs pos="2000">
                    <a:schemeClr val="bg1">
                      <a:lumMod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98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352124" y="2312616"/>
                <a:ext cx="400067" cy="173032"/>
              </a:xfrm>
              <a:prstGeom prst="rect">
                <a:avLst/>
              </a:prstGeom>
              <a:gradFill>
                <a:gsLst>
                  <a:gs pos="2000">
                    <a:schemeClr val="bg1">
                      <a:lumMod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98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22" name="TextBox 5"/>
              <p:cNvSpPr txBox="1">
                <a:spLocks noChangeArrowheads="1"/>
              </p:cNvSpPr>
              <p:nvPr/>
            </p:nvSpPr>
            <p:spPr bwMode="auto">
              <a:xfrm>
                <a:off x="914400" y="3048000"/>
                <a:ext cx="7794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first</a:t>
                </a:r>
              </a:p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digit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751856" y="2765039"/>
                <a:ext cx="131768" cy="892146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447043" y="2828537"/>
                <a:ext cx="196858" cy="266691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28109" y="2742815"/>
                <a:ext cx="150819" cy="838173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602793" y="2785676"/>
                <a:ext cx="0" cy="358763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7" name="TextBox 31"/>
              <p:cNvSpPr txBox="1">
                <a:spLocks noChangeArrowheads="1"/>
              </p:cNvSpPr>
              <p:nvPr/>
            </p:nvSpPr>
            <p:spPr bwMode="auto">
              <a:xfrm>
                <a:off x="1067696" y="3610200"/>
                <a:ext cx="10659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second</a:t>
                </a:r>
                <a:b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digit</a:t>
                </a:r>
              </a:p>
            </p:txBody>
          </p:sp>
          <p:sp>
            <p:nvSpPr>
              <p:cNvPr id="3128" name="TextBox 32"/>
              <p:cNvSpPr txBox="1">
                <a:spLocks noChangeArrowheads="1"/>
              </p:cNvSpPr>
              <p:nvPr/>
            </p:nvSpPr>
            <p:spPr bwMode="auto">
              <a:xfrm>
                <a:off x="1828800" y="3558580"/>
                <a:ext cx="115989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number</a:t>
                </a:r>
              </a:p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of zeros</a:t>
                </a:r>
              </a:p>
            </p:txBody>
          </p:sp>
          <p:sp>
            <p:nvSpPr>
              <p:cNvPr id="3129" name="TextBox 33"/>
              <p:cNvSpPr txBox="1">
                <a:spLocks noChangeArrowheads="1"/>
              </p:cNvSpPr>
              <p:nvPr/>
            </p:nvSpPr>
            <p:spPr bwMode="auto">
              <a:xfrm>
                <a:off x="1910822" y="3124468"/>
                <a:ext cx="1905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tolerance</a:t>
                </a: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016812" y="2004651"/>
                <a:ext cx="2405165" cy="812774"/>
              </a:xfrm>
              <a:custGeom>
                <a:avLst/>
                <a:gdLst>
                  <a:gd name="connsiteX0" fmla="*/ 278349 w 2405511"/>
                  <a:gd name="connsiteY0" fmla="*/ 31318 h 813199"/>
                  <a:gd name="connsiteX1" fmla="*/ 164049 w 2405511"/>
                  <a:gd name="connsiteY1" fmla="*/ 83705 h 813199"/>
                  <a:gd name="connsiteX2" fmla="*/ 37843 w 2405511"/>
                  <a:gd name="connsiteY2" fmla="*/ 226580 h 813199"/>
                  <a:gd name="connsiteX3" fmla="*/ 2124 w 2405511"/>
                  <a:gd name="connsiteY3" fmla="*/ 462324 h 813199"/>
                  <a:gd name="connsiteX4" fmla="*/ 87849 w 2405511"/>
                  <a:gd name="connsiteY4" fmla="*/ 679018 h 813199"/>
                  <a:gd name="connsiteX5" fmla="*/ 375980 w 2405511"/>
                  <a:gd name="connsiteY5" fmla="*/ 800462 h 813199"/>
                  <a:gd name="connsiteX6" fmla="*/ 666493 w 2405511"/>
                  <a:gd name="connsiteY6" fmla="*/ 805224 h 813199"/>
                  <a:gd name="connsiteX7" fmla="*/ 818893 w 2405511"/>
                  <a:gd name="connsiteY7" fmla="*/ 762362 h 813199"/>
                  <a:gd name="connsiteX8" fmla="*/ 997487 w 2405511"/>
                  <a:gd name="connsiteY8" fmla="*/ 731405 h 813199"/>
                  <a:gd name="connsiteX9" fmla="*/ 1264187 w 2405511"/>
                  <a:gd name="connsiteY9" fmla="*/ 721880 h 813199"/>
                  <a:gd name="connsiteX10" fmla="*/ 1585655 w 2405511"/>
                  <a:gd name="connsiteY10" fmla="*/ 757599 h 813199"/>
                  <a:gd name="connsiteX11" fmla="*/ 1780918 w 2405511"/>
                  <a:gd name="connsiteY11" fmla="*/ 802843 h 813199"/>
                  <a:gd name="connsiteX12" fmla="*/ 1976180 w 2405511"/>
                  <a:gd name="connsiteY12" fmla="*/ 800462 h 813199"/>
                  <a:gd name="connsiteX13" fmla="*/ 2209543 w 2405511"/>
                  <a:gd name="connsiteY13" fmla="*/ 748074 h 813199"/>
                  <a:gd name="connsiteX14" fmla="*/ 2376230 w 2405511"/>
                  <a:gd name="connsiteY14" fmla="*/ 571862 h 813199"/>
                  <a:gd name="connsiteX15" fmla="*/ 2400043 w 2405511"/>
                  <a:gd name="connsiteY15" fmla="*/ 305162 h 813199"/>
                  <a:gd name="connsiteX16" fmla="*/ 2314318 w 2405511"/>
                  <a:gd name="connsiteY16" fmla="*/ 140855 h 813199"/>
                  <a:gd name="connsiteX17" fmla="*/ 2111912 w 2405511"/>
                  <a:gd name="connsiteY17" fmla="*/ 26555 h 813199"/>
                  <a:gd name="connsiteX18" fmla="*/ 1871405 w 2405511"/>
                  <a:gd name="connsiteY18" fmla="*/ 362 h 813199"/>
                  <a:gd name="connsiteX19" fmla="*/ 1757105 w 2405511"/>
                  <a:gd name="connsiteY19" fmla="*/ 14649 h 813199"/>
                  <a:gd name="connsiteX20" fmla="*/ 1554699 w 2405511"/>
                  <a:gd name="connsiteY20" fmla="*/ 59893 h 813199"/>
                  <a:gd name="connsiteX21" fmla="*/ 1216562 w 2405511"/>
                  <a:gd name="connsiteY21" fmla="*/ 90849 h 813199"/>
                  <a:gd name="connsiteX22" fmla="*/ 916524 w 2405511"/>
                  <a:gd name="connsiteY22" fmla="*/ 67037 h 813199"/>
                  <a:gd name="connsiteX23" fmla="*/ 664112 w 2405511"/>
                  <a:gd name="connsiteY23" fmla="*/ 21793 h 813199"/>
                  <a:gd name="connsiteX24" fmla="*/ 423605 w 2405511"/>
                  <a:gd name="connsiteY24" fmla="*/ 12268 h 813199"/>
                  <a:gd name="connsiteX25" fmla="*/ 278349 w 2405511"/>
                  <a:gd name="connsiteY25" fmla="*/ 31318 h 81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5511" h="813199">
                    <a:moveTo>
                      <a:pt x="278349" y="31318"/>
                    </a:moveTo>
                    <a:cubicBezTo>
                      <a:pt x="235090" y="43224"/>
                      <a:pt x="204133" y="51161"/>
                      <a:pt x="164049" y="83705"/>
                    </a:cubicBezTo>
                    <a:cubicBezTo>
                      <a:pt x="123965" y="116249"/>
                      <a:pt x="64830" y="163477"/>
                      <a:pt x="37843" y="226580"/>
                    </a:cubicBezTo>
                    <a:cubicBezTo>
                      <a:pt x="10855" y="289683"/>
                      <a:pt x="-6210" y="386918"/>
                      <a:pt x="2124" y="462324"/>
                    </a:cubicBezTo>
                    <a:cubicBezTo>
                      <a:pt x="10458" y="537730"/>
                      <a:pt x="25540" y="622662"/>
                      <a:pt x="87849" y="679018"/>
                    </a:cubicBezTo>
                    <a:cubicBezTo>
                      <a:pt x="150158" y="735374"/>
                      <a:pt x="279539" y="779428"/>
                      <a:pt x="375980" y="800462"/>
                    </a:cubicBezTo>
                    <a:cubicBezTo>
                      <a:pt x="472421" y="821496"/>
                      <a:pt x="592674" y="811574"/>
                      <a:pt x="666493" y="805224"/>
                    </a:cubicBezTo>
                    <a:cubicBezTo>
                      <a:pt x="740312" y="798874"/>
                      <a:pt x="763727" y="774665"/>
                      <a:pt x="818893" y="762362"/>
                    </a:cubicBezTo>
                    <a:cubicBezTo>
                      <a:pt x="874059" y="750059"/>
                      <a:pt x="923271" y="738152"/>
                      <a:pt x="997487" y="731405"/>
                    </a:cubicBezTo>
                    <a:cubicBezTo>
                      <a:pt x="1071703" y="724658"/>
                      <a:pt x="1166159" y="717514"/>
                      <a:pt x="1264187" y="721880"/>
                    </a:cubicBezTo>
                    <a:cubicBezTo>
                      <a:pt x="1362215" y="726246"/>
                      <a:pt x="1499533" y="744105"/>
                      <a:pt x="1585655" y="757599"/>
                    </a:cubicBezTo>
                    <a:cubicBezTo>
                      <a:pt x="1671777" y="771093"/>
                      <a:pt x="1715831" y="795699"/>
                      <a:pt x="1780918" y="802843"/>
                    </a:cubicBezTo>
                    <a:cubicBezTo>
                      <a:pt x="1846006" y="809987"/>
                      <a:pt x="1904743" y="809590"/>
                      <a:pt x="1976180" y="800462"/>
                    </a:cubicBezTo>
                    <a:cubicBezTo>
                      <a:pt x="2047617" y="791334"/>
                      <a:pt x="2142868" y="786174"/>
                      <a:pt x="2209543" y="748074"/>
                    </a:cubicBezTo>
                    <a:cubicBezTo>
                      <a:pt x="2276218" y="709974"/>
                      <a:pt x="2344480" y="645681"/>
                      <a:pt x="2376230" y="571862"/>
                    </a:cubicBezTo>
                    <a:cubicBezTo>
                      <a:pt x="2407980" y="498043"/>
                      <a:pt x="2410362" y="376996"/>
                      <a:pt x="2400043" y="305162"/>
                    </a:cubicBezTo>
                    <a:cubicBezTo>
                      <a:pt x="2389724" y="233328"/>
                      <a:pt x="2362340" y="187289"/>
                      <a:pt x="2314318" y="140855"/>
                    </a:cubicBezTo>
                    <a:cubicBezTo>
                      <a:pt x="2266296" y="94421"/>
                      <a:pt x="2185731" y="49970"/>
                      <a:pt x="2111912" y="26555"/>
                    </a:cubicBezTo>
                    <a:cubicBezTo>
                      <a:pt x="2038093" y="3140"/>
                      <a:pt x="1930540" y="2346"/>
                      <a:pt x="1871405" y="362"/>
                    </a:cubicBezTo>
                    <a:cubicBezTo>
                      <a:pt x="1812271" y="-1622"/>
                      <a:pt x="1809889" y="4727"/>
                      <a:pt x="1757105" y="14649"/>
                    </a:cubicBezTo>
                    <a:cubicBezTo>
                      <a:pt x="1704321" y="24571"/>
                      <a:pt x="1644789" y="47193"/>
                      <a:pt x="1554699" y="59893"/>
                    </a:cubicBezTo>
                    <a:cubicBezTo>
                      <a:pt x="1464609" y="72593"/>
                      <a:pt x="1322924" y="89658"/>
                      <a:pt x="1216562" y="90849"/>
                    </a:cubicBezTo>
                    <a:cubicBezTo>
                      <a:pt x="1110200" y="92040"/>
                      <a:pt x="1008599" y="78546"/>
                      <a:pt x="916524" y="67037"/>
                    </a:cubicBezTo>
                    <a:cubicBezTo>
                      <a:pt x="824449" y="55528"/>
                      <a:pt x="746265" y="30921"/>
                      <a:pt x="664112" y="21793"/>
                    </a:cubicBezTo>
                    <a:cubicBezTo>
                      <a:pt x="581959" y="12665"/>
                      <a:pt x="488296" y="10284"/>
                      <a:pt x="423605" y="12268"/>
                    </a:cubicBezTo>
                    <a:cubicBezTo>
                      <a:pt x="358914" y="14252"/>
                      <a:pt x="321608" y="19412"/>
                      <a:pt x="278349" y="31318"/>
                    </a:cubicBezTo>
                    <a:close/>
                  </a:path>
                </a:pathLst>
              </a:custGeom>
              <a:solidFill>
                <a:srgbClr val="FFF4D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802659" y="2045925"/>
                <a:ext cx="166694" cy="728639"/>
              </a:xfrm>
              <a:custGeom>
                <a:avLst/>
                <a:gdLst>
                  <a:gd name="connsiteX0" fmla="*/ 0 w 166688"/>
                  <a:gd name="connsiteY0" fmla="*/ 0 h 728662"/>
                  <a:gd name="connsiteX1" fmla="*/ 71438 w 166688"/>
                  <a:gd name="connsiteY1" fmla="*/ 19050 h 728662"/>
                  <a:gd name="connsiteX2" fmla="*/ 166688 w 166688"/>
                  <a:gd name="connsiteY2" fmla="*/ 30956 h 728662"/>
                  <a:gd name="connsiteX3" fmla="*/ 166688 w 166688"/>
                  <a:gd name="connsiteY3" fmla="*/ 30956 h 728662"/>
                  <a:gd name="connsiteX4" fmla="*/ 166688 w 166688"/>
                  <a:gd name="connsiteY4" fmla="*/ 697706 h 728662"/>
                  <a:gd name="connsiteX5" fmla="*/ 166688 w 166688"/>
                  <a:gd name="connsiteY5" fmla="*/ 697706 h 728662"/>
                  <a:gd name="connsiteX6" fmla="*/ 85725 w 166688"/>
                  <a:gd name="connsiteY6" fmla="*/ 709612 h 728662"/>
                  <a:gd name="connsiteX7" fmla="*/ 2382 w 166688"/>
                  <a:gd name="connsiteY7" fmla="*/ 72866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88" h="728662">
                    <a:moveTo>
                      <a:pt x="0" y="0"/>
                    </a:moveTo>
                    <a:cubicBezTo>
                      <a:pt x="21828" y="6945"/>
                      <a:pt x="43657" y="13891"/>
                      <a:pt x="71438" y="19050"/>
                    </a:cubicBezTo>
                    <a:cubicBezTo>
                      <a:pt x="99219" y="24209"/>
                      <a:pt x="166688" y="30956"/>
                      <a:pt x="166688" y="30956"/>
                    </a:cubicBezTo>
                    <a:lnTo>
                      <a:pt x="166688" y="30956"/>
                    </a:lnTo>
                    <a:lnTo>
                      <a:pt x="166688" y="697706"/>
                    </a:lnTo>
                    <a:lnTo>
                      <a:pt x="166688" y="697706"/>
                    </a:lnTo>
                    <a:cubicBezTo>
                      <a:pt x="153194" y="699690"/>
                      <a:pt x="113109" y="704453"/>
                      <a:pt x="85725" y="709612"/>
                    </a:cubicBezTo>
                    <a:cubicBezTo>
                      <a:pt x="58341" y="714771"/>
                      <a:pt x="30361" y="721716"/>
                      <a:pt x="2382" y="728662"/>
                    </a:cubicBezTo>
                  </a:path>
                </a:pathLst>
              </a:custGeom>
              <a:solidFill>
                <a:srgbClr val="9A57C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0" name="Straight Connector 39"/>
              <p:cNvCxnSpPr>
                <a:stCxn id="29" idx="0"/>
                <a:endCxn id="29" idx="7"/>
              </p:cNvCxnSpPr>
              <p:nvPr/>
            </p:nvCxnSpPr>
            <p:spPr>
              <a:xfrm>
                <a:off x="1802659" y="2045925"/>
                <a:ext cx="1587" cy="728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7" name="Freeform 4096"/>
              <p:cNvSpPr/>
              <p:nvPr/>
            </p:nvSpPr>
            <p:spPr>
              <a:xfrm>
                <a:off x="1564523" y="2012589"/>
                <a:ext cx="166694" cy="801661"/>
              </a:xfrm>
              <a:custGeom>
                <a:avLst/>
                <a:gdLst>
                  <a:gd name="connsiteX0" fmla="*/ 0 w 166688"/>
                  <a:gd name="connsiteY0" fmla="*/ 0 h 802482"/>
                  <a:gd name="connsiteX1" fmla="*/ 90488 w 166688"/>
                  <a:gd name="connsiteY1" fmla="*/ 7144 h 802482"/>
                  <a:gd name="connsiteX2" fmla="*/ 166688 w 166688"/>
                  <a:gd name="connsiteY2" fmla="*/ 19050 h 802482"/>
                  <a:gd name="connsiteX3" fmla="*/ 166688 w 166688"/>
                  <a:gd name="connsiteY3" fmla="*/ 792957 h 802482"/>
                  <a:gd name="connsiteX4" fmla="*/ 76200 w 166688"/>
                  <a:gd name="connsiteY4" fmla="*/ 802482 h 802482"/>
                  <a:gd name="connsiteX5" fmla="*/ 0 w 166688"/>
                  <a:gd name="connsiteY5" fmla="*/ 802482 h 802482"/>
                  <a:gd name="connsiteX6" fmla="*/ 0 w 166688"/>
                  <a:gd name="connsiteY6" fmla="*/ 0 h 80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8" h="802482">
                    <a:moveTo>
                      <a:pt x="0" y="0"/>
                    </a:moveTo>
                    <a:lnTo>
                      <a:pt x="90488" y="7144"/>
                    </a:lnTo>
                    <a:lnTo>
                      <a:pt x="166688" y="19050"/>
                    </a:lnTo>
                    <a:lnTo>
                      <a:pt x="166688" y="792957"/>
                    </a:lnTo>
                    <a:lnTo>
                      <a:pt x="76200" y="802482"/>
                    </a:lnTo>
                    <a:lnTo>
                      <a:pt x="0" y="802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98" name="Freeform 4097"/>
              <p:cNvSpPr/>
              <p:nvPr/>
            </p:nvSpPr>
            <p:spPr>
              <a:xfrm>
                <a:off x="2051906" y="2085611"/>
                <a:ext cx="169870" cy="646091"/>
              </a:xfrm>
              <a:custGeom>
                <a:avLst/>
                <a:gdLst>
                  <a:gd name="connsiteX0" fmla="*/ 4762 w 169068"/>
                  <a:gd name="connsiteY0" fmla="*/ 0 h 645319"/>
                  <a:gd name="connsiteX1" fmla="*/ 97631 w 169068"/>
                  <a:gd name="connsiteY1" fmla="*/ 9525 h 645319"/>
                  <a:gd name="connsiteX2" fmla="*/ 169068 w 169068"/>
                  <a:gd name="connsiteY2" fmla="*/ 7144 h 645319"/>
                  <a:gd name="connsiteX3" fmla="*/ 169068 w 169068"/>
                  <a:gd name="connsiteY3" fmla="*/ 640556 h 645319"/>
                  <a:gd name="connsiteX4" fmla="*/ 78581 w 169068"/>
                  <a:gd name="connsiteY4" fmla="*/ 640556 h 645319"/>
                  <a:gd name="connsiteX5" fmla="*/ 0 w 169068"/>
                  <a:gd name="connsiteY5" fmla="*/ 645319 h 645319"/>
                  <a:gd name="connsiteX6" fmla="*/ 4762 w 169068"/>
                  <a:gd name="connsiteY6" fmla="*/ 0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68" h="645319">
                    <a:moveTo>
                      <a:pt x="4762" y="0"/>
                    </a:moveTo>
                    <a:lnTo>
                      <a:pt x="97631" y="9525"/>
                    </a:lnTo>
                    <a:lnTo>
                      <a:pt x="169068" y="7144"/>
                    </a:lnTo>
                    <a:lnTo>
                      <a:pt x="169068" y="640556"/>
                    </a:lnTo>
                    <a:lnTo>
                      <a:pt x="78581" y="640556"/>
                    </a:lnTo>
                    <a:lnTo>
                      <a:pt x="0" y="645319"/>
                    </a:lnTo>
                    <a:cubicBezTo>
                      <a:pt x="794" y="431006"/>
                      <a:pt x="1587" y="216694"/>
                      <a:pt x="4762" y="0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99" name="Freeform 4098"/>
              <p:cNvSpPr/>
              <p:nvPr/>
            </p:nvSpPr>
            <p:spPr>
              <a:xfrm>
                <a:off x="2513889" y="2047513"/>
                <a:ext cx="169869" cy="731813"/>
              </a:xfrm>
              <a:custGeom>
                <a:avLst/>
                <a:gdLst>
                  <a:gd name="connsiteX0" fmla="*/ 0 w 169069"/>
                  <a:gd name="connsiteY0" fmla="*/ 21431 h 731044"/>
                  <a:gd name="connsiteX1" fmla="*/ 88106 w 169069"/>
                  <a:gd name="connsiteY1" fmla="*/ 9525 h 731044"/>
                  <a:gd name="connsiteX2" fmla="*/ 169069 w 169069"/>
                  <a:gd name="connsiteY2" fmla="*/ 0 h 731044"/>
                  <a:gd name="connsiteX3" fmla="*/ 166688 w 169069"/>
                  <a:gd name="connsiteY3" fmla="*/ 731044 h 731044"/>
                  <a:gd name="connsiteX4" fmla="*/ 76200 w 169069"/>
                  <a:gd name="connsiteY4" fmla="*/ 711994 h 731044"/>
                  <a:gd name="connsiteX5" fmla="*/ 0 w 169069"/>
                  <a:gd name="connsiteY5" fmla="*/ 704850 h 731044"/>
                  <a:gd name="connsiteX6" fmla="*/ 0 w 169069"/>
                  <a:gd name="connsiteY6" fmla="*/ 21431 h 7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69" h="731044">
                    <a:moveTo>
                      <a:pt x="0" y="21431"/>
                    </a:moveTo>
                    <a:lnTo>
                      <a:pt x="88106" y="9525"/>
                    </a:lnTo>
                    <a:lnTo>
                      <a:pt x="169069" y="0"/>
                    </a:lnTo>
                    <a:cubicBezTo>
                      <a:pt x="168275" y="243681"/>
                      <a:pt x="167482" y="487363"/>
                      <a:pt x="166688" y="731044"/>
                    </a:cubicBezTo>
                    <a:lnTo>
                      <a:pt x="76200" y="711994"/>
                    </a:lnTo>
                    <a:lnTo>
                      <a:pt x="0" y="704850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012050" y="2006239"/>
                <a:ext cx="2405164" cy="812774"/>
              </a:xfrm>
              <a:custGeom>
                <a:avLst/>
                <a:gdLst>
                  <a:gd name="connsiteX0" fmla="*/ 278349 w 2405511"/>
                  <a:gd name="connsiteY0" fmla="*/ 31318 h 813199"/>
                  <a:gd name="connsiteX1" fmla="*/ 164049 w 2405511"/>
                  <a:gd name="connsiteY1" fmla="*/ 83705 h 813199"/>
                  <a:gd name="connsiteX2" fmla="*/ 37843 w 2405511"/>
                  <a:gd name="connsiteY2" fmla="*/ 226580 h 813199"/>
                  <a:gd name="connsiteX3" fmla="*/ 2124 w 2405511"/>
                  <a:gd name="connsiteY3" fmla="*/ 462324 h 813199"/>
                  <a:gd name="connsiteX4" fmla="*/ 87849 w 2405511"/>
                  <a:gd name="connsiteY4" fmla="*/ 679018 h 813199"/>
                  <a:gd name="connsiteX5" fmla="*/ 375980 w 2405511"/>
                  <a:gd name="connsiteY5" fmla="*/ 800462 h 813199"/>
                  <a:gd name="connsiteX6" fmla="*/ 666493 w 2405511"/>
                  <a:gd name="connsiteY6" fmla="*/ 805224 h 813199"/>
                  <a:gd name="connsiteX7" fmla="*/ 818893 w 2405511"/>
                  <a:gd name="connsiteY7" fmla="*/ 762362 h 813199"/>
                  <a:gd name="connsiteX8" fmla="*/ 997487 w 2405511"/>
                  <a:gd name="connsiteY8" fmla="*/ 731405 h 813199"/>
                  <a:gd name="connsiteX9" fmla="*/ 1264187 w 2405511"/>
                  <a:gd name="connsiteY9" fmla="*/ 721880 h 813199"/>
                  <a:gd name="connsiteX10" fmla="*/ 1585655 w 2405511"/>
                  <a:gd name="connsiteY10" fmla="*/ 757599 h 813199"/>
                  <a:gd name="connsiteX11" fmla="*/ 1780918 w 2405511"/>
                  <a:gd name="connsiteY11" fmla="*/ 802843 h 813199"/>
                  <a:gd name="connsiteX12" fmla="*/ 1976180 w 2405511"/>
                  <a:gd name="connsiteY12" fmla="*/ 800462 h 813199"/>
                  <a:gd name="connsiteX13" fmla="*/ 2209543 w 2405511"/>
                  <a:gd name="connsiteY13" fmla="*/ 748074 h 813199"/>
                  <a:gd name="connsiteX14" fmla="*/ 2376230 w 2405511"/>
                  <a:gd name="connsiteY14" fmla="*/ 571862 h 813199"/>
                  <a:gd name="connsiteX15" fmla="*/ 2400043 w 2405511"/>
                  <a:gd name="connsiteY15" fmla="*/ 305162 h 813199"/>
                  <a:gd name="connsiteX16" fmla="*/ 2314318 w 2405511"/>
                  <a:gd name="connsiteY16" fmla="*/ 140855 h 813199"/>
                  <a:gd name="connsiteX17" fmla="*/ 2111912 w 2405511"/>
                  <a:gd name="connsiteY17" fmla="*/ 26555 h 813199"/>
                  <a:gd name="connsiteX18" fmla="*/ 1871405 w 2405511"/>
                  <a:gd name="connsiteY18" fmla="*/ 362 h 813199"/>
                  <a:gd name="connsiteX19" fmla="*/ 1757105 w 2405511"/>
                  <a:gd name="connsiteY19" fmla="*/ 14649 h 813199"/>
                  <a:gd name="connsiteX20" fmla="*/ 1554699 w 2405511"/>
                  <a:gd name="connsiteY20" fmla="*/ 59893 h 813199"/>
                  <a:gd name="connsiteX21" fmla="*/ 1216562 w 2405511"/>
                  <a:gd name="connsiteY21" fmla="*/ 90849 h 813199"/>
                  <a:gd name="connsiteX22" fmla="*/ 916524 w 2405511"/>
                  <a:gd name="connsiteY22" fmla="*/ 67037 h 813199"/>
                  <a:gd name="connsiteX23" fmla="*/ 664112 w 2405511"/>
                  <a:gd name="connsiteY23" fmla="*/ 21793 h 813199"/>
                  <a:gd name="connsiteX24" fmla="*/ 423605 w 2405511"/>
                  <a:gd name="connsiteY24" fmla="*/ 12268 h 813199"/>
                  <a:gd name="connsiteX25" fmla="*/ 278349 w 2405511"/>
                  <a:gd name="connsiteY25" fmla="*/ 31318 h 81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5511" h="813199">
                    <a:moveTo>
                      <a:pt x="278349" y="31318"/>
                    </a:moveTo>
                    <a:cubicBezTo>
                      <a:pt x="235090" y="43224"/>
                      <a:pt x="204133" y="51161"/>
                      <a:pt x="164049" y="83705"/>
                    </a:cubicBezTo>
                    <a:cubicBezTo>
                      <a:pt x="123965" y="116249"/>
                      <a:pt x="64830" y="163477"/>
                      <a:pt x="37843" y="226580"/>
                    </a:cubicBezTo>
                    <a:cubicBezTo>
                      <a:pt x="10855" y="289683"/>
                      <a:pt x="-6210" y="386918"/>
                      <a:pt x="2124" y="462324"/>
                    </a:cubicBezTo>
                    <a:cubicBezTo>
                      <a:pt x="10458" y="537730"/>
                      <a:pt x="25540" y="622662"/>
                      <a:pt x="87849" y="679018"/>
                    </a:cubicBezTo>
                    <a:cubicBezTo>
                      <a:pt x="150158" y="735374"/>
                      <a:pt x="279539" y="779428"/>
                      <a:pt x="375980" y="800462"/>
                    </a:cubicBezTo>
                    <a:cubicBezTo>
                      <a:pt x="472421" y="821496"/>
                      <a:pt x="592674" y="811574"/>
                      <a:pt x="666493" y="805224"/>
                    </a:cubicBezTo>
                    <a:cubicBezTo>
                      <a:pt x="740312" y="798874"/>
                      <a:pt x="763727" y="774665"/>
                      <a:pt x="818893" y="762362"/>
                    </a:cubicBezTo>
                    <a:cubicBezTo>
                      <a:pt x="874059" y="750059"/>
                      <a:pt x="923271" y="738152"/>
                      <a:pt x="997487" y="731405"/>
                    </a:cubicBezTo>
                    <a:cubicBezTo>
                      <a:pt x="1071703" y="724658"/>
                      <a:pt x="1166159" y="717514"/>
                      <a:pt x="1264187" y="721880"/>
                    </a:cubicBezTo>
                    <a:cubicBezTo>
                      <a:pt x="1362215" y="726246"/>
                      <a:pt x="1499533" y="744105"/>
                      <a:pt x="1585655" y="757599"/>
                    </a:cubicBezTo>
                    <a:cubicBezTo>
                      <a:pt x="1671777" y="771093"/>
                      <a:pt x="1715831" y="795699"/>
                      <a:pt x="1780918" y="802843"/>
                    </a:cubicBezTo>
                    <a:cubicBezTo>
                      <a:pt x="1846006" y="809987"/>
                      <a:pt x="1904743" y="809590"/>
                      <a:pt x="1976180" y="800462"/>
                    </a:cubicBezTo>
                    <a:cubicBezTo>
                      <a:pt x="2047617" y="791334"/>
                      <a:pt x="2142868" y="786174"/>
                      <a:pt x="2209543" y="748074"/>
                    </a:cubicBezTo>
                    <a:cubicBezTo>
                      <a:pt x="2276218" y="709974"/>
                      <a:pt x="2344480" y="645681"/>
                      <a:pt x="2376230" y="571862"/>
                    </a:cubicBezTo>
                    <a:cubicBezTo>
                      <a:pt x="2407980" y="498043"/>
                      <a:pt x="2410362" y="376996"/>
                      <a:pt x="2400043" y="305162"/>
                    </a:cubicBezTo>
                    <a:cubicBezTo>
                      <a:pt x="2389724" y="233328"/>
                      <a:pt x="2362340" y="187289"/>
                      <a:pt x="2314318" y="140855"/>
                    </a:cubicBezTo>
                    <a:cubicBezTo>
                      <a:pt x="2266296" y="94421"/>
                      <a:pt x="2185731" y="49970"/>
                      <a:pt x="2111912" y="26555"/>
                    </a:cubicBezTo>
                    <a:cubicBezTo>
                      <a:pt x="2038093" y="3140"/>
                      <a:pt x="1930540" y="2346"/>
                      <a:pt x="1871405" y="362"/>
                    </a:cubicBezTo>
                    <a:cubicBezTo>
                      <a:pt x="1812271" y="-1622"/>
                      <a:pt x="1809889" y="4727"/>
                      <a:pt x="1757105" y="14649"/>
                    </a:cubicBezTo>
                    <a:cubicBezTo>
                      <a:pt x="1704321" y="24571"/>
                      <a:pt x="1644789" y="47193"/>
                      <a:pt x="1554699" y="59893"/>
                    </a:cubicBezTo>
                    <a:cubicBezTo>
                      <a:pt x="1464609" y="72593"/>
                      <a:pt x="1322924" y="89658"/>
                      <a:pt x="1216562" y="90849"/>
                    </a:cubicBezTo>
                    <a:cubicBezTo>
                      <a:pt x="1110200" y="92040"/>
                      <a:pt x="1008599" y="78546"/>
                      <a:pt x="916524" y="67037"/>
                    </a:cubicBezTo>
                    <a:cubicBezTo>
                      <a:pt x="824449" y="55528"/>
                      <a:pt x="746265" y="30921"/>
                      <a:pt x="664112" y="21793"/>
                    </a:cubicBezTo>
                    <a:cubicBezTo>
                      <a:pt x="581959" y="12665"/>
                      <a:pt x="488296" y="10284"/>
                      <a:pt x="423605" y="12268"/>
                    </a:cubicBezTo>
                    <a:cubicBezTo>
                      <a:pt x="358914" y="14252"/>
                      <a:pt x="321608" y="19412"/>
                      <a:pt x="278349" y="31318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119" name="Left Brace 4118"/>
            <p:cNvSpPr/>
            <p:nvPr/>
          </p:nvSpPr>
          <p:spPr>
            <a:xfrm>
              <a:off x="7358178" y="2874032"/>
              <a:ext cx="296875" cy="561957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19" name="TextBox 88"/>
            <p:cNvSpPr txBox="1">
              <a:spLocks noChangeArrowheads="1"/>
            </p:cNvSpPr>
            <p:nvPr/>
          </p:nvSpPr>
          <p:spPr bwMode="auto">
            <a:xfrm>
              <a:off x="7525200" y="2829600"/>
              <a:ext cx="13094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gold = ±5%</a:t>
              </a:r>
            </a:p>
            <a:p>
              <a:pPr eaLnBrk="1" hangingPunct="1"/>
              <a:endParaRPr lang="en-US" sz="1200" dirty="0"/>
            </a:p>
            <a:p>
              <a:pPr eaLnBrk="1" hangingPunct="1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silver = ±20%</a:t>
              </a:r>
            </a:p>
            <a:p>
              <a:pPr eaLnBrk="1" hangingPunct="1"/>
              <a:endParaRPr lang="en-US" sz="1200" dirty="0"/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9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9144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Build the Series Circuit Below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1675831"/>
            <a:ext cx="5656843" cy="4267769"/>
            <a:chOff x="685800" y="1602060"/>
            <a:chExt cx="5656843" cy="4267769"/>
          </a:xfrm>
        </p:grpSpPr>
        <p:pic>
          <p:nvPicPr>
            <p:cNvPr id="4104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09041"/>
              <a:ext cx="4191000" cy="318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 bwMode="auto">
            <a:xfrm>
              <a:off x="1716822" y="1937544"/>
              <a:ext cx="1026378" cy="153749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987821" y="5531275"/>
              <a:ext cx="919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470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2754816" y="4075616"/>
              <a:ext cx="3252" cy="548772"/>
            </a:xfrm>
            <a:prstGeom prst="line">
              <a:avLst/>
            </a:prstGeom>
            <a:ln w="92075">
              <a:solidFill>
                <a:srgbClr val="92D05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8" name="Group 3"/>
            <p:cNvGrpSpPr>
              <a:grpSpLocks/>
            </p:cNvGrpSpPr>
            <p:nvPr/>
          </p:nvGrpSpPr>
          <p:grpSpPr bwMode="auto">
            <a:xfrm>
              <a:off x="5335369" y="2371496"/>
              <a:ext cx="1007274" cy="2163336"/>
              <a:chOff x="6172200" y="2559030"/>
              <a:chExt cx="1007274" cy="2163336"/>
            </a:xfrm>
          </p:grpSpPr>
          <p:sp>
            <p:nvSpPr>
              <p:cNvPr id="4115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562485" y="3723629"/>
                <a:ext cx="8338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5V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6471914" y="3800475"/>
                <a:ext cx="6674" cy="921891"/>
              </a:xfrm>
              <a:prstGeom prst="line">
                <a:avLst/>
              </a:prstGeom>
              <a:ln w="69850">
                <a:solidFill>
                  <a:srgbClr val="92D050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10800000" flipH="1" flipV="1">
                <a:off x="6326188" y="3641265"/>
                <a:ext cx="304800" cy="0"/>
              </a:xfrm>
              <a:prstGeom prst="line">
                <a:avLst/>
              </a:prstGeom>
              <a:ln w="69850">
                <a:solidFill>
                  <a:srgbClr val="92D050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10800000" flipH="1" flipV="1">
                <a:off x="6172200" y="3812791"/>
                <a:ext cx="609600" cy="3175"/>
              </a:xfrm>
              <a:prstGeom prst="line">
                <a:avLst/>
              </a:prstGeom>
              <a:ln w="69850">
                <a:solidFill>
                  <a:srgbClr val="92D050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471914" y="2559030"/>
                <a:ext cx="5086" cy="1096983"/>
              </a:xfrm>
              <a:prstGeom prst="line">
                <a:avLst/>
              </a:prstGeom>
              <a:ln w="69850">
                <a:solidFill>
                  <a:srgbClr val="92D050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0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319118" y="3404084"/>
                <a:ext cx="715811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4121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322478" y="4056796"/>
                <a:ext cx="715811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latin typeface="Symbol" pitchFamily="18" charset="2"/>
                  </a:rPr>
                  <a:t>+</a:t>
                </a:r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>
              <a:off x="2248830" y="4094358"/>
              <a:ext cx="0" cy="570237"/>
            </a:xfrm>
            <a:prstGeom prst="line">
              <a:avLst/>
            </a:prstGeom>
            <a:ln w="92075">
              <a:solidFill>
                <a:srgbClr val="92D05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1713647" y="3551238"/>
              <a:ext cx="3175" cy="1073150"/>
            </a:xfrm>
            <a:prstGeom prst="line">
              <a:avLst/>
            </a:prstGeom>
            <a:ln w="92075">
              <a:solidFill>
                <a:srgbClr val="92D05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 Box 5"/>
            <p:cNvSpPr txBox="1">
              <a:spLocks noChangeArrowheads="1"/>
            </p:cNvSpPr>
            <p:nvPr/>
          </p:nvSpPr>
          <p:spPr bwMode="auto">
            <a:xfrm>
              <a:off x="1312145" y="1602060"/>
              <a:ext cx="919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220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1447800" y="5124450"/>
              <a:ext cx="242887" cy="40595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 bwMode="auto">
            <a:xfrm>
              <a:off x="4855272" y="2381250"/>
              <a:ext cx="812800" cy="1269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800600" y="4415979"/>
              <a:ext cx="812800" cy="133719"/>
            </a:xfrm>
            <a:prstGeom prst="rect">
              <a:avLst/>
            </a:prstGeom>
            <a:solidFill>
              <a:srgbClr val="C000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105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6705600" y="402264"/>
            <a:ext cx="1105481" cy="3483936"/>
            <a:chOff x="4480047" y="1445333"/>
            <a:chExt cx="1105481" cy="3483936"/>
          </a:xfrm>
        </p:grpSpPr>
        <p:grpSp>
          <p:nvGrpSpPr>
            <p:cNvPr id="109" name="Group 108"/>
            <p:cNvGrpSpPr/>
            <p:nvPr/>
          </p:nvGrpSpPr>
          <p:grpSpPr>
            <a:xfrm>
              <a:off x="4480047" y="1445333"/>
              <a:ext cx="1105481" cy="3483936"/>
              <a:chOff x="7200319" y="2179035"/>
              <a:chExt cx="1105481" cy="3483936"/>
            </a:xfrm>
          </p:grpSpPr>
          <p:sp>
            <p:nvSpPr>
              <p:cNvPr id="125" name="Text Box 61"/>
              <p:cNvSpPr txBox="1"/>
              <p:nvPr/>
            </p:nvSpPr>
            <p:spPr bwMode="auto">
              <a:xfrm>
                <a:off x="7663459" y="2179035"/>
                <a:ext cx="642341" cy="4381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5V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126" name="AutoShape 3"/>
              <p:cNvCxnSpPr>
                <a:cxnSpLocks noChangeShapeType="1"/>
              </p:cNvCxnSpPr>
              <p:nvPr/>
            </p:nvCxnSpPr>
            <p:spPr bwMode="auto">
              <a:xfrm>
                <a:off x="7851833" y="2533326"/>
                <a:ext cx="275533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5"/>
              <p:cNvCxnSpPr>
                <a:cxnSpLocks noChangeShapeType="1"/>
              </p:cNvCxnSpPr>
              <p:nvPr/>
            </p:nvCxnSpPr>
            <p:spPr bwMode="auto">
              <a:xfrm flipH="1" flipV="1">
                <a:off x="7994678" y="2533327"/>
                <a:ext cx="2253" cy="743273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4"/>
              <p:cNvCxnSpPr>
                <a:cxnSpLocks noChangeShapeType="1"/>
              </p:cNvCxnSpPr>
              <p:nvPr/>
            </p:nvCxnSpPr>
            <p:spPr bwMode="auto">
              <a:xfrm>
                <a:off x="7999422" y="5662971"/>
                <a:ext cx="99650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7956580" y="4756508"/>
                <a:ext cx="182163" cy="10077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AutoShape 8"/>
              <p:cNvCxnSpPr>
                <a:cxnSpLocks noChangeShapeType="1"/>
              </p:cNvCxnSpPr>
              <p:nvPr/>
            </p:nvCxnSpPr>
            <p:spPr bwMode="auto">
              <a:xfrm>
                <a:off x="7956580" y="4857278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7956580" y="4907664"/>
                <a:ext cx="182163" cy="106369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AutoShape 10"/>
              <p:cNvCxnSpPr>
                <a:cxnSpLocks noChangeShapeType="1"/>
              </p:cNvCxnSpPr>
              <p:nvPr/>
            </p:nvCxnSpPr>
            <p:spPr bwMode="auto">
              <a:xfrm>
                <a:off x="7956580" y="5013472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12"/>
              <p:cNvCxnSpPr>
                <a:cxnSpLocks noChangeShapeType="1"/>
              </p:cNvCxnSpPr>
              <p:nvPr/>
            </p:nvCxnSpPr>
            <p:spPr bwMode="auto">
              <a:xfrm>
                <a:off x="8011229" y="3712712"/>
                <a:ext cx="0" cy="982214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13"/>
              <p:cNvCxnSpPr>
                <a:cxnSpLocks noChangeShapeType="1"/>
              </p:cNvCxnSpPr>
              <p:nvPr/>
            </p:nvCxnSpPr>
            <p:spPr bwMode="auto">
              <a:xfrm>
                <a:off x="8004266" y="4688958"/>
                <a:ext cx="134477" cy="675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8037603" y="5063858"/>
                <a:ext cx="101141" cy="7277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15"/>
              <p:cNvCxnSpPr>
                <a:cxnSpLocks noChangeShapeType="1"/>
              </p:cNvCxnSpPr>
              <p:nvPr/>
            </p:nvCxnSpPr>
            <p:spPr bwMode="auto">
              <a:xfrm>
                <a:off x="8043702" y="5131038"/>
                <a:ext cx="0" cy="419876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AutoShape 3"/>
              <p:cNvCxnSpPr>
                <a:cxnSpLocks noChangeShapeType="1"/>
              </p:cNvCxnSpPr>
              <p:nvPr/>
            </p:nvCxnSpPr>
            <p:spPr bwMode="auto">
              <a:xfrm>
                <a:off x="7913736" y="5548683"/>
                <a:ext cx="263089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AutoShape 3"/>
              <p:cNvCxnSpPr>
                <a:cxnSpLocks noChangeShapeType="1"/>
              </p:cNvCxnSpPr>
              <p:nvPr/>
            </p:nvCxnSpPr>
            <p:spPr bwMode="auto">
              <a:xfrm>
                <a:off x="7956580" y="5610590"/>
                <a:ext cx="178671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41" name="Group 140"/>
              <p:cNvGrpSpPr/>
              <p:nvPr/>
            </p:nvGrpSpPr>
            <p:grpSpPr>
              <a:xfrm>
                <a:off x="7927179" y="3276600"/>
                <a:ext cx="182164" cy="438427"/>
                <a:chOff x="6632605" y="4847326"/>
                <a:chExt cx="182164" cy="438427"/>
              </a:xfrm>
            </p:grpSpPr>
            <p:cxnSp>
              <p:nvCxnSpPr>
                <p:cNvPr id="144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32605" y="4908908"/>
                  <a:ext cx="182163" cy="10077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5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6632605" y="5009678"/>
                  <a:ext cx="182163" cy="5038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6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32605" y="5060064"/>
                  <a:ext cx="182163" cy="106369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6632605" y="5165872"/>
                  <a:ext cx="182163" cy="5038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8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6692006" y="4847326"/>
                  <a:ext cx="122762" cy="61582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14454" y="5216258"/>
                  <a:ext cx="100315" cy="6949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2" name="Text Box 6"/>
              <p:cNvSpPr txBox="1"/>
              <p:nvPr/>
            </p:nvSpPr>
            <p:spPr bwMode="auto">
              <a:xfrm>
                <a:off x="7200319" y="3257781"/>
                <a:ext cx="871538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220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</a:p>
            </p:txBody>
          </p:sp>
          <p:sp>
            <p:nvSpPr>
              <p:cNvPr id="143" name="Text Box 6"/>
              <p:cNvSpPr txBox="1"/>
              <p:nvPr/>
            </p:nvSpPr>
            <p:spPr bwMode="auto">
              <a:xfrm>
                <a:off x="7215187" y="4572000"/>
                <a:ext cx="871538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470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5165842" y="2573689"/>
              <a:ext cx="299129" cy="2141443"/>
              <a:chOff x="5165842" y="2573689"/>
              <a:chExt cx="299129" cy="2141443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392280" y="2573689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165842" y="2610948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419252" y="3999576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190240" y="4031409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266958" y="4343400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644347" y="4191000"/>
            <a:ext cx="3347253" cy="2271883"/>
            <a:chOff x="4740597" y="4190707"/>
            <a:chExt cx="3347253" cy="2271883"/>
          </a:xfrm>
        </p:grpSpPr>
        <p:grpSp>
          <p:nvGrpSpPr>
            <p:cNvPr id="152" name="Group 151"/>
            <p:cNvGrpSpPr/>
            <p:nvPr/>
          </p:nvGrpSpPr>
          <p:grpSpPr>
            <a:xfrm>
              <a:off x="4740597" y="4640767"/>
              <a:ext cx="1044878" cy="1803826"/>
              <a:chOff x="7434262" y="2716359"/>
              <a:chExt cx="1044878" cy="1803826"/>
            </a:xfrm>
          </p:grpSpPr>
          <p:sp>
            <p:nvSpPr>
              <p:cNvPr id="153" name="Text Box 6"/>
              <p:cNvSpPr txBox="1"/>
              <p:nvPr/>
            </p:nvSpPr>
            <p:spPr bwMode="auto">
              <a:xfrm>
                <a:off x="7434262" y="3382536"/>
                <a:ext cx="871538" cy="4381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5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V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 rot="5400000">
                <a:off x="7382324" y="3423369"/>
                <a:ext cx="1803826" cy="389806"/>
                <a:chOff x="405211" y="2738180"/>
                <a:chExt cx="1803826" cy="389806"/>
              </a:xfrm>
            </p:grpSpPr>
            <p:cxnSp>
              <p:nvCxnSpPr>
                <p:cNvPr id="156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46454" y="2842670"/>
                  <a:ext cx="0" cy="182164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AutoShape 15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1775158" y="2490228"/>
                  <a:ext cx="414" cy="867344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19702" y="2738180"/>
                  <a:ext cx="0" cy="389806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AutoShape 1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12651" y="2516254"/>
                  <a:ext cx="2" cy="814881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5" name="Rectangle 154"/>
              <p:cNvSpPr/>
              <p:nvPr/>
            </p:nvSpPr>
            <p:spPr>
              <a:xfrm>
                <a:off x="8074029" y="3148675"/>
                <a:ext cx="287258" cy="78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 smtClean="0">
                    <a:ea typeface="Calibri"/>
                    <a:cs typeface="Times New Roman"/>
                  </a:rPr>
                  <a:t>+</a:t>
                </a:r>
              </a:p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>
                    <a:ea typeface="Calibri"/>
                    <a:cs typeface="Times New Roman"/>
                  </a:rPr>
                  <a:t>-</a:t>
                </a:r>
              </a:p>
            </p:txBody>
          </p:sp>
        </p:grpSp>
        <p:cxnSp>
          <p:nvCxnSpPr>
            <p:cNvPr id="160" name="AutoShape 15"/>
            <p:cNvCxnSpPr>
              <a:cxnSpLocks noChangeShapeType="1"/>
            </p:cNvCxnSpPr>
            <p:nvPr/>
          </p:nvCxnSpPr>
          <p:spPr bwMode="auto">
            <a:xfrm>
              <a:off x="5590572" y="6452530"/>
              <a:ext cx="1848638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2" name="Group 161"/>
            <p:cNvGrpSpPr/>
            <p:nvPr/>
          </p:nvGrpSpPr>
          <p:grpSpPr>
            <a:xfrm>
              <a:off x="5591540" y="4190707"/>
              <a:ext cx="1839121" cy="574330"/>
              <a:chOff x="5842793" y="2318494"/>
              <a:chExt cx="1839121" cy="574330"/>
            </a:xfrm>
          </p:grpSpPr>
          <p:sp>
            <p:nvSpPr>
              <p:cNvPr id="163" name="Text Box 5"/>
              <p:cNvSpPr txBox="1">
                <a:spLocks noChangeArrowheads="1"/>
              </p:cNvSpPr>
              <p:nvPr/>
            </p:nvSpPr>
            <p:spPr bwMode="auto">
              <a:xfrm>
                <a:off x="6477000" y="2318494"/>
                <a:ext cx="5966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220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5842793" y="2666193"/>
                <a:ext cx="1839121" cy="185672"/>
                <a:chOff x="5880224" y="2571086"/>
                <a:chExt cx="1839121" cy="347662"/>
              </a:xfrm>
            </p:grpSpPr>
            <p:cxnSp>
              <p:nvCxnSpPr>
                <p:cNvPr id="167" name="Straight Connector 166"/>
                <p:cNvCxnSpPr/>
                <p:nvPr/>
              </p:nvCxnSpPr>
              <p:spPr bwMode="auto">
                <a:xfrm flipH="1">
                  <a:off x="5880224" y="2743515"/>
                  <a:ext cx="627063" cy="47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 flipH="1">
                  <a:off x="7119270" y="2743818"/>
                  <a:ext cx="6000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6565900" y="2847105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447616" y="2620100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7293198" y="4623469"/>
              <a:ext cx="794652" cy="1839121"/>
              <a:chOff x="8342797" y="427162"/>
              <a:chExt cx="794652" cy="1839121"/>
            </a:xfrm>
          </p:grpSpPr>
          <p:grpSp>
            <p:nvGrpSpPr>
              <p:cNvPr id="178" name="Group 177"/>
              <p:cNvGrpSpPr/>
              <p:nvPr/>
            </p:nvGrpSpPr>
            <p:grpSpPr>
              <a:xfrm rot="16200000">
                <a:off x="7562166" y="1253887"/>
                <a:ext cx="1839121" cy="185672"/>
                <a:chOff x="5880224" y="2571086"/>
                <a:chExt cx="1839121" cy="347662"/>
              </a:xfrm>
            </p:grpSpPr>
            <p:cxnSp>
              <p:nvCxnSpPr>
                <p:cNvPr id="182" name="Straight Connector 181"/>
                <p:cNvCxnSpPr/>
                <p:nvPr/>
              </p:nvCxnSpPr>
              <p:spPr bwMode="auto">
                <a:xfrm flipH="1">
                  <a:off x="5880224" y="2743515"/>
                  <a:ext cx="627063" cy="47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>
                  <a:off x="7119270" y="2743818"/>
                  <a:ext cx="6000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4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185" name="Straight Connector 184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9" name="Rectangle 178"/>
              <p:cNvSpPr/>
              <p:nvPr/>
            </p:nvSpPr>
            <p:spPr>
              <a:xfrm rot="16200000">
                <a:off x="8335090" y="1262745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6200000">
                <a:off x="8108085" y="1381029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 Box 5"/>
              <p:cNvSpPr txBox="1">
                <a:spLocks noChangeArrowheads="1"/>
              </p:cNvSpPr>
              <p:nvPr/>
            </p:nvSpPr>
            <p:spPr bwMode="auto">
              <a:xfrm>
                <a:off x="8540811" y="1172763"/>
                <a:ext cx="5966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470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73351" y="6149352"/>
            <a:ext cx="343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All of these circuits are the SAME!!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8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2813" y="751177"/>
            <a:ext cx="82296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Compute the Voltage Drops Across the Two Resistors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2813" y="1343121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chemeClr val="bg1">
                    <a:lumMod val="50000"/>
                  </a:schemeClr>
                </a:solidFill>
              </a:rPr>
              <a:t>Use Ohm’s Law:    V = I · 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124" name="Group 30"/>
          <p:cNvGrpSpPr>
            <a:grpSpLocks/>
          </p:cNvGrpSpPr>
          <p:nvPr/>
        </p:nvGrpSpPr>
        <p:grpSpPr bwMode="auto">
          <a:xfrm>
            <a:off x="5023991" y="4800600"/>
            <a:ext cx="3481897" cy="1371600"/>
            <a:chOff x="5486399" y="4495800"/>
            <a:chExt cx="3481201" cy="178308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5486399" y="4495800"/>
              <a:ext cx="3481201" cy="1783080"/>
            </a:xfrm>
            <a:prstGeom prst="rect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0" name="TextBox 31"/>
            <p:cNvSpPr txBox="1">
              <a:spLocks noChangeArrowheads="1"/>
            </p:cNvSpPr>
            <p:nvPr/>
          </p:nvSpPr>
          <p:spPr bwMode="auto">
            <a:xfrm>
              <a:off x="5536113" y="4599080"/>
              <a:ext cx="3431487" cy="96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Now, add the voltage rise of the power source (+5V) to the voltage drops across the resistors (negative numbers).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800600" y="1842917"/>
            <a:ext cx="3842352" cy="2271883"/>
            <a:chOff x="4604571" y="4190707"/>
            <a:chExt cx="3842352" cy="2271883"/>
          </a:xfrm>
        </p:grpSpPr>
        <p:grpSp>
          <p:nvGrpSpPr>
            <p:cNvPr id="89" name="Group 88"/>
            <p:cNvGrpSpPr/>
            <p:nvPr/>
          </p:nvGrpSpPr>
          <p:grpSpPr>
            <a:xfrm>
              <a:off x="4604571" y="4640767"/>
              <a:ext cx="1180904" cy="1803826"/>
              <a:chOff x="7298236" y="2716359"/>
              <a:chExt cx="1180904" cy="1803826"/>
            </a:xfrm>
          </p:grpSpPr>
          <p:sp>
            <p:nvSpPr>
              <p:cNvPr id="121" name="Text Box 6"/>
              <p:cNvSpPr txBox="1"/>
              <p:nvPr/>
            </p:nvSpPr>
            <p:spPr bwMode="auto">
              <a:xfrm>
                <a:off x="7298236" y="3390093"/>
                <a:ext cx="871538" cy="4381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V</a:t>
                </a:r>
                <a:r>
                  <a:rPr lang="en-US" baseline="-25000" dirty="0" smtClean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1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=5V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 rot="5400000">
                <a:off x="7382324" y="3423369"/>
                <a:ext cx="1803826" cy="389806"/>
                <a:chOff x="405211" y="2738180"/>
                <a:chExt cx="1803826" cy="389806"/>
              </a:xfrm>
            </p:grpSpPr>
            <p:cxnSp>
              <p:nvCxnSpPr>
                <p:cNvPr id="124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46454" y="2842670"/>
                  <a:ext cx="0" cy="182164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5" name="AutoShape 15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1775158" y="2490228"/>
                  <a:ext cx="414" cy="867344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19702" y="2738180"/>
                  <a:ext cx="0" cy="389806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" name="AutoShape 1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12651" y="2516254"/>
                  <a:ext cx="2" cy="814881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3" name="Rectangle 122"/>
              <p:cNvSpPr/>
              <p:nvPr/>
            </p:nvSpPr>
            <p:spPr>
              <a:xfrm>
                <a:off x="8074029" y="3148675"/>
                <a:ext cx="287258" cy="78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 smtClean="0">
                    <a:ea typeface="Calibri"/>
                    <a:cs typeface="Times New Roman"/>
                  </a:rPr>
                  <a:t>+</a:t>
                </a:r>
              </a:p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>
                    <a:ea typeface="Calibri"/>
                    <a:cs typeface="Times New Roman"/>
                  </a:rPr>
                  <a:t>-</a:t>
                </a:r>
              </a:p>
            </p:txBody>
          </p:sp>
        </p:grpSp>
        <p:cxnSp>
          <p:nvCxnSpPr>
            <p:cNvPr id="90" name="AutoShape 15"/>
            <p:cNvCxnSpPr>
              <a:cxnSpLocks noChangeShapeType="1"/>
            </p:cNvCxnSpPr>
            <p:nvPr/>
          </p:nvCxnSpPr>
          <p:spPr bwMode="auto">
            <a:xfrm>
              <a:off x="5590572" y="6452530"/>
              <a:ext cx="1848638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1" name="Group 90"/>
            <p:cNvGrpSpPr/>
            <p:nvPr/>
          </p:nvGrpSpPr>
          <p:grpSpPr>
            <a:xfrm>
              <a:off x="5591540" y="4190707"/>
              <a:ext cx="1839121" cy="574330"/>
              <a:chOff x="5842793" y="2318494"/>
              <a:chExt cx="1839121" cy="574330"/>
            </a:xfrm>
          </p:grpSpPr>
          <p:sp>
            <p:nvSpPr>
              <p:cNvPr id="107" name="Text Box 5"/>
              <p:cNvSpPr txBox="1">
                <a:spLocks noChangeArrowheads="1"/>
              </p:cNvSpPr>
              <p:nvPr/>
            </p:nvSpPr>
            <p:spPr bwMode="auto">
              <a:xfrm>
                <a:off x="6302604" y="2318494"/>
                <a:ext cx="95571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R</a:t>
                </a:r>
                <a:r>
                  <a:rPr lang="en-US" sz="14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1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= 220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5842793" y="2666193"/>
                <a:ext cx="1839121" cy="185672"/>
                <a:chOff x="5880224" y="2571086"/>
                <a:chExt cx="1839121" cy="347662"/>
              </a:xfrm>
            </p:grpSpPr>
            <p:cxnSp>
              <p:nvCxnSpPr>
                <p:cNvPr id="111" name="Straight Connector 110"/>
                <p:cNvCxnSpPr/>
                <p:nvPr/>
              </p:nvCxnSpPr>
              <p:spPr bwMode="auto">
                <a:xfrm flipH="1">
                  <a:off x="5880224" y="2743515"/>
                  <a:ext cx="627063" cy="47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flipH="1">
                  <a:off x="7119270" y="2743818"/>
                  <a:ext cx="6000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9" name="Rectangle 108"/>
              <p:cNvSpPr/>
              <p:nvPr/>
            </p:nvSpPr>
            <p:spPr>
              <a:xfrm>
                <a:off x="6565900" y="2847105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447616" y="2620100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7293198" y="4623469"/>
              <a:ext cx="1153725" cy="1839121"/>
              <a:chOff x="8342797" y="427162"/>
              <a:chExt cx="1153725" cy="1839121"/>
            </a:xfrm>
          </p:grpSpPr>
          <p:grpSp>
            <p:nvGrpSpPr>
              <p:cNvPr id="93" name="Group 92"/>
              <p:cNvGrpSpPr/>
              <p:nvPr/>
            </p:nvGrpSpPr>
            <p:grpSpPr>
              <a:xfrm rot="16200000">
                <a:off x="7562166" y="1253887"/>
                <a:ext cx="1839121" cy="185672"/>
                <a:chOff x="5880224" y="2571086"/>
                <a:chExt cx="1839121" cy="347662"/>
              </a:xfrm>
            </p:grpSpPr>
            <p:cxnSp>
              <p:nvCxnSpPr>
                <p:cNvPr id="97" name="Straight Connector 96"/>
                <p:cNvCxnSpPr/>
                <p:nvPr/>
              </p:nvCxnSpPr>
              <p:spPr bwMode="auto">
                <a:xfrm flipH="1">
                  <a:off x="5880224" y="2743515"/>
                  <a:ext cx="627063" cy="47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7119270" y="2743818"/>
                  <a:ext cx="60007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4" name="Rectangle 93"/>
              <p:cNvSpPr/>
              <p:nvPr/>
            </p:nvSpPr>
            <p:spPr>
              <a:xfrm rot="16200000">
                <a:off x="8335090" y="1262745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8108085" y="1381029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 Box 5"/>
              <p:cNvSpPr txBox="1">
                <a:spLocks noChangeArrowheads="1"/>
              </p:cNvSpPr>
              <p:nvPr/>
            </p:nvSpPr>
            <p:spPr bwMode="auto">
              <a:xfrm>
                <a:off x="8540811" y="1172763"/>
                <a:ext cx="95571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R</a:t>
                </a:r>
                <a:r>
                  <a:rPr lang="en-US" sz="14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2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= 470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2813" y="2202792"/>
                <a:ext cx="36572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=220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Ω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             </m:t>
                          </m:r>
                          <m:r>
                            <a:rPr lang="en-US" sz="1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47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  <a:ea typeface="Cambria Math"/>
                        </a:rPr>
                        <m:t>Ω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5</m:t>
                      </m:r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3" y="2202792"/>
                <a:ext cx="3657220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72813" y="3104616"/>
                <a:ext cx="680507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3" y="3104616"/>
                <a:ext cx="680507" cy="3243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72813" y="4209465"/>
                <a:ext cx="4823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3" y="4209465"/>
                <a:ext cx="48231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372813" y="5236357"/>
                <a:ext cx="658642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3" y="5236357"/>
                <a:ext cx="658642" cy="3262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372813" y="6226957"/>
                <a:ext cx="658642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3" y="6226957"/>
                <a:ext cx="658642" cy="3262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2813" y="1905000"/>
            <a:ext cx="628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8B2D"/>
                </a:solidFill>
              </a:rPr>
              <a:t>given</a:t>
            </a:r>
            <a:endParaRPr lang="en-US" sz="1600" dirty="0">
              <a:solidFill>
                <a:srgbClr val="3A8B2D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2813" y="2809781"/>
            <a:ext cx="2693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8B2D"/>
                </a:solidFill>
              </a:rPr>
              <a:t>find the equivalent resistance</a:t>
            </a:r>
            <a:endParaRPr lang="en-US" sz="1600" dirty="0">
              <a:solidFill>
                <a:srgbClr val="3A8B2D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5379" y="3793155"/>
            <a:ext cx="154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8B2D"/>
                </a:solidFill>
              </a:rPr>
              <a:t>find the current</a:t>
            </a:r>
            <a:endParaRPr lang="en-US" sz="1600" dirty="0">
              <a:solidFill>
                <a:srgbClr val="3A8B2D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72813" y="4946425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8B2D"/>
                </a:solidFill>
              </a:rPr>
              <a:t>find the voltage drop across R</a:t>
            </a:r>
            <a:r>
              <a:rPr lang="en-US" sz="1600" baseline="-25000" dirty="0" smtClean="0">
                <a:solidFill>
                  <a:srgbClr val="3A8B2D"/>
                </a:solidFill>
              </a:rPr>
              <a:t>1</a:t>
            </a:r>
            <a:endParaRPr lang="en-US" sz="1600" baseline="-25000" dirty="0">
              <a:solidFill>
                <a:srgbClr val="3A8B2D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2813" y="5950234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A8B2D"/>
                </a:solidFill>
              </a:rPr>
              <a:t>find the voltage drop across R</a:t>
            </a:r>
            <a:r>
              <a:rPr lang="en-US" sz="1600" baseline="-25000" dirty="0">
                <a:solidFill>
                  <a:srgbClr val="3A8B2D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34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7826" y="631902"/>
            <a:ext cx="8229600" cy="5872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kern="0" dirty="0"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+mj-cs"/>
              </a:rPr>
              <a:t>Use Multimeter to Measure Voltages Around Loop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352800" y="1193723"/>
            <a:ext cx="2326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(1) From 5V pin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Gnd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3352800" y="3053574"/>
            <a:ext cx="2832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(2) Across the 220W resistor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3352800" y="4977162"/>
            <a:ext cx="2832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(3) Across the 470W resistor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2967" y="3555378"/>
            <a:ext cx="3400033" cy="124522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5364827" y="3557238"/>
            <a:ext cx="32106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Remember . . .</a:t>
            </a:r>
          </a:p>
          <a:p>
            <a:pPr eaLnBrk="1" hangingPunct="1"/>
            <a:r>
              <a:rPr lang="en-US" sz="1600" dirty="0">
                <a:latin typeface="+mn-lt"/>
              </a:rPr>
              <a:t>   a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RESISTOR</a:t>
            </a:r>
            <a:r>
              <a:rPr lang="en-US" sz="1600" dirty="0">
                <a:latin typeface="+mn-lt"/>
              </a:rPr>
              <a:t> is a voltage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DROP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and </a:t>
            </a:r>
          </a:p>
          <a:p>
            <a:pPr eaLnBrk="1" hangingPunct="1"/>
            <a:r>
              <a:rPr lang="en-US" sz="1600" dirty="0">
                <a:latin typeface="+mn-lt"/>
              </a:rPr>
              <a:t>   a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POWER SOURCE </a:t>
            </a:r>
            <a:r>
              <a:rPr lang="en-US" sz="1600" dirty="0">
                <a:latin typeface="+mn-lt"/>
              </a:rPr>
              <a:t>is a voltage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RISE</a:t>
            </a:r>
          </a:p>
        </p:txBody>
      </p:sp>
      <p:sp>
        <p:nvSpPr>
          <p:cNvPr id="6153" name="TextBox 28"/>
          <p:cNvSpPr txBox="1">
            <a:spLocks noChangeArrowheads="1"/>
          </p:cNvSpPr>
          <p:nvPr/>
        </p:nvSpPr>
        <p:spPr bwMode="auto">
          <a:xfrm>
            <a:off x="3733800" y="1574723"/>
            <a:ext cx="1077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Symbol" pitchFamily="18" charset="2"/>
              </a:rPr>
              <a:t>D</a:t>
            </a:r>
            <a:r>
              <a:rPr lang="en-US" sz="1400" dirty="0">
                <a:latin typeface="+mj-lt"/>
              </a:rPr>
              <a:t>V</a:t>
            </a:r>
            <a:r>
              <a:rPr lang="en-US" sz="1400" baseline="-25000" dirty="0">
                <a:latin typeface="+mj-lt"/>
              </a:rPr>
              <a:t>1</a:t>
            </a:r>
            <a:r>
              <a:rPr lang="en-US" sz="1400" dirty="0">
                <a:latin typeface="+mj-lt"/>
              </a:rPr>
              <a:t> = _____</a:t>
            </a:r>
          </a:p>
        </p:txBody>
      </p:sp>
      <p:sp>
        <p:nvSpPr>
          <p:cNvPr id="6154" name="TextBox 28"/>
          <p:cNvSpPr txBox="1">
            <a:spLocks noChangeArrowheads="1"/>
          </p:cNvSpPr>
          <p:nvPr/>
        </p:nvSpPr>
        <p:spPr bwMode="auto">
          <a:xfrm>
            <a:off x="3733800" y="3434574"/>
            <a:ext cx="1077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>
                <a:latin typeface="+mn-lt"/>
              </a:rPr>
              <a:t>V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_____</a:t>
            </a:r>
          </a:p>
        </p:txBody>
      </p:sp>
      <p:sp>
        <p:nvSpPr>
          <p:cNvPr id="6155" name="TextBox 28"/>
          <p:cNvSpPr txBox="1">
            <a:spLocks noChangeArrowheads="1"/>
          </p:cNvSpPr>
          <p:nvPr/>
        </p:nvSpPr>
        <p:spPr bwMode="auto">
          <a:xfrm>
            <a:off x="3810000" y="5434362"/>
            <a:ext cx="1077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>
                <a:latin typeface="+mn-lt"/>
              </a:rPr>
              <a:t>V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_____</a:t>
            </a: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6050627" y="4395438"/>
            <a:ext cx="261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 - D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 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 =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_____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64827" y="4876800"/>
            <a:ext cx="3434414" cy="1168650"/>
            <a:chOff x="5364827" y="4876800"/>
            <a:chExt cx="3434414" cy="116865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6781800" y="5181600"/>
              <a:ext cx="1143000" cy="533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364827" y="5588250"/>
              <a:ext cx="3434414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81377" y="5627611"/>
            <a:ext cx="3005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rises </a:t>
            </a:r>
            <a:r>
              <a:rPr lang="en-US" dirty="0">
                <a:solidFill>
                  <a:schemeClr val="bg1"/>
                </a:solidFill>
              </a:rPr>
              <a:t>must balance drops!!!!</a:t>
            </a:r>
          </a:p>
        </p:txBody>
      </p:sp>
      <p:pic>
        <p:nvPicPr>
          <p:cNvPr id="61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5788"/>
            <a:ext cx="2325687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3256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19662"/>
            <a:ext cx="23256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867400" y="1143000"/>
            <a:ext cx="2900756" cy="2064316"/>
            <a:chOff x="5749930" y="1199860"/>
            <a:chExt cx="2900756" cy="2064316"/>
          </a:xfrm>
        </p:grpSpPr>
        <p:grpSp>
          <p:nvGrpSpPr>
            <p:cNvPr id="29" name="Group 28"/>
            <p:cNvGrpSpPr/>
            <p:nvPr/>
          </p:nvGrpSpPr>
          <p:grpSpPr>
            <a:xfrm>
              <a:off x="5749930" y="1646664"/>
              <a:ext cx="1044878" cy="1617512"/>
              <a:chOff x="7434262" y="2902673"/>
              <a:chExt cx="1044878" cy="1617512"/>
            </a:xfrm>
          </p:grpSpPr>
          <p:sp>
            <p:nvSpPr>
              <p:cNvPr id="61" name="Text Box 6"/>
              <p:cNvSpPr txBox="1"/>
              <p:nvPr/>
            </p:nvSpPr>
            <p:spPr bwMode="auto">
              <a:xfrm>
                <a:off x="7434262" y="3382536"/>
                <a:ext cx="871538" cy="4381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5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V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 rot="5400000">
                <a:off x="7475481" y="3516526"/>
                <a:ext cx="1617512" cy="389806"/>
                <a:chOff x="591525" y="2738180"/>
                <a:chExt cx="1617512" cy="389806"/>
              </a:xfrm>
            </p:grpSpPr>
            <p:cxnSp>
              <p:nvCxnSpPr>
                <p:cNvPr id="64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46454" y="2842670"/>
                  <a:ext cx="0" cy="182164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5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1775158" y="2490228"/>
                  <a:ext cx="414" cy="867344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19702" y="2738180"/>
                  <a:ext cx="0" cy="389806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AutoShape 15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905603" y="2609617"/>
                  <a:ext cx="412" cy="628568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3" name="Rectangle 62"/>
              <p:cNvSpPr/>
              <p:nvPr/>
            </p:nvSpPr>
            <p:spPr>
              <a:xfrm>
                <a:off x="8074029" y="3148675"/>
                <a:ext cx="287258" cy="78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 smtClean="0">
                    <a:ea typeface="Calibri"/>
                    <a:cs typeface="Times New Roman"/>
                  </a:rPr>
                  <a:t>+</a:t>
                </a:r>
              </a:p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>
                    <a:ea typeface="Calibri"/>
                    <a:cs typeface="Times New Roman"/>
                  </a:rPr>
                  <a:t>-</a:t>
                </a:r>
              </a:p>
            </p:txBody>
          </p:sp>
        </p:grpSp>
        <p:cxnSp>
          <p:nvCxnSpPr>
            <p:cNvPr id="30" name="AutoShape 15"/>
            <p:cNvCxnSpPr>
              <a:cxnSpLocks noChangeShapeType="1"/>
            </p:cNvCxnSpPr>
            <p:nvPr/>
          </p:nvCxnSpPr>
          <p:spPr bwMode="auto">
            <a:xfrm>
              <a:off x="6608881" y="3250479"/>
              <a:ext cx="138296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/>
            <p:cNvGrpSpPr/>
            <p:nvPr/>
          </p:nvGrpSpPr>
          <p:grpSpPr>
            <a:xfrm>
              <a:off x="6603953" y="1199860"/>
              <a:ext cx="1397047" cy="574330"/>
              <a:chOff x="6036728" y="2318494"/>
              <a:chExt cx="1397047" cy="574330"/>
            </a:xfrm>
          </p:grpSpPr>
          <p:sp>
            <p:nvSpPr>
              <p:cNvPr id="47" name="Text Box 5"/>
              <p:cNvSpPr txBox="1">
                <a:spLocks noChangeArrowheads="1"/>
              </p:cNvSpPr>
              <p:nvPr/>
            </p:nvSpPr>
            <p:spPr bwMode="auto">
              <a:xfrm>
                <a:off x="6477000" y="2318494"/>
                <a:ext cx="5966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220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036728" y="2666193"/>
                <a:ext cx="1397047" cy="185672"/>
                <a:chOff x="6074159" y="2571086"/>
                <a:chExt cx="1397047" cy="347662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auto">
                <a:xfrm flipH="1">
                  <a:off x="6074159" y="2743515"/>
                  <a:ext cx="433129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 flipH="1">
                  <a:off x="7119271" y="2743818"/>
                  <a:ext cx="3519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Rectangle 48"/>
              <p:cNvSpPr/>
              <p:nvPr/>
            </p:nvSpPr>
            <p:spPr>
              <a:xfrm>
                <a:off x="6565900" y="2847105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447616" y="2620100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856034" y="1644610"/>
              <a:ext cx="794652" cy="1608587"/>
              <a:chOff x="8342797" y="623342"/>
              <a:chExt cx="794652" cy="1329411"/>
            </a:xfrm>
          </p:grpSpPr>
          <p:grpSp>
            <p:nvGrpSpPr>
              <p:cNvPr id="33" name="Group 32"/>
              <p:cNvGrpSpPr/>
              <p:nvPr/>
            </p:nvGrpSpPr>
            <p:grpSpPr>
              <a:xfrm rot="16200000">
                <a:off x="7817021" y="1195212"/>
                <a:ext cx="1329411" cy="185672"/>
                <a:chOff x="6193754" y="2571086"/>
                <a:chExt cx="1329411" cy="347662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rot="5400000">
                  <a:off x="6350521" y="2586748"/>
                  <a:ext cx="0" cy="31353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rot="5400000">
                  <a:off x="7321218" y="2541871"/>
                  <a:ext cx="0" cy="403895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4" name="Rectangle 33"/>
              <p:cNvSpPr/>
              <p:nvPr/>
            </p:nvSpPr>
            <p:spPr>
              <a:xfrm rot="16200000">
                <a:off x="8335090" y="1262745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8108085" y="1381029"/>
                <a:ext cx="51514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8540811" y="1172763"/>
                <a:ext cx="5966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470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W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70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57200" y="582032"/>
            <a:ext cx="8229600" cy="774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Compare Measurements to Theory</a:t>
            </a:r>
          </a:p>
        </p:txBody>
      </p: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5345871" y="5105400"/>
            <a:ext cx="28447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C00000"/>
                </a:solidFill>
                <a:latin typeface="+mn-lt"/>
              </a:rPr>
              <a:t>Pretty close!</a:t>
            </a:r>
          </a:p>
        </p:txBody>
      </p:sp>
      <p:pic>
        <p:nvPicPr>
          <p:cNvPr id="71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231900"/>
            <a:ext cx="20462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036888"/>
            <a:ext cx="20685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843462"/>
            <a:ext cx="2068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rot="5400000">
            <a:off x="7150950" y="3889998"/>
            <a:ext cx="6096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8"/>
          <p:cNvSpPr txBox="1">
            <a:spLocks noChangeArrowheads="1"/>
          </p:cNvSpPr>
          <p:nvPr/>
        </p:nvSpPr>
        <p:spPr bwMode="auto">
          <a:xfrm>
            <a:off x="6390284" y="3777636"/>
            <a:ext cx="98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= 3.41V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6294164" y="3062349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31"/>
          <p:cNvSpPr txBox="1">
            <a:spLocks noChangeArrowheads="1"/>
          </p:cNvSpPr>
          <p:nvPr/>
        </p:nvSpPr>
        <p:spPr bwMode="auto">
          <a:xfrm>
            <a:off x="6150091" y="3102383"/>
            <a:ext cx="98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= 1.59V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800600" y="2902577"/>
            <a:ext cx="1180904" cy="1803826"/>
            <a:chOff x="7298236" y="2716359"/>
            <a:chExt cx="1180904" cy="1803826"/>
          </a:xfrm>
        </p:grpSpPr>
        <p:sp>
          <p:nvSpPr>
            <p:cNvPr id="103" name="Text Box 6"/>
            <p:cNvSpPr txBox="1"/>
            <p:nvPr/>
          </p:nvSpPr>
          <p:spPr bwMode="auto">
            <a:xfrm>
              <a:off x="7298236" y="3390093"/>
              <a:ext cx="871538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V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=5V</a:t>
              </a:r>
              <a:endParaRPr lang="en-US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 rot="5400000">
              <a:off x="7382324" y="3423369"/>
              <a:ext cx="1803826" cy="389806"/>
              <a:chOff x="405211" y="2738180"/>
              <a:chExt cx="1803826" cy="389806"/>
            </a:xfrm>
          </p:grpSpPr>
          <p:cxnSp>
            <p:nvCxnSpPr>
              <p:cNvPr id="10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1346454" y="2842670"/>
                <a:ext cx="0" cy="182164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15"/>
              <p:cNvCxnSpPr>
                <a:cxnSpLocks noChangeShapeType="1"/>
              </p:cNvCxnSpPr>
              <p:nvPr/>
            </p:nvCxnSpPr>
            <p:spPr bwMode="auto">
              <a:xfrm rot="16200000">
                <a:off x="1775158" y="2490228"/>
                <a:ext cx="414" cy="867344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1219702" y="2738180"/>
                <a:ext cx="0" cy="389806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AutoShape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812651" y="2516254"/>
                <a:ext cx="2" cy="81488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5" name="Rectangle 104"/>
            <p:cNvSpPr/>
            <p:nvPr/>
          </p:nvSpPr>
          <p:spPr>
            <a:xfrm>
              <a:off x="8074029" y="3148675"/>
              <a:ext cx="287258" cy="786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dirty="0" smtClean="0">
                  <a:ea typeface="Calibri"/>
                  <a:cs typeface="Times New Roman"/>
                </a:rPr>
                <a:t>+</a:t>
              </a: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dirty="0">
                  <a:ea typeface="Calibri"/>
                  <a:cs typeface="Times New Roman"/>
                </a:rPr>
                <a:t>-</a:t>
              </a:r>
            </a:p>
          </p:txBody>
        </p:sp>
      </p:grpSp>
      <p:cxnSp>
        <p:nvCxnSpPr>
          <p:cNvPr id="72" name="AutoShape 15"/>
          <p:cNvCxnSpPr>
            <a:cxnSpLocks noChangeShapeType="1"/>
          </p:cNvCxnSpPr>
          <p:nvPr/>
        </p:nvCxnSpPr>
        <p:spPr bwMode="auto">
          <a:xfrm>
            <a:off x="5786601" y="4714340"/>
            <a:ext cx="1848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" name="Group 72"/>
          <p:cNvGrpSpPr/>
          <p:nvPr/>
        </p:nvGrpSpPr>
        <p:grpSpPr>
          <a:xfrm>
            <a:off x="5787569" y="2452517"/>
            <a:ext cx="1839121" cy="574330"/>
            <a:chOff x="5842793" y="2318494"/>
            <a:chExt cx="1839121" cy="574330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6302604" y="2318494"/>
              <a:ext cx="9557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</a:t>
              </a:r>
              <a:r>
                <a:rPr lang="en-US" sz="1400" baseline="-250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1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= 220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842793" y="2666193"/>
              <a:ext cx="1839121" cy="185672"/>
              <a:chOff x="5880224" y="2571086"/>
              <a:chExt cx="1839121" cy="347662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 flipH="1">
                <a:off x="5880224" y="2743515"/>
                <a:ext cx="627063" cy="4764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7119270" y="2743818"/>
                <a:ext cx="60007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8"/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Rectangle 90"/>
            <p:cNvSpPr/>
            <p:nvPr/>
          </p:nvSpPr>
          <p:spPr>
            <a:xfrm>
              <a:off x="6565900" y="2847105"/>
              <a:ext cx="515144" cy="45719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47616" y="2620100"/>
              <a:ext cx="515144" cy="45719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89227" y="2885279"/>
            <a:ext cx="1153725" cy="1839121"/>
            <a:chOff x="8342797" y="427162"/>
            <a:chExt cx="1153725" cy="1839121"/>
          </a:xfrm>
        </p:grpSpPr>
        <p:grpSp>
          <p:nvGrpSpPr>
            <p:cNvPr id="75" name="Group 74"/>
            <p:cNvGrpSpPr/>
            <p:nvPr/>
          </p:nvGrpSpPr>
          <p:grpSpPr>
            <a:xfrm rot="16200000">
              <a:off x="7562166" y="1253887"/>
              <a:ext cx="1839121" cy="185672"/>
              <a:chOff x="5880224" y="2571086"/>
              <a:chExt cx="1839121" cy="347662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5880224" y="2743515"/>
                <a:ext cx="627063" cy="4764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>
                <a:off x="7119270" y="2743818"/>
                <a:ext cx="60007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6" name="Rectangle 75"/>
            <p:cNvSpPr/>
            <p:nvPr/>
          </p:nvSpPr>
          <p:spPr>
            <a:xfrm rot="16200000">
              <a:off x="8335090" y="1262745"/>
              <a:ext cx="515144" cy="45719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8108085" y="1381029"/>
              <a:ext cx="515144" cy="45719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8540811" y="1172763"/>
              <a:ext cx="9557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= 470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endParaRPr>
            </a:p>
          </p:txBody>
        </p:sp>
      </p:grpSp>
      <p:cxnSp>
        <p:nvCxnSpPr>
          <p:cNvPr id="15" name="Straight Arrow Connector 14"/>
          <p:cNvCxnSpPr>
            <a:endCxn id="66" idx="1"/>
          </p:cNvCxnSpPr>
          <p:nvPr/>
        </p:nvCxnSpPr>
        <p:spPr>
          <a:xfrm flipV="1">
            <a:off x="3624263" y="3931525"/>
            <a:ext cx="2766021" cy="131675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72000" y="2606407"/>
            <a:ext cx="1578091" cy="49597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554413" y="3152078"/>
            <a:ext cx="898641" cy="27115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54413" y="1752600"/>
            <a:ext cx="1322387" cy="185183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8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9238" y="3733800"/>
            <a:ext cx="3581400" cy="609600"/>
          </a:xfrm>
          <a:prstGeom prst="rect">
            <a:avLst/>
          </a:prstGeom>
          <a:noFill/>
          <a:ln w="31750">
            <a:solidFill>
              <a:srgbClr val="3A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9238" y="8382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Kirchoff’s Voltage Law (KVL)</a:t>
            </a: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509238" y="1876425"/>
            <a:ext cx="44721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Kirchoff’s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Voltage Law says that the algebraic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sum of voltages around any closed loop in a 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circuit is zero – we see that this is true for our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circuit. It is also true for very complex circuits.</a:t>
            </a:r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509238" y="5410200"/>
            <a:ext cx="8212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Notice that the 5V is DIVIDED between the two resistors, with the larger voltage drop occurring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across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the larger resistor.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7</a:t>
            </a:fld>
            <a:endParaRPr lang="en-US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46770" y="3628001"/>
            <a:ext cx="5204363" cy="674124"/>
            <a:chOff x="646770" y="3628001"/>
            <a:chExt cx="5204363" cy="674124"/>
          </a:xfrm>
        </p:grpSpPr>
        <p:sp>
          <p:nvSpPr>
            <p:cNvPr id="8194" name="Text Box 5"/>
            <p:cNvSpPr txBox="1">
              <a:spLocks noChangeArrowheads="1"/>
            </p:cNvSpPr>
            <p:nvPr/>
          </p:nvSpPr>
          <p:spPr bwMode="auto">
            <a:xfrm>
              <a:off x="646770" y="3840163"/>
              <a:ext cx="57243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5V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62" name="Text Box 6"/>
            <p:cNvSpPr txBox="1"/>
            <p:nvPr/>
          </p:nvSpPr>
          <p:spPr bwMode="auto">
            <a:xfrm>
              <a:off x="4979595" y="3628001"/>
              <a:ext cx="871538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V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=5V</a:t>
              </a:r>
              <a:endParaRPr lang="en-US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endParaRPr>
            </a:p>
          </p:txBody>
        </p:sp>
      </p:grpSp>
      <p:cxnSp>
        <p:nvCxnSpPr>
          <p:cNvPr id="65" name="AutoShape 8"/>
          <p:cNvCxnSpPr>
            <a:cxnSpLocks noChangeShapeType="1"/>
          </p:cNvCxnSpPr>
          <p:nvPr/>
        </p:nvCxnSpPr>
        <p:spPr bwMode="auto">
          <a:xfrm rot="5400000" flipV="1">
            <a:off x="5964927" y="3804428"/>
            <a:ext cx="0" cy="182164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15"/>
          <p:cNvCxnSpPr>
            <a:cxnSpLocks noChangeShapeType="1"/>
          </p:cNvCxnSpPr>
          <p:nvPr/>
        </p:nvCxnSpPr>
        <p:spPr bwMode="auto">
          <a:xfrm>
            <a:off x="5974572" y="3890749"/>
            <a:ext cx="414" cy="867344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8"/>
          <p:cNvCxnSpPr>
            <a:cxnSpLocks noChangeShapeType="1"/>
          </p:cNvCxnSpPr>
          <p:nvPr/>
        </p:nvCxnSpPr>
        <p:spPr bwMode="auto">
          <a:xfrm rot="5400000" flipV="1">
            <a:off x="5965596" y="3573855"/>
            <a:ext cx="0" cy="389806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15"/>
          <p:cNvCxnSpPr>
            <a:cxnSpLocks noChangeShapeType="1"/>
          </p:cNvCxnSpPr>
          <p:nvPr/>
        </p:nvCxnSpPr>
        <p:spPr bwMode="auto">
          <a:xfrm flipH="1">
            <a:off x="5974984" y="2954268"/>
            <a:ext cx="2" cy="81488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tangle 63"/>
          <p:cNvSpPr/>
          <p:nvPr/>
        </p:nvSpPr>
        <p:spPr>
          <a:xfrm>
            <a:off x="5755388" y="3386583"/>
            <a:ext cx="287258" cy="786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dirty="0" smtClean="0">
                <a:ea typeface="Calibri"/>
                <a:cs typeface="Times New Roman"/>
              </a:rPr>
              <a:t>+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dirty="0">
                <a:ea typeface="Calibri"/>
                <a:cs typeface="Times New Roman"/>
              </a:rPr>
              <a:t>-</a:t>
            </a:r>
          </a:p>
        </p:txBody>
      </p:sp>
      <p:cxnSp>
        <p:nvCxnSpPr>
          <p:cNvPr id="69" name="AutoShape 15"/>
          <p:cNvCxnSpPr>
            <a:cxnSpLocks noChangeShapeType="1"/>
          </p:cNvCxnSpPr>
          <p:nvPr/>
        </p:nvCxnSpPr>
        <p:spPr bwMode="auto">
          <a:xfrm>
            <a:off x="5965596" y="4766030"/>
            <a:ext cx="1848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6426375" y="2504207"/>
            <a:ext cx="955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</a:t>
            </a:r>
            <a:r>
              <a:rPr lang="en-US" sz="14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= 220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flipH="1">
            <a:off x="5966564" y="2943993"/>
            <a:ext cx="627063" cy="25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 flipH="1">
            <a:off x="7205610" y="2944155"/>
            <a:ext cx="60007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98"/>
          <p:cNvGrpSpPr>
            <a:grpSpLocks/>
          </p:cNvGrpSpPr>
          <p:nvPr/>
        </p:nvGrpSpPr>
        <p:grpSpPr bwMode="auto">
          <a:xfrm>
            <a:off x="6585679" y="2851906"/>
            <a:ext cx="626267" cy="185672"/>
            <a:chOff x="7209220" y="1678338"/>
            <a:chExt cx="704492" cy="303002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7387798" y="1678338"/>
              <a:ext cx="117862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05660" y="1678338"/>
              <a:ext cx="116077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7844067" y="1825261"/>
              <a:ext cx="69645" cy="15219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209220" y="1682489"/>
              <a:ext cx="69646" cy="15081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278866" y="1678338"/>
              <a:ext cx="116076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614594" y="1678338"/>
              <a:ext cx="117862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732456" y="1678338"/>
              <a:ext cx="116076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6689671" y="3032818"/>
            <a:ext cx="515144" cy="45719"/>
          </a:xfrm>
          <a:prstGeom prst="rect">
            <a:avLst/>
          </a:prstGeom>
          <a:solidFill>
            <a:schemeClr val="bg1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571387" y="2805813"/>
            <a:ext cx="515144" cy="45719"/>
          </a:xfrm>
          <a:prstGeom prst="rect">
            <a:avLst/>
          </a:prstGeom>
          <a:solidFill>
            <a:schemeClr val="bg1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 bwMode="auto">
          <a:xfrm rot="16200000" flipH="1">
            <a:off x="7494143" y="4461287"/>
            <a:ext cx="627063" cy="25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rot="16200000" flipH="1">
            <a:off x="7506527" y="3237007"/>
            <a:ext cx="60007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/>
          </p:cNvGrpSpPr>
          <p:nvPr/>
        </p:nvGrpSpPr>
        <p:grpSpPr bwMode="auto">
          <a:xfrm rot="16200000">
            <a:off x="7494018" y="3751006"/>
            <a:ext cx="626267" cy="185672"/>
            <a:chOff x="7209220" y="1678338"/>
            <a:chExt cx="704492" cy="303002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7387798" y="1678338"/>
              <a:ext cx="117862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505660" y="1678338"/>
              <a:ext cx="116077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7844067" y="1825261"/>
              <a:ext cx="69645" cy="15219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7209220" y="1682489"/>
              <a:ext cx="69646" cy="15081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278866" y="1678338"/>
              <a:ext cx="116076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7614594" y="1678338"/>
              <a:ext cx="117862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732456" y="1678338"/>
              <a:ext cx="116076" cy="30300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 rot="16200000">
            <a:off x="7660515" y="3772552"/>
            <a:ext cx="515144" cy="45719"/>
          </a:xfrm>
          <a:prstGeom prst="rect">
            <a:avLst/>
          </a:prstGeom>
          <a:solidFill>
            <a:schemeClr val="bg1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7433510" y="3890836"/>
            <a:ext cx="515144" cy="45719"/>
          </a:xfrm>
          <a:prstGeom prst="rect">
            <a:avLst/>
          </a:prstGeom>
          <a:solidFill>
            <a:schemeClr val="bg1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7866236" y="3682570"/>
            <a:ext cx="955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</a:t>
            </a:r>
            <a:r>
              <a:rPr lang="en-US" sz="1400" baseline="-25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= 470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2703" y="3637682"/>
            <a:ext cx="5392835" cy="670022"/>
            <a:chOff x="2242703" y="3637682"/>
            <a:chExt cx="5392835" cy="670022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7329945" y="3941688"/>
              <a:ext cx="609600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28"/>
            <p:cNvSpPr txBox="1">
              <a:spLocks noChangeArrowheads="1"/>
            </p:cNvSpPr>
            <p:nvPr/>
          </p:nvSpPr>
          <p:spPr bwMode="auto">
            <a:xfrm>
              <a:off x="6569279" y="3829326"/>
              <a:ext cx="98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V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= 3.41V</a:t>
              </a:r>
            </a:p>
          </p:txBody>
        </p:sp>
        <p:sp>
          <p:nvSpPr>
            <p:cNvPr id="100" name="Text Box 5"/>
            <p:cNvSpPr txBox="1">
              <a:spLocks noChangeArrowheads="1"/>
            </p:cNvSpPr>
            <p:nvPr/>
          </p:nvSpPr>
          <p:spPr bwMode="auto">
            <a:xfrm>
              <a:off x="2242703" y="3845742"/>
              <a:ext cx="144463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– 3.41V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10302" y="3114039"/>
            <a:ext cx="6208157" cy="1186828"/>
            <a:chOff x="1110302" y="3114039"/>
            <a:chExt cx="6208157" cy="1186828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6473159" y="3114039"/>
              <a:ext cx="762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31"/>
            <p:cNvSpPr txBox="1">
              <a:spLocks noChangeArrowheads="1"/>
            </p:cNvSpPr>
            <p:nvPr/>
          </p:nvSpPr>
          <p:spPr bwMode="auto">
            <a:xfrm>
              <a:off x="6329086" y="3154073"/>
              <a:ext cx="98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V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= 1.59V</a:t>
              </a:r>
            </a:p>
          </p:txBody>
        </p:sp>
        <p:sp>
          <p:nvSpPr>
            <p:cNvPr id="101" name="Text Box 5"/>
            <p:cNvSpPr txBox="1">
              <a:spLocks noChangeArrowheads="1"/>
            </p:cNvSpPr>
            <p:nvPr/>
          </p:nvSpPr>
          <p:spPr bwMode="auto">
            <a:xfrm>
              <a:off x="1110302" y="3838905"/>
              <a:ext cx="13745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– 1.59V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endParaRPr>
            </a:p>
          </p:txBody>
        </p:sp>
      </p:grp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3399264" y="3859136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500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447800" y="1826942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Gustav Kirchoff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(1824 – 1887) was a German physicist who made fundamental contributions to the understanding of electrical circuits and to the science of emission spectroscopy. He showed that when elements were heated to incandescence, they produce a characteristic signature allowing them to be identified.  He wrote the laws for closed electric circuits in 1845 when he was a 21 year-old student.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1" y="1929938"/>
            <a:ext cx="998924" cy="1118062"/>
          </a:xfrm>
          <a:prstGeom prst="rect">
            <a:avLst/>
          </a:prstGeom>
          <a:noFill/>
          <a:ln w="9525">
            <a:solidFill>
              <a:srgbClr val="007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24161" y="3050788"/>
            <a:ext cx="1322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Photo: Library of Congress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50000"/>
            </a:schemeClr>
          </a:solidFill>
          <a:tailEnd type="arrow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562</Words>
  <Application>Microsoft Macintosh PowerPoint</Application>
  <PresentationFormat>On-screen Show (4:3)</PresentationFormat>
  <Paragraphs>140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Voltage Drops Around Closed Loops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Gerald Recktenwald</cp:lastModifiedBy>
  <cp:revision>422</cp:revision>
  <cp:lastPrinted>2011-01-30T19:21:15Z</cp:lastPrinted>
  <dcterms:created xsi:type="dcterms:W3CDTF">2010-11-22T19:22:38Z</dcterms:created>
  <dcterms:modified xsi:type="dcterms:W3CDTF">2011-10-05T16:19:36Z</dcterms:modified>
</cp:coreProperties>
</file>