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5"/>
  </p:notesMasterIdLst>
  <p:sldIdLst>
    <p:sldId id="256" r:id="rId2"/>
    <p:sldId id="257" r:id="rId3"/>
    <p:sldId id="386" r:id="rId4"/>
    <p:sldId id="392" r:id="rId5"/>
    <p:sldId id="393" r:id="rId6"/>
    <p:sldId id="394" r:id="rId7"/>
    <p:sldId id="395" r:id="rId8"/>
    <p:sldId id="396" r:id="rId9"/>
    <p:sldId id="397" r:id="rId10"/>
    <p:sldId id="398" r:id="rId11"/>
    <p:sldId id="399" r:id="rId12"/>
    <p:sldId id="403" r:id="rId13"/>
    <p:sldId id="404" r:id="rId14"/>
    <p:sldId id="405" r:id="rId15"/>
    <p:sldId id="406" r:id="rId16"/>
    <p:sldId id="418" r:id="rId17"/>
    <p:sldId id="419" r:id="rId18"/>
    <p:sldId id="420" r:id="rId19"/>
    <p:sldId id="421" r:id="rId20"/>
    <p:sldId id="422" r:id="rId21"/>
    <p:sldId id="423" r:id="rId22"/>
    <p:sldId id="507" r:id="rId23"/>
    <p:sldId id="508" r:id="rId24"/>
    <p:sldId id="509" r:id="rId25"/>
    <p:sldId id="510" r:id="rId26"/>
    <p:sldId id="511" r:id="rId27"/>
    <p:sldId id="512" r:id="rId28"/>
    <p:sldId id="513" r:id="rId29"/>
    <p:sldId id="514" r:id="rId30"/>
    <p:sldId id="424" r:id="rId31"/>
    <p:sldId id="425" r:id="rId32"/>
    <p:sldId id="426" r:id="rId33"/>
    <p:sldId id="427" r:id="rId34"/>
    <p:sldId id="428" r:id="rId35"/>
    <p:sldId id="429" r:id="rId36"/>
    <p:sldId id="516" r:id="rId37"/>
    <p:sldId id="430" r:id="rId38"/>
    <p:sldId id="431" r:id="rId39"/>
    <p:sldId id="432" r:id="rId40"/>
    <p:sldId id="433" r:id="rId41"/>
    <p:sldId id="434" r:id="rId42"/>
    <p:sldId id="435" r:id="rId43"/>
    <p:sldId id="436" r:id="rId44"/>
    <p:sldId id="437" r:id="rId45"/>
    <p:sldId id="438" r:id="rId46"/>
    <p:sldId id="439" r:id="rId47"/>
    <p:sldId id="505" r:id="rId48"/>
    <p:sldId id="440" r:id="rId49"/>
    <p:sldId id="441" r:id="rId50"/>
    <p:sldId id="442" r:id="rId51"/>
    <p:sldId id="515" r:id="rId52"/>
    <p:sldId id="443" r:id="rId53"/>
    <p:sldId id="506"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503"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5AA00"/>
    <a:srgbClr val="80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6303" autoAdjust="0"/>
  </p:normalViewPr>
  <p:slideViewPr>
    <p:cSldViewPr>
      <p:cViewPr varScale="1">
        <p:scale>
          <a:sx n="99" d="100"/>
          <a:sy n="99" d="100"/>
        </p:scale>
        <p:origin x="19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2FE0-1AB9-4F57-B83B-4906C434E1FF}" type="datetimeFigureOut">
              <a:rPr lang="en-US" smtClean="0"/>
              <a:pPr/>
              <a:t>10/20/2021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9D30-0758-4D2A-9003-3694875537A1}" type="slidenum">
              <a:rPr lang="en-US" smtClean="0"/>
              <a:pPr/>
              <a:t>‹#›</a:t>
            </a:fld>
            <a:endParaRPr lang="en-US"/>
          </a:p>
        </p:txBody>
      </p:sp>
    </p:spTree>
    <p:extLst>
      <p:ext uri="{BB962C8B-B14F-4D97-AF65-F5344CB8AC3E}">
        <p14:creationId xmlns:p14="http://schemas.microsoft.com/office/powerpoint/2010/main" val="147340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athworld.wolfram.com/Transformation.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mathworld.wolfram.com/Line.html" TargetMode="External"/><Relationship Id="rId4" Type="http://schemas.openxmlformats.org/officeDocument/2006/relationships/hyperlink" Target="http://mathworld.wolfram.com/Collinear.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Video_fra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Computer</a:t>
            </a:r>
            <a:r>
              <a:rPr lang="en-US" baseline="0" dirty="0"/>
              <a:t> Graphics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a:t>
            </a:fld>
            <a:endParaRPr lang="en-US"/>
          </a:p>
        </p:txBody>
      </p:sp>
    </p:spTree>
    <p:extLst>
      <p:ext uri="{BB962C8B-B14F-4D97-AF65-F5344CB8AC3E}">
        <p14:creationId xmlns:p14="http://schemas.microsoft.com/office/powerpoint/2010/main" val="227300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Transformation</a:t>
            </a:r>
            <a:r>
              <a:rPr lang="en-US" baseline="0" dirty="0"/>
              <a:t> can also  be considered as a way to modify an object’s location and shape in one coordinate system. Here we can consider the transformation moves a point’s location in the space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11</a:t>
            </a:fld>
            <a:endParaRPr lang="en-US"/>
          </a:p>
        </p:txBody>
      </p:sp>
    </p:spTree>
    <p:extLst>
      <p:ext uri="{BB962C8B-B14F-4D97-AF65-F5344CB8AC3E}">
        <p14:creationId xmlns:p14="http://schemas.microsoft.com/office/powerpoint/2010/main" val="66779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see some common transformation. The first is 2D translation. </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12</a:t>
            </a:fld>
            <a:endParaRPr lang="en-US"/>
          </a:p>
        </p:txBody>
      </p:sp>
    </p:spTree>
    <p:extLst>
      <p:ext uri="{BB962C8B-B14F-4D97-AF65-F5344CB8AC3E}">
        <p14:creationId xmlns:p14="http://schemas.microsoft.com/office/powerpoint/2010/main" val="41569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affine transformation is any </a:t>
            </a:r>
            <a:r>
              <a:rPr lang="en-US" dirty="0">
                <a:hlinkClick r:id="rId3"/>
              </a:rPr>
              <a:t>transformation</a:t>
            </a:r>
            <a:r>
              <a:rPr lang="en-US" dirty="0"/>
              <a:t> that preserves </a:t>
            </a:r>
            <a:r>
              <a:rPr lang="en-US" dirty="0" err="1">
                <a:hlinkClick r:id="rId4"/>
              </a:rPr>
              <a:t>collinearity</a:t>
            </a:r>
            <a:r>
              <a:rPr lang="en-US" dirty="0"/>
              <a:t> (i.e., all points lying on a </a:t>
            </a:r>
            <a:r>
              <a:rPr lang="en-US" dirty="0">
                <a:hlinkClick r:id="rId5"/>
              </a:rPr>
              <a:t>line</a:t>
            </a:r>
            <a:r>
              <a:rPr lang="en-US" dirty="0"/>
              <a:t> initially still lie on a </a:t>
            </a:r>
            <a:r>
              <a:rPr lang="en-US" dirty="0">
                <a:hlinkClick r:id="rId5"/>
              </a:rPr>
              <a:t>line</a:t>
            </a:r>
            <a:r>
              <a:rPr lang="en-US" dirty="0"/>
              <a:t> after </a:t>
            </a:r>
            <a:r>
              <a:rPr lang="en-US" dirty="0">
                <a:hlinkClick r:id="rId3"/>
              </a:rPr>
              <a:t>transformation</a:t>
            </a:r>
            <a:r>
              <a:rPr lang="en-US" dirty="0"/>
              <a:t>) and ratios of distances (e.g., the midpoint of a line segment remains the midpoint after </a:t>
            </a:r>
            <a:r>
              <a:rPr lang="en-US"/>
              <a:t>transformation) </a:t>
            </a:r>
          </a:p>
          <a:p>
            <a:r>
              <a:rPr lang="en-US" sz="1200" b="0" i="0" u="none" strike="noStrike" kern="1200" baseline="0">
                <a:solidFill>
                  <a:schemeClr val="tx1"/>
                </a:solidFill>
                <a:latin typeface="+mn-lt"/>
                <a:ea typeface="+mn-ea"/>
                <a:cs typeface="+mn-cs"/>
              </a:rPr>
              <a:t>Parallel lines remain parallel under affine transformations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22</a:t>
            </a:fld>
            <a:endParaRPr lang="en-US"/>
          </a:p>
        </p:txBody>
      </p:sp>
    </p:spTree>
    <p:extLst>
      <p:ext uri="{BB962C8B-B14F-4D97-AF65-F5344CB8AC3E}">
        <p14:creationId xmlns:p14="http://schemas.microsoft.com/office/powerpoint/2010/main" val="187062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23</a:t>
            </a:fld>
            <a:endParaRPr lang="en-US"/>
          </a:p>
        </p:txBody>
      </p:sp>
    </p:spTree>
    <p:extLst>
      <p:ext uri="{BB962C8B-B14F-4D97-AF65-F5344CB8AC3E}">
        <p14:creationId xmlns:p14="http://schemas.microsoft.com/office/powerpoint/2010/main" val="305720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talk about a</a:t>
            </a:r>
            <a:r>
              <a:rPr lang="en-US" baseline="0" dirty="0"/>
              <a:t> more complicated case. That is, rotating about an arbitrary point instead of the origin of the coordinate system.</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24</a:t>
            </a:fld>
            <a:endParaRPr lang="en-US"/>
          </a:p>
        </p:txBody>
      </p:sp>
    </p:spTree>
    <p:extLst>
      <p:ext uri="{BB962C8B-B14F-4D97-AF65-F5344CB8AC3E}">
        <p14:creationId xmlns:p14="http://schemas.microsoft.com/office/powerpoint/2010/main" val="326037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a:t>
            </a:r>
            <a:r>
              <a:rPr lang="en-US" baseline="0" dirty="0"/>
              <a:t> happens when we rotate an object about a point that is not the origin? We find that some point’s position  is not changed!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25</a:t>
            </a:fld>
            <a:endParaRPr lang="en-US"/>
          </a:p>
        </p:txBody>
      </p:sp>
    </p:spTree>
    <p:extLst>
      <p:ext uri="{BB962C8B-B14F-4D97-AF65-F5344CB8AC3E}">
        <p14:creationId xmlns:p14="http://schemas.microsoft.com/office/powerpoint/2010/main" val="355111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how do we compute the position of a point after rotating around an arbitrary point.</a:t>
            </a:r>
          </a:p>
          <a:p>
            <a:r>
              <a:rPr lang="en-US" baseline="0" dirty="0"/>
              <a:t>Remember, we know how to rotate around the origin of the coordinate system.</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26</a:t>
            </a:fld>
            <a:endParaRPr lang="en-US"/>
          </a:p>
        </p:txBody>
      </p:sp>
    </p:spTree>
    <p:extLst>
      <p:ext uri="{BB962C8B-B14F-4D97-AF65-F5344CB8AC3E}">
        <p14:creationId xmlns:p14="http://schemas.microsoft.com/office/powerpoint/2010/main" val="212457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first translate the</a:t>
            </a:r>
            <a:r>
              <a:rPr lang="en-US" baseline="0" dirty="0"/>
              <a:t> coordinate system, so that in the new coordinate system, the point (a, b) will be the origin. Then we rotate the object around the new origin, we know how to do it. Then we translate the coordinate system back.</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27</a:t>
            </a:fld>
            <a:endParaRPr lang="en-US"/>
          </a:p>
        </p:txBody>
      </p:sp>
    </p:spTree>
    <p:extLst>
      <p:ext uri="{BB962C8B-B14F-4D97-AF65-F5344CB8AC3E}">
        <p14:creationId xmlns:p14="http://schemas.microsoft.com/office/powerpoint/2010/main" val="129341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is the math beside this idea. We translate the coordinate system, so that (</a:t>
            </a:r>
            <a:r>
              <a:rPr lang="en-US" baseline="0" dirty="0" err="1"/>
              <a:t>a,b</a:t>
            </a:r>
            <a:r>
              <a:rPr lang="en-US" baseline="0" dirty="0"/>
              <a:t>) becomes (0,0)</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28</a:t>
            </a:fld>
            <a:endParaRPr lang="en-US"/>
          </a:p>
        </p:txBody>
      </p:sp>
    </p:spTree>
    <p:extLst>
      <p:ext uri="{BB962C8B-B14F-4D97-AF65-F5344CB8AC3E}">
        <p14:creationId xmlns:p14="http://schemas.microsoft.com/office/powerpoint/2010/main" val="104225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t>
            </a:r>
            <a:r>
              <a:rPr lang="en-US" baseline="0" dirty="0"/>
              <a:t> Now let’s look at the matrix and vector operation of this method.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29</a:t>
            </a:fld>
            <a:endParaRPr lang="en-US"/>
          </a:p>
        </p:txBody>
      </p:sp>
    </p:spTree>
    <p:extLst>
      <p:ext uri="{BB962C8B-B14F-4D97-AF65-F5344CB8AC3E}">
        <p14:creationId xmlns:p14="http://schemas.microsoft.com/office/powerpoint/2010/main" val="84336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a:t>
            </a:fld>
            <a:endParaRPr lang="en-US"/>
          </a:p>
        </p:txBody>
      </p:sp>
    </p:spTree>
    <p:extLst>
      <p:ext uri="{BB962C8B-B14F-4D97-AF65-F5344CB8AC3E}">
        <p14:creationId xmlns:p14="http://schemas.microsoft.com/office/powerpoint/2010/main" val="138169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let’s introduce the concept of homogeneous coordinates to make the math more elegant. </a:t>
            </a:r>
          </a:p>
          <a:p>
            <a:r>
              <a:rPr lang="en-US" baseline="0" dirty="0"/>
              <a:t>With homogeneous coordinates, we use three numbers to represent a 2D point; </a:t>
            </a:r>
          </a:p>
          <a:p>
            <a:r>
              <a:rPr lang="en-US" baseline="0" dirty="0"/>
              <a:t>Now translation can be done with matrix </a:t>
            </a:r>
            <a:r>
              <a:rPr lang="en-US" baseline="0" dirty="0" err="1"/>
              <a:t>muliplication</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30</a:t>
            </a:fld>
            <a:endParaRPr lang="en-US"/>
          </a:p>
        </p:txBody>
      </p:sp>
    </p:spTree>
    <p:extLst>
      <p:ext uri="{BB962C8B-B14F-4D97-AF65-F5344CB8AC3E}">
        <p14:creationId xmlns:p14="http://schemas.microsoft.com/office/powerpoint/2010/main" val="379179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a:t>
            </a:r>
            <a:r>
              <a:rPr lang="en-US" baseline="0" dirty="0"/>
              <a:t> homogeneous coordinates, we can formulate any transformation we mentioned today as matrix </a:t>
            </a:r>
            <a:r>
              <a:rPr lang="en-US" baseline="0" dirty="0" err="1"/>
              <a:t>muliplication</a:t>
            </a:r>
            <a:r>
              <a:rPr lang="en-US" baseline="0" dirty="0"/>
              <a:t>;</a:t>
            </a:r>
          </a:p>
          <a:p>
            <a:r>
              <a:rPr lang="en-US" baseline="0" dirty="0"/>
              <a:t>To compose transformations, we can simply multiply the transformation matrices together. Here, we need to be careful that when we compose transformations, order matters. </a:t>
            </a:r>
          </a:p>
          <a:p>
            <a:r>
              <a:rPr lang="en-US" baseline="0" dirty="0"/>
              <a:t>Finally, homogenous coordinates allows for non-affine transformations, such as perspective projections!</a:t>
            </a:r>
          </a:p>
        </p:txBody>
      </p:sp>
      <p:sp>
        <p:nvSpPr>
          <p:cNvPr id="4" name="Slide Number Placeholder 3"/>
          <p:cNvSpPr>
            <a:spLocks noGrp="1"/>
          </p:cNvSpPr>
          <p:nvPr>
            <p:ph type="sldNum" sz="quarter" idx="10"/>
          </p:nvPr>
        </p:nvSpPr>
        <p:spPr/>
        <p:txBody>
          <a:bodyPr/>
          <a:lstStyle/>
          <a:p>
            <a:fld id="{0AE79D30-0758-4D2A-9003-3694875537A1}" type="slidenum">
              <a:rPr lang="en-US" smtClean="0"/>
              <a:pPr/>
              <a:t>32</a:t>
            </a:fld>
            <a:endParaRPr lang="en-US"/>
          </a:p>
        </p:txBody>
      </p:sp>
    </p:spTree>
    <p:extLst>
      <p:ext uri="{BB962C8B-B14F-4D97-AF65-F5344CB8AC3E}">
        <p14:creationId xmlns:p14="http://schemas.microsoft.com/office/powerpoint/2010/main" val="17148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far, we know how to transform a point. So how</a:t>
            </a:r>
            <a:r>
              <a:rPr lang="en-US" baseline="0" dirty="0"/>
              <a:t> about directions? Directions are also important in computer graphics.</a:t>
            </a:r>
          </a:p>
          <a:p>
            <a:endParaRPr lang="en-US" baseline="0" dirty="0"/>
          </a:p>
          <a:p>
            <a:r>
              <a:rPr lang="en-US" baseline="0" dirty="0"/>
              <a:t>Directions are represented by vectors too, like points; they can be transformed too, but in a different way than transforming points.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33</a:t>
            </a:fld>
            <a:endParaRPr lang="en-US"/>
          </a:p>
        </p:txBody>
      </p:sp>
    </p:spTree>
    <p:extLst>
      <p:ext uri="{BB962C8B-B14F-4D97-AF65-F5344CB8AC3E}">
        <p14:creationId xmlns:p14="http://schemas.microsoft.com/office/powerpoint/2010/main" val="47465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know, we can define a direction as the difference between two points; </a:t>
            </a:r>
          </a:p>
          <a:p>
            <a:r>
              <a:rPr lang="en-US" baseline="0" dirty="0"/>
              <a:t>If we translate the two points by the same amount, what happens to the direction 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34</a:t>
            </a:fld>
            <a:endParaRPr lang="en-US"/>
          </a:p>
        </p:txBody>
      </p:sp>
    </p:spTree>
    <p:extLst>
      <p:ext uri="{BB962C8B-B14F-4D97-AF65-F5344CB8AC3E}">
        <p14:creationId xmlns:p14="http://schemas.microsoft.com/office/powerpoint/2010/main" val="83659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
            </a:r>
            <a:r>
              <a:rPr lang="en-US" baseline="0" dirty="0"/>
              <a:t> is actually not affected by the translation. Homogenous coordinates give us a very clean way to handle this.</a:t>
            </a:r>
          </a:p>
          <a:p>
            <a:r>
              <a:rPr lang="en-US" baseline="0" dirty="0"/>
              <a:t>For any direction, its homogenous coordinates is (x,y,0). So when we translate it by multiplying the translation matrix, we find that we get the same out as the input. We can rotate or scale a direction in a similar way.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35</a:t>
            </a:fld>
            <a:endParaRPr lang="en-US"/>
          </a:p>
        </p:txBody>
      </p:sp>
    </p:spTree>
    <p:extLst>
      <p:ext uri="{BB962C8B-B14F-4D97-AF65-F5344CB8AC3E}">
        <p14:creationId xmlns:p14="http://schemas.microsoft.com/office/powerpoint/2010/main" val="1370329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36</a:t>
            </a:fld>
            <a:endParaRPr lang="en-US"/>
          </a:p>
        </p:txBody>
      </p:sp>
    </p:spTree>
    <p:extLst>
      <p:ext uri="{BB962C8B-B14F-4D97-AF65-F5344CB8AC3E}">
        <p14:creationId xmlns:p14="http://schemas.microsoft.com/office/powerpoint/2010/main" val="3660138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a:t>
            </a:r>
            <a:r>
              <a:rPr lang="en-US" baseline="0" dirty="0"/>
              <a:t> at 3D transformations.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37</a:t>
            </a:fld>
            <a:endParaRPr lang="en-US"/>
          </a:p>
        </p:txBody>
      </p:sp>
    </p:spTree>
    <p:extLst>
      <p:ext uri="{BB962C8B-B14F-4D97-AF65-F5344CB8AC3E}">
        <p14:creationId xmlns:p14="http://schemas.microsoft.com/office/powerpoint/2010/main" val="309083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3D translation is similar to 2D</a:t>
            </a:r>
            <a:r>
              <a:rPr lang="en-US" baseline="0" dirty="0"/>
              <a:t> translation. It is pretty straight forward.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38</a:t>
            </a:fld>
            <a:endParaRPr lang="en-US"/>
          </a:p>
        </p:txBody>
      </p:sp>
    </p:spTree>
    <p:extLst>
      <p:ext uri="{BB962C8B-B14F-4D97-AF65-F5344CB8AC3E}">
        <p14:creationId xmlns:p14="http://schemas.microsoft.com/office/powerpoint/2010/main" val="2955986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3D rotation is more complicated.</a:t>
            </a:r>
            <a:r>
              <a:rPr lang="en-US" baseline="0" dirty="0"/>
              <a:t> Rotation in 3D is about an axis in 3D space that passes through the origin. A 3D rotation matrix has the following </a:t>
            </a:r>
            <a:r>
              <a:rPr lang="en-US" baseline="0" dirty="0" err="1"/>
              <a:t>properities</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39</a:t>
            </a:fld>
            <a:endParaRPr lang="en-US"/>
          </a:p>
        </p:txBody>
      </p:sp>
    </p:spTree>
    <p:extLst>
      <p:ext uri="{BB962C8B-B14F-4D97-AF65-F5344CB8AC3E}">
        <p14:creationId xmlns:p14="http://schemas.microsoft.com/office/powerpoint/2010/main" val="2405881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Rotation matrix has</a:t>
            </a:r>
            <a:r>
              <a:rPr lang="en-US" baseline="0" dirty="0"/>
              <a:t> a few limitations. We actually only need 3 numbers to specify a rotation. An axis is a direction, which can be represented using 3 numbers; but since the axis is a unit vector, so it only requires 2 numbers; we also need another number to encode the angle to rotate. </a:t>
            </a:r>
          </a:p>
          <a:p>
            <a:r>
              <a:rPr lang="en-US" baseline="0" dirty="0"/>
              <a:t>This means that the rotation matrix has a large amount of redundancy. Rotations are a very complex subject, and a detailed discussion is out of the scope of this course.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41</a:t>
            </a:fld>
            <a:endParaRPr lang="en-US"/>
          </a:p>
        </p:txBody>
      </p:sp>
    </p:spTree>
    <p:extLst>
      <p:ext uri="{BB962C8B-B14F-4D97-AF65-F5344CB8AC3E}">
        <p14:creationId xmlns:p14="http://schemas.microsoft.com/office/powerpoint/2010/main" val="190425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a:t>
            </a:fld>
            <a:endParaRPr lang="en-US"/>
          </a:p>
        </p:txBody>
      </p:sp>
    </p:spTree>
    <p:extLst>
      <p:ext uri="{BB962C8B-B14F-4D97-AF65-F5344CB8AC3E}">
        <p14:creationId xmlns:p14="http://schemas.microsoft.com/office/powerpoint/2010/main" val="699665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 we just briefly describe a few rotation</a:t>
            </a:r>
            <a:r>
              <a:rPr lang="en-US" baseline="0" dirty="0"/>
              <a:t> representations besides the rotation matrix. In OpenGL, we can specify the axis and angle;</a:t>
            </a:r>
          </a:p>
          <a:p>
            <a:r>
              <a:rPr lang="en-US" baseline="0" dirty="0"/>
              <a:t>We can also use Euler angles, where we specify how much to rotate about each coordinate </a:t>
            </a:r>
            <a:r>
              <a:rPr lang="en-US" baseline="0" dirty="0" err="1"/>
              <a:t>axises</a:t>
            </a:r>
            <a:r>
              <a:rPr lang="en-US" baseline="0" dirty="0"/>
              <a:t>. Euler angles looks simple, but it is difficult to use in practice. It is difficult to </a:t>
            </a:r>
            <a:r>
              <a:rPr lang="en-US" baseline="0" dirty="0" err="1"/>
              <a:t>to</a:t>
            </a:r>
            <a:r>
              <a:rPr lang="en-US" baseline="0" dirty="0"/>
              <a:t> think a rotation in an intuitive way; and difficult to compose multiple transformations. </a:t>
            </a:r>
          </a:p>
          <a:p>
            <a:r>
              <a:rPr lang="en-US" baseline="0" dirty="0"/>
              <a:t>Alternatively, we can also specify the axis and then use the length of the axis to encode the angle.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42</a:t>
            </a:fld>
            <a:endParaRPr lang="en-US"/>
          </a:p>
        </p:txBody>
      </p:sp>
    </p:spTree>
    <p:extLst>
      <p:ext uri="{BB962C8B-B14F-4D97-AF65-F5344CB8AC3E}">
        <p14:creationId xmlns:p14="http://schemas.microsoft.com/office/powerpoint/2010/main" val="393802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most</a:t>
            </a:r>
            <a:r>
              <a:rPr lang="en-US" baseline="0" dirty="0"/>
              <a:t> widely used rotation representation in computer graphics, especially in animation, is </a:t>
            </a:r>
            <a:r>
              <a:rPr lang="en-US" baseline="0" dirty="0" err="1"/>
              <a:t>Quaternions</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43</a:t>
            </a:fld>
            <a:endParaRPr lang="en-US"/>
          </a:p>
        </p:txBody>
      </p:sp>
    </p:spTree>
    <p:extLst>
      <p:ext uri="{BB962C8B-B14F-4D97-AF65-F5344CB8AC3E}">
        <p14:creationId xmlns:p14="http://schemas.microsoft.com/office/powerpoint/2010/main" val="2962247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We just talked about that rotation is about an axis that</a:t>
            </a:r>
            <a:r>
              <a:rPr lang="en-US" baseline="0" dirty="0"/>
              <a:t> passes the origin. For rotation around an </a:t>
            </a:r>
            <a:r>
              <a:rPr lang="en-US" baseline="0" dirty="0" err="1"/>
              <a:t>arbitary</a:t>
            </a:r>
            <a:r>
              <a:rPr lang="en-US" baseline="0" dirty="0"/>
              <a:t> axis, we can use the same trick as in 2D.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44</a:t>
            </a:fld>
            <a:endParaRPr lang="en-US"/>
          </a:p>
        </p:txBody>
      </p:sp>
    </p:spTree>
    <p:extLst>
      <p:ext uri="{BB962C8B-B14F-4D97-AF65-F5344CB8AC3E}">
        <p14:creationId xmlns:p14="http://schemas.microsoft.com/office/powerpoint/2010/main" val="2041096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far, we have talked about the 3D translation and rotation. The extension of scaling and shearing from 2D to 3D is pretty straightforward. Please look into reading materials. Out of these transformations, rotation and translation are the rigid-body transformations; they do not change the lengths or angles of an object.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45</a:t>
            </a:fld>
            <a:endParaRPr lang="en-US"/>
          </a:p>
        </p:txBody>
      </p:sp>
    </p:spTree>
    <p:extLst>
      <p:ext uri="{BB962C8B-B14F-4D97-AF65-F5344CB8AC3E}">
        <p14:creationId xmlns:p14="http://schemas.microsoft.com/office/powerpoint/2010/main" val="2671461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a:t>
            </a:r>
            <a:r>
              <a:rPr lang="en-US" baseline="0" dirty="0"/>
              <a:t> we have finished transformations. Let’s move on to modeling. For the moment, we use three geometry primitives for modeling, points, lines, and faces.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46</a:t>
            </a:fld>
            <a:endParaRPr lang="en-US"/>
          </a:p>
        </p:txBody>
      </p:sp>
    </p:spTree>
    <p:extLst>
      <p:ext uri="{BB962C8B-B14F-4D97-AF65-F5344CB8AC3E}">
        <p14:creationId xmlns:p14="http://schemas.microsoft.com/office/powerpoint/2010/main" val="3882874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OpenGL, we first specify what type of object we are modeling and then we give the vertices that define it.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48</a:t>
            </a:fld>
            <a:endParaRPr lang="en-US"/>
          </a:p>
        </p:txBody>
      </p:sp>
    </p:spTree>
    <p:extLst>
      <p:ext uri="{BB962C8B-B14F-4D97-AF65-F5344CB8AC3E}">
        <p14:creationId xmlns:p14="http://schemas.microsoft.com/office/powerpoint/2010/main" val="4172443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we model</a:t>
            </a:r>
            <a:r>
              <a:rPr lang="en-US" baseline="0" dirty="0"/>
              <a:t> an object, we now need to render it. First, we need to specify a region of space that contains objects to be displayed. We call it view volume. Then, we need to determine where each object should go in the final image; then; we need to determine which pixels we need to fill based on the object, we call this procedure </a:t>
            </a:r>
            <a:r>
              <a:rPr lang="en-US" baseline="0" dirty="0" err="1"/>
              <a:t>rasterization</a:t>
            </a:r>
            <a:r>
              <a:rPr lang="en-US" baseline="0" dirty="0"/>
              <a:t>. Since there maybe multiple objects and these objects could occlude others, we need to figure out which object is shown eventually; we will hidden surface elimination methods for this task. Finally, we need to determine the color for each pixel. We will talk about lighting and shading methods for this task.</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49</a:t>
            </a:fld>
            <a:endParaRPr lang="en-US"/>
          </a:p>
        </p:txBody>
      </p:sp>
    </p:spTree>
    <p:extLst>
      <p:ext uri="{BB962C8B-B14F-4D97-AF65-F5344CB8AC3E}">
        <p14:creationId xmlns:p14="http://schemas.microsoft.com/office/powerpoint/2010/main" val="1427498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 graphics pipeline</a:t>
            </a:r>
            <a:r>
              <a:rPr lang="en-US" baseline="0" dirty="0"/>
              <a:t> that takes geometry as input and generates the final image in a few consecutive stages. </a:t>
            </a:r>
          </a:p>
          <a:p>
            <a:r>
              <a:rPr lang="en-US" dirty="0"/>
              <a:t>In a graphics pipeline,</a:t>
            </a:r>
            <a:r>
              <a:rPr lang="en-US" baseline="0" dirty="0"/>
              <a:t> we use a different coordinate system at a different stage. There are usually five coordinate systems involved in a typical graphics pipeline.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50</a:t>
            </a:fld>
            <a:endParaRPr lang="en-US"/>
          </a:p>
        </p:txBody>
      </p:sp>
    </p:spTree>
    <p:extLst>
      <p:ext uri="{BB962C8B-B14F-4D97-AF65-F5344CB8AC3E}">
        <p14:creationId xmlns:p14="http://schemas.microsoft.com/office/powerpoint/2010/main" val="3224519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51</a:t>
            </a:fld>
            <a:endParaRPr lang="en-US"/>
          </a:p>
        </p:txBody>
      </p:sp>
    </p:spTree>
    <p:extLst>
      <p:ext uri="{BB962C8B-B14F-4D97-AF65-F5344CB8AC3E}">
        <p14:creationId xmlns:p14="http://schemas.microsoft.com/office/powerpoint/2010/main" val="1600140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first is local coordinate space. It is easy to define an individual object in its local coordinate system. For example, we can easily define a cube in coordinate system where each face of the cube is parallel to the coordinate axes. One important advantage of using a local coordinate system to define an object is, when we want to use the object multiple times, we can just copy it and transform in into the different locations of the global system. We do not need to figure out the coordinates of the primitives that are used to define an object for each object.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52</a:t>
            </a:fld>
            <a:endParaRPr lang="en-US"/>
          </a:p>
        </p:txBody>
      </p:sp>
    </p:spTree>
    <p:extLst>
      <p:ext uri="{BB962C8B-B14F-4D97-AF65-F5344CB8AC3E}">
        <p14:creationId xmlns:p14="http://schemas.microsoft.com/office/powerpoint/2010/main" val="325779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We are now done</a:t>
            </a:r>
            <a:r>
              <a:rPr lang="en-US" baseline="0" dirty="0"/>
              <a:t> with images. We will spend several weeks on 3D graphics, particularly the mechanics of current graphics toolkits.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a:t>
            </a:fld>
            <a:endParaRPr lang="en-US"/>
          </a:p>
        </p:txBody>
      </p:sp>
    </p:spTree>
    <p:extLst>
      <p:ext uri="{BB962C8B-B14F-4D97-AF65-F5344CB8AC3E}">
        <p14:creationId xmlns:p14="http://schemas.microsoft.com/office/powerpoint/2010/main" val="152171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first is local coordinate space. It is easy to define an individual object in its local coordinate system. For example, we can easily define a cube in coordinate system where each face of the cube is parallel to the coordinate axes. One important advantage of using a local coordinate system to define an object is, when we want to use the object multiple times, we can just copy it and transform in into the different locations of the global system. We do not need to figure out the coordinates of the primitives that are used to define an object for each object.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53</a:t>
            </a:fld>
            <a:endParaRPr lang="en-US"/>
          </a:p>
        </p:txBody>
      </p:sp>
    </p:spTree>
    <p:extLst>
      <p:ext uri="{BB962C8B-B14F-4D97-AF65-F5344CB8AC3E}">
        <p14:creationId xmlns:p14="http://schemas.microsoft.com/office/powerpoint/2010/main" val="192086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Everything</a:t>
            </a:r>
            <a:r>
              <a:rPr lang="en-US" baseline="0" dirty="0"/>
              <a:t> in a scene will be eventually transformed into one unified coordinate system- we call it the world coordinate system. Not only objects, the lights, the camera are also defined in this world coordinates; Some higher level operations such as visibility computations are also done here.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54</a:t>
            </a:fld>
            <a:endParaRPr lang="en-US"/>
          </a:p>
        </p:txBody>
      </p:sp>
    </p:spTree>
    <p:extLst>
      <p:ext uri="{BB962C8B-B14F-4D97-AF65-F5344CB8AC3E}">
        <p14:creationId xmlns:p14="http://schemas.microsoft.com/office/powerpoint/2010/main" val="1373888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we have defined the objects and rendering environment in the world coordinate system, we now need to model the camera that views the world. We define a new coordinate system based on the camera: the eye and the image plane. Here the eye is the center of the projection, like the aperture of a camera. The image plane defines where the image should appear, like the film plane of a camera. Some of the camera parameters are defined in this space, such as the focal length and the image size. In the view space, the relative depth of a vertex is defined by a single number.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55</a:t>
            </a:fld>
            <a:endParaRPr lang="en-US"/>
          </a:p>
        </p:txBody>
      </p:sp>
    </p:spTree>
    <p:extLst>
      <p:ext uri="{BB962C8B-B14F-4D97-AF65-F5344CB8AC3E}">
        <p14:creationId xmlns:p14="http://schemas.microsoft.com/office/powerpoint/2010/main" val="2769296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 the canonical view space. Canonical view</a:t>
            </a:r>
            <a:r>
              <a:rPr lang="en-US" baseline="0" dirty="0"/>
              <a:t> space is defined as a cube with the origin at the center and the viewer looks down –z, and x to the right and y up. Only the objects that are inside the canonical view volume will appear in the final image. Many processes are performed in this canonical view volume.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56</a:t>
            </a:fld>
            <a:endParaRPr lang="en-US"/>
          </a:p>
        </p:txBody>
      </p:sp>
    </p:spTree>
    <p:extLst>
      <p:ext uri="{BB962C8B-B14F-4D97-AF65-F5344CB8AC3E}">
        <p14:creationId xmlns:p14="http://schemas.microsoft.com/office/powerpoint/2010/main" val="2504336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Finally, the</a:t>
            </a:r>
            <a:r>
              <a:rPr lang="en-US" baseline="0" dirty="0"/>
              <a:t> objects in the canonical volume will be displayed in a window. The window space is defined by its origin  and x y </a:t>
            </a:r>
            <a:r>
              <a:rPr lang="en-US" baseline="0" dirty="0" err="1"/>
              <a:t>axises</a:t>
            </a:r>
            <a:r>
              <a:rPr lang="en-US" baseline="0" dirty="0"/>
              <a:t>. The x, y </a:t>
            </a:r>
            <a:r>
              <a:rPr lang="en-US" baseline="0" dirty="0" err="1"/>
              <a:t>axises</a:t>
            </a:r>
            <a:r>
              <a:rPr lang="en-US" baseline="0" dirty="0"/>
              <a:t> match the screen x and y. The things/image we are drawing will eventually appear in the window. We have no control over where the window appears in a screen. The windowing system takes care of putting it on the screen.</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57</a:t>
            </a:fld>
            <a:endParaRPr lang="en-US"/>
          </a:p>
        </p:txBody>
      </p:sp>
    </p:spTree>
    <p:extLst>
      <p:ext uri="{BB962C8B-B14F-4D97-AF65-F5344CB8AC3E}">
        <p14:creationId xmlns:p14="http://schemas.microsoft.com/office/powerpoint/2010/main" val="239232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first look at how we convert from canonical view space</a:t>
            </a:r>
            <a:r>
              <a:rPr lang="en-US" baseline="0" dirty="0"/>
              <a:t> to display space/window space.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58</a:t>
            </a:fld>
            <a:endParaRPr lang="en-US"/>
          </a:p>
        </p:txBody>
      </p:sp>
    </p:spTree>
    <p:extLst>
      <p:ext uri="{BB962C8B-B14F-4D97-AF65-F5344CB8AC3E}">
        <p14:creationId xmlns:p14="http://schemas.microsoft.com/office/powerpoint/2010/main" val="1611800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know that the canonical view volume is a cube. We want to transform this cube into the window space. So how do we do it?</a:t>
            </a:r>
          </a:p>
          <a:p>
            <a:r>
              <a:rPr lang="en-US" baseline="0" dirty="0"/>
              <a:t>Basically, we drop the depth coordinate and then translate and possibly scale the cube to show on the screen. We only need to specify the target region in the window space to show the canonical view volume, and the graphics pipeline in our computer, like </a:t>
            </a:r>
            <a:r>
              <a:rPr lang="en-US" baseline="0" dirty="0" err="1"/>
              <a:t>opengl</a:t>
            </a:r>
            <a:r>
              <a:rPr lang="en-US" baseline="0" dirty="0"/>
              <a:t>, will take care of the transformation. But, here, let’s see how </a:t>
            </a:r>
            <a:r>
              <a:rPr lang="en-US" baseline="0" dirty="0" err="1"/>
              <a:t>opengl</a:t>
            </a:r>
            <a:r>
              <a:rPr lang="en-US" baseline="0" dirty="0"/>
              <a:t> works.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59</a:t>
            </a:fld>
            <a:endParaRPr lang="en-US"/>
          </a:p>
        </p:txBody>
      </p:sp>
    </p:spTree>
    <p:extLst>
      <p:ext uri="{BB962C8B-B14F-4D97-AF65-F5344CB8AC3E}">
        <p14:creationId xmlns:p14="http://schemas.microsoft.com/office/powerpoint/2010/main" val="2675359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Typically,</a:t>
            </a:r>
            <a:r>
              <a:rPr lang="en-US" baseline="0" dirty="0"/>
              <a:t> a window is specified by a corner, width and height; the corner is expressed in terms of screen location; we can also represent a window by its two corner points;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60</a:t>
            </a:fld>
            <a:endParaRPr lang="en-US"/>
          </a:p>
        </p:txBody>
      </p:sp>
    </p:spTree>
    <p:extLst>
      <p:ext uri="{BB962C8B-B14F-4D97-AF65-F5344CB8AC3E}">
        <p14:creationId xmlns:p14="http://schemas.microsoft.com/office/powerpoint/2010/main" val="1672940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Canonical</a:t>
            </a:r>
            <a:r>
              <a:rPr lang="en-US" baseline="0" dirty="0"/>
              <a:t> view volume Window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61</a:t>
            </a:fld>
            <a:endParaRPr lang="en-US"/>
          </a:p>
        </p:txBody>
      </p:sp>
    </p:spTree>
    <p:extLst>
      <p:ext uri="{BB962C8B-B14F-4D97-AF65-F5344CB8AC3E}">
        <p14:creationId xmlns:p14="http://schemas.microsoft.com/office/powerpoint/2010/main" val="627363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practice, we</a:t>
            </a:r>
            <a:r>
              <a:rPr lang="en-US" baseline="0" dirty="0"/>
              <a:t> usually do not need to come up with the matrix by ourselves; </a:t>
            </a:r>
            <a:r>
              <a:rPr lang="en-US" baseline="0" dirty="0" err="1"/>
              <a:t>OpenGl</a:t>
            </a:r>
            <a:r>
              <a:rPr lang="en-US" baseline="0" dirty="0"/>
              <a:t> will take care of it for us. </a:t>
            </a:r>
          </a:p>
          <a:p>
            <a:r>
              <a:rPr lang="en-US" baseline="0" dirty="0"/>
              <a:t>In OpenGL, you tell it which part of your window to draw in;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63</a:t>
            </a:fld>
            <a:endParaRPr lang="en-US"/>
          </a:p>
        </p:txBody>
      </p:sp>
    </p:spTree>
    <p:extLst>
      <p:ext uri="{BB962C8B-B14F-4D97-AF65-F5344CB8AC3E}">
        <p14:creationId xmlns:p14="http://schemas.microsoft.com/office/powerpoint/2010/main" val="146945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we might have expected, we do not need to build a complicated 3D graphics application from the scratch. We have graphics toolkits to take care of the details of producing images from 3D geometry. Graphics toolkits provide APIs for us to specify the input environment and geometry information, such as …. Graphics toolkits also provide APIs to perform well defined operations based on the input. Finally, graphics toolkits will store the pixel data in a </a:t>
            </a:r>
            <a:r>
              <a:rPr lang="en-US" baseline="0" dirty="0" err="1"/>
              <a:t>framebuffer</a:t>
            </a:r>
            <a:r>
              <a:rPr lang="en-US" baseline="0" dirty="0"/>
              <a:t>. </a:t>
            </a:r>
          </a:p>
          <a:p>
            <a:endParaRPr lang="en-US" baseline="0" dirty="0"/>
          </a:p>
          <a:p>
            <a:r>
              <a:rPr lang="en-US" dirty="0"/>
              <a:t>A </a:t>
            </a:r>
            <a:r>
              <a:rPr lang="en-US" b="1" dirty="0" err="1"/>
              <a:t>framebuffer</a:t>
            </a:r>
            <a:r>
              <a:rPr lang="en-US" dirty="0"/>
              <a:t> is a video output device that drives a video display from a memory buffer containing a complete </a:t>
            </a:r>
            <a:r>
              <a:rPr lang="en-US" dirty="0">
                <a:hlinkClick r:id="rId3" tooltip="Video frame"/>
              </a:rPr>
              <a:t>frame</a:t>
            </a:r>
            <a:r>
              <a:rPr lang="en-US" dirty="0"/>
              <a:t> of data.</a:t>
            </a:r>
          </a:p>
        </p:txBody>
      </p:sp>
      <p:sp>
        <p:nvSpPr>
          <p:cNvPr id="4" name="Slide Number Placeholder 3"/>
          <p:cNvSpPr>
            <a:spLocks noGrp="1"/>
          </p:cNvSpPr>
          <p:nvPr>
            <p:ph type="sldNum" sz="quarter" idx="10"/>
          </p:nvPr>
        </p:nvSpPr>
        <p:spPr/>
        <p:txBody>
          <a:bodyPr/>
          <a:lstStyle/>
          <a:p>
            <a:fld id="{0AE79D30-0758-4D2A-9003-3694875537A1}" type="slidenum">
              <a:rPr lang="en-US" smtClean="0"/>
              <a:pPr/>
              <a:t>5</a:t>
            </a:fld>
            <a:endParaRPr lang="en-US"/>
          </a:p>
        </p:txBody>
      </p:sp>
    </p:spTree>
    <p:extLst>
      <p:ext uri="{BB962C8B-B14F-4D97-AF65-F5344CB8AC3E}">
        <p14:creationId xmlns:p14="http://schemas.microsoft.com/office/powerpoint/2010/main" val="2343066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64</a:t>
            </a:fld>
            <a:endParaRPr lang="en-US"/>
          </a:p>
        </p:txBody>
      </p:sp>
    </p:spTree>
    <p:extLst>
      <p:ext uri="{BB962C8B-B14F-4D97-AF65-F5344CB8AC3E}">
        <p14:creationId xmlns:p14="http://schemas.microsoft.com/office/powerpoint/2010/main" val="943447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we have just</a:t>
            </a:r>
            <a:r>
              <a:rPr lang="en-US" baseline="0" dirty="0"/>
              <a:t> talked about how to convert from the canonical view volume to the display space. Now let’s talk about how do we convert from the view space to the canonical view volume.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66</a:t>
            </a:fld>
            <a:endParaRPr lang="en-US"/>
          </a:p>
        </p:txBody>
      </p:sp>
    </p:spTree>
    <p:extLst>
      <p:ext uri="{BB962C8B-B14F-4D97-AF65-F5344CB8AC3E}">
        <p14:creationId xmlns:p14="http://schemas.microsoft.com/office/powerpoint/2010/main" val="2022192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know that only objects inside the canonical view volume gets drawn. But imagine, when we or a camera view a scene, what we see actually is not a unit box. So it is inconvenient to model the world as a unit box. </a:t>
            </a:r>
            <a:r>
              <a:rPr lang="en-US" dirty="0"/>
              <a:t>(The</a:t>
            </a:r>
            <a:r>
              <a:rPr lang="en-US" baseline="0" dirty="0"/>
              <a:t> view space is defined from the point of view of a camera that we use to take the picture of the scene.) Again, only stuff inside the view volume gets drawn.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 view volume is the region of space we wish to transform into the canonical view volume for drawing. </a:t>
            </a:r>
          </a:p>
          <a:p>
            <a:r>
              <a:rPr lang="en-US" baseline="0" dirty="0"/>
              <a:t>Now, let’s describe how we define the view volume.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67</a:t>
            </a:fld>
            <a:endParaRPr lang="en-US"/>
          </a:p>
        </p:txBody>
      </p:sp>
    </p:spTree>
    <p:extLst>
      <p:ext uri="{BB962C8B-B14F-4D97-AF65-F5344CB8AC3E}">
        <p14:creationId xmlns:p14="http://schemas.microsoft.com/office/powerpoint/2010/main" val="2433617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practice, there are two types of view volume based on the camera model. Today, we will first start from an easy one: </a:t>
            </a:r>
            <a:r>
              <a:rPr lang="en-US" baseline="0" dirty="0" err="1"/>
              <a:t>Orthograhic</a:t>
            </a:r>
            <a:r>
              <a:rPr lang="en-US" baseline="0" dirty="0"/>
              <a:t> view volume.</a:t>
            </a:r>
          </a:p>
          <a:p>
            <a:r>
              <a:rPr lang="en-US" baseline="0" dirty="0"/>
              <a:t>Orthographic view volume is defined based on the orthographic projection camera model. The orthographic projection projects all the points in the world along parallel lines onto the image plane. And the projection lines are perpendicular to the image plane. We can consider such a camera with infinite focal length. Using orthographic projection, parallel lines in the world project to parallel lines in the image; and the ratios of lengths between parallel lines are preserved.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68</a:t>
            </a:fld>
            <a:endParaRPr lang="en-US"/>
          </a:p>
        </p:txBody>
      </p:sp>
    </p:spTree>
    <p:extLst>
      <p:ext uri="{BB962C8B-B14F-4D97-AF65-F5344CB8AC3E}">
        <p14:creationId xmlns:p14="http://schemas.microsoft.com/office/powerpoint/2010/main" val="2474077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this orthographic</a:t>
            </a:r>
            <a:r>
              <a:rPr lang="en-US" baseline="0" dirty="0"/>
              <a:t> projection model, the view space is defined as a coordinate system with the viewer looking into the –z…</a:t>
            </a:r>
          </a:p>
          <a:p>
            <a:r>
              <a:rPr lang="en-US" baseline="0" dirty="0"/>
              <a:t>This is a right-hand system.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69</a:t>
            </a:fld>
            <a:endParaRPr lang="en-US"/>
          </a:p>
        </p:txBody>
      </p:sp>
    </p:spTree>
    <p:extLst>
      <p:ext uri="{BB962C8B-B14F-4D97-AF65-F5344CB8AC3E}">
        <p14:creationId xmlns:p14="http://schemas.microsoft.com/office/powerpoint/2010/main" val="3210555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70</a:t>
            </a:fld>
            <a:endParaRPr lang="en-US"/>
          </a:p>
        </p:txBody>
      </p:sp>
    </p:spTree>
    <p:extLst>
      <p:ext uri="{BB962C8B-B14F-4D97-AF65-F5344CB8AC3E}">
        <p14:creationId xmlns:p14="http://schemas.microsoft.com/office/powerpoint/2010/main" val="3637422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73</a:t>
            </a:fld>
            <a:endParaRPr lang="en-US"/>
          </a:p>
        </p:txBody>
      </p:sp>
    </p:spTree>
    <p:extLst>
      <p:ext uri="{BB962C8B-B14F-4D97-AF65-F5344CB8AC3E}">
        <p14:creationId xmlns:p14="http://schemas.microsoft.com/office/powerpoint/2010/main" val="191748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OpenGL</a:t>
            </a:r>
            <a:r>
              <a:rPr lang="en-US" baseline="0" dirty="0"/>
              <a:t> is the most widely used graphics toolkits. It started from SGI’s GL toolkit.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a:t>
            </a:fld>
            <a:endParaRPr lang="en-US"/>
          </a:p>
        </p:txBody>
      </p:sp>
    </p:spTree>
    <p:extLst>
      <p:ext uri="{BB962C8B-B14F-4D97-AF65-F5344CB8AC3E}">
        <p14:creationId xmlns:p14="http://schemas.microsoft.com/office/powerpoint/2010/main" val="398950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a:t>
            </a:r>
            <a:r>
              <a:rPr lang="en-US" baseline="0" dirty="0"/>
              <a:t> the basics of graphics toolkits: that is coordinate systems. In a graphics toolkit, there are often multiple coordinate systems.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8</a:t>
            </a:fld>
            <a:endParaRPr lang="en-US"/>
          </a:p>
        </p:txBody>
      </p:sp>
    </p:spTree>
    <p:extLst>
      <p:ext uri="{BB962C8B-B14F-4D97-AF65-F5344CB8AC3E}">
        <p14:creationId xmlns:p14="http://schemas.microsoft.com/office/powerpoint/2010/main" val="8695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coordinate</a:t>
            </a:r>
            <a:r>
              <a:rPr lang="en-US" baseline="0" dirty="0"/>
              <a:t> systems represent the same point in different ways.  Here is an example. In the XY coordinate system, the point’s coordinates are (2, 3); while in the </a:t>
            </a:r>
            <a:r>
              <a:rPr lang="en-US" baseline="0" dirty="0" err="1"/>
              <a:t>uv</a:t>
            </a:r>
            <a:r>
              <a:rPr lang="en-US" baseline="0" dirty="0"/>
              <a:t> coordinate system, it is (1,2)</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9</a:t>
            </a:fld>
            <a:endParaRPr lang="en-US"/>
          </a:p>
        </p:txBody>
      </p:sp>
    </p:spTree>
    <p:extLst>
      <p:ext uri="{BB962C8B-B14F-4D97-AF65-F5344CB8AC3E}">
        <p14:creationId xmlns:p14="http://schemas.microsoft.com/office/powerpoint/2010/main" val="142986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a:t>
            </a:r>
            <a:r>
              <a:rPr lang="en-US" baseline="0" dirty="0"/>
              <a:t> apply transformations to convert points between coordinate systems. For example, we can convert the </a:t>
            </a:r>
            <a:r>
              <a:rPr lang="en-US" baseline="0" dirty="0" err="1"/>
              <a:t>xy</a:t>
            </a:r>
            <a:r>
              <a:rPr lang="en-US" baseline="0" dirty="0"/>
              <a:t> into </a:t>
            </a:r>
            <a:r>
              <a:rPr lang="en-US" baseline="0" dirty="0" err="1"/>
              <a:t>uv</a:t>
            </a:r>
            <a:r>
              <a:rPr lang="en-US" baseline="0" dirty="0"/>
              <a:t> by subtraction here. We can convert </a:t>
            </a:r>
            <a:r>
              <a:rPr lang="en-US" baseline="0" dirty="0" err="1"/>
              <a:t>uv</a:t>
            </a:r>
            <a:r>
              <a:rPr lang="en-US" baseline="0" dirty="0"/>
              <a:t> to </a:t>
            </a:r>
            <a:r>
              <a:rPr lang="en-US" baseline="0" dirty="0" err="1"/>
              <a:t>xy</a:t>
            </a:r>
            <a:r>
              <a:rPr lang="en-US" baseline="0" dirty="0"/>
              <a:t> in a similar way.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10</a:t>
            </a:fld>
            <a:endParaRPr lang="en-US"/>
          </a:p>
        </p:txBody>
      </p:sp>
    </p:spTree>
    <p:extLst>
      <p:ext uri="{BB962C8B-B14F-4D97-AF65-F5344CB8AC3E}">
        <p14:creationId xmlns:p14="http://schemas.microsoft.com/office/powerpoint/2010/main" val="104943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2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1DF9744C-8F77-439B-9672-19D6EA0D57C0}" type="slidenum">
              <a:rPr lang="en-US"/>
              <a:pPr/>
              <a:t>‹#›</a:t>
            </a:fld>
            <a:endParaRPr lang="en-US"/>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7C461-FA73-4358-B785-149513232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10C8D-1221-430D-B625-437CF90300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7288-ABAD-4E56-93DB-19D719620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77195-4EE4-4E40-945B-888E184576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CA0E-2D42-4E8E-8B03-3794891D6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0D407-46BC-4485-A915-9DC53BD50E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6FC4-4315-4C46-9870-1CC8228527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7E37EC-A902-43BF-B123-0757EAFD82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D0D584-F8E9-46BE-92B8-E183B63F0B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92669-3341-41E5-9847-B0721D76DA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9906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1722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50518DC-E22C-410C-BD10-3962E7079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Microsoft Sans Serif" pitchFamily="34" charset="0"/>
        </a:defRPr>
      </a:lvl2pPr>
      <a:lvl3pPr algn="l" rtl="0" eaLnBrk="1" fontAlgn="base" hangingPunct="1">
        <a:spcBef>
          <a:spcPct val="0"/>
        </a:spcBef>
        <a:spcAft>
          <a:spcPct val="0"/>
        </a:spcAft>
        <a:defRPr sz="4000">
          <a:solidFill>
            <a:schemeClr val="tx2"/>
          </a:solidFill>
          <a:latin typeface="Microsoft Sans Serif" pitchFamily="34" charset="0"/>
        </a:defRPr>
      </a:lvl3pPr>
      <a:lvl4pPr algn="l" rtl="0" eaLnBrk="1" fontAlgn="base" hangingPunct="1">
        <a:spcBef>
          <a:spcPct val="0"/>
        </a:spcBef>
        <a:spcAft>
          <a:spcPct val="0"/>
        </a:spcAft>
        <a:defRPr sz="4000">
          <a:solidFill>
            <a:schemeClr val="tx2"/>
          </a:solidFill>
          <a:latin typeface="Microsoft Sans Serif" pitchFamily="34" charset="0"/>
        </a:defRPr>
      </a:lvl4pPr>
      <a:lvl5pPr algn="l" rtl="0" eaLnBrk="1" fontAlgn="base" hangingPunct="1">
        <a:spcBef>
          <a:spcPct val="0"/>
        </a:spcBef>
        <a:spcAft>
          <a:spcPct val="0"/>
        </a:spcAft>
        <a:defRPr sz="4000">
          <a:solidFill>
            <a:schemeClr val="tx2"/>
          </a:solidFill>
          <a:latin typeface="Microsoft Sans Serif" pitchFamily="34" charset="0"/>
        </a:defRPr>
      </a:lvl5pPr>
      <a:lvl6pPr marL="457200" algn="l" rtl="0" eaLnBrk="1" fontAlgn="base" hangingPunct="1">
        <a:spcBef>
          <a:spcPct val="0"/>
        </a:spcBef>
        <a:spcAft>
          <a:spcPct val="0"/>
        </a:spcAft>
        <a:defRPr sz="4000">
          <a:solidFill>
            <a:schemeClr val="tx2"/>
          </a:solidFill>
          <a:latin typeface="Microsoft Sans Serif" pitchFamily="34" charset="0"/>
        </a:defRPr>
      </a:lvl6pPr>
      <a:lvl7pPr marL="914400" algn="l" rtl="0" eaLnBrk="1" fontAlgn="base" hangingPunct="1">
        <a:spcBef>
          <a:spcPct val="0"/>
        </a:spcBef>
        <a:spcAft>
          <a:spcPct val="0"/>
        </a:spcAft>
        <a:defRPr sz="4000">
          <a:solidFill>
            <a:schemeClr val="tx2"/>
          </a:solidFill>
          <a:latin typeface="Microsoft Sans Serif" pitchFamily="34" charset="0"/>
        </a:defRPr>
      </a:lvl7pPr>
      <a:lvl8pPr marL="1371600" algn="l" rtl="0" eaLnBrk="1" fontAlgn="base" hangingPunct="1">
        <a:spcBef>
          <a:spcPct val="0"/>
        </a:spcBef>
        <a:spcAft>
          <a:spcPct val="0"/>
        </a:spcAft>
        <a:defRPr sz="4000">
          <a:solidFill>
            <a:schemeClr val="tx2"/>
          </a:solidFill>
          <a:latin typeface="Microsoft Sans Serif" pitchFamily="34" charset="0"/>
        </a:defRPr>
      </a:lvl8pPr>
      <a:lvl9pPr marL="1828800" algn="l" rtl="0" eaLnBrk="1" fontAlgn="base" hangingPunct="1">
        <a:spcBef>
          <a:spcPct val="0"/>
        </a:spcBef>
        <a:spcAft>
          <a:spcPct val="0"/>
        </a:spcAft>
        <a:defRPr sz="4000">
          <a:solidFill>
            <a:schemeClr val="tx2"/>
          </a:solidFill>
          <a:latin typeface="Microsoft Sans Serif"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8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dx.edu/~fliu/courses/cs4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9.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9.wmf"/><Relationship Id="rId4" Type="http://schemas.openxmlformats.org/officeDocument/2006/relationships/oleObject" Target="../embeddings/oleObject13.bin"/><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3.wmf"/><Relationship Id="rId5" Type="http://schemas.openxmlformats.org/officeDocument/2006/relationships/oleObject" Target="../embeddings/oleObject17.bin"/><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5.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6.w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w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0.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95400"/>
            <a:ext cx="5943600" cy="769441"/>
          </a:xfrm>
          <a:prstGeom prst="rect">
            <a:avLst/>
          </a:prstGeom>
        </p:spPr>
        <p:txBody>
          <a:bodyPr wrap="square">
            <a:spAutoFit/>
          </a:bodyPr>
          <a:lstStyle/>
          <a:p>
            <a:pPr algn="ctr"/>
            <a:r>
              <a:rPr lang="en-US" sz="4400" b="1" dirty="0">
                <a:latin typeface="Adobe Caslon Pro Bold" pitchFamily="18" charset="0"/>
              </a:rPr>
              <a:t>Computer</a:t>
            </a:r>
            <a:r>
              <a:rPr lang="en-US" sz="4400" b="1" baseline="0" dirty="0">
                <a:latin typeface="Adobe Caslon Pro Bold" pitchFamily="18" charset="0"/>
              </a:rPr>
              <a:t> Graphics</a:t>
            </a:r>
            <a:endParaRPr lang="en-US" sz="4400" b="1" dirty="0">
              <a:latin typeface="Adobe Caslon Pro Bold" pitchFamily="18" charset="0"/>
            </a:endParaRPr>
          </a:p>
        </p:txBody>
      </p:sp>
      <p:sp>
        <p:nvSpPr>
          <p:cNvPr id="5" name="Rectangle 4"/>
          <p:cNvSpPr/>
          <p:nvPr/>
        </p:nvSpPr>
        <p:spPr>
          <a:xfrm>
            <a:off x="1371600" y="3124200"/>
            <a:ext cx="6096000" cy="2862322"/>
          </a:xfrm>
          <a:prstGeom prst="rect">
            <a:avLst/>
          </a:prstGeom>
        </p:spPr>
        <p:txBody>
          <a:bodyPr wrap="square">
            <a:spAutoFit/>
          </a:bodyPr>
          <a:lstStyle/>
          <a:p>
            <a:pPr algn="ctr"/>
            <a:r>
              <a:rPr lang="en-US" sz="3200" b="1" dirty="0">
                <a:latin typeface="Calibri" pitchFamily="34" charset="0"/>
              </a:rPr>
              <a:t>Prof.  Feng Liu</a:t>
            </a:r>
          </a:p>
          <a:p>
            <a:pPr algn="ctr"/>
            <a:endParaRPr lang="en-US" sz="2000" b="1" dirty="0">
              <a:latin typeface="Calibri" pitchFamily="34" charset="0"/>
            </a:endParaRPr>
          </a:p>
          <a:p>
            <a:pPr algn="ctr"/>
            <a:r>
              <a:rPr lang="en-US" sz="2800" b="1" dirty="0">
                <a:latin typeface="Calibri" pitchFamily="34" charset="0"/>
              </a:rPr>
              <a:t>Fall 2021</a:t>
            </a:r>
          </a:p>
          <a:p>
            <a:pPr algn="ctr"/>
            <a:endParaRPr lang="en-US" sz="2000" dirty="0">
              <a:latin typeface="Calibri" pitchFamily="34" charset="0"/>
            </a:endParaRPr>
          </a:p>
          <a:p>
            <a:pPr algn="ctr"/>
            <a:r>
              <a:rPr lang="en-US" sz="2000" dirty="0">
                <a:latin typeface="Calibri" pitchFamily="34" charset="0"/>
                <a:hlinkClick r:id="rId3"/>
              </a:rPr>
              <a:t>http://www.cs.pdx.edu/~fliu/courses/cs447/</a:t>
            </a:r>
            <a:endParaRPr lang="en-US" sz="2000" dirty="0">
              <a:latin typeface="Calibri" pitchFamily="34" charset="0"/>
            </a:endParaRPr>
          </a:p>
          <a:p>
            <a:pPr algn="ctr"/>
            <a:endParaRPr lang="en-US" sz="2000" dirty="0">
              <a:latin typeface="Calibri" pitchFamily="34" charset="0"/>
            </a:endParaRPr>
          </a:p>
          <a:p>
            <a:pPr algn="ctr"/>
            <a:r>
              <a:rPr lang="en-US" sz="2000" b="1" dirty="0">
                <a:latin typeface="Calibri" pitchFamily="34" charset="0"/>
              </a:rPr>
              <a:t>10/20/2021</a:t>
            </a:r>
          </a:p>
          <a:p>
            <a:pPr algn="ctr"/>
            <a:endParaRPr lang="en-US" sz="2000" dirty="0">
              <a:latin typeface="Adobe Caslon Pro"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a:t>
            </a:r>
          </a:p>
        </p:txBody>
      </p:sp>
      <p:sp>
        <p:nvSpPr>
          <p:cNvPr id="3" name="Content Placeholder 2"/>
          <p:cNvSpPr>
            <a:spLocks noGrp="1"/>
          </p:cNvSpPr>
          <p:nvPr>
            <p:ph idx="1"/>
          </p:nvPr>
        </p:nvSpPr>
        <p:spPr>
          <a:xfrm>
            <a:off x="566738" y="1752600"/>
            <a:ext cx="8577262" cy="4267200"/>
          </a:xfrm>
        </p:spPr>
        <p:txBody>
          <a:bodyPr/>
          <a:lstStyle/>
          <a:p>
            <a:r>
              <a:rPr lang="en-US" sz="2400" dirty="0"/>
              <a:t>Transformations convert points between coordinate systems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10</a:t>
            </a:fld>
            <a:endParaRPr lang="en-US"/>
          </a:p>
        </p:txBody>
      </p:sp>
      <p:grpSp>
        <p:nvGrpSpPr>
          <p:cNvPr id="5" name="Group 4"/>
          <p:cNvGrpSpPr/>
          <p:nvPr/>
        </p:nvGrpSpPr>
        <p:grpSpPr>
          <a:xfrm>
            <a:off x="619125" y="3013075"/>
            <a:ext cx="7915275" cy="2016125"/>
            <a:chOff x="533400" y="2708275"/>
            <a:chExt cx="7915275" cy="2016125"/>
          </a:xfrm>
        </p:grpSpPr>
        <p:sp>
          <p:nvSpPr>
            <p:cNvPr id="6" name="Line 4"/>
            <p:cNvSpPr>
              <a:spLocks noChangeShapeType="1"/>
            </p:cNvSpPr>
            <p:nvPr/>
          </p:nvSpPr>
          <p:spPr bwMode="auto">
            <a:xfrm flipV="1">
              <a:off x="990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7" name="Line 5"/>
            <p:cNvSpPr>
              <a:spLocks noChangeShapeType="1"/>
            </p:cNvSpPr>
            <p:nvPr/>
          </p:nvSpPr>
          <p:spPr bwMode="auto">
            <a:xfrm>
              <a:off x="533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8" name="Text Box 6"/>
            <p:cNvSpPr txBox="1">
              <a:spLocks noChangeArrowheads="1"/>
            </p:cNvSpPr>
            <p:nvPr/>
          </p:nvSpPr>
          <p:spPr bwMode="auto">
            <a:xfrm>
              <a:off x="2133600" y="4114800"/>
              <a:ext cx="336550" cy="457200"/>
            </a:xfrm>
            <a:prstGeom prst="rect">
              <a:avLst/>
            </a:prstGeom>
            <a:noFill/>
            <a:ln w="9525">
              <a:noFill/>
              <a:miter lim="800000"/>
              <a:headEnd/>
              <a:tailEnd/>
            </a:ln>
            <a:effectLst/>
          </p:spPr>
          <p:txBody>
            <a:bodyPr wrap="none">
              <a:spAutoFit/>
            </a:bodyPr>
            <a:lstStyle/>
            <a:p>
              <a:r>
                <a:rPr lang="en-US"/>
                <a:t>x</a:t>
              </a:r>
            </a:p>
          </p:txBody>
        </p:sp>
        <p:sp>
          <p:nvSpPr>
            <p:cNvPr id="9" name="Text Box 7"/>
            <p:cNvSpPr txBox="1">
              <a:spLocks noChangeArrowheads="1"/>
            </p:cNvSpPr>
            <p:nvPr/>
          </p:nvSpPr>
          <p:spPr bwMode="auto">
            <a:xfrm>
              <a:off x="609600" y="3048000"/>
              <a:ext cx="336550" cy="457200"/>
            </a:xfrm>
            <a:prstGeom prst="rect">
              <a:avLst/>
            </a:prstGeom>
            <a:noFill/>
            <a:ln w="9525">
              <a:noFill/>
              <a:miter lim="800000"/>
              <a:headEnd/>
              <a:tailEnd/>
            </a:ln>
            <a:effectLst/>
          </p:spPr>
          <p:txBody>
            <a:bodyPr wrap="none">
              <a:spAutoFit/>
            </a:bodyPr>
            <a:lstStyle/>
            <a:p>
              <a:r>
                <a:rPr lang="en-US"/>
                <a:t>y</a:t>
              </a:r>
            </a:p>
          </p:txBody>
        </p:sp>
        <p:sp>
          <p:nvSpPr>
            <p:cNvPr id="10" name="Oval 8"/>
            <p:cNvSpPr>
              <a:spLocks noChangeArrowheads="1"/>
            </p:cNvSpPr>
            <p:nvPr/>
          </p:nvSpPr>
          <p:spPr bwMode="auto">
            <a:xfrm>
              <a:off x="1828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1" name="Text Box 9"/>
            <p:cNvSpPr txBox="1">
              <a:spLocks noChangeArrowheads="1"/>
            </p:cNvSpPr>
            <p:nvPr/>
          </p:nvSpPr>
          <p:spPr bwMode="auto">
            <a:xfrm>
              <a:off x="1965325" y="2708275"/>
              <a:ext cx="768350" cy="457200"/>
            </a:xfrm>
            <a:prstGeom prst="rect">
              <a:avLst/>
            </a:prstGeom>
            <a:noFill/>
            <a:ln w="9525">
              <a:noFill/>
              <a:miter lim="800000"/>
              <a:headEnd/>
              <a:tailEnd/>
            </a:ln>
            <a:effectLst/>
          </p:spPr>
          <p:txBody>
            <a:bodyPr wrap="none">
              <a:spAutoFit/>
            </a:bodyPr>
            <a:lstStyle/>
            <a:p>
              <a:r>
                <a:rPr lang="en-US"/>
                <a:t>(2,3)</a:t>
              </a:r>
            </a:p>
          </p:txBody>
        </p:sp>
        <p:sp>
          <p:nvSpPr>
            <p:cNvPr id="12" name="Text Box 10"/>
            <p:cNvSpPr txBox="1">
              <a:spLocks noChangeArrowheads="1"/>
            </p:cNvSpPr>
            <p:nvPr/>
          </p:nvSpPr>
          <p:spPr bwMode="auto">
            <a:xfrm>
              <a:off x="1143000" y="2819400"/>
              <a:ext cx="336550" cy="457200"/>
            </a:xfrm>
            <a:prstGeom prst="rect">
              <a:avLst/>
            </a:prstGeom>
            <a:noFill/>
            <a:ln w="9525">
              <a:noFill/>
              <a:miter lim="800000"/>
              <a:headEnd/>
              <a:tailEnd/>
            </a:ln>
            <a:effectLst/>
          </p:spPr>
          <p:txBody>
            <a:bodyPr wrap="none">
              <a:spAutoFit/>
            </a:bodyPr>
            <a:lstStyle/>
            <a:p>
              <a:r>
                <a:rPr lang="en-US" dirty="0">
                  <a:solidFill>
                    <a:schemeClr val="bg2"/>
                  </a:solidFill>
                </a:rPr>
                <a:t>v</a:t>
              </a:r>
            </a:p>
          </p:txBody>
        </p:sp>
        <p:sp>
          <p:nvSpPr>
            <p:cNvPr id="13" name="Line 11"/>
            <p:cNvSpPr>
              <a:spLocks noChangeShapeType="1"/>
            </p:cNvSpPr>
            <p:nvPr/>
          </p:nvSpPr>
          <p:spPr bwMode="auto">
            <a:xfrm flipV="1">
              <a:off x="6705600" y="2971800"/>
              <a:ext cx="0" cy="1752600"/>
            </a:xfrm>
            <a:prstGeom prst="line">
              <a:avLst/>
            </a:prstGeom>
            <a:noFill/>
            <a:ln w="12700">
              <a:solidFill>
                <a:schemeClr val="bg2"/>
              </a:solidFill>
              <a:round/>
              <a:headEnd/>
              <a:tailEnd type="triangle" w="med" len="med"/>
            </a:ln>
            <a:effectLst/>
          </p:spPr>
          <p:txBody>
            <a:bodyPr/>
            <a:lstStyle/>
            <a:p>
              <a:endParaRPr lang="en-US"/>
            </a:p>
          </p:txBody>
        </p:sp>
        <p:sp>
          <p:nvSpPr>
            <p:cNvPr id="14" name="Line 12"/>
            <p:cNvSpPr>
              <a:spLocks noChangeShapeType="1"/>
            </p:cNvSpPr>
            <p:nvPr/>
          </p:nvSpPr>
          <p:spPr bwMode="auto">
            <a:xfrm>
              <a:off x="6248400" y="4191000"/>
              <a:ext cx="1981200" cy="0"/>
            </a:xfrm>
            <a:prstGeom prst="line">
              <a:avLst/>
            </a:prstGeom>
            <a:noFill/>
            <a:ln w="12700">
              <a:solidFill>
                <a:schemeClr val="bg2"/>
              </a:solidFill>
              <a:round/>
              <a:headEnd/>
              <a:tailEnd type="triangle" w="med" len="med"/>
            </a:ln>
            <a:effectLst/>
          </p:spPr>
          <p:txBody>
            <a:bodyPr/>
            <a:lstStyle/>
            <a:p>
              <a:endParaRPr lang="en-US"/>
            </a:p>
          </p:txBody>
        </p:sp>
        <p:sp>
          <p:nvSpPr>
            <p:cNvPr id="15" name="Text Box 13"/>
            <p:cNvSpPr txBox="1">
              <a:spLocks noChangeArrowheads="1"/>
            </p:cNvSpPr>
            <p:nvPr/>
          </p:nvSpPr>
          <p:spPr bwMode="auto">
            <a:xfrm>
              <a:off x="7848600" y="4114800"/>
              <a:ext cx="336550" cy="457200"/>
            </a:xfrm>
            <a:prstGeom prst="rect">
              <a:avLst/>
            </a:prstGeom>
            <a:noFill/>
            <a:ln w="9525">
              <a:noFill/>
              <a:miter lim="800000"/>
              <a:headEnd/>
              <a:tailEnd/>
            </a:ln>
            <a:effectLst/>
          </p:spPr>
          <p:txBody>
            <a:bodyPr wrap="none">
              <a:spAutoFit/>
            </a:bodyPr>
            <a:lstStyle/>
            <a:p>
              <a:r>
                <a:rPr lang="en-US">
                  <a:solidFill>
                    <a:schemeClr val="bg2"/>
                  </a:solidFill>
                </a:rPr>
                <a:t>x</a:t>
              </a:r>
            </a:p>
          </p:txBody>
        </p:sp>
        <p:sp>
          <p:nvSpPr>
            <p:cNvPr id="16" name="Text Box 14"/>
            <p:cNvSpPr txBox="1">
              <a:spLocks noChangeArrowheads="1"/>
            </p:cNvSpPr>
            <p:nvPr/>
          </p:nvSpPr>
          <p:spPr bwMode="auto">
            <a:xfrm>
              <a:off x="6324600" y="3048000"/>
              <a:ext cx="336550" cy="457200"/>
            </a:xfrm>
            <a:prstGeom prst="rect">
              <a:avLst/>
            </a:prstGeom>
            <a:noFill/>
            <a:ln w="9525">
              <a:noFill/>
              <a:miter lim="800000"/>
              <a:headEnd/>
              <a:tailEnd/>
            </a:ln>
            <a:effectLst/>
          </p:spPr>
          <p:txBody>
            <a:bodyPr wrap="none">
              <a:spAutoFit/>
            </a:bodyPr>
            <a:lstStyle/>
            <a:p>
              <a:r>
                <a:rPr lang="en-US">
                  <a:solidFill>
                    <a:schemeClr val="bg2"/>
                  </a:solidFill>
                </a:rPr>
                <a:t>y</a:t>
              </a:r>
            </a:p>
          </p:txBody>
        </p:sp>
        <p:sp>
          <p:nvSpPr>
            <p:cNvPr id="17" name="Oval 15"/>
            <p:cNvSpPr>
              <a:spLocks noChangeArrowheads="1"/>
            </p:cNvSpPr>
            <p:nvPr/>
          </p:nvSpPr>
          <p:spPr bwMode="auto">
            <a:xfrm>
              <a:off x="7543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8" name="Text Box 16"/>
            <p:cNvSpPr txBox="1">
              <a:spLocks noChangeArrowheads="1"/>
            </p:cNvSpPr>
            <p:nvPr/>
          </p:nvSpPr>
          <p:spPr bwMode="auto">
            <a:xfrm>
              <a:off x="7680325" y="2708275"/>
              <a:ext cx="768350" cy="457200"/>
            </a:xfrm>
            <a:prstGeom prst="rect">
              <a:avLst/>
            </a:prstGeom>
            <a:noFill/>
            <a:ln w="9525">
              <a:noFill/>
              <a:miter lim="800000"/>
              <a:headEnd/>
              <a:tailEnd/>
            </a:ln>
            <a:effectLst/>
          </p:spPr>
          <p:txBody>
            <a:bodyPr wrap="none">
              <a:spAutoFit/>
            </a:bodyPr>
            <a:lstStyle/>
            <a:p>
              <a:r>
                <a:rPr lang="en-US"/>
                <a:t>(1,2)</a:t>
              </a:r>
            </a:p>
          </p:txBody>
        </p:sp>
        <p:sp>
          <p:nvSpPr>
            <p:cNvPr id="19" name="Line 17"/>
            <p:cNvSpPr>
              <a:spLocks noChangeShapeType="1"/>
            </p:cNvSpPr>
            <p:nvPr/>
          </p:nvSpPr>
          <p:spPr bwMode="auto">
            <a:xfrm flipV="1">
              <a:off x="7162800" y="2819400"/>
              <a:ext cx="0" cy="990600"/>
            </a:xfrm>
            <a:prstGeom prst="line">
              <a:avLst/>
            </a:prstGeom>
            <a:noFill/>
            <a:ln w="19050">
              <a:solidFill>
                <a:schemeClr val="tx1"/>
              </a:solidFill>
              <a:round/>
              <a:headEnd/>
              <a:tailEnd type="triangle" w="med" len="med"/>
            </a:ln>
            <a:effectLst/>
          </p:spPr>
          <p:txBody>
            <a:bodyPr/>
            <a:lstStyle/>
            <a:p>
              <a:endParaRPr lang="en-US"/>
            </a:p>
          </p:txBody>
        </p:sp>
        <p:sp>
          <p:nvSpPr>
            <p:cNvPr id="20" name="Line 18"/>
            <p:cNvSpPr>
              <a:spLocks noChangeShapeType="1"/>
            </p:cNvSpPr>
            <p:nvPr/>
          </p:nvSpPr>
          <p:spPr bwMode="auto">
            <a:xfrm>
              <a:off x="7162800" y="3810000"/>
              <a:ext cx="914400" cy="0"/>
            </a:xfrm>
            <a:prstGeom prst="line">
              <a:avLst/>
            </a:prstGeom>
            <a:noFill/>
            <a:ln w="19050">
              <a:solidFill>
                <a:schemeClr val="tx1"/>
              </a:solidFill>
              <a:round/>
              <a:headEnd/>
              <a:tailEnd type="triangle" w="med" len="med"/>
            </a:ln>
            <a:effectLst/>
          </p:spPr>
          <p:txBody>
            <a:bodyPr/>
            <a:lstStyle/>
            <a:p>
              <a:endParaRPr lang="en-US"/>
            </a:p>
          </p:txBody>
        </p:sp>
        <p:sp>
          <p:nvSpPr>
            <p:cNvPr id="21" name="Text Box 19"/>
            <p:cNvSpPr txBox="1">
              <a:spLocks noChangeArrowheads="1"/>
            </p:cNvSpPr>
            <p:nvPr/>
          </p:nvSpPr>
          <p:spPr bwMode="auto">
            <a:xfrm>
              <a:off x="7604125" y="3698875"/>
              <a:ext cx="336550" cy="457200"/>
            </a:xfrm>
            <a:prstGeom prst="rect">
              <a:avLst/>
            </a:prstGeom>
            <a:noFill/>
            <a:ln w="9525">
              <a:noFill/>
              <a:miter lim="800000"/>
              <a:headEnd/>
              <a:tailEnd/>
            </a:ln>
            <a:effectLst/>
          </p:spPr>
          <p:txBody>
            <a:bodyPr wrap="none">
              <a:spAutoFit/>
            </a:bodyPr>
            <a:lstStyle/>
            <a:p>
              <a:r>
                <a:rPr lang="en-US"/>
                <a:t>u</a:t>
              </a:r>
            </a:p>
          </p:txBody>
        </p:sp>
        <p:sp>
          <p:nvSpPr>
            <p:cNvPr id="22" name="Text Box 20"/>
            <p:cNvSpPr txBox="1">
              <a:spLocks noChangeArrowheads="1"/>
            </p:cNvSpPr>
            <p:nvPr/>
          </p:nvSpPr>
          <p:spPr bwMode="auto">
            <a:xfrm>
              <a:off x="6858000" y="2819400"/>
              <a:ext cx="336550" cy="457200"/>
            </a:xfrm>
            <a:prstGeom prst="rect">
              <a:avLst/>
            </a:prstGeom>
            <a:noFill/>
            <a:ln w="9525">
              <a:noFill/>
              <a:miter lim="800000"/>
              <a:headEnd/>
              <a:tailEnd/>
            </a:ln>
            <a:effectLst/>
          </p:spPr>
          <p:txBody>
            <a:bodyPr wrap="none">
              <a:spAutoFit/>
            </a:bodyPr>
            <a:lstStyle/>
            <a:p>
              <a:r>
                <a:rPr lang="en-US"/>
                <a:t>v</a:t>
              </a:r>
            </a:p>
          </p:txBody>
        </p:sp>
        <p:sp>
          <p:nvSpPr>
            <p:cNvPr id="23" name="Line 21"/>
            <p:cNvSpPr>
              <a:spLocks noChangeShapeType="1"/>
            </p:cNvSpPr>
            <p:nvPr/>
          </p:nvSpPr>
          <p:spPr bwMode="auto">
            <a:xfrm flipV="1">
              <a:off x="1447800" y="2819400"/>
              <a:ext cx="0" cy="990600"/>
            </a:xfrm>
            <a:prstGeom prst="line">
              <a:avLst/>
            </a:prstGeom>
            <a:noFill/>
            <a:ln w="19050">
              <a:solidFill>
                <a:schemeClr val="bg2"/>
              </a:solidFill>
              <a:round/>
              <a:headEnd/>
              <a:tailEnd type="triangle" w="med" len="med"/>
            </a:ln>
            <a:effectLst/>
          </p:spPr>
          <p:txBody>
            <a:bodyPr/>
            <a:lstStyle/>
            <a:p>
              <a:endParaRPr lang="en-US"/>
            </a:p>
          </p:txBody>
        </p:sp>
        <p:sp>
          <p:nvSpPr>
            <p:cNvPr id="24" name="Line 22"/>
            <p:cNvSpPr>
              <a:spLocks noChangeShapeType="1"/>
            </p:cNvSpPr>
            <p:nvPr/>
          </p:nvSpPr>
          <p:spPr bwMode="auto">
            <a:xfrm>
              <a:off x="1447800" y="3810000"/>
              <a:ext cx="914400" cy="0"/>
            </a:xfrm>
            <a:prstGeom prst="line">
              <a:avLst/>
            </a:prstGeom>
            <a:noFill/>
            <a:ln w="19050">
              <a:solidFill>
                <a:schemeClr val="bg2"/>
              </a:solidFill>
              <a:round/>
              <a:headEnd/>
              <a:tailEnd type="triangle" w="med" len="med"/>
            </a:ln>
            <a:effectLst/>
          </p:spPr>
          <p:txBody>
            <a:bodyPr/>
            <a:lstStyle/>
            <a:p>
              <a:endParaRPr lang="en-US"/>
            </a:p>
          </p:txBody>
        </p:sp>
        <p:sp>
          <p:nvSpPr>
            <p:cNvPr id="25" name="Text Box 23"/>
            <p:cNvSpPr txBox="1">
              <a:spLocks noChangeArrowheads="1"/>
            </p:cNvSpPr>
            <p:nvPr/>
          </p:nvSpPr>
          <p:spPr bwMode="auto">
            <a:xfrm>
              <a:off x="1889125" y="3698875"/>
              <a:ext cx="336550" cy="457200"/>
            </a:xfrm>
            <a:prstGeom prst="rect">
              <a:avLst/>
            </a:prstGeom>
            <a:noFill/>
            <a:ln w="9525">
              <a:noFill/>
              <a:miter lim="800000"/>
              <a:headEnd/>
              <a:tailEnd/>
            </a:ln>
            <a:effectLst/>
          </p:spPr>
          <p:txBody>
            <a:bodyPr wrap="none">
              <a:spAutoFit/>
            </a:bodyPr>
            <a:lstStyle/>
            <a:p>
              <a:r>
                <a:rPr lang="en-US">
                  <a:solidFill>
                    <a:schemeClr val="bg2"/>
                  </a:solidFill>
                </a:rPr>
                <a:t>u</a:t>
              </a:r>
            </a:p>
          </p:txBody>
        </p:sp>
        <p:sp>
          <p:nvSpPr>
            <p:cNvPr id="26" name="Text Box 24"/>
            <p:cNvSpPr txBox="1">
              <a:spLocks noChangeArrowheads="1"/>
            </p:cNvSpPr>
            <p:nvPr/>
          </p:nvSpPr>
          <p:spPr bwMode="auto">
            <a:xfrm>
              <a:off x="3810000" y="2743200"/>
              <a:ext cx="923925" cy="831850"/>
            </a:xfrm>
            <a:prstGeom prst="rect">
              <a:avLst/>
            </a:prstGeom>
            <a:noFill/>
            <a:ln w="9525">
              <a:solidFill>
                <a:schemeClr val="tx1"/>
              </a:solidFill>
              <a:miter lim="800000"/>
              <a:headEnd/>
              <a:tailEnd/>
            </a:ln>
            <a:effectLst/>
          </p:spPr>
          <p:txBody>
            <a:bodyPr wrap="none">
              <a:spAutoFit/>
            </a:bodyPr>
            <a:lstStyle/>
            <a:p>
              <a:r>
                <a:rPr lang="en-US"/>
                <a:t>u=x-1</a:t>
              </a:r>
            </a:p>
            <a:p>
              <a:r>
                <a:rPr lang="en-US"/>
                <a:t>v=y-1</a:t>
              </a:r>
            </a:p>
          </p:txBody>
        </p:sp>
        <p:sp>
          <p:nvSpPr>
            <p:cNvPr id="27" name="Line 25"/>
            <p:cNvSpPr>
              <a:spLocks noChangeShapeType="1"/>
            </p:cNvSpPr>
            <p:nvPr/>
          </p:nvSpPr>
          <p:spPr bwMode="auto">
            <a:xfrm>
              <a:off x="3048000" y="3124200"/>
              <a:ext cx="685800" cy="0"/>
            </a:xfrm>
            <a:prstGeom prst="line">
              <a:avLst/>
            </a:prstGeom>
            <a:noFill/>
            <a:ln w="9525">
              <a:solidFill>
                <a:schemeClr val="tx1"/>
              </a:solidFill>
              <a:round/>
              <a:headEnd/>
              <a:tailEnd type="triangle" w="med" len="med"/>
            </a:ln>
            <a:effectLst/>
          </p:spPr>
          <p:txBody>
            <a:bodyPr/>
            <a:lstStyle/>
            <a:p>
              <a:endParaRPr lang="en-US"/>
            </a:p>
          </p:txBody>
        </p:sp>
        <p:sp>
          <p:nvSpPr>
            <p:cNvPr id="28" name="Line 26"/>
            <p:cNvSpPr>
              <a:spLocks noChangeShapeType="1"/>
            </p:cNvSpPr>
            <p:nvPr/>
          </p:nvSpPr>
          <p:spPr bwMode="auto">
            <a:xfrm>
              <a:off x="4876800" y="3124200"/>
              <a:ext cx="990600" cy="0"/>
            </a:xfrm>
            <a:prstGeom prst="line">
              <a:avLst/>
            </a:prstGeom>
            <a:noFill/>
            <a:ln w="9525">
              <a:solidFill>
                <a:schemeClr val="tx1"/>
              </a:solidFill>
              <a:round/>
              <a:headEnd/>
              <a:tailEnd type="triangle" w="med" len="med"/>
            </a:ln>
            <a:effectLst/>
          </p:spPr>
          <p:txBody>
            <a:bodyPr/>
            <a:lstStyle/>
            <a:p>
              <a:endParaRPr lang="en-US"/>
            </a:p>
          </p:txBody>
        </p:sp>
        <p:sp>
          <p:nvSpPr>
            <p:cNvPr id="29" name="Text Box 27"/>
            <p:cNvSpPr txBox="1">
              <a:spLocks noChangeArrowheads="1"/>
            </p:cNvSpPr>
            <p:nvPr/>
          </p:nvSpPr>
          <p:spPr bwMode="auto">
            <a:xfrm>
              <a:off x="3810000" y="3733800"/>
              <a:ext cx="993775" cy="831850"/>
            </a:xfrm>
            <a:prstGeom prst="rect">
              <a:avLst/>
            </a:prstGeom>
            <a:noFill/>
            <a:ln w="9525">
              <a:solidFill>
                <a:schemeClr val="tx1"/>
              </a:solidFill>
              <a:miter lim="800000"/>
              <a:headEnd/>
              <a:tailEnd/>
            </a:ln>
            <a:effectLst/>
          </p:spPr>
          <p:txBody>
            <a:bodyPr wrap="none">
              <a:spAutoFit/>
            </a:bodyPr>
            <a:lstStyle/>
            <a:p>
              <a:r>
                <a:rPr lang="en-US"/>
                <a:t>x=u+1</a:t>
              </a:r>
            </a:p>
            <a:p>
              <a:r>
                <a:rPr lang="en-US"/>
                <a:t>y=v+1</a:t>
              </a:r>
            </a:p>
          </p:txBody>
        </p:sp>
        <p:sp>
          <p:nvSpPr>
            <p:cNvPr id="30" name="Line 28"/>
            <p:cNvSpPr>
              <a:spLocks noChangeShapeType="1"/>
            </p:cNvSpPr>
            <p:nvPr/>
          </p:nvSpPr>
          <p:spPr bwMode="auto">
            <a:xfrm flipH="1">
              <a:off x="3048000" y="4114800"/>
              <a:ext cx="685800" cy="0"/>
            </a:xfrm>
            <a:prstGeom prst="line">
              <a:avLst/>
            </a:prstGeom>
            <a:noFill/>
            <a:ln w="9525">
              <a:solidFill>
                <a:schemeClr val="tx1"/>
              </a:solidFill>
              <a:round/>
              <a:headEnd/>
              <a:tailEnd type="triangle" w="med" len="med"/>
            </a:ln>
            <a:effectLst/>
          </p:spPr>
          <p:txBody>
            <a:bodyPr/>
            <a:lstStyle/>
            <a:p>
              <a:endParaRPr lang="en-US"/>
            </a:p>
          </p:txBody>
        </p:sp>
        <p:sp>
          <p:nvSpPr>
            <p:cNvPr id="31" name="Line 29"/>
            <p:cNvSpPr>
              <a:spLocks noChangeShapeType="1"/>
            </p:cNvSpPr>
            <p:nvPr/>
          </p:nvSpPr>
          <p:spPr bwMode="auto">
            <a:xfrm flipH="1">
              <a:off x="4876800" y="4114800"/>
              <a:ext cx="990600" cy="0"/>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569326" cy="1216025"/>
          </a:xfrm>
        </p:spPr>
        <p:txBody>
          <a:bodyPr/>
          <a:lstStyle/>
          <a:p>
            <a:r>
              <a:rPr lang="en-US" sz="3600" dirty="0"/>
              <a:t>Transformations (Alternate Interpretation)</a:t>
            </a:r>
          </a:p>
        </p:txBody>
      </p:sp>
      <p:sp>
        <p:nvSpPr>
          <p:cNvPr id="3" name="Content Placeholder 2"/>
          <p:cNvSpPr>
            <a:spLocks noGrp="1"/>
          </p:cNvSpPr>
          <p:nvPr>
            <p:ph idx="1"/>
          </p:nvPr>
        </p:nvSpPr>
        <p:spPr/>
        <p:txBody>
          <a:bodyPr/>
          <a:lstStyle/>
          <a:p>
            <a:r>
              <a:rPr lang="en-US" sz="2400" dirty="0"/>
              <a:t>Transformations modify an object’s shape and location in one coordinate system</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The previous interpretation is better for some problems, this one is better for others</a:t>
            </a:r>
          </a:p>
          <a:p>
            <a:endParaRPr lang="en-US" sz="24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11</a:t>
            </a:fld>
            <a:endParaRPr lang="en-US"/>
          </a:p>
        </p:txBody>
      </p:sp>
      <p:sp>
        <p:nvSpPr>
          <p:cNvPr id="5" name="Line 4"/>
          <p:cNvSpPr>
            <a:spLocks noChangeShapeType="1"/>
          </p:cNvSpPr>
          <p:nvPr/>
        </p:nvSpPr>
        <p:spPr bwMode="auto">
          <a:xfrm flipV="1">
            <a:off x="990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533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2133600" y="41148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609600" y="3048000"/>
            <a:ext cx="336550" cy="457200"/>
          </a:xfrm>
          <a:prstGeom prst="rect">
            <a:avLst/>
          </a:prstGeom>
          <a:noFill/>
          <a:ln w="9525">
            <a:noFill/>
            <a:miter lim="800000"/>
            <a:headEnd/>
            <a:tailEnd/>
          </a:ln>
          <a:effectLst/>
        </p:spPr>
        <p:txBody>
          <a:bodyPr wrap="none">
            <a:spAutoFit/>
          </a:bodyPr>
          <a:lstStyle/>
          <a:p>
            <a:r>
              <a:rPr lang="en-US"/>
              <a:t>y</a:t>
            </a:r>
          </a:p>
        </p:txBody>
      </p:sp>
      <p:sp>
        <p:nvSpPr>
          <p:cNvPr id="9" name="Oval 8"/>
          <p:cNvSpPr>
            <a:spLocks noChangeArrowheads="1"/>
          </p:cNvSpPr>
          <p:nvPr/>
        </p:nvSpPr>
        <p:spPr bwMode="auto">
          <a:xfrm>
            <a:off x="1828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 name="Text Box 9"/>
          <p:cNvSpPr txBox="1">
            <a:spLocks noChangeArrowheads="1"/>
          </p:cNvSpPr>
          <p:nvPr/>
        </p:nvSpPr>
        <p:spPr bwMode="auto">
          <a:xfrm>
            <a:off x="1965325" y="2708275"/>
            <a:ext cx="768350" cy="457200"/>
          </a:xfrm>
          <a:prstGeom prst="rect">
            <a:avLst/>
          </a:prstGeom>
          <a:noFill/>
          <a:ln w="9525">
            <a:noFill/>
            <a:miter lim="800000"/>
            <a:headEnd/>
            <a:tailEnd/>
          </a:ln>
          <a:effectLst/>
        </p:spPr>
        <p:txBody>
          <a:bodyPr wrap="none">
            <a:spAutoFit/>
          </a:bodyPr>
          <a:lstStyle/>
          <a:p>
            <a:r>
              <a:rPr lang="en-US"/>
              <a:t>(2,3)</a:t>
            </a:r>
          </a:p>
        </p:txBody>
      </p:sp>
      <p:sp>
        <p:nvSpPr>
          <p:cNvPr id="11" name="Oval 10"/>
          <p:cNvSpPr>
            <a:spLocks noChangeArrowheads="1"/>
          </p:cNvSpPr>
          <p:nvPr/>
        </p:nvSpPr>
        <p:spPr bwMode="auto">
          <a:xfrm>
            <a:off x="7102475"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2" name="Text Box 11"/>
          <p:cNvSpPr txBox="1">
            <a:spLocks noChangeArrowheads="1"/>
          </p:cNvSpPr>
          <p:nvPr/>
        </p:nvSpPr>
        <p:spPr bwMode="auto">
          <a:xfrm>
            <a:off x="7239000" y="3048000"/>
            <a:ext cx="768350" cy="457200"/>
          </a:xfrm>
          <a:prstGeom prst="rect">
            <a:avLst/>
          </a:prstGeom>
          <a:noFill/>
          <a:ln w="9525">
            <a:noFill/>
            <a:miter lim="800000"/>
            <a:headEnd/>
            <a:tailEnd/>
          </a:ln>
          <a:effectLst/>
        </p:spPr>
        <p:txBody>
          <a:bodyPr wrap="none">
            <a:spAutoFit/>
          </a:bodyPr>
          <a:lstStyle/>
          <a:p>
            <a:r>
              <a:rPr lang="en-US"/>
              <a:t>(1,2)</a:t>
            </a:r>
          </a:p>
        </p:txBody>
      </p:sp>
      <p:sp>
        <p:nvSpPr>
          <p:cNvPr id="13" name="Line 12"/>
          <p:cNvSpPr>
            <a:spLocks noChangeShapeType="1"/>
          </p:cNvSpPr>
          <p:nvPr/>
        </p:nvSpPr>
        <p:spPr bwMode="auto">
          <a:xfrm flipV="1">
            <a:off x="6705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6248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848600" y="4114800"/>
            <a:ext cx="336550" cy="457200"/>
          </a:xfrm>
          <a:prstGeom prst="rect">
            <a:avLst/>
          </a:prstGeom>
          <a:noFill/>
          <a:ln w="9525">
            <a:noFill/>
            <a:miter lim="800000"/>
            <a:headEnd/>
            <a:tailEnd/>
          </a:ln>
          <a:effectLst/>
        </p:spPr>
        <p:txBody>
          <a:bodyPr wrap="none">
            <a:spAutoFit/>
          </a:bodyPr>
          <a:lstStyle/>
          <a:p>
            <a:r>
              <a:rPr lang="en-US"/>
              <a:t>x</a:t>
            </a:r>
          </a:p>
        </p:txBody>
      </p:sp>
      <p:sp>
        <p:nvSpPr>
          <p:cNvPr id="16" name="Text Box 15"/>
          <p:cNvSpPr txBox="1">
            <a:spLocks noChangeArrowheads="1"/>
          </p:cNvSpPr>
          <p:nvPr/>
        </p:nvSpPr>
        <p:spPr bwMode="auto">
          <a:xfrm>
            <a:off x="6324600" y="3048000"/>
            <a:ext cx="336550" cy="457200"/>
          </a:xfrm>
          <a:prstGeom prst="rect">
            <a:avLst/>
          </a:prstGeom>
          <a:noFill/>
          <a:ln w="9525">
            <a:noFill/>
            <a:miter lim="800000"/>
            <a:headEnd/>
            <a:tailEnd/>
          </a:ln>
          <a:effectLst/>
        </p:spPr>
        <p:txBody>
          <a:bodyPr wrap="none">
            <a:spAutoFit/>
          </a:bodyPr>
          <a:lstStyle/>
          <a:p>
            <a:r>
              <a:rPr lang="en-US"/>
              <a:t>y</a:t>
            </a:r>
          </a:p>
        </p:txBody>
      </p:sp>
      <p:sp>
        <p:nvSpPr>
          <p:cNvPr id="17" name="Text Box 16"/>
          <p:cNvSpPr txBox="1">
            <a:spLocks noChangeArrowheads="1"/>
          </p:cNvSpPr>
          <p:nvPr/>
        </p:nvSpPr>
        <p:spPr bwMode="auto">
          <a:xfrm>
            <a:off x="3810000" y="2743200"/>
            <a:ext cx="1025525" cy="831850"/>
          </a:xfrm>
          <a:prstGeom prst="rect">
            <a:avLst/>
          </a:prstGeom>
          <a:noFill/>
          <a:ln w="9525">
            <a:solidFill>
              <a:schemeClr val="tx1"/>
            </a:solidFill>
            <a:miter lim="800000"/>
            <a:headEnd/>
            <a:tailEnd/>
          </a:ln>
          <a:effectLst/>
        </p:spPr>
        <p:txBody>
          <a:bodyPr wrap="none">
            <a:spAutoFit/>
          </a:bodyPr>
          <a:lstStyle/>
          <a:p>
            <a:r>
              <a:rPr lang="en-US"/>
              <a:t>x’=x-1</a:t>
            </a:r>
          </a:p>
          <a:p>
            <a:r>
              <a:rPr lang="en-US"/>
              <a:t>y’=y-1</a:t>
            </a:r>
          </a:p>
        </p:txBody>
      </p:sp>
      <p:sp>
        <p:nvSpPr>
          <p:cNvPr id="18" name="Line 17"/>
          <p:cNvSpPr>
            <a:spLocks noChangeShapeType="1"/>
          </p:cNvSpPr>
          <p:nvPr/>
        </p:nvSpPr>
        <p:spPr bwMode="auto">
          <a:xfrm>
            <a:off x="3048000" y="3124200"/>
            <a:ext cx="685800" cy="0"/>
          </a:xfrm>
          <a:prstGeom prst="line">
            <a:avLst/>
          </a:prstGeom>
          <a:noFill/>
          <a:ln w="9525">
            <a:solidFill>
              <a:schemeClr val="tx1"/>
            </a:solidFill>
            <a:round/>
            <a:headEnd/>
            <a:tailEnd type="triangle" w="med" len="med"/>
          </a:ln>
          <a:effectLst/>
        </p:spPr>
        <p:txBody>
          <a:bodyPr/>
          <a:lstStyle/>
          <a:p>
            <a:endParaRPr lang="en-US"/>
          </a:p>
        </p:txBody>
      </p:sp>
      <p:sp>
        <p:nvSpPr>
          <p:cNvPr id="19" name="Line 18"/>
          <p:cNvSpPr>
            <a:spLocks noChangeShapeType="1"/>
          </p:cNvSpPr>
          <p:nvPr/>
        </p:nvSpPr>
        <p:spPr bwMode="auto">
          <a:xfrm>
            <a:off x="4876800" y="3124200"/>
            <a:ext cx="990600" cy="0"/>
          </a:xfrm>
          <a:prstGeom prst="line">
            <a:avLst/>
          </a:prstGeom>
          <a:noFill/>
          <a:ln w="9525">
            <a:solidFill>
              <a:schemeClr val="tx1"/>
            </a:solidFill>
            <a:round/>
            <a:headEnd/>
            <a:tailEnd type="triangle" w="med" len="med"/>
          </a:ln>
          <a:effectLst/>
        </p:spPr>
        <p:txBody>
          <a:bodyPr/>
          <a:lstStyle/>
          <a:p>
            <a:endParaRPr lang="en-US"/>
          </a:p>
        </p:txBody>
      </p:sp>
      <p:sp>
        <p:nvSpPr>
          <p:cNvPr id="20" name="Text Box 19"/>
          <p:cNvSpPr txBox="1">
            <a:spLocks noChangeArrowheads="1"/>
          </p:cNvSpPr>
          <p:nvPr/>
        </p:nvSpPr>
        <p:spPr bwMode="auto">
          <a:xfrm>
            <a:off x="3810000" y="3733800"/>
            <a:ext cx="1095375" cy="831850"/>
          </a:xfrm>
          <a:prstGeom prst="rect">
            <a:avLst/>
          </a:prstGeom>
          <a:noFill/>
          <a:ln w="9525">
            <a:solidFill>
              <a:schemeClr val="tx1"/>
            </a:solidFill>
            <a:miter lim="800000"/>
            <a:headEnd/>
            <a:tailEnd/>
          </a:ln>
          <a:effectLst/>
        </p:spPr>
        <p:txBody>
          <a:bodyPr wrap="none">
            <a:spAutoFit/>
          </a:bodyPr>
          <a:lstStyle/>
          <a:p>
            <a:r>
              <a:rPr lang="en-US"/>
              <a:t>x=x’+1</a:t>
            </a:r>
          </a:p>
          <a:p>
            <a:r>
              <a:rPr lang="en-US"/>
              <a:t>y=y’+1</a:t>
            </a:r>
          </a:p>
        </p:txBody>
      </p:sp>
      <p:sp>
        <p:nvSpPr>
          <p:cNvPr id="21" name="Line 20"/>
          <p:cNvSpPr>
            <a:spLocks noChangeShapeType="1"/>
          </p:cNvSpPr>
          <p:nvPr/>
        </p:nvSpPr>
        <p:spPr bwMode="auto">
          <a:xfrm flipH="1">
            <a:off x="3048000" y="4114800"/>
            <a:ext cx="685800" cy="0"/>
          </a:xfrm>
          <a:prstGeom prst="line">
            <a:avLst/>
          </a:prstGeom>
          <a:noFill/>
          <a:ln w="9525">
            <a:solidFill>
              <a:schemeClr val="tx1"/>
            </a:solidFill>
            <a:round/>
            <a:headEnd/>
            <a:tailEnd type="triangle" w="med" len="med"/>
          </a:ln>
          <a:effectLst/>
        </p:spPr>
        <p:txBody>
          <a:bodyPr/>
          <a:lstStyle/>
          <a:p>
            <a:endParaRPr lang="en-US"/>
          </a:p>
        </p:txBody>
      </p:sp>
      <p:sp>
        <p:nvSpPr>
          <p:cNvPr id="22" name="Line 21"/>
          <p:cNvSpPr>
            <a:spLocks noChangeShapeType="1"/>
          </p:cNvSpPr>
          <p:nvPr/>
        </p:nvSpPr>
        <p:spPr bwMode="auto">
          <a:xfrm flipH="1">
            <a:off x="5029200" y="4114800"/>
            <a:ext cx="9906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Translation</a:t>
            </a:r>
          </a:p>
        </p:txBody>
      </p:sp>
      <p:sp>
        <p:nvSpPr>
          <p:cNvPr id="3" name="Content Placeholder 2"/>
          <p:cNvSpPr>
            <a:spLocks noGrp="1"/>
          </p:cNvSpPr>
          <p:nvPr>
            <p:ph idx="1"/>
          </p:nvPr>
        </p:nvSpPr>
        <p:spPr/>
        <p:txBody>
          <a:bodyPr/>
          <a:lstStyle/>
          <a:p>
            <a:r>
              <a:rPr lang="en-US" dirty="0"/>
              <a:t>Moves an object</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12</a:t>
            </a:fld>
            <a:endParaRPr lang="en-US"/>
          </a:p>
        </p:txBody>
      </p:sp>
      <p:graphicFrame>
        <p:nvGraphicFramePr>
          <p:cNvPr id="26" name="Object 4"/>
          <p:cNvGraphicFramePr>
            <a:graphicFrameLocks noChangeAspect="1"/>
          </p:cNvGraphicFramePr>
          <p:nvPr/>
        </p:nvGraphicFramePr>
        <p:xfrm>
          <a:off x="4191000" y="1905000"/>
          <a:ext cx="3535363" cy="1157288"/>
        </p:xfrm>
        <a:graphic>
          <a:graphicData uri="http://schemas.openxmlformats.org/presentationml/2006/ole">
            <mc:AlternateContent xmlns:mc="http://schemas.openxmlformats.org/markup-compatibility/2006">
              <mc:Choice xmlns:v="urn:schemas-microsoft-com:vml" Requires="v">
                <p:oleObj spid="_x0000_s525338" name="Equation" r:id="rId4" imgW="1397000" imgH="457200" progId="Equation.3">
                  <p:embed/>
                </p:oleObj>
              </mc:Choice>
              <mc:Fallback>
                <p:oleObj name="Equation" r:id="rId4" imgW="1397000" imgH="457200" progId="Equation.3">
                  <p:embed/>
                  <p:pic>
                    <p:nvPicPr>
                      <p:cNvPr id="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9050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Line 5"/>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28" name="Line 6"/>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29" name="Text Box 7"/>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30" name="Text Box 8"/>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31" name="Line 9"/>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32" name="Rectangle 10"/>
          <p:cNvSpPr>
            <a:spLocks noChangeArrowheads="1"/>
          </p:cNvSpPr>
          <p:nvPr/>
        </p:nvSpPr>
        <p:spPr bwMode="auto">
          <a:xfrm>
            <a:off x="6553200" y="3429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3" name="Line 11"/>
          <p:cNvSpPr>
            <a:spLocks noChangeShapeType="1"/>
          </p:cNvSpPr>
          <p:nvPr/>
        </p:nvSpPr>
        <p:spPr bwMode="auto">
          <a:xfrm flipV="1">
            <a:off x="63246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34" name="Line 12"/>
          <p:cNvSpPr>
            <a:spLocks noChangeShapeType="1"/>
          </p:cNvSpPr>
          <p:nvPr/>
        </p:nvSpPr>
        <p:spPr bwMode="auto">
          <a:xfrm>
            <a:off x="51816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35" name="Text Box 13"/>
          <p:cNvSpPr txBox="1">
            <a:spLocks noChangeArrowheads="1"/>
          </p:cNvSpPr>
          <p:nvPr/>
        </p:nvSpPr>
        <p:spPr bwMode="auto">
          <a:xfrm>
            <a:off x="7467600" y="4343400"/>
            <a:ext cx="320922" cy="369332"/>
          </a:xfrm>
          <a:prstGeom prst="rect">
            <a:avLst/>
          </a:prstGeom>
          <a:noFill/>
          <a:ln w="9525">
            <a:noFill/>
            <a:miter lim="800000"/>
            <a:headEnd/>
            <a:tailEnd/>
          </a:ln>
          <a:effectLst/>
        </p:spPr>
        <p:txBody>
          <a:bodyPr wrap="none">
            <a:spAutoFit/>
          </a:bodyPr>
          <a:lstStyle/>
          <a:p>
            <a:r>
              <a:rPr lang="en-US" dirty="0"/>
              <a:t>x</a:t>
            </a:r>
          </a:p>
        </p:txBody>
      </p:sp>
      <p:sp>
        <p:nvSpPr>
          <p:cNvPr id="36" name="Text Box 14"/>
          <p:cNvSpPr txBox="1">
            <a:spLocks noChangeArrowheads="1"/>
          </p:cNvSpPr>
          <p:nvPr/>
        </p:nvSpPr>
        <p:spPr bwMode="auto">
          <a:xfrm>
            <a:off x="5943600" y="3124200"/>
            <a:ext cx="320922" cy="369332"/>
          </a:xfrm>
          <a:prstGeom prst="rect">
            <a:avLst/>
          </a:prstGeom>
          <a:noFill/>
          <a:ln w="9525">
            <a:noFill/>
            <a:miter lim="800000"/>
            <a:headEnd/>
            <a:tailEnd/>
          </a:ln>
          <a:effectLst/>
        </p:spPr>
        <p:txBody>
          <a:bodyPr wrap="none">
            <a:spAutoFit/>
          </a:bodyPr>
          <a:lstStyle/>
          <a:p>
            <a:r>
              <a:rPr lang="en-US" dirty="0"/>
              <a:t>y</a:t>
            </a:r>
          </a:p>
        </p:txBody>
      </p:sp>
      <p:sp>
        <p:nvSpPr>
          <p:cNvPr id="37" name="Oval 15"/>
          <p:cNvSpPr>
            <a:spLocks noChangeArrowheads="1"/>
          </p:cNvSpPr>
          <p:nvPr/>
        </p:nvSpPr>
        <p:spPr bwMode="auto">
          <a:xfrm>
            <a:off x="7010400" y="3733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8" name="Oval 16"/>
          <p:cNvSpPr>
            <a:spLocks noChangeArrowheads="1"/>
          </p:cNvSpPr>
          <p:nvPr/>
        </p:nvSpPr>
        <p:spPr bwMode="auto">
          <a:xfrm>
            <a:off x="7543800" y="3352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9" name="Line 17"/>
          <p:cNvSpPr>
            <a:spLocks noChangeShapeType="1"/>
          </p:cNvSpPr>
          <p:nvPr/>
        </p:nvSpPr>
        <p:spPr bwMode="auto">
          <a:xfrm>
            <a:off x="6324600" y="4419600"/>
            <a:ext cx="762000" cy="0"/>
          </a:xfrm>
          <a:prstGeom prst="line">
            <a:avLst/>
          </a:prstGeom>
          <a:noFill/>
          <a:ln w="28575">
            <a:solidFill>
              <a:schemeClr val="tx1"/>
            </a:solidFill>
            <a:prstDash val="sysDot"/>
            <a:round/>
            <a:headEnd/>
            <a:tailEnd/>
          </a:ln>
          <a:effectLst/>
        </p:spPr>
        <p:txBody>
          <a:bodyPr/>
          <a:lstStyle/>
          <a:p>
            <a:endParaRPr lang="en-US"/>
          </a:p>
        </p:txBody>
      </p:sp>
      <p:sp>
        <p:nvSpPr>
          <p:cNvPr id="40" name="Line 18"/>
          <p:cNvSpPr>
            <a:spLocks noChangeShapeType="1"/>
          </p:cNvSpPr>
          <p:nvPr/>
        </p:nvSpPr>
        <p:spPr bwMode="auto">
          <a:xfrm flipV="1">
            <a:off x="7086600" y="3810000"/>
            <a:ext cx="0" cy="609600"/>
          </a:xfrm>
          <a:prstGeom prst="line">
            <a:avLst/>
          </a:prstGeom>
          <a:noFill/>
          <a:ln w="28575">
            <a:solidFill>
              <a:schemeClr val="tx1"/>
            </a:solidFill>
            <a:prstDash val="sysDot"/>
            <a:round/>
            <a:headEnd/>
            <a:tailEnd/>
          </a:ln>
          <a:effectLst/>
        </p:spPr>
        <p:txBody>
          <a:bodyPr/>
          <a:lstStyle/>
          <a:p>
            <a:endParaRPr lang="en-US"/>
          </a:p>
        </p:txBody>
      </p:sp>
      <p:sp>
        <p:nvSpPr>
          <p:cNvPr id="41" name="Text Box 19"/>
          <p:cNvSpPr txBox="1">
            <a:spLocks noChangeArrowheads="1"/>
          </p:cNvSpPr>
          <p:nvPr/>
        </p:nvSpPr>
        <p:spPr bwMode="auto">
          <a:xfrm>
            <a:off x="6613525" y="4384675"/>
            <a:ext cx="427038" cy="457200"/>
          </a:xfrm>
          <a:prstGeom prst="rect">
            <a:avLst/>
          </a:prstGeom>
          <a:noFill/>
          <a:ln w="9525">
            <a:noFill/>
            <a:miter lim="800000"/>
            <a:headEnd/>
            <a:tailEnd/>
          </a:ln>
          <a:effectLst/>
        </p:spPr>
        <p:txBody>
          <a:bodyPr wrap="none">
            <a:spAutoFit/>
          </a:bodyPr>
          <a:lstStyle/>
          <a:p>
            <a:r>
              <a:rPr lang="en-US" i="1"/>
              <a:t>b</a:t>
            </a:r>
            <a:r>
              <a:rPr lang="en-US" i="1" baseline="-25000"/>
              <a:t>x</a:t>
            </a:r>
          </a:p>
        </p:txBody>
      </p:sp>
      <p:sp>
        <p:nvSpPr>
          <p:cNvPr id="42" name="Text Box 20"/>
          <p:cNvSpPr txBox="1">
            <a:spLocks noChangeArrowheads="1"/>
          </p:cNvSpPr>
          <p:nvPr/>
        </p:nvSpPr>
        <p:spPr bwMode="auto">
          <a:xfrm>
            <a:off x="7086600" y="3886200"/>
            <a:ext cx="427038" cy="457200"/>
          </a:xfrm>
          <a:prstGeom prst="rect">
            <a:avLst/>
          </a:prstGeom>
          <a:noFill/>
          <a:ln w="9525">
            <a:noFill/>
            <a:miter lim="800000"/>
            <a:headEnd/>
            <a:tailEnd/>
          </a:ln>
          <a:effectLst/>
        </p:spPr>
        <p:txBody>
          <a:bodyPr wrap="none">
            <a:spAutoFit/>
          </a:bodyPr>
          <a:lstStyle/>
          <a:p>
            <a:r>
              <a:rPr lang="en-US" i="1"/>
              <a:t>b</a:t>
            </a:r>
            <a:r>
              <a:rPr lang="en-US" i="1" baseline="-25000"/>
              <a:t>y</a:t>
            </a:r>
          </a:p>
        </p:txBody>
      </p:sp>
      <p:sp>
        <p:nvSpPr>
          <p:cNvPr id="43"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44" name="Oval 22"/>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45" name="Oval 23"/>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graphicFrame>
        <p:nvGraphicFramePr>
          <p:cNvPr id="46" name="Object 24"/>
          <p:cNvGraphicFramePr>
            <a:graphicFrameLocks noChangeAspect="1"/>
          </p:cNvGraphicFramePr>
          <p:nvPr/>
        </p:nvGraphicFramePr>
        <p:xfrm>
          <a:off x="6610350" y="3678238"/>
          <a:ext cx="114300" cy="187325"/>
        </p:xfrm>
        <a:graphic>
          <a:graphicData uri="http://schemas.openxmlformats.org/presentationml/2006/ole">
            <mc:AlternateContent xmlns:mc="http://schemas.openxmlformats.org/markup-compatibility/2006">
              <mc:Choice xmlns:v="urn:schemas-microsoft-com:vml" Requires="v">
                <p:oleObj spid="_x0000_s525339" name="Equation" r:id="rId6" imgW="114102" imgH="177492" progId="Equation.3">
                  <p:embed/>
                </p:oleObj>
              </mc:Choice>
              <mc:Fallback>
                <p:oleObj name="Equation" r:id="rId6" imgW="114102" imgH="177492" progId="Equation.3">
                  <p:embed/>
                  <p:pic>
                    <p:nvPicPr>
                      <p:cNvPr id="4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3678238"/>
                        <a:ext cx="114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Translation</a:t>
            </a:r>
          </a:p>
        </p:txBody>
      </p:sp>
      <p:sp>
        <p:nvSpPr>
          <p:cNvPr id="3" name="Content Placeholder 2"/>
          <p:cNvSpPr>
            <a:spLocks noGrp="1"/>
          </p:cNvSpPr>
          <p:nvPr>
            <p:ph idx="1"/>
          </p:nvPr>
        </p:nvSpPr>
        <p:spPr/>
        <p:txBody>
          <a:bodyPr/>
          <a:lstStyle/>
          <a:p>
            <a:r>
              <a:rPr lang="en-US" dirty="0"/>
              <a:t>Moves an object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13</a:t>
            </a:fld>
            <a:endParaRPr lang="en-US"/>
          </a:p>
        </p:txBody>
      </p:sp>
      <p:graphicFrame>
        <p:nvGraphicFramePr>
          <p:cNvPr id="5" name="Object 4"/>
          <p:cNvGraphicFramePr>
            <a:graphicFrameLocks noChangeAspect="1"/>
          </p:cNvGraphicFramePr>
          <p:nvPr/>
        </p:nvGraphicFramePr>
        <p:xfrm>
          <a:off x="4206875" y="1828800"/>
          <a:ext cx="3794125" cy="1220788"/>
        </p:xfrm>
        <a:graphic>
          <a:graphicData uri="http://schemas.openxmlformats.org/presentationml/2006/ole">
            <mc:AlternateContent xmlns:mc="http://schemas.openxmlformats.org/markup-compatibility/2006">
              <mc:Choice xmlns:v="urn:schemas-microsoft-com:vml" Requires="v">
                <p:oleObj spid="_x0000_s526350" name="Equation" r:id="rId3" imgW="1497950" imgH="482391" progId="Equation.3">
                  <p:embed/>
                </p:oleObj>
              </mc:Choice>
              <mc:Fallback>
                <p:oleObj name="Equation" r:id="rId3" imgW="1497950" imgH="482391"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75" y="1828800"/>
                        <a:ext cx="3794125"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5"/>
          <p:cNvSpPr>
            <a:spLocks noChangeShapeType="1"/>
          </p:cNvSpPr>
          <p:nvPr/>
        </p:nvSpPr>
        <p:spPr bwMode="auto">
          <a:xfrm flipV="1">
            <a:off x="2073275"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7" name="Line 6"/>
          <p:cNvSpPr>
            <a:spLocks noChangeShapeType="1"/>
          </p:cNvSpPr>
          <p:nvPr/>
        </p:nvSpPr>
        <p:spPr bwMode="auto">
          <a:xfrm>
            <a:off x="930275"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3216275" y="4343400"/>
            <a:ext cx="336550" cy="457200"/>
          </a:xfrm>
          <a:prstGeom prst="rect">
            <a:avLst/>
          </a:prstGeom>
          <a:noFill/>
          <a:ln w="9525">
            <a:noFill/>
            <a:miter lim="800000"/>
            <a:headEnd/>
            <a:tailEnd/>
          </a:ln>
          <a:effectLst/>
        </p:spPr>
        <p:txBody>
          <a:bodyPr wrap="none">
            <a:spAutoFit/>
          </a:bodyPr>
          <a:lstStyle/>
          <a:p>
            <a:r>
              <a:rPr lang="en-US"/>
              <a:t>x</a:t>
            </a:r>
          </a:p>
        </p:txBody>
      </p:sp>
      <p:sp>
        <p:nvSpPr>
          <p:cNvPr id="9" name="Text Box 8"/>
          <p:cNvSpPr txBox="1">
            <a:spLocks noChangeArrowheads="1"/>
          </p:cNvSpPr>
          <p:nvPr/>
        </p:nvSpPr>
        <p:spPr bwMode="auto">
          <a:xfrm>
            <a:off x="1692275" y="3124200"/>
            <a:ext cx="336550" cy="457200"/>
          </a:xfrm>
          <a:prstGeom prst="rect">
            <a:avLst/>
          </a:prstGeom>
          <a:noFill/>
          <a:ln w="9525">
            <a:noFill/>
            <a:miter lim="800000"/>
            <a:headEnd/>
            <a:tailEnd/>
          </a:ln>
          <a:effectLst/>
        </p:spPr>
        <p:txBody>
          <a:bodyPr wrap="none">
            <a:spAutoFit/>
          </a:bodyPr>
          <a:lstStyle/>
          <a:p>
            <a:r>
              <a:rPr lang="en-US"/>
              <a:t>y</a:t>
            </a:r>
          </a:p>
        </p:txBody>
      </p:sp>
      <p:sp>
        <p:nvSpPr>
          <p:cNvPr id="10" name="Line 9"/>
          <p:cNvSpPr>
            <a:spLocks noChangeShapeType="1"/>
          </p:cNvSpPr>
          <p:nvPr/>
        </p:nvSpPr>
        <p:spPr bwMode="auto">
          <a:xfrm>
            <a:off x="3825875"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1" name="Rectangle 10"/>
          <p:cNvSpPr>
            <a:spLocks noChangeArrowheads="1"/>
          </p:cNvSpPr>
          <p:nvPr/>
        </p:nvSpPr>
        <p:spPr bwMode="auto">
          <a:xfrm>
            <a:off x="6721475" y="3429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492875"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349875"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635875" y="4343400"/>
            <a:ext cx="320922" cy="369332"/>
          </a:xfrm>
          <a:prstGeom prst="rect">
            <a:avLst/>
          </a:prstGeom>
          <a:noFill/>
          <a:ln w="9525">
            <a:noFill/>
            <a:miter lim="800000"/>
            <a:headEnd/>
            <a:tailEnd/>
          </a:ln>
          <a:effectLst/>
        </p:spPr>
        <p:txBody>
          <a:bodyPr wrap="none">
            <a:spAutoFit/>
          </a:bodyPr>
          <a:lstStyle/>
          <a:p>
            <a:r>
              <a:rPr lang="en-US" dirty="0"/>
              <a:t>x</a:t>
            </a:r>
          </a:p>
        </p:txBody>
      </p:sp>
      <p:sp>
        <p:nvSpPr>
          <p:cNvPr id="15" name="Text Box 14"/>
          <p:cNvSpPr txBox="1">
            <a:spLocks noChangeArrowheads="1"/>
          </p:cNvSpPr>
          <p:nvPr/>
        </p:nvSpPr>
        <p:spPr bwMode="auto">
          <a:xfrm>
            <a:off x="6111875" y="3124200"/>
            <a:ext cx="320922" cy="369332"/>
          </a:xfrm>
          <a:prstGeom prst="rect">
            <a:avLst/>
          </a:prstGeom>
          <a:noFill/>
          <a:ln w="9525">
            <a:noFill/>
            <a:miter lim="800000"/>
            <a:headEnd/>
            <a:tailEnd/>
          </a:ln>
          <a:effectLst/>
        </p:spPr>
        <p:txBody>
          <a:bodyPr wrap="none">
            <a:spAutoFit/>
          </a:bodyPr>
          <a:lstStyle/>
          <a:p>
            <a:r>
              <a:rPr lang="en-US" dirty="0"/>
              <a:t>y</a:t>
            </a:r>
          </a:p>
        </p:txBody>
      </p:sp>
      <p:sp>
        <p:nvSpPr>
          <p:cNvPr id="16" name="Oval 15"/>
          <p:cNvSpPr>
            <a:spLocks noChangeArrowheads="1"/>
          </p:cNvSpPr>
          <p:nvPr/>
        </p:nvSpPr>
        <p:spPr bwMode="auto">
          <a:xfrm>
            <a:off x="7178675" y="3733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Oval 16"/>
          <p:cNvSpPr>
            <a:spLocks noChangeArrowheads="1"/>
          </p:cNvSpPr>
          <p:nvPr/>
        </p:nvSpPr>
        <p:spPr bwMode="auto">
          <a:xfrm>
            <a:off x="7712075" y="3352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8" name="Line 17"/>
          <p:cNvSpPr>
            <a:spLocks noChangeShapeType="1"/>
          </p:cNvSpPr>
          <p:nvPr/>
        </p:nvSpPr>
        <p:spPr bwMode="auto">
          <a:xfrm>
            <a:off x="6492875" y="4419600"/>
            <a:ext cx="762000" cy="0"/>
          </a:xfrm>
          <a:prstGeom prst="line">
            <a:avLst/>
          </a:prstGeom>
          <a:noFill/>
          <a:ln w="28575">
            <a:solidFill>
              <a:schemeClr val="tx1"/>
            </a:solidFill>
            <a:prstDash val="sysDot"/>
            <a:round/>
            <a:headEnd/>
            <a:tailEnd/>
          </a:ln>
          <a:effectLst/>
        </p:spPr>
        <p:txBody>
          <a:bodyPr/>
          <a:lstStyle/>
          <a:p>
            <a:endParaRPr lang="en-US"/>
          </a:p>
        </p:txBody>
      </p:sp>
      <p:sp>
        <p:nvSpPr>
          <p:cNvPr id="19" name="Line 18"/>
          <p:cNvSpPr>
            <a:spLocks noChangeShapeType="1"/>
          </p:cNvSpPr>
          <p:nvPr/>
        </p:nvSpPr>
        <p:spPr bwMode="auto">
          <a:xfrm flipV="1">
            <a:off x="7254875" y="3810000"/>
            <a:ext cx="0" cy="609600"/>
          </a:xfrm>
          <a:prstGeom prst="line">
            <a:avLst/>
          </a:prstGeom>
          <a:noFill/>
          <a:ln w="28575">
            <a:solidFill>
              <a:schemeClr val="tx1"/>
            </a:solidFill>
            <a:prstDash val="sysDot"/>
            <a:round/>
            <a:headEnd/>
            <a:tailEnd/>
          </a:ln>
          <a:effectLst/>
        </p:spPr>
        <p:txBody>
          <a:bodyPr/>
          <a:lstStyle/>
          <a:p>
            <a:endParaRPr lang="en-US"/>
          </a:p>
        </p:txBody>
      </p:sp>
      <p:sp>
        <p:nvSpPr>
          <p:cNvPr id="20" name="Text Box 19"/>
          <p:cNvSpPr txBox="1">
            <a:spLocks noChangeArrowheads="1"/>
          </p:cNvSpPr>
          <p:nvPr/>
        </p:nvSpPr>
        <p:spPr bwMode="auto">
          <a:xfrm>
            <a:off x="6781800" y="4384675"/>
            <a:ext cx="427038" cy="457200"/>
          </a:xfrm>
          <a:prstGeom prst="rect">
            <a:avLst/>
          </a:prstGeom>
          <a:noFill/>
          <a:ln w="9525">
            <a:noFill/>
            <a:miter lim="800000"/>
            <a:headEnd/>
            <a:tailEnd/>
          </a:ln>
          <a:effectLst/>
        </p:spPr>
        <p:txBody>
          <a:bodyPr wrap="none">
            <a:spAutoFit/>
          </a:bodyPr>
          <a:lstStyle/>
          <a:p>
            <a:r>
              <a:rPr lang="en-US" i="1"/>
              <a:t>b</a:t>
            </a:r>
            <a:r>
              <a:rPr lang="en-US" i="1" baseline="-25000"/>
              <a:t>x</a:t>
            </a:r>
          </a:p>
        </p:txBody>
      </p:sp>
      <p:sp>
        <p:nvSpPr>
          <p:cNvPr id="21" name="Text Box 20"/>
          <p:cNvSpPr txBox="1">
            <a:spLocks noChangeArrowheads="1"/>
          </p:cNvSpPr>
          <p:nvPr/>
        </p:nvSpPr>
        <p:spPr bwMode="auto">
          <a:xfrm>
            <a:off x="7254875" y="3886200"/>
            <a:ext cx="427038" cy="457200"/>
          </a:xfrm>
          <a:prstGeom prst="rect">
            <a:avLst/>
          </a:prstGeom>
          <a:noFill/>
          <a:ln w="9525">
            <a:noFill/>
            <a:miter lim="800000"/>
            <a:headEnd/>
            <a:tailEnd/>
          </a:ln>
          <a:effectLst/>
        </p:spPr>
        <p:txBody>
          <a:bodyPr wrap="none">
            <a:spAutoFit/>
          </a:bodyPr>
          <a:lstStyle/>
          <a:p>
            <a:r>
              <a:rPr lang="en-US" i="1"/>
              <a:t>b</a:t>
            </a:r>
            <a:r>
              <a:rPr lang="en-US" i="1" baseline="-25000"/>
              <a:t>y</a:t>
            </a:r>
          </a:p>
        </p:txBody>
      </p:sp>
      <p:sp>
        <p:nvSpPr>
          <p:cNvPr id="22" name="Rectangle 21"/>
          <p:cNvSpPr>
            <a:spLocks noChangeArrowheads="1"/>
          </p:cNvSpPr>
          <p:nvPr/>
        </p:nvSpPr>
        <p:spPr bwMode="auto">
          <a:xfrm>
            <a:off x="1539875"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3" name="Oval 22"/>
          <p:cNvSpPr>
            <a:spLocks noChangeArrowheads="1"/>
          </p:cNvSpPr>
          <p:nvPr/>
        </p:nvSpPr>
        <p:spPr bwMode="auto">
          <a:xfrm>
            <a:off x="1997075"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4" name="Oval 23"/>
          <p:cNvSpPr>
            <a:spLocks noChangeArrowheads="1"/>
          </p:cNvSpPr>
          <p:nvPr/>
        </p:nvSpPr>
        <p:spPr bwMode="auto">
          <a:xfrm>
            <a:off x="2530475"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Scaling</a:t>
            </a:r>
          </a:p>
        </p:txBody>
      </p:sp>
      <p:sp>
        <p:nvSpPr>
          <p:cNvPr id="3" name="Content Placeholder 2"/>
          <p:cNvSpPr>
            <a:spLocks noGrp="1"/>
          </p:cNvSpPr>
          <p:nvPr>
            <p:ph idx="1"/>
          </p:nvPr>
        </p:nvSpPr>
        <p:spPr/>
        <p:txBody>
          <a:bodyPr/>
          <a:lstStyle/>
          <a:p>
            <a:r>
              <a:rPr lang="en-US" dirty="0"/>
              <a:t>Resizes an object in each dimension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14</a:t>
            </a:fld>
            <a:endParaRPr lang="en-US"/>
          </a:p>
        </p:txBody>
      </p:sp>
      <p:sp>
        <p:nvSpPr>
          <p:cNvPr id="5" name="Line 4"/>
          <p:cNvSpPr>
            <a:spLocks noChangeShapeType="1"/>
          </p:cNvSpPr>
          <p:nvPr/>
        </p:nvSpPr>
        <p:spPr bwMode="auto">
          <a:xfrm flipV="1">
            <a:off x="1905000" y="35052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724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6482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4290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5720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343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648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Text Box 12"/>
          <p:cNvSpPr txBox="1">
            <a:spLocks noChangeArrowheads="1"/>
          </p:cNvSpPr>
          <p:nvPr/>
        </p:nvSpPr>
        <p:spPr bwMode="auto">
          <a:xfrm>
            <a:off x="2041525" y="4537075"/>
            <a:ext cx="319088" cy="457200"/>
          </a:xfrm>
          <a:prstGeom prst="rect">
            <a:avLst/>
          </a:prstGeom>
          <a:noFill/>
          <a:ln w="9525">
            <a:noFill/>
            <a:miter lim="800000"/>
            <a:headEnd/>
            <a:tailEnd/>
          </a:ln>
          <a:effectLst/>
        </p:spPr>
        <p:txBody>
          <a:bodyPr wrap="none">
            <a:spAutoFit/>
          </a:bodyPr>
          <a:lstStyle/>
          <a:p>
            <a:r>
              <a:rPr lang="en-US" i="1"/>
              <a:t>x</a:t>
            </a:r>
          </a:p>
        </p:txBody>
      </p:sp>
      <p:sp>
        <p:nvSpPr>
          <p:cNvPr id="14" name="Text Box 13"/>
          <p:cNvSpPr txBox="1">
            <a:spLocks noChangeArrowheads="1"/>
          </p:cNvSpPr>
          <p:nvPr/>
        </p:nvSpPr>
        <p:spPr bwMode="auto">
          <a:xfrm>
            <a:off x="1600200" y="4267200"/>
            <a:ext cx="319088" cy="457200"/>
          </a:xfrm>
          <a:prstGeom prst="rect">
            <a:avLst/>
          </a:prstGeom>
          <a:noFill/>
          <a:ln w="9525">
            <a:noFill/>
            <a:miter lim="800000"/>
            <a:headEnd/>
            <a:tailEnd/>
          </a:ln>
          <a:effectLst/>
        </p:spPr>
        <p:txBody>
          <a:bodyPr wrap="none">
            <a:spAutoFit/>
          </a:bodyPr>
          <a:lstStyle/>
          <a:p>
            <a:r>
              <a:rPr lang="en-US" i="1"/>
              <a:t>y</a:t>
            </a:r>
          </a:p>
        </p:txBody>
      </p:sp>
      <p:sp>
        <p:nvSpPr>
          <p:cNvPr id="15" name="Line 14"/>
          <p:cNvSpPr>
            <a:spLocks noChangeShapeType="1"/>
          </p:cNvSpPr>
          <p:nvPr/>
        </p:nvSpPr>
        <p:spPr bwMode="auto">
          <a:xfrm flipV="1">
            <a:off x="5943600" y="3581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6" name="Line 15"/>
          <p:cNvSpPr>
            <a:spLocks noChangeShapeType="1"/>
          </p:cNvSpPr>
          <p:nvPr/>
        </p:nvSpPr>
        <p:spPr bwMode="auto">
          <a:xfrm>
            <a:off x="4800600" y="4800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7" name="Text Box 16"/>
          <p:cNvSpPr txBox="1">
            <a:spLocks noChangeArrowheads="1"/>
          </p:cNvSpPr>
          <p:nvPr/>
        </p:nvSpPr>
        <p:spPr bwMode="auto">
          <a:xfrm>
            <a:off x="7086600" y="4724400"/>
            <a:ext cx="320922" cy="369332"/>
          </a:xfrm>
          <a:prstGeom prst="rect">
            <a:avLst/>
          </a:prstGeom>
          <a:noFill/>
          <a:ln w="9525">
            <a:noFill/>
            <a:miter lim="800000"/>
            <a:headEnd/>
            <a:tailEnd/>
          </a:ln>
          <a:effectLst/>
        </p:spPr>
        <p:txBody>
          <a:bodyPr wrap="none">
            <a:spAutoFit/>
          </a:bodyPr>
          <a:lstStyle/>
          <a:p>
            <a:r>
              <a:rPr lang="en-US" dirty="0"/>
              <a:t>x</a:t>
            </a:r>
          </a:p>
        </p:txBody>
      </p:sp>
      <p:sp>
        <p:nvSpPr>
          <p:cNvPr id="18" name="Text Box 17"/>
          <p:cNvSpPr txBox="1">
            <a:spLocks noChangeArrowheads="1"/>
          </p:cNvSpPr>
          <p:nvPr/>
        </p:nvSpPr>
        <p:spPr bwMode="auto">
          <a:xfrm>
            <a:off x="5562600" y="3505200"/>
            <a:ext cx="320922" cy="369332"/>
          </a:xfrm>
          <a:prstGeom prst="rect">
            <a:avLst/>
          </a:prstGeom>
          <a:noFill/>
          <a:ln w="9525">
            <a:noFill/>
            <a:miter lim="800000"/>
            <a:headEnd/>
            <a:tailEnd/>
          </a:ln>
          <a:effectLst/>
        </p:spPr>
        <p:txBody>
          <a:bodyPr wrap="none">
            <a:spAutoFit/>
          </a:bodyPr>
          <a:lstStyle/>
          <a:p>
            <a:r>
              <a:rPr lang="en-US" dirty="0"/>
              <a:t>y</a:t>
            </a:r>
          </a:p>
        </p:txBody>
      </p:sp>
      <p:sp>
        <p:nvSpPr>
          <p:cNvPr id="19" name="Rectangle 18"/>
          <p:cNvSpPr>
            <a:spLocks noChangeArrowheads="1"/>
          </p:cNvSpPr>
          <p:nvPr/>
        </p:nvSpPr>
        <p:spPr bwMode="auto">
          <a:xfrm>
            <a:off x="5562600" y="4038600"/>
            <a:ext cx="762000" cy="1524000"/>
          </a:xfrm>
          <a:prstGeom prst="rect">
            <a:avLst/>
          </a:prstGeom>
          <a:noFill/>
          <a:ln w="19050">
            <a:solidFill>
              <a:schemeClr val="tx1"/>
            </a:solidFill>
            <a:miter lim="800000"/>
            <a:headEnd/>
            <a:tailEnd/>
          </a:ln>
          <a:effectLst/>
        </p:spPr>
        <p:txBody>
          <a:bodyPr wrap="none" anchor="ctr"/>
          <a:lstStyle/>
          <a:p>
            <a:endParaRPr lang="en-US"/>
          </a:p>
        </p:txBody>
      </p:sp>
      <p:sp>
        <p:nvSpPr>
          <p:cNvPr id="20" name="Oval 19"/>
          <p:cNvSpPr>
            <a:spLocks noChangeArrowheads="1"/>
          </p:cNvSpPr>
          <p:nvPr/>
        </p:nvSpPr>
        <p:spPr bwMode="auto">
          <a:xfrm>
            <a:off x="5867400" y="4724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Oval 20"/>
          <p:cNvSpPr>
            <a:spLocks noChangeArrowheads="1"/>
          </p:cNvSpPr>
          <p:nvPr/>
        </p:nvSpPr>
        <p:spPr bwMode="auto">
          <a:xfrm>
            <a:off x="62484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Text Box 21"/>
          <p:cNvSpPr txBox="1">
            <a:spLocks noChangeArrowheads="1"/>
          </p:cNvSpPr>
          <p:nvPr/>
        </p:nvSpPr>
        <p:spPr bwMode="auto">
          <a:xfrm>
            <a:off x="5873206" y="4736926"/>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x</a:t>
            </a:r>
            <a:r>
              <a:rPr lang="en-US" i="1" dirty="0" err="1"/>
              <a:t>x</a:t>
            </a:r>
            <a:endParaRPr lang="en-US" i="1" dirty="0"/>
          </a:p>
        </p:txBody>
      </p:sp>
      <p:sp>
        <p:nvSpPr>
          <p:cNvPr id="23" name="Text Box 22"/>
          <p:cNvSpPr txBox="1">
            <a:spLocks noChangeArrowheads="1"/>
          </p:cNvSpPr>
          <p:nvPr/>
        </p:nvSpPr>
        <p:spPr bwMode="auto">
          <a:xfrm>
            <a:off x="5499970" y="4215008"/>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y</a:t>
            </a:r>
            <a:r>
              <a:rPr lang="en-US" i="1" dirty="0" err="1"/>
              <a:t>y</a:t>
            </a:r>
            <a:endParaRPr lang="en-US" i="1" dirty="0"/>
          </a:p>
        </p:txBody>
      </p:sp>
      <p:graphicFrame>
        <p:nvGraphicFramePr>
          <p:cNvPr id="24" name="Object 23"/>
          <p:cNvGraphicFramePr>
            <a:graphicFrameLocks noChangeAspect="1"/>
          </p:cNvGraphicFramePr>
          <p:nvPr/>
        </p:nvGraphicFramePr>
        <p:xfrm>
          <a:off x="2133600" y="2514600"/>
          <a:ext cx="3535363" cy="1157288"/>
        </p:xfrm>
        <a:graphic>
          <a:graphicData uri="http://schemas.openxmlformats.org/presentationml/2006/ole">
            <mc:AlternateContent xmlns:mc="http://schemas.openxmlformats.org/markup-compatibility/2006">
              <mc:Choice xmlns:v="urn:schemas-microsoft-com:vml" Requires="v">
                <p:oleObj spid="_x0000_s527374" name="Equation" r:id="rId3" imgW="1397000" imgH="457200" progId="Equation.3">
                  <p:embed/>
                </p:oleObj>
              </mc:Choice>
              <mc:Fallback>
                <p:oleObj name="Equation" r:id="rId3" imgW="1397000" imgH="457200" progId="Equation.3">
                  <p:embed/>
                  <p:pic>
                    <p:nvPicPr>
                      <p:cNvPr id="2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Scaling</a:t>
            </a:r>
          </a:p>
        </p:txBody>
      </p:sp>
      <p:sp>
        <p:nvSpPr>
          <p:cNvPr id="3" name="Content Placeholder 2"/>
          <p:cNvSpPr>
            <a:spLocks noGrp="1"/>
          </p:cNvSpPr>
          <p:nvPr>
            <p:ph idx="1"/>
          </p:nvPr>
        </p:nvSpPr>
        <p:spPr/>
        <p:txBody>
          <a:bodyPr/>
          <a:lstStyle/>
          <a:p>
            <a:r>
              <a:rPr lang="en-US" dirty="0"/>
              <a:t>Resizes an object in each dimension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15</a:t>
            </a:fld>
            <a:endParaRPr lang="en-US"/>
          </a:p>
        </p:txBody>
      </p:sp>
      <p:sp>
        <p:nvSpPr>
          <p:cNvPr id="5" name="Line 4"/>
          <p:cNvSpPr>
            <a:spLocks noChangeShapeType="1"/>
          </p:cNvSpPr>
          <p:nvPr/>
        </p:nvSpPr>
        <p:spPr bwMode="auto">
          <a:xfrm flipV="1">
            <a:off x="1905000" y="34290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648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5720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3528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495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267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572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4191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graphicFrame>
        <p:nvGraphicFramePr>
          <p:cNvPr id="13" name="Object 12"/>
          <p:cNvGraphicFramePr>
            <a:graphicFrameLocks noChangeAspect="1"/>
          </p:cNvGraphicFramePr>
          <p:nvPr/>
        </p:nvGraphicFramePr>
        <p:xfrm>
          <a:off x="1981200" y="2514600"/>
          <a:ext cx="3922713" cy="1220788"/>
        </p:xfrm>
        <a:graphic>
          <a:graphicData uri="http://schemas.openxmlformats.org/presentationml/2006/ole">
            <mc:AlternateContent xmlns:mc="http://schemas.openxmlformats.org/markup-compatibility/2006">
              <mc:Choice xmlns:v="urn:schemas-microsoft-com:vml" Requires="v">
                <p:oleObj spid="_x0000_s528398" name="Equation" r:id="rId3" imgW="1548728" imgH="482391" progId="Equation.3">
                  <p:embed/>
                </p:oleObj>
              </mc:Choice>
              <mc:Fallback>
                <p:oleObj name="Equation" r:id="rId3" imgW="1548728" imgH="482391" progId="Equation.3">
                  <p:embed/>
                  <p:pic>
                    <p:nvPicPr>
                      <p:cNvPr id="1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3922713"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3"/>
          <p:cNvSpPr txBox="1">
            <a:spLocks noChangeArrowheads="1"/>
          </p:cNvSpPr>
          <p:nvPr/>
        </p:nvSpPr>
        <p:spPr bwMode="auto">
          <a:xfrm>
            <a:off x="2041525" y="4460875"/>
            <a:ext cx="319088" cy="457200"/>
          </a:xfrm>
          <a:prstGeom prst="rect">
            <a:avLst/>
          </a:prstGeom>
          <a:noFill/>
          <a:ln w="9525">
            <a:noFill/>
            <a:miter lim="800000"/>
            <a:headEnd/>
            <a:tailEnd/>
          </a:ln>
          <a:effectLst/>
        </p:spPr>
        <p:txBody>
          <a:bodyPr wrap="none">
            <a:spAutoFit/>
          </a:bodyPr>
          <a:lstStyle/>
          <a:p>
            <a:r>
              <a:rPr lang="en-US" i="1"/>
              <a:t>x</a:t>
            </a:r>
          </a:p>
        </p:txBody>
      </p:sp>
      <p:sp>
        <p:nvSpPr>
          <p:cNvPr id="15" name="Text Box 14"/>
          <p:cNvSpPr txBox="1">
            <a:spLocks noChangeArrowheads="1"/>
          </p:cNvSpPr>
          <p:nvPr/>
        </p:nvSpPr>
        <p:spPr bwMode="auto">
          <a:xfrm>
            <a:off x="1600200" y="4191000"/>
            <a:ext cx="319088" cy="457200"/>
          </a:xfrm>
          <a:prstGeom prst="rect">
            <a:avLst/>
          </a:prstGeom>
          <a:noFill/>
          <a:ln w="9525">
            <a:noFill/>
            <a:miter lim="800000"/>
            <a:headEnd/>
            <a:tailEnd/>
          </a:ln>
          <a:effectLst/>
        </p:spPr>
        <p:txBody>
          <a:bodyPr wrap="none">
            <a:spAutoFit/>
          </a:bodyPr>
          <a:lstStyle/>
          <a:p>
            <a:r>
              <a:rPr lang="en-US" i="1"/>
              <a:t>y</a:t>
            </a:r>
          </a:p>
        </p:txBody>
      </p:sp>
      <p:sp>
        <p:nvSpPr>
          <p:cNvPr id="16" name="Line 15"/>
          <p:cNvSpPr>
            <a:spLocks noChangeShapeType="1"/>
          </p:cNvSpPr>
          <p:nvPr/>
        </p:nvSpPr>
        <p:spPr bwMode="auto">
          <a:xfrm flipV="1">
            <a:off x="5943600" y="35052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7" name="Line 16"/>
          <p:cNvSpPr>
            <a:spLocks noChangeShapeType="1"/>
          </p:cNvSpPr>
          <p:nvPr/>
        </p:nvSpPr>
        <p:spPr bwMode="auto">
          <a:xfrm>
            <a:off x="4800600" y="4724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17"/>
          <p:cNvSpPr txBox="1">
            <a:spLocks noChangeArrowheads="1"/>
          </p:cNvSpPr>
          <p:nvPr/>
        </p:nvSpPr>
        <p:spPr bwMode="auto">
          <a:xfrm>
            <a:off x="7086600" y="4648200"/>
            <a:ext cx="336550" cy="457200"/>
          </a:xfrm>
          <a:prstGeom prst="rect">
            <a:avLst/>
          </a:prstGeom>
          <a:noFill/>
          <a:ln w="9525">
            <a:noFill/>
            <a:miter lim="800000"/>
            <a:headEnd/>
            <a:tailEnd/>
          </a:ln>
          <a:effectLst/>
        </p:spPr>
        <p:txBody>
          <a:bodyPr wrap="none">
            <a:spAutoFit/>
          </a:bodyPr>
          <a:lstStyle/>
          <a:p>
            <a:r>
              <a:rPr lang="en-US" dirty="0"/>
              <a:t>x</a:t>
            </a:r>
          </a:p>
        </p:txBody>
      </p:sp>
      <p:sp>
        <p:nvSpPr>
          <p:cNvPr id="19" name="Text Box 18"/>
          <p:cNvSpPr txBox="1">
            <a:spLocks noChangeArrowheads="1"/>
          </p:cNvSpPr>
          <p:nvPr/>
        </p:nvSpPr>
        <p:spPr bwMode="auto">
          <a:xfrm>
            <a:off x="5562600" y="3581400"/>
            <a:ext cx="320922" cy="369332"/>
          </a:xfrm>
          <a:prstGeom prst="rect">
            <a:avLst/>
          </a:prstGeom>
          <a:noFill/>
          <a:ln w="9525">
            <a:noFill/>
            <a:miter lim="800000"/>
            <a:headEnd/>
            <a:tailEnd/>
          </a:ln>
          <a:effectLst/>
        </p:spPr>
        <p:txBody>
          <a:bodyPr wrap="none">
            <a:spAutoFit/>
          </a:bodyPr>
          <a:lstStyle/>
          <a:p>
            <a:r>
              <a:rPr lang="en-US" dirty="0"/>
              <a:t>y</a:t>
            </a:r>
          </a:p>
        </p:txBody>
      </p:sp>
      <p:sp>
        <p:nvSpPr>
          <p:cNvPr id="20" name="Rectangle 19"/>
          <p:cNvSpPr>
            <a:spLocks noChangeArrowheads="1"/>
          </p:cNvSpPr>
          <p:nvPr/>
        </p:nvSpPr>
        <p:spPr bwMode="auto">
          <a:xfrm>
            <a:off x="5562600" y="3962400"/>
            <a:ext cx="762000" cy="1524000"/>
          </a:xfrm>
          <a:prstGeom prst="rect">
            <a:avLst/>
          </a:prstGeom>
          <a:noFill/>
          <a:ln w="19050">
            <a:solidFill>
              <a:schemeClr val="tx1"/>
            </a:solidFill>
            <a:miter lim="800000"/>
            <a:headEnd/>
            <a:tailEnd/>
          </a:ln>
          <a:effectLst/>
        </p:spPr>
        <p:txBody>
          <a:bodyPr wrap="none" anchor="ctr"/>
          <a:lstStyle/>
          <a:p>
            <a:endParaRPr lang="en-US"/>
          </a:p>
        </p:txBody>
      </p:sp>
      <p:sp>
        <p:nvSpPr>
          <p:cNvPr id="21" name="Oval 20"/>
          <p:cNvSpPr>
            <a:spLocks noChangeArrowheads="1"/>
          </p:cNvSpPr>
          <p:nvPr/>
        </p:nvSpPr>
        <p:spPr bwMode="auto">
          <a:xfrm>
            <a:off x="5867400" y="4648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21"/>
          <p:cNvSpPr>
            <a:spLocks noChangeArrowheads="1"/>
          </p:cNvSpPr>
          <p:nvPr/>
        </p:nvSpPr>
        <p:spPr bwMode="auto">
          <a:xfrm>
            <a:off x="62484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Text Box 22"/>
          <p:cNvSpPr txBox="1">
            <a:spLocks noChangeArrowheads="1"/>
          </p:cNvSpPr>
          <p:nvPr/>
        </p:nvSpPr>
        <p:spPr bwMode="auto">
          <a:xfrm>
            <a:off x="5867400" y="4724400"/>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x</a:t>
            </a:r>
            <a:r>
              <a:rPr lang="en-US" i="1" dirty="0" err="1"/>
              <a:t>x</a:t>
            </a:r>
            <a:endParaRPr lang="en-US" i="1" dirty="0"/>
          </a:p>
        </p:txBody>
      </p:sp>
      <p:sp>
        <p:nvSpPr>
          <p:cNvPr id="24" name="Text Box 23"/>
          <p:cNvSpPr txBox="1">
            <a:spLocks noChangeArrowheads="1"/>
          </p:cNvSpPr>
          <p:nvPr/>
        </p:nvSpPr>
        <p:spPr bwMode="auto">
          <a:xfrm>
            <a:off x="5486400" y="4114800"/>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y</a:t>
            </a:r>
            <a:r>
              <a:rPr lang="en-US" i="1" dirty="0" err="1"/>
              <a:t>y</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Rotation</a:t>
            </a:r>
          </a:p>
        </p:txBody>
      </p:sp>
      <p:sp>
        <p:nvSpPr>
          <p:cNvPr id="3" name="Content Placeholder 2"/>
          <p:cNvSpPr>
            <a:spLocks noGrp="1"/>
          </p:cNvSpPr>
          <p:nvPr>
            <p:ph idx="1"/>
          </p:nvPr>
        </p:nvSpPr>
        <p:spPr>
          <a:xfrm>
            <a:off x="566738" y="1752600"/>
            <a:ext cx="8272462" cy="4267200"/>
          </a:xfrm>
        </p:spPr>
        <p:txBody>
          <a:bodyPr/>
          <a:lstStyle/>
          <a:p>
            <a:r>
              <a:rPr lang="en-US" sz="2400" dirty="0"/>
              <a:t>Rotate counter-clockwise about the origin by an angle </a:t>
            </a:r>
            <a:r>
              <a:rPr lang="en-US" sz="2400" i="1" dirty="0">
                <a:sym typeface="Symbol" pitchFamily="18" charset="2"/>
              </a:rPr>
              <a:t></a:t>
            </a:r>
            <a:endParaRPr lang="en-US" sz="2400" i="1"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16</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flipV="1">
            <a:off x="6096000" y="32766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4953000" y="44958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239000" y="4419600"/>
            <a:ext cx="336550" cy="457200"/>
          </a:xfrm>
          <a:prstGeom prst="rect">
            <a:avLst/>
          </a:prstGeom>
          <a:noFill/>
          <a:ln w="9525">
            <a:noFill/>
            <a:miter lim="800000"/>
            <a:headEnd/>
            <a:tailEnd/>
          </a:ln>
          <a:effectLst/>
        </p:spPr>
        <p:txBody>
          <a:bodyPr wrap="none">
            <a:spAutoFit/>
          </a:bodyPr>
          <a:lstStyle/>
          <a:p>
            <a:r>
              <a:rPr lang="en-US" dirty="0"/>
              <a:t>x</a:t>
            </a:r>
          </a:p>
        </p:txBody>
      </p:sp>
      <p:sp>
        <p:nvSpPr>
          <p:cNvPr id="16" name="Text Box 15"/>
          <p:cNvSpPr txBox="1">
            <a:spLocks noChangeArrowheads="1"/>
          </p:cNvSpPr>
          <p:nvPr/>
        </p:nvSpPr>
        <p:spPr bwMode="auto">
          <a:xfrm>
            <a:off x="5715000" y="3200400"/>
            <a:ext cx="336550" cy="457200"/>
          </a:xfrm>
          <a:prstGeom prst="rect">
            <a:avLst/>
          </a:prstGeom>
          <a:noFill/>
          <a:ln w="9525">
            <a:noFill/>
            <a:miter lim="800000"/>
            <a:headEnd/>
            <a:tailEnd/>
          </a:ln>
          <a:effectLst/>
        </p:spPr>
        <p:txBody>
          <a:bodyPr wrap="none">
            <a:spAutoFit/>
          </a:bodyPr>
          <a:lstStyle/>
          <a:p>
            <a:r>
              <a:rPr lang="en-US" dirty="0"/>
              <a:t>y</a:t>
            </a:r>
          </a:p>
        </p:txBody>
      </p:sp>
      <p:sp>
        <p:nvSpPr>
          <p:cNvPr id="17" name="Line 16"/>
          <p:cNvSpPr>
            <a:spLocks noChangeShapeType="1"/>
          </p:cNvSpPr>
          <p:nvPr/>
        </p:nvSpPr>
        <p:spPr bwMode="auto">
          <a:xfrm>
            <a:off x="1981200" y="4419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18" name="Rectangle 17"/>
          <p:cNvSpPr>
            <a:spLocks noChangeArrowheads="1"/>
          </p:cNvSpPr>
          <p:nvPr/>
        </p:nvSpPr>
        <p:spPr bwMode="auto">
          <a:xfrm rot="19046061">
            <a:off x="5562600" y="4114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9" name="Oval 18"/>
          <p:cNvSpPr>
            <a:spLocks noChangeArrowheads="1"/>
          </p:cNvSpPr>
          <p:nvPr/>
        </p:nvSpPr>
        <p:spPr bwMode="auto">
          <a:xfrm rot="19046061">
            <a:off x="6019800" y="4419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0" name="Oval 19"/>
          <p:cNvSpPr>
            <a:spLocks noChangeArrowheads="1"/>
          </p:cNvSpPr>
          <p:nvPr/>
        </p:nvSpPr>
        <p:spPr bwMode="auto">
          <a:xfrm rot="19046061">
            <a:off x="6154738" y="3778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Line 20"/>
          <p:cNvSpPr>
            <a:spLocks noChangeShapeType="1"/>
          </p:cNvSpPr>
          <p:nvPr/>
        </p:nvSpPr>
        <p:spPr bwMode="auto">
          <a:xfrm rot="19046061">
            <a:off x="6091238" y="4291013"/>
            <a:ext cx="457200" cy="0"/>
          </a:xfrm>
          <a:prstGeom prst="line">
            <a:avLst/>
          </a:prstGeom>
          <a:noFill/>
          <a:ln w="28575">
            <a:solidFill>
              <a:schemeClr val="tx1"/>
            </a:solidFill>
            <a:round/>
            <a:headEnd/>
            <a:tailEnd type="triangle" w="med" len="med"/>
          </a:ln>
          <a:effectLst/>
        </p:spPr>
        <p:txBody>
          <a:bodyPr/>
          <a:lstStyle/>
          <a:p>
            <a:endParaRPr lang="en-US"/>
          </a:p>
        </p:txBody>
      </p:sp>
      <p:sp>
        <p:nvSpPr>
          <p:cNvPr id="22" name="Arc 21"/>
          <p:cNvSpPr>
            <a:spLocks/>
          </p:cNvSpPr>
          <p:nvPr/>
        </p:nvSpPr>
        <p:spPr bwMode="auto">
          <a:xfrm>
            <a:off x="5943600" y="4267200"/>
            <a:ext cx="533400" cy="266700"/>
          </a:xfrm>
          <a:custGeom>
            <a:avLst/>
            <a:gdLst>
              <a:gd name="G0" fmla="+- 0 0 0"/>
              <a:gd name="G1" fmla="+- 13488 0 0"/>
              <a:gd name="G2" fmla="+- 21600 0 0"/>
              <a:gd name="T0" fmla="*/ 16871 w 21600"/>
              <a:gd name="T1" fmla="*/ 0 h 13488"/>
              <a:gd name="T2" fmla="*/ 21600 w 21600"/>
              <a:gd name="T3" fmla="*/ 13488 h 13488"/>
              <a:gd name="T4" fmla="*/ 0 w 21600"/>
              <a:gd name="T5" fmla="*/ 13488 h 13488"/>
            </a:gdLst>
            <a:ahLst/>
            <a:cxnLst>
              <a:cxn ang="0">
                <a:pos x="T0" y="T1"/>
              </a:cxn>
              <a:cxn ang="0">
                <a:pos x="T2" y="T3"/>
              </a:cxn>
              <a:cxn ang="0">
                <a:pos x="T4" y="T5"/>
              </a:cxn>
            </a:cxnLst>
            <a:rect l="0" t="0" r="r" b="b"/>
            <a:pathLst>
              <a:path w="21600" h="13488" fill="none" extrusionOk="0">
                <a:moveTo>
                  <a:pt x="16871" y="-1"/>
                </a:moveTo>
                <a:cubicBezTo>
                  <a:pt x="19932" y="3829"/>
                  <a:pt x="21600" y="8585"/>
                  <a:pt x="21600" y="13488"/>
                </a:cubicBezTo>
              </a:path>
              <a:path w="21600" h="13488" stroke="0" extrusionOk="0">
                <a:moveTo>
                  <a:pt x="16871" y="-1"/>
                </a:moveTo>
                <a:cubicBezTo>
                  <a:pt x="19932" y="3829"/>
                  <a:pt x="21600" y="8585"/>
                  <a:pt x="21600" y="13488"/>
                </a:cubicBezTo>
                <a:lnTo>
                  <a:pt x="0" y="13488"/>
                </a:lnTo>
                <a:close/>
              </a:path>
            </a:pathLst>
          </a:custGeom>
          <a:noFill/>
          <a:ln w="9525">
            <a:solidFill>
              <a:schemeClr val="tx1"/>
            </a:solidFill>
            <a:round/>
            <a:headEnd/>
            <a:tailEnd/>
          </a:ln>
          <a:effectLst/>
        </p:spPr>
        <p:txBody>
          <a:bodyPr wrap="none" anchor="ctr"/>
          <a:lstStyle/>
          <a:p>
            <a:endParaRPr lang="en-US"/>
          </a:p>
        </p:txBody>
      </p:sp>
      <p:sp>
        <p:nvSpPr>
          <p:cNvPr id="23" name="Line 22"/>
          <p:cNvSpPr>
            <a:spLocks noChangeShapeType="1"/>
          </p:cNvSpPr>
          <p:nvPr/>
        </p:nvSpPr>
        <p:spPr bwMode="auto">
          <a:xfrm flipH="1">
            <a:off x="6477000" y="41148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4" name="Text Box 23"/>
          <p:cNvSpPr txBox="1">
            <a:spLocks noChangeArrowheads="1"/>
          </p:cNvSpPr>
          <p:nvPr/>
        </p:nvSpPr>
        <p:spPr bwMode="auto">
          <a:xfrm>
            <a:off x="6994525" y="3844925"/>
            <a:ext cx="549275" cy="457200"/>
          </a:xfrm>
          <a:prstGeom prst="rect">
            <a:avLst/>
          </a:prstGeom>
          <a:noFill/>
          <a:ln w="9525">
            <a:noFill/>
            <a:miter lim="800000"/>
            <a:headEnd/>
            <a:tailEnd/>
          </a:ln>
          <a:effectLst/>
        </p:spPr>
        <p:txBody>
          <a:bodyPr>
            <a:spAutoFit/>
          </a:bodyPr>
          <a:lstStyle/>
          <a:p>
            <a:r>
              <a:rPr lang="en-US" i="1">
                <a:sym typeface="Symbol" pitchFamily="18" charset="2"/>
              </a:rPr>
              <a:t></a:t>
            </a:r>
            <a:endParaRPr lang="en-US" i="1"/>
          </a:p>
        </p:txBody>
      </p:sp>
      <p:graphicFrame>
        <p:nvGraphicFramePr>
          <p:cNvPr id="25" name="Object 24"/>
          <p:cNvGraphicFramePr>
            <a:graphicFrameLocks noChangeAspect="1"/>
          </p:cNvGraphicFramePr>
          <p:nvPr/>
        </p:nvGraphicFramePr>
        <p:xfrm>
          <a:off x="2133600" y="2209800"/>
          <a:ext cx="3535363" cy="1157288"/>
        </p:xfrm>
        <a:graphic>
          <a:graphicData uri="http://schemas.openxmlformats.org/presentationml/2006/ole">
            <mc:AlternateContent xmlns:mc="http://schemas.openxmlformats.org/markup-compatibility/2006">
              <mc:Choice xmlns:v="urn:schemas-microsoft-com:vml" Requires="v">
                <p:oleObj spid="_x0000_s529422" name="Equation" r:id="rId3" imgW="1397000" imgH="457200" progId="Equation.3">
                  <p:embed/>
                </p:oleObj>
              </mc:Choice>
              <mc:Fallback>
                <p:oleObj name="Equation" r:id="rId3" imgW="1397000" imgH="457200" progId="Equation.3">
                  <p:embed/>
                  <p:pic>
                    <p:nvPicPr>
                      <p:cNvPr id="25"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694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Rotation</a:t>
            </a:r>
          </a:p>
        </p:txBody>
      </p:sp>
      <p:sp>
        <p:nvSpPr>
          <p:cNvPr id="3" name="Content Placeholder 2"/>
          <p:cNvSpPr>
            <a:spLocks noGrp="1"/>
          </p:cNvSpPr>
          <p:nvPr>
            <p:ph idx="1"/>
          </p:nvPr>
        </p:nvSpPr>
        <p:spPr>
          <a:xfrm>
            <a:off x="566738" y="1752600"/>
            <a:ext cx="8272462" cy="4267200"/>
          </a:xfrm>
        </p:spPr>
        <p:txBody>
          <a:bodyPr/>
          <a:lstStyle/>
          <a:p>
            <a:r>
              <a:rPr lang="en-US" sz="2400" dirty="0"/>
              <a:t>Rotate counter-clockwise about the origin by an angle </a:t>
            </a:r>
            <a:r>
              <a:rPr lang="en-US" sz="2400" i="1" dirty="0">
                <a:sym typeface="Symbol" pitchFamily="18" charset="2"/>
              </a:rPr>
              <a:t></a:t>
            </a:r>
            <a:endParaRPr lang="en-US" sz="2400" i="1"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17</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flipV="1">
            <a:off x="6096000" y="32766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4953000" y="44958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239000" y="4419600"/>
            <a:ext cx="336550" cy="457200"/>
          </a:xfrm>
          <a:prstGeom prst="rect">
            <a:avLst/>
          </a:prstGeom>
          <a:noFill/>
          <a:ln w="9525">
            <a:noFill/>
            <a:miter lim="800000"/>
            <a:headEnd/>
            <a:tailEnd/>
          </a:ln>
          <a:effectLst/>
        </p:spPr>
        <p:txBody>
          <a:bodyPr wrap="none">
            <a:spAutoFit/>
          </a:bodyPr>
          <a:lstStyle/>
          <a:p>
            <a:r>
              <a:rPr lang="en-US" dirty="0"/>
              <a:t>x</a:t>
            </a:r>
          </a:p>
        </p:txBody>
      </p:sp>
      <p:sp>
        <p:nvSpPr>
          <p:cNvPr id="16" name="Text Box 15"/>
          <p:cNvSpPr txBox="1">
            <a:spLocks noChangeArrowheads="1"/>
          </p:cNvSpPr>
          <p:nvPr/>
        </p:nvSpPr>
        <p:spPr bwMode="auto">
          <a:xfrm>
            <a:off x="5715000" y="3200400"/>
            <a:ext cx="336550" cy="457200"/>
          </a:xfrm>
          <a:prstGeom prst="rect">
            <a:avLst/>
          </a:prstGeom>
          <a:noFill/>
          <a:ln w="9525">
            <a:noFill/>
            <a:miter lim="800000"/>
            <a:headEnd/>
            <a:tailEnd/>
          </a:ln>
          <a:effectLst/>
        </p:spPr>
        <p:txBody>
          <a:bodyPr wrap="none">
            <a:spAutoFit/>
          </a:bodyPr>
          <a:lstStyle/>
          <a:p>
            <a:r>
              <a:rPr lang="en-US" dirty="0"/>
              <a:t>y</a:t>
            </a:r>
          </a:p>
        </p:txBody>
      </p:sp>
      <p:sp>
        <p:nvSpPr>
          <p:cNvPr id="17" name="Line 16"/>
          <p:cNvSpPr>
            <a:spLocks noChangeShapeType="1"/>
          </p:cNvSpPr>
          <p:nvPr/>
        </p:nvSpPr>
        <p:spPr bwMode="auto">
          <a:xfrm>
            <a:off x="1981200" y="4419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18" name="Rectangle 17"/>
          <p:cNvSpPr>
            <a:spLocks noChangeArrowheads="1"/>
          </p:cNvSpPr>
          <p:nvPr/>
        </p:nvSpPr>
        <p:spPr bwMode="auto">
          <a:xfrm rot="19046061">
            <a:off x="5562600" y="4114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9" name="Oval 18"/>
          <p:cNvSpPr>
            <a:spLocks noChangeArrowheads="1"/>
          </p:cNvSpPr>
          <p:nvPr/>
        </p:nvSpPr>
        <p:spPr bwMode="auto">
          <a:xfrm rot="19046061">
            <a:off x="6019800" y="4419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0" name="Oval 19"/>
          <p:cNvSpPr>
            <a:spLocks noChangeArrowheads="1"/>
          </p:cNvSpPr>
          <p:nvPr/>
        </p:nvSpPr>
        <p:spPr bwMode="auto">
          <a:xfrm rot="19046061">
            <a:off x="6154738" y="3778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Line 20"/>
          <p:cNvSpPr>
            <a:spLocks noChangeShapeType="1"/>
          </p:cNvSpPr>
          <p:nvPr/>
        </p:nvSpPr>
        <p:spPr bwMode="auto">
          <a:xfrm rot="19046061">
            <a:off x="6091238" y="4291013"/>
            <a:ext cx="457200" cy="0"/>
          </a:xfrm>
          <a:prstGeom prst="line">
            <a:avLst/>
          </a:prstGeom>
          <a:noFill/>
          <a:ln w="28575">
            <a:solidFill>
              <a:schemeClr val="tx1"/>
            </a:solidFill>
            <a:round/>
            <a:headEnd/>
            <a:tailEnd type="triangle" w="med" len="med"/>
          </a:ln>
          <a:effectLst/>
        </p:spPr>
        <p:txBody>
          <a:bodyPr/>
          <a:lstStyle/>
          <a:p>
            <a:endParaRPr lang="en-US"/>
          </a:p>
        </p:txBody>
      </p:sp>
      <p:sp>
        <p:nvSpPr>
          <p:cNvPr id="22" name="Arc 21"/>
          <p:cNvSpPr>
            <a:spLocks/>
          </p:cNvSpPr>
          <p:nvPr/>
        </p:nvSpPr>
        <p:spPr bwMode="auto">
          <a:xfrm>
            <a:off x="5943600" y="4267200"/>
            <a:ext cx="533400" cy="266700"/>
          </a:xfrm>
          <a:custGeom>
            <a:avLst/>
            <a:gdLst>
              <a:gd name="G0" fmla="+- 0 0 0"/>
              <a:gd name="G1" fmla="+- 13488 0 0"/>
              <a:gd name="G2" fmla="+- 21600 0 0"/>
              <a:gd name="T0" fmla="*/ 16871 w 21600"/>
              <a:gd name="T1" fmla="*/ 0 h 13488"/>
              <a:gd name="T2" fmla="*/ 21600 w 21600"/>
              <a:gd name="T3" fmla="*/ 13488 h 13488"/>
              <a:gd name="T4" fmla="*/ 0 w 21600"/>
              <a:gd name="T5" fmla="*/ 13488 h 13488"/>
            </a:gdLst>
            <a:ahLst/>
            <a:cxnLst>
              <a:cxn ang="0">
                <a:pos x="T0" y="T1"/>
              </a:cxn>
              <a:cxn ang="0">
                <a:pos x="T2" y="T3"/>
              </a:cxn>
              <a:cxn ang="0">
                <a:pos x="T4" y="T5"/>
              </a:cxn>
            </a:cxnLst>
            <a:rect l="0" t="0" r="r" b="b"/>
            <a:pathLst>
              <a:path w="21600" h="13488" fill="none" extrusionOk="0">
                <a:moveTo>
                  <a:pt x="16871" y="-1"/>
                </a:moveTo>
                <a:cubicBezTo>
                  <a:pt x="19932" y="3829"/>
                  <a:pt x="21600" y="8585"/>
                  <a:pt x="21600" y="13488"/>
                </a:cubicBezTo>
              </a:path>
              <a:path w="21600" h="13488" stroke="0" extrusionOk="0">
                <a:moveTo>
                  <a:pt x="16871" y="-1"/>
                </a:moveTo>
                <a:cubicBezTo>
                  <a:pt x="19932" y="3829"/>
                  <a:pt x="21600" y="8585"/>
                  <a:pt x="21600" y="13488"/>
                </a:cubicBezTo>
                <a:lnTo>
                  <a:pt x="0" y="13488"/>
                </a:lnTo>
                <a:close/>
              </a:path>
            </a:pathLst>
          </a:custGeom>
          <a:noFill/>
          <a:ln w="9525">
            <a:solidFill>
              <a:schemeClr val="tx1"/>
            </a:solidFill>
            <a:round/>
            <a:headEnd/>
            <a:tailEnd/>
          </a:ln>
          <a:effectLst/>
        </p:spPr>
        <p:txBody>
          <a:bodyPr wrap="none" anchor="ctr"/>
          <a:lstStyle/>
          <a:p>
            <a:endParaRPr lang="en-US"/>
          </a:p>
        </p:txBody>
      </p:sp>
      <p:sp>
        <p:nvSpPr>
          <p:cNvPr id="23" name="Line 22"/>
          <p:cNvSpPr>
            <a:spLocks noChangeShapeType="1"/>
          </p:cNvSpPr>
          <p:nvPr/>
        </p:nvSpPr>
        <p:spPr bwMode="auto">
          <a:xfrm flipH="1">
            <a:off x="6477000" y="41148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4" name="Text Box 23"/>
          <p:cNvSpPr txBox="1">
            <a:spLocks noChangeArrowheads="1"/>
          </p:cNvSpPr>
          <p:nvPr/>
        </p:nvSpPr>
        <p:spPr bwMode="auto">
          <a:xfrm>
            <a:off x="6994525" y="3844925"/>
            <a:ext cx="549275" cy="457200"/>
          </a:xfrm>
          <a:prstGeom prst="rect">
            <a:avLst/>
          </a:prstGeom>
          <a:noFill/>
          <a:ln w="9525">
            <a:noFill/>
            <a:miter lim="800000"/>
            <a:headEnd/>
            <a:tailEnd/>
          </a:ln>
          <a:effectLst/>
        </p:spPr>
        <p:txBody>
          <a:bodyPr>
            <a:spAutoFit/>
          </a:bodyPr>
          <a:lstStyle/>
          <a:p>
            <a:r>
              <a:rPr lang="en-US" i="1">
                <a:sym typeface="Symbol" pitchFamily="18" charset="2"/>
              </a:rPr>
              <a:t></a:t>
            </a:r>
            <a:endParaRPr lang="en-US" i="1"/>
          </a:p>
        </p:txBody>
      </p:sp>
      <p:graphicFrame>
        <p:nvGraphicFramePr>
          <p:cNvPr id="441347" name="Object 3"/>
          <p:cNvGraphicFramePr>
            <a:graphicFrameLocks noChangeAspect="1"/>
          </p:cNvGraphicFramePr>
          <p:nvPr/>
        </p:nvGraphicFramePr>
        <p:xfrm>
          <a:off x="2057400" y="2209800"/>
          <a:ext cx="5273675" cy="1155700"/>
        </p:xfrm>
        <a:graphic>
          <a:graphicData uri="http://schemas.openxmlformats.org/presentationml/2006/ole">
            <mc:AlternateContent xmlns:mc="http://schemas.openxmlformats.org/markup-compatibility/2006">
              <mc:Choice xmlns:v="urn:schemas-microsoft-com:vml" Requires="v">
                <p:oleObj spid="_x0000_s530446" name="Equation" r:id="rId3" imgW="2082800" imgH="457200" progId="Equation.3">
                  <p:embed/>
                </p:oleObj>
              </mc:Choice>
              <mc:Fallback>
                <p:oleObj name="Equation" r:id="rId3" imgW="2082800" imgH="457200" progId="Equation.3">
                  <p:embed/>
                  <p:pic>
                    <p:nvPicPr>
                      <p:cNvPr id="4413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09800"/>
                        <a:ext cx="5273675"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996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X-Axis Shear</a:t>
            </a:r>
          </a:p>
        </p:txBody>
      </p:sp>
      <p:sp>
        <p:nvSpPr>
          <p:cNvPr id="3" name="Content Placeholder 2"/>
          <p:cNvSpPr>
            <a:spLocks noGrp="1"/>
          </p:cNvSpPr>
          <p:nvPr>
            <p:ph idx="1"/>
          </p:nvPr>
        </p:nvSpPr>
        <p:spPr>
          <a:xfrm>
            <a:off x="566738" y="1752600"/>
            <a:ext cx="8424862" cy="4267200"/>
          </a:xfrm>
        </p:spPr>
        <p:txBody>
          <a:bodyPr/>
          <a:lstStyle/>
          <a:p>
            <a:r>
              <a:rPr lang="en-US" sz="2400" dirty="0"/>
              <a:t>Shear along x axis (What is the matrix for y axis shear?)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18</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Text Box 10"/>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2" name="Line 11"/>
          <p:cNvSpPr>
            <a:spLocks noChangeShapeType="1"/>
          </p:cNvSpPr>
          <p:nvPr/>
        </p:nvSpPr>
        <p:spPr bwMode="auto">
          <a:xfrm flipV="1">
            <a:off x="60198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48768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162800" y="43434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59436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68580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Text Box 16"/>
          <p:cNvSpPr txBox="1">
            <a:spLocks noChangeArrowheads="1"/>
          </p:cNvSpPr>
          <p:nvPr/>
        </p:nvSpPr>
        <p:spPr bwMode="auto">
          <a:xfrm>
            <a:off x="56388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8" name="Line 17"/>
          <p:cNvSpPr>
            <a:spLocks noChangeShapeType="1"/>
          </p:cNvSpPr>
          <p:nvPr/>
        </p:nvSpPr>
        <p:spPr bwMode="auto">
          <a:xfrm flipH="1">
            <a:off x="5943600" y="4038600"/>
            <a:ext cx="990600" cy="0"/>
          </a:xfrm>
          <a:prstGeom prst="line">
            <a:avLst/>
          </a:prstGeom>
          <a:noFill/>
          <a:ln w="19050">
            <a:solidFill>
              <a:schemeClr val="tx1"/>
            </a:solidFill>
            <a:round/>
            <a:headEnd/>
            <a:tailEnd/>
          </a:ln>
          <a:effectLst/>
        </p:spPr>
        <p:txBody>
          <a:bodyPr/>
          <a:lstStyle/>
          <a:p>
            <a:endParaRPr lang="en-US"/>
          </a:p>
        </p:txBody>
      </p:sp>
      <p:sp>
        <p:nvSpPr>
          <p:cNvPr id="19" name="Line 18"/>
          <p:cNvSpPr>
            <a:spLocks noChangeShapeType="1"/>
          </p:cNvSpPr>
          <p:nvPr/>
        </p:nvSpPr>
        <p:spPr bwMode="auto">
          <a:xfrm flipH="1">
            <a:off x="5105400" y="4800600"/>
            <a:ext cx="990600" cy="0"/>
          </a:xfrm>
          <a:prstGeom prst="line">
            <a:avLst/>
          </a:prstGeom>
          <a:noFill/>
          <a:ln w="19050">
            <a:solidFill>
              <a:schemeClr val="tx1"/>
            </a:solidFill>
            <a:round/>
            <a:headEnd/>
            <a:tailEnd/>
          </a:ln>
          <a:effectLst/>
        </p:spPr>
        <p:txBody>
          <a:bodyPr/>
          <a:lstStyle/>
          <a:p>
            <a:endParaRPr lang="en-US"/>
          </a:p>
        </p:txBody>
      </p:sp>
      <p:sp>
        <p:nvSpPr>
          <p:cNvPr id="20" name="Line 19"/>
          <p:cNvSpPr>
            <a:spLocks noChangeShapeType="1"/>
          </p:cNvSpPr>
          <p:nvPr/>
        </p:nvSpPr>
        <p:spPr bwMode="auto">
          <a:xfrm flipH="1">
            <a:off x="5105400" y="4038600"/>
            <a:ext cx="838200" cy="762000"/>
          </a:xfrm>
          <a:prstGeom prst="line">
            <a:avLst/>
          </a:prstGeom>
          <a:noFill/>
          <a:ln w="19050">
            <a:solidFill>
              <a:schemeClr val="tx1"/>
            </a:solidFill>
            <a:round/>
            <a:headEnd/>
            <a:tailEnd/>
          </a:ln>
          <a:effectLst/>
        </p:spPr>
        <p:txBody>
          <a:bodyPr/>
          <a:lstStyle/>
          <a:p>
            <a:endParaRPr lang="en-US"/>
          </a:p>
        </p:txBody>
      </p:sp>
      <p:sp>
        <p:nvSpPr>
          <p:cNvPr id="21" name="Line 20"/>
          <p:cNvSpPr>
            <a:spLocks noChangeShapeType="1"/>
          </p:cNvSpPr>
          <p:nvPr/>
        </p:nvSpPr>
        <p:spPr bwMode="auto">
          <a:xfrm flipH="1">
            <a:off x="6096000" y="4038600"/>
            <a:ext cx="838200" cy="762000"/>
          </a:xfrm>
          <a:prstGeom prst="line">
            <a:avLst/>
          </a:prstGeom>
          <a:noFill/>
          <a:ln w="19050">
            <a:solidFill>
              <a:schemeClr val="tx1"/>
            </a:solidFill>
            <a:round/>
            <a:headEnd/>
            <a:tailEnd/>
          </a:ln>
          <a:effectLst/>
        </p:spPr>
        <p:txBody>
          <a:bodyPr/>
          <a:lstStyle/>
          <a:p>
            <a:endParaRPr lang="en-US"/>
          </a:p>
        </p:txBody>
      </p:sp>
      <p:sp>
        <p:nvSpPr>
          <p:cNvPr id="22"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23" name="Object 22"/>
          <p:cNvGraphicFramePr>
            <a:graphicFrameLocks noChangeAspect="1"/>
          </p:cNvGraphicFramePr>
          <p:nvPr/>
        </p:nvGraphicFramePr>
        <p:xfrm>
          <a:off x="2133600" y="2286000"/>
          <a:ext cx="3535363" cy="1157288"/>
        </p:xfrm>
        <a:graphic>
          <a:graphicData uri="http://schemas.openxmlformats.org/presentationml/2006/ole">
            <mc:AlternateContent xmlns:mc="http://schemas.openxmlformats.org/markup-compatibility/2006">
              <mc:Choice xmlns:v="urn:schemas-microsoft-com:vml" Requires="v">
                <p:oleObj spid="_x0000_s531470" name="Equation" r:id="rId3" imgW="1397000" imgH="457200" progId="Equation.3">
                  <p:embed/>
                </p:oleObj>
              </mc:Choice>
              <mc:Fallback>
                <p:oleObj name="Equation" r:id="rId3" imgW="1397000" imgH="457200" progId="Equation.3">
                  <p:embed/>
                  <p:pic>
                    <p:nvPicPr>
                      <p:cNvPr id="23"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860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83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X-Axis Shear</a:t>
            </a:r>
          </a:p>
        </p:txBody>
      </p:sp>
      <p:sp>
        <p:nvSpPr>
          <p:cNvPr id="3" name="Content Placeholder 2"/>
          <p:cNvSpPr>
            <a:spLocks noGrp="1"/>
          </p:cNvSpPr>
          <p:nvPr>
            <p:ph idx="1"/>
          </p:nvPr>
        </p:nvSpPr>
        <p:spPr>
          <a:xfrm>
            <a:off x="566738" y="1752600"/>
            <a:ext cx="8424862" cy="4267200"/>
          </a:xfrm>
        </p:spPr>
        <p:txBody>
          <a:bodyPr/>
          <a:lstStyle/>
          <a:p>
            <a:r>
              <a:rPr lang="en-US" sz="2400" dirty="0"/>
              <a:t>Shear along x axis (What is the matrix for y axis shear?)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19</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Text Box 10"/>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12" name="Line 11"/>
          <p:cNvSpPr>
            <a:spLocks noChangeShapeType="1"/>
          </p:cNvSpPr>
          <p:nvPr/>
        </p:nvSpPr>
        <p:spPr bwMode="auto">
          <a:xfrm flipV="1">
            <a:off x="60198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48768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162800" y="43434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59436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68580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Text Box 16"/>
          <p:cNvSpPr txBox="1">
            <a:spLocks noChangeArrowheads="1"/>
          </p:cNvSpPr>
          <p:nvPr/>
        </p:nvSpPr>
        <p:spPr bwMode="auto">
          <a:xfrm>
            <a:off x="56388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8" name="Line 17"/>
          <p:cNvSpPr>
            <a:spLocks noChangeShapeType="1"/>
          </p:cNvSpPr>
          <p:nvPr/>
        </p:nvSpPr>
        <p:spPr bwMode="auto">
          <a:xfrm flipH="1">
            <a:off x="5943600" y="4038600"/>
            <a:ext cx="990600" cy="0"/>
          </a:xfrm>
          <a:prstGeom prst="line">
            <a:avLst/>
          </a:prstGeom>
          <a:noFill/>
          <a:ln w="19050">
            <a:solidFill>
              <a:schemeClr val="tx1"/>
            </a:solidFill>
            <a:round/>
            <a:headEnd/>
            <a:tailEnd/>
          </a:ln>
          <a:effectLst/>
        </p:spPr>
        <p:txBody>
          <a:bodyPr/>
          <a:lstStyle/>
          <a:p>
            <a:endParaRPr lang="en-US"/>
          </a:p>
        </p:txBody>
      </p:sp>
      <p:sp>
        <p:nvSpPr>
          <p:cNvPr id="19" name="Line 18"/>
          <p:cNvSpPr>
            <a:spLocks noChangeShapeType="1"/>
          </p:cNvSpPr>
          <p:nvPr/>
        </p:nvSpPr>
        <p:spPr bwMode="auto">
          <a:xfrm flipH="1">
            <a:off x="5105400" y="4800600"/>
            <a:ext cx="990600" cy="0"/>
          </a:xfrm>
          <a:prstGeom prst="line">
            <a:avLst/>
          </a:prstGeom>
          <a:noFill/>
          <a:ln w="19050">
            <a:solidFill>
              <a:schemeClr val="tx1"/>
            </a:solidFill>
            <a:round/>
            <a:headEnd/>
            <a:tailEnd/>
          </a:ln>
          <a:effectLst/>
        </p:spPr>
        <p:txBody>
          <a:bodyPr/>
          <a:lstStyle/>
          <a:p>
            <a:endParaRPr lang="en-US"/>
          </a:p>
        </p:txBody>
      </p:sp>
      <p:sp>
        <p:nvSpPr>
          <p:cNvPr id="20" name="Line 19"/>
          <p:cNvSpPr>
            <a:spLocks noChangeShapeType="1"/>
          </p:cNvSpPr>
          <p:nvPr/>
        </p:nvSpPr>
        <p:spPr bwMode="auto">
          <a:xfrm flipH="1">
            <a:off x="5105400" y="4038600"/>
            <a:ext cx="838200" cy="762000"/>
          </a:xfrm>
          <a:prstGeom prst="line">
            <a:avLst/>
          </a:prstGeom>
          <a:noFill/>
          <a:ln w="19050">
            <a:solidFill>
              <a:schemeClr val="tx1"/>
            </a:solidFill>
            <a:round/>
            <a:headEnd/>
            <a:tailEnd/>
          </a:ln>
          <a:effectLst/>
        </p:spPr>
        <p:txBody>
          <a:bodyPr/>
          <a:lstStyle/>
          <a:p>
            <a:endParaRPr lang="en-US"/>
          </a:p>
        </p:txBody>
      </p:sp>
      <p:sp>
        <p:nvSpPr>
          <p:cNvPr id="21" name="Line 20"/>
          <p:cNvSpPr>
            <a:spLocks noChangeShapeType="1"/>
          </p:cNvSpPr>
          <p:nvPr/>
        </p:nvSpPr>
        <p:spPr bwMode="auto">
          <a:xfrm flipH="1">
            <a:off x="6096000" y="4038600"/>
            <a:ext cx="838200" cy="762000"/>
          </a:xfrm>
          <a:prstGeom prst="line">
            <a:avLst/>
          </a:prstGeom>
          <a:noFill/>
          <a:ln w="19050">
            <a:solidFill>
              <a:schemeClr val="tx1"/>
            </a:solidFill>
            <a:round/>
            <a:headEnd/>
            <a:tailEnd/>
          </a:ln>
          <a:effectLst/>
        </p:spPr>
        <p:txBody>
          <a:bodyPr/>
          <a:lstStyle/>
          <a:p>
            <a:endParaRPr lang="en-US"/>
          </a:p>
        </p:txBody>
      </p:sp>
      <p:sp>
        <p:nvSpPr>
          <p:cNvPr id="22"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443395" name="Object 3"/>
          <p:cNvGraphicFramePr>
            <a:graphicFrameLocks noChangeAspect="1"/>
          </p:cNvGraphicFramePr>
          <p:nvPr/>
        </p:nvGraphicFramePr>
        <p:xfrm>
          <a:off x="2286000" y="2133600"/>
          <a:ext cx="4243388" cy="1155700"/>
        </p:xfrm>
        <a:graphic>
          <a:graphicData uri="http://schemas.openxmlformats.org/presentationml/2006/ole">
            <mc:AlternateContent xmlns:mc="http://schemas.openxmlformats.org/markup-compatibility/2006">
              <mc:Choice xmlns:v="urn:schemas-microsoft-com:vml" Requires="v">
                <p:oleObj spid="_x0000_s532494" name="Equation" r:id="rId3" imgW="1676400" imgH="457200" progId="Equation.3">
                  <p:embed/>
                </p:oleObj>
              </mc:Choice>
              <mc:Fallback>
                <p:oleObj name="Equation" r:id="rId3" imgW="1676400" imgH="457200" progId="Equation.3">
                  <p:embed/>
                  <p:pic>
                    <p:nvPicPr>
                      <p:cNvPr id="4433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133600"/>
                        <a:ext cx="4243388"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88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Last time</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t>Compositing</a:t>
            </a:r>
          </a:p>
          <a:p>
            <a:r>
              <a:rPr lang="en-US" dirty="0"/>
              <a:t>NPR</a:t>
            </a:r>
          </a:p>
          <a:p>
            <a:endParaRPr lang="en-US" dirty="0"/>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About X Axis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20</a:t>
            </a:fld>
            <a:endParaRPr lang="en-US"/>
          </a:p>
        </p:txBody>
      </p:sp>
      <p:sp>
        <p:nvSpPr>
          <p:cNvPr id="5" name="Line 4"/>
          <p:cNvSpPr>
            <a:spLocks noChangeShapeType="1"/>
          </p:cNvSpPr>
          <p:nvPr/>
        </p:nvSpPr>
        <p:spPr bwMode="auto">
          <a:xfrm flipV="1">
            <a:off x="2514600" y="2438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371600" y="3886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657600" y="38100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4267200" y="3733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2438400" y="3810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971800" y="3429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Rectangle 10"/>
          <p:cNvSpPr>
            <a:spLocks noChangeArrowheads="1"/>
          </p:cNvSpPr>
          <p:nvPr/>
        </p:nvSpPr>
        <p:spPr bwMode="auto">
          <a:xfrm>
            <a:off x="1981200" y="3505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629400" y="2743200"/>
            <a:ext cx="0" cy="20574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486400" y="3962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772400" y="3886200"/>
            <a:ext cx="336550" cy="457200"/>
          </a:xfrm>
          <a:prstGeom prst="rect">
            <a:avLst/>
          </a:prstGeom>
          <a:noFill/>
          <a:ln w="9525">
            <a:noFill/>
            <a:miter lim="800000"/>
            <a:headEnd/>
            <a:tailEnd/>
          </a:ln>
          <a:effectLst/>
        </p:spPr>
        <p:txBody>
          <a:bodyPr wrap="none">
            <a:spAutoFit/>
          </a:bodyPr>
          <a:lstStyle/>
          <a:p>
            <a:r>
              <a:rPr lang="en-US"/>
              <a:t>x</a:t>
            </a:r>
          </a:p>
        </p:txBody>
      </p:sp>
      <p:sp>
        <p:nvSpPr>
          <p:cNvPr id="15" name="Oval 14"/>
          <p:cNvSpPr>
            <a:spLocks noChangeArrowheads="1"/>
          </p:cNvSpPr>
          <p:nvPr/>
        </p:nvSpPr>
        <p:spPr bwMode="auto">
          <a:xfrm>
            <a:off x="65532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70866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Rectangle 16"/>
          <p:cNvSpPr>
            <a:spLocks noChangeArrowheads="1"/>
          </p:cNvSpPr>
          <p:nvPr/>
        </p:nvSpPr>
        <p:spPr bwMode="auto">
          <a:xfrm>
            <a:off x="6096000" y="35814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18" name="Object 17"/>
          <p:cNvGraphicFramePr>
            <a:graphicFrameLocks noChangeAspect="1"/>
          </p:cNvGraphicFramePr>
          <p:nvPr/>
        </p:nvGraphicFramePr>
        <p:xfrm>
          <a:off x="2819400" y="1752600"/>
          <a:ext cx="3535363" cy="1157288"/>
        </p:xfrm>
        <a:graphic>
          <a:graphicData uri="http://schemas.openxmlformats.org/presentationml/2006/ole">
            <mc:AlternateContent xmlns:mc="http://schemas.openxmlformats.org/markup-compatibility/2006">
              <mc:Choice xmlns:v="urn:schemas-microsoft-com:vml" Requires="v">
                <p:oleObj spid="_x0000_s533518" name="Equation" r:id="rId3" imgW="1397000" imgH="457200" progId="Equation.3">
                  <p:embed/>
                </p:oleObj>
              </mc:Choice>
              <mc:Fallback>
                <p:oleObj name="Equation" r:id="rId3" imgW="1397000" imgH="457200" progId="Equation.3">
                  <p:embed/>
                  <p:pic>
                    <p:nvPicPr>
                      <p:cNvPr id="1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0"/>
          <p:cNvSpPr txBox="1">
            <a:spLocks noChangeArrowheads="1"/>
          </p:cNvSpPr>
          <p:nvPr/>
        </p:nvSpPr>
        <p:spPr bwMode="auto">
          <a:xfrm>
            <a:off x="2209800" y="2971800"/>
            <a:ext cx="336550" cy="457200"/>
          </a:xfrm>
          <a:prstGeom prst="rect">
            <a:avLst/>
          </a:prstGeom>
          <a:noFill/>
          <a:ln w="9525">
            <a:noFill/>
            <a:miter lim="800000"/>
            <a:headEnd/>
            <a:tailEnd/>
          </a:ln>
          <a:effectLst/>
        </p:spPr>
        <p:txBody>
          <a:bodyPr wrap="none">
            <a:spAutoFit/>
          </a:bodyPr>
          <a:lstStyle/>
          <a:p>
            <a:r>
              <a:rPr lang="en-US" dirty="0"/>
              <a:t>y</a:t>
            </a:r>
          </a:p>
        </p:txBody>
      </p:sp>
      <p:sp>
        <p:nvSpPr>
          <p:cNvPr id="22" name="Text Box 16"/>
          <p:cNvSpPr txBox="1">
            <a:spLocks noChangeArrowheads="1"/>
          </p:cNvSpPr>
          <p:nvPr/>
        </p:nvSpPr>
        <p:spPr bwMode="auto">
          <a:xfrm>
            <a:off x="6324600" y="2971800"/>
            <a:ext cx="336550" cy="457200"/>
          </a:xfrm>
          <a:prstGeom prst="rect">
            <a:avLst/>
          </a:prstGeom>
          <a:noFill/>
          <a:ln w="9525">
            <a:noFill/>
            <a:miter lim="800000"/>
            <a:headEnd/>
            <a:tailEnd/>
          </a:ln>
          <a:effectLst/>
        </p:spPr>
        <p:txBody>
          <a:bodyPr wrap="none">
            <a:spAutoFit/>
          </a:bodyPr>
          <a:lstStyle/>
          <a:p>
            <a:r>
              <a:rPr lang="en-US" dirty="0"/>
              <a:t>y</a:t>
            </a:r>
          </a:p>
        </p:txBody>
      </p:sp>
    </p:spTree>
    <p:extLst>
      <p:ext uri="{BB962C8B-B14F-4D97-AF65-F5344CB8AC3E}">
        <p14:creationId xmlns:p14="http://schemas.microsoft.com/office/powerpoint/2010/main" val="386244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About X Axis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21</a:t>
            </a:fld>
            <a:endParaRPr lang="en-US"/>
          </a:p>
        </p:txBody>
      </p:sp>
      <p:sp>
        <p:nvSpPr>
          <p:cNvPr id="5" name="Line 4"/>
          <p:cNvSpPr>
            <a:spLocks noChangeShapeType="1"/>
          </p:cNvSpPr>
          <p:nvPr/>
        </p:nvSpPr>
        <p:spPr bwMode="auto">
          <a:xfrm flipV="1">
            <a:off x="2514600" y="2438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371600" y="3886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657600" y="3810000"/>
            <a:ext cx="336550" cy="457200"/>
          </a:xfrm>
          <a:prstGeom prst="rect">
            <a:avLst/>
          </a:prstGeom>
          <a:noFill/>
          <a:ln w="9525">
            <a:noFill/>
            <a:miter lim="800000"/>
            <a:headEnd/>
            <a:tailEnd/>
          </a:ln>
          <a:effectLst/>
        </p:spPr>
        <p:txBody>
          <a:bodyPr wrap="none">
            <a:spAutoFit/>
          </a:bodyPr>
          <a:lstStyle/>
          <a:p>
            <a:r>
              <a:rPr lang="en-US" dirty="0"/>
              <a:t>x</a:t>
            </a:r>
          </a:p>
        </p:txBody>
      </p:sp>
      <p:sp>
        <p:nvSpPr>
          <p:cNvPr id="8" name="Line 7"/>
          <p:cNvSpPr>
            <a:spLocks noChangeShapeType="1"/>
          </p:cNvSpPr>
          <p:nvPr/>
        </p:nvSpPr>
        <p:spPr bwMode="auto">
          <a:xfrm>
            <a:off x="4267200" y="3733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2438400" y="3810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971800" y="3429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Rectangle 10"/>
          <p:cNvSpPr>
            <a:spLocks noChangeArrowheads="1"/>
          </p:cNvSpPr>
          <p:nvPr/>
        </p:nvSpPr>
        <p:spPr bwMode="auto">
          <a:xfrm>
            <a:off x="1981200" y="3505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629400" y="2743200"/>
            <a:ext cx="0" cy="20574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486400" y="3962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772400" y="38862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65532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70866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Rectangle 16"/>
          <p:cNvSpPr>
            <a:spLocks noChangeArrowheads="1"/>
          </p:cNvSpPr>
          <p:nvPr/>
        </p:nvSpPr>
        <p:spPr bwMode="auto">
          <a:xfrm>
            <a:off x="6096000" y="35814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445443" name="Object 3"/>
          <p:cNvGraphicFramePr>
            <a:graphicFrameLocks noChangeAspect="1"/>
          </p:cNvGraphicFramePr>
          <p:nvPr/>
        </p:nvGraphicFramePr>
        <p:xfrm>
          <a:off x="2514600" y="1600200"/>
          <a:ext cx="4114800" cy="1155700"/>
        </p:xfrm>
        <a:graphic>
          <a:graphicData uri="http://schemas.openxmlformats.org/presentationml/2006/ole">
            <mc:AlternateContent xmlns:mc="http://schemas.openxmlformats.org/markup-compatibility/2006">
              <mc:Choice xmlns:v="urn:schemas-microsoft-com:vml" Requires="v">
                <p:oleObj spid="_x0000_s534542" name="Equation" r:id="rId3" imgW="1625600" imgH="457200" progId="Equation.3">
                  <p:embed/>
                </p:oleObj>
              </mc:Choice>
              <mc:Fallback>
                <p:oleObj name="Equation" r:id="rId3" imgW="1625600" imgH="457200" progId="Equation.3">
                  <p:embed/>
                  <p:pic>
                    <p:nvPicPr>
                      <p:cNvPr id="4454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00200"/>
                        <a:ext cx="41148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0"/>
          <p:cNvSpPr txBox="1">
            <a:spLocks noChangeArrowheads="1"/>
          </p:cNvSpPr>
          <p:nvPr/>
        </p:nvSpPr>
        <p:spPr bwMode="auto">
          <a:xfrm>
            <a:off x="2101850" y="2819400"/>
            <a:ext cx="336550" cy="457200"/>
          </a:xfrm>
          <a:prstGeom prst="rect">
            <a:avLst/>
          </a:prstGeom>
          <a:noFill/>
          <a:ln w="9525">
            <a:noFill/>
            <a:miter lim="800000"/>
            <a:headEnd/>
            <a:tailEnd/>
          </a:ln>
          <a:effectLst/>
        </p:spPr>
        <p:txBody>
          <a:bodyPr wrap="none">
            <a:spAutoFit/>
          </a:bodyPr>
          <a:lstStyle/>
          <a:p>
            <a:r>
              <a:rPr lang="en-US" dirty="0"/>
              <a:t>y</a:t>
            </a:r>
          </a:p>
        </p:txBody>
      </p:sp>
      <p:sp>
        <p:nvSpPr>
          <p:cNvPr id="21" name="Text Box 16"/>
          <p:cNvSpPr txBox="1">
            <a:spLocks noChangeArrowheads="1"/>
          </p:cNvSpPr>
          <p:nvPr/>
        </p:nvSpPr>
        <p:spPr bwMode="auto">
          <a:xfrm>
            <a:off x="6216650" y="2819400"/>
            <a:ext cx="336550" cy="457200"/>
          </a:xfrm>
          <a:prstGeom prst="rect">
            <a:avLst/>
          </a:prstGeom>
          <a:noFill/>
          <a:ln w="9525">
            <a:noFill/>
            <a:miter lim="800000"/>
            <a:headEnd/>
            <a:tailEnd/>
          </a:ln>
          <a:effectLst/>
        </p:spPr>
        <p:txBody>
          <a:bodyPr wrap="none">
            <a:spAutoFit/>
          </a:bodyPr>
          <a:lstStyle/>
          <a:p>
            <a:r>
              <a:rPr lang="en-US" dirty="0"/>
              <a:t>y</a:t>
            </a:r>
          </a:p>
        </p:txBody>
      </p:sp>
    </p:spTree>
    <p:extLst>
      <p:ext uri="{BB962C8B-B14F-4D97-AF65-F5344CB8AC3E}">
        <p14:creationId xmlns:p14="http://schemas.microsoft.com/office/powerpoint/2010/main" val="377916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Affine Transformations</a:t>
            </a:r>
          </a:p>
        </p:txBody>
      </p:sp>
      <p:sp>
        <p:nvSpPr>
          <p:cNvPr id="3" name="Content Placeholder 2"/>
          <p:cNvSpPr>
            <a:spLocks noGrp="1"/>
          </p:cNvSpPr>
          <p:nvPr>
            <p:ph idx="1"/>
          </p:nvPr>
        </p:nvSpPr>
        <p:spPr/>
        <p:txBody>
          <a:bodyPr/>
          <a:lstStyle/>
          <a:p>
            <a:r>
              <a:rPr lang="en-US" sz="2400" dirty="0"/>
              <a:t>An </a:t>
            </a:r>
            <a:r>
              <a:rPr lang="en-US" sz="2400" i="1" dirty="0"/>
              <a:t>affine transformation</a:t>
            </a:r>
            <a:r>
              <a:rPr lang="en-US" sz="2400" dirty="0"/>
              <a:t> is one that can be written in the form:</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22</a:t>
            </a:fld>
            <a:endParaRPr lang="en-US"/>
          </a:p>
        </p:txBody>
      </p:sp>
      <p:graphicFrame>
        <p:nvGraphicFramePr>
          <p:cNvPr id="435202" name="Object 2"/>
          <p:cNvGraphicFramePr>
            <a:graphicFrameLocks noChangeAspect="1"/>
          </p:cNvGraphicFramePr>
          <p:nvPr/>
        </p:nvGraphicFramePr>
        <p:xfrm>
          <a:off x="2590800" y="2667000"/>
          <a:ext cx="4083050" cy="2957513"/>
        </p:xfrm>
        <a:graphic>
          <a:graphicData uri="http://schemas.openxmlformats.org/presentationml/2006/ole">
            <mc:AlternateContent xmlns:mc="http://schemas.openxmlformats.org/markup-compatibility/2006">
              <mc:Choice xmlns:v="urn:schemas-microsoft-com:vml" Requires="v">
                <p:oleObj spid="_x0000_s535566" name="Equation" r:id="rId4" imgW="1612900" imgH="1168400" progId="Equation.3">
                  <p:embed/>
                </p:oleObj>
              </mc:Choice>
              <mc:Fallback>
                <p:oleObj name="Equation" r:id="rId4" imgW="1612900" imgH="1168400" progId="Equation.3">
                  <p:embed/>
                  <p:pic>
                    <p:nvPicPr>
                      <p:cNvPr id="43520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667000"/>
                        <a:ext cx="4083050" cy="295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2386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Affine Transforms</a:t>
            </a:r>
          </a:p>
        </p:txBody>
      </p:sp>
      <p:sp>
        <p:nvSpPr>
          <p:cNvPr id="3" name="Content Placeholder 2"/>
          <p:cNvSpPr>
            <a:spLocks noGrp="1"/>
          </p:cNvSpPr>
          <p:nvPr>
            <p:ph idx="1"/>
          </p:nvPr>
        </p:nvSpPr>
        <p:spPr/>
        <p:txBody>
          <a:bodyPr/>
          <a:lstStyle/>
          <a:p>
            <a:r>
              <a:rPr lang="en-US" sz="2800" dirty="0"/>
              <a:t>Any affine transformation can be composed as a sequence of simple transformations:</a:t>
            </a:r>
          </a:p>
          <a:p>
            <a:pPr lvl="1"/>
            <a:r>
              <a:rPr lang="en-US" sz="2400" dirty="0"/>
              <a:t>Translation</a:t>
            </a:r>
          </a:p>
          <a:p>
            <a:pPr lvl="1"/>
            <a:r>
              <a:rPr lang="en-US" sz="2400" dirty="0"/>
              <a:t>Scaling (possibly with negative values)</a:t>
            </a:r>
          </a:p>
          <a:p>
            <a:pPr lvl="1"/>
            <a:r>
              <a:rPr lang="en-US" sz="2400" dirty="0"/>
              <a:t>Rotation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23</a:t>
            </a:fld>
            <a:endParaRPr lang="en-US"/>
          </a:p>
        </p:txBody>
      </p:sp>
    </p:spTree>
    <p:extLst>
      <p:ext uri="{BB962C8B-B14F-4D97-AF65-F5344CB8AC3E}">
        <p14:creationId xmlns:p14="http://schemas.microsoft.com/office/powerpoint/2010/main" val="63181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600" dirty="0"/>
              <a:t>Rotating About An Arbitrary Point</a:t>
            </a:r>
          </a:p>
        </p:txBody>
      </p:sp>
      <p:sp>
        <p:nvSpPr>
          <p:cNvPr id="354307" name="Rectangle 3"/>
          <p:cNvSpPr>
            <a:spLocks noGrp="1" noChangeArrowheads="1"/>
          </p:cNvSpPr>
          <p:nvPr>
            <p:ph type="body" idx="1"/>
          </p:nvPr>
        </p:nvSpPr>
        <p:spPr>
          <a:xfrm>
            <a:off x="566738" y="1752600"/>
            <a:ext cx="8196262" cy="4267200"/>
          </a:xfrm>
        </p:spPr>
        <p:txBody>
          <a:bodyPr/>
          <a:lstStyle/>
          <a:p>
            <a:r>
              <a:rPr lang="en-US" sz="2400" dirty="0"/>
              <a:t>What happens when you rotate an object about an arbitrary point that is not the origin?</a:t>
            </a:r>
          </a:p>
        </p:txBody>
      </p:sp>
      <p:sp>
        <p:nvSpPr>
          <p:cNvPr id="354312"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6" name="Line 3"/>
          <p:cNvSpPr>
            <a:spLocks noChangeShapeType="1"/>
          </p:cNvSpPr>
          <p:nvPr/>
        </p:nvSpPr>
        <p:spPr bwMode="auto">
          <a:xfrm flipV="1">
            <a:off x="18288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17" name="Line 4"/>
          <p:cNvSpPr>
            <a:spLocks noChangeShapeType="1"/>
          </p:cNvSpPr>
          <p:nvPr/>
        </p:nvSpPr>
        <p:spPr bwMode="auto">
          <a:xfrm>
            <a:off x="990600" y="42672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5"/>
          <p:cNvSpPr txBox="1">
            <a:spLocks noChangeArrowheads="1"/>
          </p:cNvSpPr>
          <p:nvPr/>
        </p:nvSpPr>
        <p:spPr bwMode="auto">
          <a:xfrm>
            <a:off x="2971800" y="4191000"/>
            <a:ext cx="336550" cy="457200"/>
          </a:xfrm>
          <a:prstGeom prst="rect">
            <a:avLst/>
          </a:prstGeom>
          <a:noFill/>
          <a:ln w="9525">
            <a:noFill/>
            <a:miter lim="800000"/>
            <a:headEnd/>
            <a:tailEnd/>
          </a:ln>
          <a:effectLst/>
        </p:spPr>
        <p:txBody>
          <a:bodyPr wrap="none">
            <a:spAutoFit/>
          </a:bodyPr>
          <a:lstStyle/>
          <a:p>
            <a:r>
              <a:rPr lang="en-US"/>
              <a:t>x</a:t>
            </a:r>
          </a:p>
        </p:txBody>
      </p:sp>
      <p:sp>
        <p:nvSpPr>
          <p:cNvPr id="19" name="Text Box 6"/>
          <p:cNvSpPr txBox="1">
            <a:spLocks noChangeArrowheads="1"/>
          </p:cNvSpPr>
          <p:nvPr/>
        </p:nvSpPr>
        <p:spPr bwMode="auto">
          <a:xfrm>
            <a:off x="1447800" y="2971800"/>
            <a:ext cx="336550" cy="457200"/>
          </a:xfrm>
          <a:prstGeom prst="rect">
            <a:avLst/>
          </a:prstGeom>
          <a:noFill/>
          <a:ln w="9525">
            <a:noFill/>
            <a:miter lim="800000"/>
            <a:headEnd/>
            <a:tailEnd/>
          </a:ln>
          <a:effectLst/>
        </p:spPr>
        <p:txBody>
          <a:bodyPr wrap="none">
            <a:spAutoFit/>
          </a:bodyPr>
          <a:lstStyle/>
          <a:p>
            <a:r>
              <a:rPr lang="en-US"/>
              <a:t>y</a:t>
            </a:r>
          </a:p>
        </p:txBody>
      </p:sp>
      <p:sp>
        <p:nvSpPr>
          <p:cNvPr id="20" name="Rectangle 7"/>
          <p:cNvSpPr>
            <a:spLocks noChangeArrowheads="1"/>
          </p:cNvSpPr>
          <p:nvPr/>
        </p:nvSpPr>
        <p:spPr bwMode="auto">
          <a:xfrm>
            <a:off x="2286000" y="3276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1" name="Oval 8"/>
          <p:cNvSpPr>
            <a:spLocks noChangeArrowheads="1"/>
          </p:cNvSpPr>
          <p:nvPr/>
        </p:nvSpPr>
        <p:spPr bwMode="auto">
          <a:xfrm>
            <a:off x="2743200" y="3581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9"/>
          <p:cNvSpPr>
            <a:spLocks noChangeArrowheads="1"/>
          </p:cNvSpPr>
          <p:nvPr/>
        </p:nvSpPr>
        <p:spPr bwMode="auto">
          <a:xfrm>
            <a:off x="3276600" y="3200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Line 10"/>
          <p:cNvSpPr>
            <a:spLocks noChangeShapeType="1"/>
          </p:cNvSpPr>
          <p:nvPr/>
        </p:nvSpPr>
        <p:spPr bwMode="auto">
          <a:xfrm>
            <a:off x="2895600" y="3657600"/>
            <a:ext cx="457200" cy="0"/>
          </a:xfrm>
          <a:prstGeom prst="line">
            <a:avLst/>
          </a:prstGeom>
          <a:noFill/>
          <a:ln w="2857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18750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600" dirty="0"/>
              <a:t>Rotating About An Arbitrary Point</a:t>
            </a:r>
          </a:p>
        </p:txBody>
      </p:sp>
      <p:sp>
        <p:nvSpPr>
          <p:cNvPr id="354307" name="Rectangle 3"/>
          <p:cNvSpPr>
            <a:spLocks noGrp="1" noChangeArrowheads="1"/>
          </p:cNvSpPr>
          <p:nvPr>
            <p:ph type="body" idx="1"/>
          </p:nvPr>
        </p:nvSpPr>
        <p:spPr>
          <a:xfrm>
            <a:off x="566738" y="1752600"/>
            <a:ext cx="8196262" cy="4267200"/>
          </a:xfrm>
        </p:spPr>
        <p:txBody>
          <a:bodyPr/>
          <a:lstStyle/>
          <a:p>
            <a:r>
              <a:rPr lang="en-US" sz="2400" dirty="0"/>
              <a:t>What happens when you rotate an object about an arbitrary point that is not the origin?</a:t>
            </a:r>
          </a:p>
        </p:txBody>
      </p:sp>
      <p:sp>
        <p:nvSpPr>
          <p:cNvPr id="354312"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6" name="Line 3"/>
          <p:cNvSpPr>
            <a:spLocks noChangeShapeType="1"/>
          </p:cNvSpPr>
          <p:nvPr/>
        </p:nvSpPr>
        <p:spPr bwMode="auto">
          <a:xfrm flipV="1">
            <a:off x="18288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17" name="Line 4"/>
          <p:cNvSpPr>
            <a:spLocks noChangeShapeType="1"/>
          </p:cNvSpPr>
          <p:nvPr/>
        </p:nvSpPr>
        <p:spPr bwMode="auto">
          <a:xfrm>
            <a:off x="990600" y="42672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5"/>
          <p:cNvSpPr txBox="1">
            <a:spLocks noChangeArrowheads="1"/>
          </p:cNvSpPr>
          <p:nvPr/>
        </p:nvSpPr>
        <p:spPr bwMode="auto">
          <a:xfrm>
            <a:off x="2971800" y="4191000"/>
            <a:ext cx="336550" cy="457200"/>
          </a:xfrm>
          <a:prstGeom prst="rect">
            <a:avLst/>
          </a:prstGeom>
          <a:noFill/>
          <a:ln w="9525">
            <a:noFill/>
            <a:miter lim="800000"/>
            <a:headEnd/>
            <a:tailEnd/>
          </a:ln>
          <a:effectLst/>
        </p:spPr>
        <p:txBody>
          <a:bodyPr wrap="none">
            <a:spAutoFit/>
          </a:bodyPr>
          <a:lstStyle/>
          <a:p>
            <a:r>
              <a:rPr lang="en-US"/>
              <a:t>x</a:t>
            </a:r>
          </a:p>
        </p:txBody>
      </p:sp>
      <p:sp>
        <p:nvSpPr>
          <p:cNvPr id="19" name="Text Box 6"/>
          <p:cNvSpPr txBox="1">
            <a:spLocks noChangeArrowheads="1"/>
          </p:cNvSpPr>
          <p:nvPr/>
        </p:nvSpPr>
        <p:spPr bwMode="auto">
          <a:xfrm>
            <a:off x="1447800" y="2971800"/>
            <a:ext cx="336550" cy="457200"/>
          </a:xfrm>
          <a:prstGeom prst="rect">
            <a:avLst/>
          </a:prstGeom>
          <a:noFill/>
          <a:ln w="9525">
            <a:noFill/>
            <a:miter lim="800000"/>
            <a:headEnd/>
            <a:tailEnd/>
          </a:ln>
          <a:effectLst/>
        </p:spPr>
        <p:txBody>
          <a:bodyPr wrap="none">
            <a:spAutoFit/>
          </a:bodyPr>
          <a:lstStyle/>
          <a:p>
            <a:r>
              <a:rPr lang="en-US"/>
              <a:t>y</a:t>
            </a:r>
          </a:p>
        </p:txBody>
      </p:sp>
      <p:sp>
        <p:nvSpPr>
          <p:cNvPr id="20" name="Rectangle 7"/>
          <p:cNvSpPr>
            <a:spLocks noChangeArrowheads="1"/>
          </p:cNvSpPr>
          <p:nvPr/>
        </p:nvSpPr>
        <p:spPr bwMode="auto">
          <a:xfrm>
            <a:off x="2286000" y="3276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1" name="Oval 8"/>
          <p:cNvSpPr>
            <a:spLocks noChangeArrowheads="1"/>
          </p:cNvSpPr>
          <p:nvPr/>
        </p:nvSpPr>
        <p:spPr bwMode="auto">
          <a:xfrm>
            <a:off x="2743200" y="3581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9"/>
          <p:cNvSpPr>
            <a:spLocks noChangeArrowheads="1"/>
          </p:cNvSpPr>
          <p:nvPr/>
        </p:nvSpPr>
        <p:spPr bwMode="auto">
          <a:xfrm>
            <a:off x="3276600" y="3200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Line 10"/>
          <p:cNvSpPr>
            <a:spLocks noChangeShapeType="1"/>
          </p:cNvSpPr>
          <p:nvPr/>
        </p:nvSpPr>
        <p:spPr bwMode="auto">
          <a:xfrm>
            <a:off x="2895600" y="3657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24" name="Line 29"/>
          <p:cNvSpPr>
            <a:spLocks noChangeShapeType="1"/>
          </p:cNvSpPr>
          <p:nvPr/>
        </p:nvSpPr>
        <p:spPr bwMode="auto">
          <a:xfrm flipV="1">
            <a:off x="60960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25" name="Line 30"/>
          <p:cNvSpPr>
            <a:spLocks noChangeShapeType="1"/>
          </p:cNvSpPr>
          <p:nvPr/>
        </p:nvSpPr>
        <p:spPr bwMode="auto">
          <a:xfrm>
            <a:off x="5181600" y="42672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26" name="Text Box 31"/>
          <p:cNvSpPr txBox="1">
            <a:spLocks noChangeArrowheads="1"/>
          </p:cNvSpPr>
          <p:nvPr/>
        </p:nvSpPr>
        <p:spPr bwMode="auto">
          <a:xfrm>
            <a:off x="7239000" y="4191000"/>
            <a:ext cx="336550" cy="457200"/>
          </a:xfrm>
          <a:prstGeom prst="rect">
            <a:avLst/>
          </a:prstGeom>
          <a:noFill/>
          <a:ln w="9525">
            <a:noFill/>
            <a:miter lim="800000"/>
            <a:headEnd/>
            <a:tailEnd/>
          </a:ln>
          <a:effectLst/>
        </p:spPr>
        <p:txBody>
          <a:bodyPr wrap="none">
            <a:spAutoFit/>
          </a:bodyPr>
          <a:lstStyle/>
          <a:p>
            <a:r>
              <a:rPr lang="en-US"/>
              <a:t>x</a:t>
            </a:r>
          </a:p>
        </p:txBody>
      </p:sp>
      <p:sp>
        <p:nvSpPr>
          <p:cNvPr id="27" name="Text Box 32"/>
          <p:cNvSpPr txBox="1">
            <a:spLocks noChangeArrowheads="1"/>
          </p:cNvSpPr>
          <p:nvPr/>
        </p:nvSpPr>
        <p:spPr bwMode="auto">
          <a:xfrm>
            <a:off x="5715000" y="2971800"/>
            <a:ext cx="336550" cy="457200"/>
          </a:xfrm>
          <a:prstGeom prst="rect">
            <a:avLst/>
          </a:prstGeom>
          <a:noFill/>
          <a:ln w="9525">
            <a:noFill/>
            <a:miter lim="800000"/>
            <a:headEnd/>
            <a:tailEnd/>
          </a:ln>
          <a:effectLst/>
        </p:spPr>
        <p:txBody>
          <a:bodyPr wrap="none">
            <a:spAutoFit/>
          </a:bodyPr>
          <a:lstStyle/>
          <a:p>
            <a:r>
              <a:rPr lang="en-US"/>
              <a:t>y</a:t>
            </a:r>
          </a:p>
        </p:txBody>
      </p:sp>
      <p:sp>
        <p:nvSpPr>
          <p:cNvPr id="28" name="Rectangle 33"/>
          <p:cNvSpPr>
            <a:spLocks noChangeArrowheads="1"/>
          </p:cNvSpPr>
          <p:nvPr/>
        </p:nvSpPr>
        <p:spPr bwMode="auto">
          <a:xfrm rot="19046061">
            <a:off x="6553200" y="3352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9" name="Oval 34"/>
          <p:cNvSpPr>
            <a:spLocks noChangeArrowheads="1"/>
          </p:cNvSpPr>
          <p:nvPr/>
        </p:nvSpPr>
        <p:spPr bwMode="auto">
          <a:xfrm rot="19046061">
            <a:off x="7010400" y="3657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0" name="Oval 35"/>
          <p:cNvSpPr>
            <a:spLocks noChangeArrowheads="1"/>
          </p:cNvSpPr>
          <p:nvPr/>
        </p:nvSpPr>
        <p:spPr bwMode="auto">
          <a:xfrm rot="19046061">
            <a:off x="7145338" y="3016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1" name="Line 36"/>
          <p:cNvSpPr>
            <a:spLocks noChangeShapeType="1"/>
          </p:cNvSpPr>
          <p:nvPr/>
        </p:nvSpPr>
        <p:spPr bwMode="auto">
          <a:xfrm rot="19046061">
            <a:off x="7081838" y="3529013"/>
            <a:ext cx="457200" cy="0"/>
          </a:xfrm>
          <a:prstGeom prst="line">
            <a:avLst/>
          </a:prstGeom>
          <a:noFill/>
          <a:ln w="2857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78711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dirty="0"/>
              <a:t>How Do We Compute It?</a:t>
            </a:r>
          </a:p>
        </p:txBody>
      </p:sp>
      <p:sp>
        <p:nvSpPr>
          <p:cNvPr id="356355" name="Rectangle 3"/>
          <p:cNvSpPr>
            <a:spLocks noGrp="1" noChangeArrowheads="1"/>
          </p:cNvSpPr>
          <p:nvPr>
            <p:ph type="body" idx="1"/>
          </p:nvPr>
        </p:nvSpPr>
        <p:spPr/>
        <p:txBody>
          <a:bodyPr/>
          <a:lstStyle/>
          <a:p>
            <a:r>
              <a:rPr lang="en-US" sz="2800" dirty="0"/>
              <a:t>How do we rotate an about an arbitrary point?</a:t>
            </a:r>
          </a:p>
          <a:p>
            <a:pPr lvl="1"/>
            <a:r>
              <a:rPr lang="en-US" sz="2400" dirty="0"/>
              <a:t>Hint: we know how to rotate about the origin of a coordinate system</a:t>
            </a:r>
          </a:p>
        </p:txBody>
      </p:sp>
    </p:spTree>
    <p:extLst>
      <p:ext uri="{BB962C8B-B14F-4D97-AF65-F5344CB8AC3E}">
        <p14:creationId xmlns:p14="http://schemas.microsoft.com/office/powerpoint/2010/main" val="149885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Line 3"/>
          <p:cNvSpPr>
            <a:spLocks noChangeShapeType="1"/>
          </p:cNvSpPr>
          <p:nvPr/>
        </p:nvSpPr>
        <p:spPr bwMode="auto">
          <a:xfrm flipV="1">
            <a:off x="1828800" y="18288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80" name="Line 4"/>
          <p:cNvSpPr>
            <a:spLocks noChangeShapeType="1"/>
          </p:cNvSpPr>
          <p:nvPr/>
        </p:nvSpPr>
        <p:spPr bwMode="auto">
          <a:xfrm>
            <a:off x="990600" y="30480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357381" name="Text Box 5"/>
          <p:cNvSpPr txBox="1">
            <a:spLocks noChangeArrowheads="1"/>
          </p:cNvSpPr>
          <p:nvPr/>
        </p:nvSpPr>
        <p:spPr bwMode="auto">
          <a:xfrm>
            <a:off x="2971800" y="2971800"/>
            <a:ext cx="336550" cy="457200"/>
          </a:xfrm>
          <a:prstGeom prst="rect">
            <a:avLst/>
          </a:prstGeom>
          <a:noFill/>
          <a:ln w="9525">
            <a:noFill/>
            <a:miter lim="800000"/>
            <a:headEnd/>
            <a:tailEnd/>
          </a:ln>
          <a:effectLst/>
        </p:spPr>
        <p:txBody>
          <a:bodyPr wrap="none">
            <a:spAutoFit/>
          </a:bodyPr>
          <a:lstStyle/>
          <a:p>
            <a:r>
              <a:rPr lang="en-US"/>
              <a:t>x</a:t>
            </a:r>
          </a:p>
        </p:txBody>
      </p:sp>
      <p:sp>
        <p:nvSpPr>
          <p:cNvPr id="357382" name="Text Box 6"/>
          <p:cNvSpPr txBox="1">
            <a:spLocks noChangeArrowheads="1"/>
          </p:cNvSpPr>
          <p:nvPr/>
        </p:nvSpPr>
        <p:spPr bwMode="auto">
          <a:xfrm>
            <a:off x="1447800" y="1752600"/>
            <a:ext cx="336550" cy="457200"/>
          </a:xfrm>
          <a:prstGeom prst="rect">
            <a:avLst/>
          </a:prstGeom>
          <a:noFill/>
          <a:ln w="9525">
            <a:noFill/>
            <a:miter lim="800000"/>
            <a:headEnd/>
            <a:tailEnd/>
          </a:ln>
          <a:effectLst/>
        </p:spPr>
        <p:txBody>
          <a:bodyPr wrap="none">
            <a:spAutoFit/>
          </a:bodyPr>
          <a:lstStyle/>
          <a:p>
            <a:r>
              <a:rPr lang="en-US"/>
              <a:t>y</a:t>
            </a:r>
          </a:p>
        </p:txBody>
      </p:sp>
      <p:sp>
        <p:nvSpPr>
          <p:cNvPr id="357383" name="Rectangle 7"/>
          <p:cNvSpPr>
            <a:spLocks noChangeArrowheads="1"/>
          </p:cNvSpPr>
          <p:nvPr/>
        </p:nvSpPr>
        <p:spPr bwMode="auto">
          <a:xfrm>
            <a:off x="2286000" y="2057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384" name="Oval 8"/>
          <p:cNvSpPr>
            <a:spLocks noChangeArrowheads="1"/>
          </p:cNvSpPr>
          <p:nvPr/>
        </p:nvSpPr>
        <p:spPr bwMode="auto">
          <a:xfrm>
            <a:off x="2743200" y="2362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85" name="Oval 9"/>
          <p:cNvSpPr>
            <a:spLocks noChangeArrowheads="1"/>
          </p:cNvSpPr>
          <p:nvPr/>
        </p:nvSpPr>
        <p:spPr bwMode="auto">
          <a:xfrm>
            <a:off x="3276600" y="1981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86" name="Line 10"/>
          <p:cNvSpPr>
            <a:spLocks noChangeShapeType="1"/>
          </p:cNvSpPr>
          <p:nvPr/>
        </p:nvSpPr>
        <p:spPr bwMode="auto">
          <a:xfrm>
            <a:off x="2895600" y="2438400"/>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387" name="Line 11"/>
          <p:cNvSpPr>
            <a:spLocks noChangeShapeType="1"/>
          </p:cNvSpPr>
          <p:nvPr/>
        </p:nvSpPr>
        <p:spPr bwMode="auto">
          <a:xfrm>
            <a:off x="3733800" y="2514600"/>
            <a:ext cx="1066800" cy="0"/>
          </a:xfrm>
          <a:prstGeom prst="line">
            <a:avLst/>
          </a:prstGeom>
          <a:noFill/>
          <a:ln w="76200">
            <a:solidFill>
              <a:schemeClr val="tx1"/>
            </a:solidFill>
            <a:round/>
            <a:headEnd/>
            <a:tailEnd type="triangle" w="med" len="med"/>
          </a:ln>
          <a:effectLst/>
        </p:spPr>
        <p:txBody>
          <a:bodyPr/>
          <a:lstStyle/>
          <a:p>
            <a:endParaRPr lang="en-US"/>
          </a:p>
        </p:txBody>
      </p:sp>
      <p:sp>
        <p:nvSpPr>
          <p:cNvPr id="357388" name="Line 12"/>
          <p:cNvSpPr>
            <a:spLocks noChangeShapeType="1"/>
          </p:cNvSpPr>
          <p:nvPr/>
        </p:nvSpPr>
        <p:spPr bwMode="auto">
          <a:xfrm flipV="1">
            <a:off x="5943600" y="18288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89" name="Line 13"/>
          <p:cNvSpPr>
            <a:spLocks noChangeShapeType="1"/>
          </p:cNvSpPr>
          <p:nvPr/>
        </p:nvSpPr>
        <p:spPr bwMode="auto">
          <a:xfrm>
            <a:off x="5105400" y="30480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357390" name="Text Box 14"/>
          <p:cNvSpPr txBox="1">
            <a:spLocks noChangeArrowheads="1"/>
          </p:cNvSpPr>
          <p:nvPr/>
        </p:nvSpPr>
        <p:spPr bwMode="auto">
          <a:xfrm>
            <a:off x="7086600" y="2971800"/>
            <a:ext cx="336550" cy="457200"/>
          </a:xfrm>
          <a:prstGeom prst="rect">
            <a:avLst/>
          </a:prstGeom>
          <a:noFill/>
          <a:ln w="9525">
            <a:noFill/>
            <a:miter lim="800000"/>
            <a:headEnd/>
            <a:tailEnd/>
          </a:ln>
          <a:effectLst/>
        </p:spPr>
        <p:txBody>
          <a:bodyPr wrap="none">
            <a:spAutoFit/>
          </a:bodyPr>
          <a:lstStyle/>
          <a:p>
            <a:r>
              <a:rPr lang="en-US"/>
              <a:t>x</a:t>
            </a:r>
          </a:p>
        </p:txBody>
      </p:sp>
      <p:sp>
        <p:nvSpPr>
          <p:cNvPr id="357391" name="Text Box 15"/>
          <p:cNvSpPr txBox="1">
            <a:spLocks noChangeArrowheads="1"/>
          </p:cNvSpPr>
          <p:nvPr/>
        </p:nvSpPr>
        <p:spPr bwMode="auto">
          <a:xfrm>
            <a:off x="5562600" y="1752600"/>
            <a:ext cx="336550" cy="457200"/>
          </a:xfrm>
          <a:prstGeom prst="rect">
            <a:avLst/>
          </a:prstGeom>
          <a:noFill/>
          <a:ln w="9525">
            <a:noFill/>
            <a:miter lim="800000"/>
            <a:headEnd/>
            <a:tailEnd/>
          </a:ln>
          <a:effectLst/>
        </p:spPr>
        <p:txBody>
          <a:bodyPr wrap="none">
            <a:spAutoFit/>
          </a:bodyPr>
          <a:lstStyle/>
          <a:p>
            <a:r>
              <a:rPr lang="en-US"/>
              <a:t>y</a:t>
            </a:r>
          </a:p>
        </p:txBody>
      </p:sp>
      <p:sp>
        <p:nvSpPr>
          <p:cNvPr id="357392" name="Rectangle 16"/>
          <p:cNvSpPr>
            <a:spLocks noChangeArrowheads="1"/>
          </p:cNvSpPr>
          <p:nvPr/>
        </p:nvSpPr>
        <p:spPr bwMode="auto">
          <a:xfrm>
            <a:off x="5410200" y="2667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393" name="Oval 17"/>
          <p:cNvSpPr>
            <a:spLocks noChangeArrowheads="1"/>
          </p:cNvSpPr>
          <p:nvPr/>
        </p:nvSpPr>
        <p:spPr bwMode="auto">
          <a:xfrm>
            <a:off x="5867400" y="2971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94" name="Oval 18"/>
          <p:cNvSpPr>
            <a:spLocks noChangeArrowheads="1"/>
          </p:cNvSpPr>
          <p:nvPr/>
        </p:nvSpPr>
        <p:spPr bwMode="auto">
          <a:xfrm>
            <a:off x="6400800" y="2590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95" name="Line 19"/>
          <p:cNvSpPr>
            <a:spLocks noChangeShapeType="1"/>
          </p:cNvSpPr>
          <p:nvPr/>
        </p:nvSpPr>
        <p:spPr bwMode="auto">
          <a:xfrm>
            <a:off x="6019800" y="3048000"/>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396" name="Line 20"/>
          <p:cNvSpPr>
            <a:spLocks noChangeShapeType="1"/>
          </p:cNvSpPr>
          <p:nvPr/>
        </p:nvSpPr>
        <p:spPr bwMode="auto">
          <a:xfrm flipV="1">
            <a:off x="5943600" y="38862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97" name="Line 21"/>
          <p:cNvSpPr>
            <a:spLocks noChangeShapeType="1"/>
          </p:cNvSpPr>
          <p:nvPr/>
        </p:nvSpPr>
        <p:spPr bwMode="auto">
          <a:xfrm>
            <a:off x="5029200" y="51054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357398" name="Text Box 22"/>
          <p:cNvSpPr txBox="1">
            <a:spLocks noChangeArrowheads="1"/>
          </p:cNvSpPr>
          <p:nvPr/>
        </p:nvSpPr>
        <p:spPr bwMode="auto">
          <a:xfrm>
            <a:off x="7086600" y="5029200"/>
            <a:ext cx="336550" cy="457200"/>
          </a:xfrm>
          <a:prstGeom prst="rect">
            <a:avLst/>
          </a:prstGeom>
          <a:noFill/>
          <a:ln w="9525">
            <a:noFill/>
            <a:miter lim="800000"/>
            <a:headEnd/>
            <a:tailEnd/>
          </a:ln>
          <a:effectLst/>
        </p:spPr>
        <p:txBody>
          <a:bodyPr wrap="none">
            <a:spAutoFit/>
          </a:bodyPr>
          <a:lstStyle/>
          <a:p>
            <a:r>
              <a:rPr lang="en-US"/>
              <a:t>x</a:t>
            </a:r>
          </a:p>
        </p:txBody>
      </p:sp>
      <p:sp>
        <p:nvSpPr>
          <p:cNvPr id="357399" name="Text Box 23"/>
          <p:cNvSpPr txBox="1">
            <a:spLocks noChangeArrowheads="1"/>
          </p:cNvSpPr>
          <p:nvPr/>
        </p:nvSpPr>
        <p:spPr bwMode="auto">
          <a:xfrm>
            <a:off x="5562600" y="3810000"/>
            <a:ext cx="336550" cy="457200"/>
          </a:xfrm>
          <a:prstGeom prst="rect">
            <a:avLst/>
          </a:prstGeom>
          <a:noFill/>
          <a:ln w="9525">
            <a:noFill/>
            <a:miter lim="800000"/>
            <a:headEnd/>
            <a:tailEnd/>
          </a:ln>
          <a:effectLst/>
        </p:spPr>
        <p:txBody>
          <a:bodyPr wrap="none">
            <a:spAutoFit/>
          </a:bodyPr>
          <a:lstStyle/>
          <a:p>
            <a:r>
              <a:rPr lang="en-US"/>
              <a:t>y</a:t>
            </a:r>
          </a:p>
        </p:txBody>
      </p:sp>
      <p:sp>
        <p:nvSpPr>
          <p:cNvPr id="357400" name="Rectangle 24"/>
          <p:cNvSpPr>
            <a:spLocks noChangeArrowheads="1"/>
          </p:cNvSpPr>
          <p:nvPr/>
        </p:nvSpPr>
        <p:spPr bwMode="auto">
          <a:xfrm rot="-2553939">
            <a:off x="5410200" y="4724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401" name="Oval 25"/>
          <p:cNvSpPr>
            <a:spLocks noChangeArrowheads="1"/>
          </p:cNvSpPr>
          <p:nvPr/>
        </p:nvSpPr>
        <p:spPr bwMode="auto">
          <a:xfrm rot="-2553939">
            <a:off x="5867400" y="5029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02" name="Oval 26"/>
          <p:cNvSpPr>
            <a:spLocks noChangeArrowheads="1"/>
          </p:cNvSpPr>
          <p:nvPr/>
        </p:nvSpPr>
        <p:spPr bwMode="auto">
          <a:xfrm rot="-2553939">
            <a:off x="6002338" y="43878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03" name="Line 27"/>
          <p:cNvSpPr>
            <a:spLocks noChangeShapeType="1"/>
          </p:cNvSpPr>
          <p:nvPr/>
        </p:nvSpPr>
        <p:spPr bwMode="auto">
          <a:xfrm rot="-2553939">
            <a:off x="5938838" y="4900613"/>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404" name="Line 28"/>
          <p:cNvSpPr>
            <a:spLocks noChangeShapeType="1"/>
          </p:cNvSpPr>
          <p:nvPr/>
        </p:nvSpPr>
        <p:spPr bwMode="auto">
          <a:xfrm>
            <a:off x="4876800" y="3276600"/>
            <a:ext cx="0" cy="1219200"/>
          </a:xfrm>
          <a:prstGeom prst="line">
            <a:avLst/>
          </a:prstGeom>
          <a:noFill/>
          <a:ln w="76200">
            <a:solidFill>
              <a:schemeClr val="tx1"/>
            </a:solidFill>
            <a:round/>
            <a:headEnd/>
            <a:tailEnd type="triangle" w="med" len="med"/>
          </a:ln>
          <a:effectLst/>
        </p:spPr>
        <p:txBody>
          <a:bodyPr/>
          <a:lstStyle/>
          <a:p>
            <a:endParaRPr lang="en-US"/>
          </a:p>
        </p:txBody>
      </p:sp>
      <p:sp>
        <p:nvSpPr>
          <p:cNvPr id="357405" name="Line 29"/>
          <p:cNvSpPr>
            <a:spLocks noChangeShapeType="1"/>
          </p:cNvSpPr>
          <p:nvPr/>
        </p:nvSpPr>
        <p:spPr bwMode="auto">
          <a:xfrm flipV="1">
            <a:off x="1828800" y="38862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406" name="Line 30"/>
          <p:cNvSpPr>
            <a:spLocks noChangeShapeType="1"/>
          </p:cNvSpPr>
          <p:nvPr/>
        </p:nvSpPr>
        <p:spPr bwMode="auto">
          <a:xfrm>
            <a:off x="914400" y="51054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357407" name="Text Box 31"/>
          <p:cNvSpPr txBox="1">
            <a:spLocks noChangeArrowheads="1"/>
          </p:cNvSpPr>
          <p:nvPr/>
        </p:nvSpPr>
        <p:spPr bwMode="auto">
          <a:xfrm>
            <a:off x="2971800" y="5029200"/>
            <a:ext cx="336550" cy="457200"/>
          </a:xfrm>
          <a:prstGeom prst="rect">
            <a:avLst/>
          </a:prstGeom>
          <a:noFill/>
          <a:ln w="9525">
            <a:noFill/>
            <a:miter lim="800000"/>
            <a:headEnd/>
            <a:tailEnd/>
          </a:ln>
          <a:effectLst/>
        </p:spPr>
        <p:txBody>
          <a:bodyPr wrap="none">
            <a:spAutoFit/>
          </a:bodyPr>
          <a:lstStyle/>
          <a:p>
            <a:r>
              <a:rPr lang="en-US"/>
              <a:t>x</a:t>
            </a:r>
          </a:p>
        </p:txBody>
      </p:sp>
      <p:sp>
        <p:nvSpPr>
          <p:cNvPr id="357408" name="Text Box 32"/>
          <p:cNvSpPr txBox="1">
            <a:spLocks noChangeArrowheads="1"/>
          </p:cNvSpPr>
          <p:nvPr/>
        </p:nvSpPr>
        <p:spPr bwMode="auto">
          <a:xfrm>
            <a:off x="1447800" y="3810000"/>
            <a:ext cx="336550" cy="457200"/>
          </a:xfrm>
          <a:prstGeom prst="rect">
            <a:avLst/>
          </a:prstGeom>
          <a:noFill/>
          <a:ln w="9525">
            <a:noFill/>
            <a:miter lim="800000"/>
            <a:headEnd/>
            <a:tailEnd/>
          </a:ln>
          <a:effectLst/>
        </p:spPr>
        <p:txBody>
          <a:bodyPr wrap="none">
            <a:spAutoFit/>
          </a:bodyPr>
          <a:lstStyle/>
          <a:p>
            <a:r>
              <a:rPr lang="en-US"/>
              <a:t>y</a:t>
            </a:r>
          </a:p>
        </p:txBody>
      </p:sp>
      <p:sp>
        <p:nvSpPr>
          <p:cNvPr id="357409" name="Rectangle 33"/>
          <p:cNvSpPr>
            <a:spLocks noChangeArrowheads="1"/>
          </p:cNvSpPr>
          <p:nvPr/>
        </p:nvSpPr>
        <p:spPr bwMode="auto">
          <a:xfrm rot="-2553939">
            <a:off x="2286000" y="4191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410" name="Oval 34"/>
          <p:cNvSpPr>
            <a:spLocks noChangeArrowheads="1"/>
          </p:cNvSpPr>
          <p:nvPr/>
        </p:nvSpPr>
        <p:spPr bwMode="auto">
          <a:xfrm rot="-2553939">
            <a:off x="2743200" y="4495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11" name="Oval 35"/>
          <p:cNvSpPr>
            <a:spLocks noChangeArrowheads="1"/>
          </p:cNvSpPr>
          <p:nvPr/>
        </p:nvSpPr>
        <p:spPr bwMode="auto">
          <a:xfrm rot="-2553939">
            <a:off x="2878138" y="38544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12" name="Line 36"/>
          <p:cNvSpPr>
            <a:spLocks noChangeShapeType="1"/>
          </p:cNvSpPr>
          <p:nvPr/>
        </p:nvSpPr>
        <p:spPr bwMode="auto">
          <a:xfrm rot="-2553939">
            <a:off x="2814638" y="4367213"/>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413" name="Line 37"/>
          <p:cNvSpPr>
            <a:spLocks noChangeShapeType="1"/>
          </p:cNvSpPr>
          <p:nvPr/>
        </p:nvSpPr>
        <p:spPr bwMode="auto">
          <a:xfrm flipH="1">
            <a:off x="3733800" y="5105400"/>
            <a:ext cx="1066800" cy="0"/>
          </a:xfrm>
          <a:prstGeom prst="line">
            <a:avLst/>
          </a:prstGeom>
          <a:noFill/>
          <a:ln w="76200">
            <a:solidFill>
              <a:schemeClr val="tx1"/>
            </a:solidFill>
            <a:round/>
            <a:headEnd/>
            <a:tailEnd type="triangle" w="med" len="med"/>
          </a:ln>
          <a:effectLst/>
        </p:spPr>
        <p:txBody>
          <a:bodyPr/>
          <a:lstStyle/>
          <a:p>
            <a:endParaRPr lang="en-US"/>
          </a:p>
        </p:txBody>
      </p:sp>
      <p:sp>
        <p:nvSpPr>
          <p:cNvPr id="40" name="Rectangle 2"/>
          <p:cNvSpPr>
            <a:spLocks noGrp="1" noChangeArrowheads="1"/>
          </p:cNvSpPr>
          <p:nvPr>
            <p:ph type="title"/>
          </p:nvPr>
        </p:nvSpPr>
        <p:spPr>
          <a:xfrm>
            <a:off x="574675" y="304800"/>
            <a:ext cx="8001000" cy="1216025"/>
          </a:xfrm>
        </p:spPr>
        <p:txBody>
          <a:bodyPr/>
          <a:lstStyle/>
          <a:p>
            <a:r>
              <a:rPr lang="en-US" sz="3600" dirty="0"/>
              <a:t>Rotating About An Arbitrary Point</a:t>
            </a:r>
          </a:p>
        </p:txBody>
      </p:sp>
      <p:sp>
        <p:nvSpPr>
          <p:cNvPr id="38" name="Rectangle 37"/>
          <p:cNvSpPr/>
          <p:nvPr/>
        </p:nvSpPr>
        <p:spPr>
          <a:xfrm>
            <a:off x="2438400" y="2438400"/>
            <a:ext cx="922047" cy="369332"/>
          </a:xfrm>
          <a:prstGeom prst="rect">
            <a:avLst/>
          </a:prstGeom>
        </p:spPr>
        <p:txBody>
          <a:bodyPr wrap="none">
            <a:spAutoFit/>
          </a:bodyPr>
          <a:lstStyle/>
          <a:p>
            <a:r>
              <a:rPr lang="en-US" dirty="0"/>
              <a:t>(a, b) </a:t>
            </a:r>
          </a:p>
        </p:txBody>
      </p:sp>
      <p:sp>
        <p:nvSpPr>
          <p:cNvPr id="39" name="Rectangle 38"/>
          <p:cNvSpPr/>
          <p:nvPr/>
        </p:nvSpPr>
        <p:spPr>
          <a:xfrm>
            <a:off x="2430753" y="4583668"/>
            <a:ext cx="922047" cy="369332"/>
          </a:xfrm>
          <a:prstGeom prst="rect">
            <a:avLst/>
          </a:prstGeom>
        </p:spPr>
        <p:txBody>
          <a:bodyPr wrap="none">
            <a:spAutoFit/>
          </a:bodyPr>
          <a:lstStyle/>
          <a:p>
            <a:r>
              <a:rPr lang="en-US" dirty="0"/>
              <a:t>(a, b) </a:t>
            </a:r>
          </a:p>
        </p:txBody>
      </p:sp>
      <p:sp>
        <p:nvSpPr>
          <p:cNvPr id="41" name="Rectangle 40"/>
          <p:cNvSpPr/>
          <p:nvPr/>
        </p:nvSpPr>
        <p:spPr>
          <a:xfrm>
            <a:off x="5545335" y="3048000"/>
            <a:ext cx="931665" cy="369332"/>
          </a:xfrm>
          <a:prstGeom prst="rect">
            <a:avLst/>
          </a:prstGeom>
        </p:spPr>
        <p:txBody>
          <a:bodyPr wrap="none">
            <a:spAutoFit/>
          </a:bodyPr>
          <a:lstStyle/>
          <a:p>
            <a:r>
              <a:rPr lang="en-US" dirty="0"/>
              <a:t>(0, 0) </a:t>
            </a:r>
          </a:p>
        </p:txBody>
      </p:sp>
      <p:sp>
        <p:nvSpPr>
          <p:cNvPr id="42" name="Rectangle 41"/>
          <p:cNvSpPr/>
          <p:nvPr/>
        </p:nvSpPr>
        <p:spPr>
          <a:xfrm>
            <a:off x="5502442" y="5117068"/>
            <a:ext cx="931665" cy="369332"/>
          </a:xfrm>
          <a:prstGeom prst="rect">
            <a:avLst/>
          </a:prstGeom>
        </p:spPr>
        <p:txBody>
          <a:bodyPr wrap="none">
            <a:spAutoFit/>
          </a:bodyPr>
          <a:lstStyle/>
          <a:p>
            <a:r>
              <a:rPr lang="en-US" dirty="0"/>
              <a:t>(0, 0) </a:t>
            </a:r>
          </a:p>
        </p:txBody>
      </p:sp>
    </p:spTree>
    <p:extLst>
      <p:ext uri="{BB962C8B-B14F-4D97-AF65-F5344CB8AC3E}">
        <p14:creationId xmlns:p14="http://schemas.microsoft.com/office/powerpoint/2010/main" val="188355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a:spLocks noGrp="1" noChangeArrowheads="1"/>
          </p:cNvSpPr>
          <p:nvPr>
            <p:ph type="title"/>
          </p:nvPr>
        </p:nvSpPr>
        <p:spPr>
          <a:xfrm>
            <a:off x="574675" y="304800"/>
            <a:ext cx="8001000" cy="1216025"/>
          </a:xfrm>
        </p:spPr>
        <p:txBody>
          <a:bodyPr/>
          <a:lstStyle/>
          <a:p>
            <a:r>
              <a:rPr lang="en-US" sz="3600" dirty="0"/>
              <a:t>Rotating About An Arbitrary Point</a:t>
            </a:r>
          </a:p>
        </p:txBody>
      </p:sp>
      <p:sp>
        <p:nvSpPr>
          <p:cNvPr id="38" name="Rectangle 3"/>
          <p:cNvSpPr txBox="1">
            <a:spLocks noChangeArrowheads="1"/>
          </p:cNvSpPr>
          <p:nvPr/>
        </p:nvSpPr>
        <p:spPr bwMode="auto">
          <a:xfrm>
            <a:off x="685800" y="17526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Say you wish to rotate about the point </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1" u="none" strike="noStrike" kern="0" cap="none" spc="0" normalizeH="0" baseline="0" noProof="0" dirty="0" err="1">
                <a:ln>
                  <a:noFill/>
                </a:ln>
                <a:solidFill>
                  <a:schemeClr val="tx1"/>
                </a:solidFill>
                <a:effectLst/>
                <a:uLnTx/>
                <a:uFillTx/>
                <a:latin typeface="+mn-lt"/>
                <a:ea typeface="+mn-ea"/>
                <a:cs typeface="+mn-cs"/>
              </a:rPr>
              <a:t>a,b</a:t>
            </a:r>
            <a:r>
              <a:rPr kumimoji="0" lang="en-US" sz="2400" b="0" i="1" u="none" strike="noStrike" kern="0" cap="none" spc="0" normalizeH="0" baseline="0" noProof="0" dirty="0">
                <a:ln>
                  <a:noFill/>
                </a:ln>
                <a:solidFill>
                  <a:schemeClr val="tx1"/>
                </a:solidFill>
                <a:effectLst/>
                <a:uLnTx/>
                <a:uFillTx/>
                <a:latin typeface="+mn-lt"/>
                <a:ea typeface="+mn-ea"/>
                <a:cs typeface="+mn-cs"/>
              </a:rPr>
              <a: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You know how to rotate about </a:t>
            </a:r>
            <a:r>
              <a:rPr kumimoji="0" lang="en-US" sz="2400" b="0" i="1" u="none" strike="noStrike" kern="0" cap="none" spc="0" normalizeH="0" baseline="0" noProof="0" dirty="0">
                <a:ln>
                  <a:noFill/>
                </a:ln>
                <a:solidFill>
                  <a:schemeClr val="tx1"/>
                </a:solidFill>
                <a:effectLst/>
                <a:uLnTx/>
                <a:uFillTx/>
                <a:latin typeface="+mn-lt"/>
                <a:ea typeface="+mn-ea"/>
                <a:cs typeface="+mn-cs"/>
              </a:rPr>
              <a:t>(0,0)</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Translate so that </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1" u="none" strike="noStrike" kern="0" cap="none" spc="0" normalizeH="0" baseline="0" noProof="0" dirty="0" err="1">
                <a:ln>
                  <a:noFill/>
                </a:ln>
                <a:solidFill>
                  <a:schemeClr val="tx1"/>
                </a:solidFill>
                <a:effectLst/>
                <a:uLnTx/>
                <a:uFillTx/>
                <a:latin typeface="+mn-lt"/>
                <a:ea typeface="+mn-ea"/>
                <a:cs typeface="+mn-cs"/>
              </a:rPr>
              <a:t>a,b</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0" u="none" strike="noStrike" kern="0" cap="none" spc="0" normalizeH="0" baseline="0" noProof="0" dirty="0">
                <a:ln>
                  <a:noFill/>
                </a:ln>
                <a:solidFill>
                  <a:schemeClr val="tx1"/>
                </a:solidFill>
                <a:effectLst/>
                <a:uLnTx/>
                <a:uFillTx/>
                <a:latin typeface="+mn-lt"/>
                <a:ea typeface="+mn-ea"/>
                <a:cs typeface="+mn-cs"/>
              </a:rPr>
              <a:t> is at </a:t>
            </a:r>
            <a:r>
              <a:rPr kumimoji="0" lang="en-US" sz="2400" b="0" i="1" u="none" strike="noStrike" kern="0" cap="none" spc="0" normalizeH="0" baseline="0" noProof="0" dirty="0">
                <a:ln>
                  <a:noFill/>
                </a:ln>
                <a:solidFill>
                  <a:schemeClr val="tx1"/>
                </a:solidFill>
                <a:effectLst/>
                <a:uLnTx/>
                <a:uFillTx/>
                <a:latin typeface="+mn-lt"/>
                <a:ea typeface="+mn-ea"/>
                <a:cs typeface="+mn-cs"/>
              </a:rPr>
              <a:t>(0,0)</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a:ln>
                  <a:noFill/>
                </a:ln>
                <a:solidFill>
                  <a:schemeClr val="tx1"/>
                </a:solidFill>
                <a:effectLst/>
                <a:uLnTx/>
                <a:uFillTx/>
                <a:latin typeface="+mn-lt"/>
              </a:rPr>
              <a:t>x’=x–a, y’=y–b</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Rotate</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a:ln>
                  <a:noFill/>
                </a:ln>
                <a:solidFill>
                  <a:schemeClr val="tx1"/>
                </a:solidFill>
                <a:effectLst/>
                <a:uLnTx/>
                <a:uFillTx/>
                <a:latin typeface="+mn-lt"/>
              </a:rPr>
              <a:t>x”=(x-a)</a:t>
            </a:r>
            <a:r>
              <a:rPr kumimoji="0" lang="en-US" sz="2000" b="0" i="1" u="none" strike="noStrike" kern="0" cap="none" spc="0" normalizeH="0" baseline="0" noProof="0" dirty="0" err="1">
                <a:ln>
                  <a:noFill/>
                </a:ln>
                <a:solidFill>
                  <a:schemeClr val="tx1"/>
                </a:solidFill>
                <a:effectLst/>
                <a:uLnTx/>
                <a:uFillTx/>
                <a:latin typeface="+mn-lt"/>
              </a:rPr>
              <a:t>cos</a:t>
            </a:r>
            <a:r>
              <a:rPr kumimoji="0" lang="en-US" sz="2000" b="0" i="1" u="none" strike="noStrike" kern="0" cap="none" spc="0" normalizeH="0" baseline="0" noProof="0" dirty="0">
                <a:ln>
                  <a:noFill/>
                </a:ln>
                <a:solidFill>
                  <a:schemeClr val="tx1"/>
                </a:solidFill>
                <a:effectLst/>
                <a:uLnTx/>
                <a:uFillTx/>
                <a:latin typeface="+mn-lt"/>
                <a:sym typeface="Symbol" pitchFamily="18" charset="2"/>
              </a:rPr>
              <a:t>-(y-b)sin, y”=(x-a)sin+(y-b)</a:t>
            </a:r>
            <a:r>
              <a:rPr kumimoji="0" lang="en-US" sz="2000" b="0" i="1" u="none" strike="noStrike" kern="0" cap="none" spc="0" normalizeH="0" baseline="0" noProof="0" dirty="0" err="1">
                <a:ln>
                  <a:noFill/>
                </a:ln>
                <a:solidFill>
                  <a:schemeClr val="tx1"/>
                </a:solidFill>
                <a:effectLst/>
                <a:uLnTx/>
                <a:uFillTx/>
                <a:latin typeface="+mn-lt"/>
                <a:sym typeface="Symbol" pitchFamily="18" charset="2"/>
              </a:rPr>
              <a:t>cos</a:t>
            </a:r>
            <a:r>
              <a:rPr kumimoji="0" lang="en-US" sz="2000" b="0" i="1" u="none" strike="noStrike" kern="0" cap="none" spc="0" normalizeH="0" baseline="0" noProof="0" dirty="0">
                <a:ln>
                  <a:noFill/>
                </a:ln>
                <a:solidFill>
                  <a:schemeClr val="tx1"/>
                </a:solidFill>
                <a:effectLst/>
                <a:uLnTx/>
                <a:uFillTx/>
                <a:latin typeface="+mn-lt"/>
                <a:sym typeface="Symbol" pitchFamily="18" charset="2"/>
              </a:rPr>
              <a: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Translate back again</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err="1">
                <a:ln>
                  <a:noFill/>
                </a:ln>
                <a:solidFill>
                  <a:schemeClr val="tx1"/>
                </a:solidFill>
                <a:effectLst/>
                <a:uLnTx/>
                <a:uFillTx/>
                <a:latin typeface="+mn-lt"/>
              </a:rPr>
              <a:t>x</a:t>
            </a:r>
            <a:r>
              <a:rPr kumimoji="0" lang="en-US" sz="2000" b="0" i="1" u="none" strike="noStrike" kern="0" cap="none" spc="0" normalizeH="0" baseline="-25000" noProof="0" dirty="0" err="1">
                <a:ln>
                  <a:noFill/>
                </a:ln>
                <a:solidFill>
                  <a:schemeClr val="tx1"/>
                </a:solidFill>
                <a:effectLst/>
                <a:uLnTx/>
                <a:uFillTx/>
                <a:latin typeface="+mn-lt"/>
              </a:rPr>
              <a:t>f</a:t>
            </a:r>
            <a:r>
              <a:rPr kumimoji="0" lang="en-US" sz="2000" b="0" i="1" u="none" strike="noStrike" kern="0" cap="none" spc="0" normalizeH="0" baseline="0" noProof="0" dirty="0">
                <a:ln>
                  <a:noFill/>
                </a:ln>
                <a:solidFill>
                  <a:schemeClr val="tx1"/>
                </a:solidFill>
                <a:effectLst/>
                <a:uLnTx/>
                <a:uFillTx/>
                <a:latin typeface="+mn-lt"/>
              </a:rPr>
              <a:t>=x”+a, </a:t>
            </a:r>
            <a:r>
              <a:rPr kumimoji="0" lang="en-US" sz="2000" b="0" i="1" u="none" strike="noStrike" kern="0" cap="none" spc="0" normalizeH="0" baseline="0" noProof="0" dirty="0" err="1">
                <a:ln>
                  <a:noFill/>
                </a:ln>
                <a:solidFill>
                  <a:schemeClr val="tx1"/>
                </a:solidFill>
                <a:effectLst/>
                <a:uLnTx/>
                <a:uFillTx/>
                <a:latin typeface="+mn-lt"/>
              </a:rPr>
              <a:t>y</a:t>
            </a:r>
            <a:r>
              <a:rPr kumimoji="0" lang="en-US" sz="2000" b="0" i="1" u="none" strike="noStrike" kern="0" cap="none" spc="0" normalizeH="0" baseline="-25000" noProof="0" dirty="0" err="1">
                <a:ln>
                  <a:noFill/>
                </a:ln>
                <a:solidFill>
                  <a:schemeClr val="tx1"/>
                </a:solidFill>
                <a:effectLst/>
                <a:uLnTx/>
                <a:uFillTx/>
                <a:latin typeface="+mn-lt"/>
              </a:rPr>
              <a:t>f</a:t>
            </a:r>
            <a:r>
              <a:rPr kumimoji="0" lang="en-US" sz="2000" b="0" i="1" u="none" strike="noStrike" kern="0" cap="none" spc="0" normalizeH="0" baseline="0" noProof="0" dirty="0">
                <a:ln>
                  <a:noFill/>
                </a:ln>
                <a:solidFill>
                  <a:schemeClr val="tx1"/>
                </a:solidFill>
                <a:effectLst/>
                <a:uLnTx/>
                <a:uFillTx/>
                <a:latin typeface="+mn-lt"/>
              </a:rPr>
              <a:t>=y”+b</a:t>
            </a:r>
          </a:p>
        </p:txBody>
      </p:sp>
    </p:spTree>
    <p:extLst>
      <p:ext uri="{BB962C8B-B14F-4D97-AF65-F5344CB8AC3E}">
        <p14:creationId xmlns:p14="http://schemas.microsoft.com/office/powerpoint/2010/main" val="3301669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Rotating About An Arbitrary Point</a:t>
            </a:r>
          </a:p>
        </p:txBody>
      </p:sp>
      <p:sp>
        <p:nvSpPr>
          <p:cNvPr id="3" name="Content Placeholder 2"/>
          <p:cNvSpPr>
            <a:spLocks noGrp="1"/>
          </p:cNvSpPr>
          <p:nvPr>
            <p:ph idx="1"/>
          </p:nvPr>
        </p:nvSpPr>
        <p:spPr/>
        <p:txBody>
          <a:bodyPr/>
          <a:lstStyle/>
          <a:p>
            <a:r>
              <a:rPr lang="en-US" sz="2400" dirty="0"/>
              <a:t>Say </a:t>
            </a:r>
            <a:r>
              <a:rPr lang="en-US" sz="2400" b="1" i="1" dirty="0"/>
              <a:t>R</a:t>
            </a:r>
            <a:r>
              <a:rPr lang="en-US" sz="2400" dirty="0"/>
              <a:t> is the rotation matrix to apply, and </a:t>
            </a:r>
            <a:r>
              <a:rPr lang="en-US" sz="2400" b="1" i="1" dirty="0"/>
              <a:t>p</a:t>
            </a:r>
            <a:r>
              <a:rPr lang="en-US" sz="2400" dirty="0"/>
              <a:t> is the point about which to rotate</a:t>
            </a:r>
          </a:p>
          <a:p>
            <a:r>
              <a:rPr lang="en-US" sz="2400" dirty="0"/>
              <a:t>Translation to Origin:</a:t>
            </a:r>
          </a:p>
          <a:p>
            <a:r>
              <a:rPr lang="en-US" sz="2400" dirty="0"/>
              <a:t>Rotation:</a:t>
            </a:r>
          </a:p>
          <a:p>
            <a:r>
              <a:rPr lang="en-US" sz="2400" dirty="0"/>
              <a:t>Translate back:</a:t>
            </a:r>
          </a:p>
          <a:p>
            <a:r>
              <a:rPr lang="en-US" sz="2400" dirty="0"/>
              <a:t>The translation component of the composite transformation involves the rotation matrix. What a mess!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29</a:t>
            </a:fld>
            <a:endParaRPr lang="en-US" dirty="0"/>
          </a:p>
        </p:txBody>
      </p:sp>
      <p:graphicFrame>
        <p:nvGraphicFramePr>
          <p:cNvPr id="517122" name="Object 2"/>
          <p:cNvGraphicFramePr>
            <a:graphicFrameLocks noChangeAspect="1"/>
          </p:cNvGraphicFramePr>
          <p:nvPr/>
        </p:nvGraphicFramePr>
        <p:xfrm>
          <a:off x="4191000" y="2572808"/>
          <a:ext cx="1600200" cy="492125"/>
        </p:xfrm>
        <a:graphic>
          <a:graphicData uri="http://schemas.openxmlformats.org/presentationml/2006/ole">
            <mc:AlternateContent xmlns:mc="http://schemas.openxmlformats.org/markup-compatibility/2006">
              <mc:Choice xmlns:v="urn:schemas-microsoft-com:vml" Requires="v">
                <p:oleObj spid="_x0000_s536614" name="Equation" r:id="rId4" imgW="660113" imgH="203112" progId="Equation.3">
                  <p:embed/>
                </p:oleObj>
              </mc:Choice>
              <mc:Fallback>
                <p:oleObj name="Equation" r:id="rId4" imgW="660113" imgH="203112" progId="Equation.3">
                  <p:embed/>
                  <p:pic>
                    <p:nvPicPr>
                      <p:cNvPr id="517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72808"/>
                        <a:ext cx="16002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7123" name="Object 3"/>
          <p:cNvGraphicFramePr>
            <a:graphicFrameLocks noChangeAspect="1"/>
          </p:cNvGraphicFramePr>
          <p:nvPr/>
        </p:nvGraphicFramePr>
        <p:xfrm>
          <a:off x="2514600" y="3030008"/>
          <a:ext cx="4826000" cy="501650"/>
        </p:xfrm>
        <a:graphic>
          <a:graphicData uri="http://schemas.openxmlformats.org/presentationml/2006/ole">
            <mc:AlternateContent xmlns:mc="http://schemas.openxmlformats.org/markup-compatibility/2006">
              <mc:Choice xmlns:v="urn:schemas-microsoft-com:vml" Requires="v">
                <p:oleObj spid="_x0000_s536615" name="Equation" r:id="rId6" imgW="1955800" imgH="203200" progId="Equation.3">
                  <p:embed/>
                </p:oleObj>
              </mc:Choice>
              <mc:Fallback>
                <p:oleObj name="Equation" r:id="rId6" imgW="1955800" imgH="203200" progId="Equation.3">
                  <p:embed/>
                  <p:pic>
                    <p:nvPicPr>
                      <p:cNvPr id="517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030008"/>
                        <a:ext cx="48260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7124" name="Object 4"/>
          <p:cNvGraphicFramePr>
            <a:graphicFrameLocks noChangeAspect="1"/>
          </p:cNvGraphicFramePr>
          <p:nvPr/>
        </p:nvGraphicFramePr>
        <p:xfrm>
          <a:off x="3417711" y="3429000"/>
          <a:ext cx="4419600" cy="533400"/>
        </p:xfrm>
        <a:graphic>
          <a:graphicData uri="http://schemas.openxmlformats.org/presentationml/2006/ole">
            <mc:AlternateContent xmlns:mc="http://schemas.openxmlformats.org/markup-compatibility/2006">
              <mc:Choice xmlns:v="urn:schemas-microsoft-com:vml" Requires="v">
                <p:oleObj spid="_x0000_s536616" name="Equation" r:id="rId8" imgW="1790700" imgH="215900" progId="Equation.3">
                  <p:embed/>
                </p:oleObj>
              </mc:Choice>
              <mc:Fallback>
                <p:oleObj name="Equation" r:id="rId8" imgW="1790700" imgH="215900" progId="Equation.3">
                  <p:embed/>
                  <p:pic>
                    <p:nvPicPr>
                      <p:cNvPr id="51712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7711" y="3429000"/>
                        <a:ext cx="441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086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577262" cy="4267200"/>
          </a:xfrm>
        </p:spPr>
        <p:txBody>
          <a:bodyPr/>
          <a:lstStyle/>
          <a:p>
            <a:r>
              <a:rPr lang="en-US" dirty="0"/>
              <a:t>3D Graphics Toolkits </a:t>
            </a:r>
          </a:p>
          <a:p>
            <a:pPr lvl="1"/>
            <a:r>
              <a:rPr lang="en-US" dirty="0"/>
              <a:t>Transformations </a:t>
            </a:r>
          </a:p>
          <a:p>
            <a:pPr lvl="1"/>
            <a:r>
              <a:rPr lang="en-US" dirty="0"/>
              <a:t>3D Transformations </a:t>
            </a:r>
          </a:p>
          <a:p>
            <a:r>
              <a:rPr lang="en-US" dirty="0"/>
              <a:t>Homework 3 available, </a:t>
            </a:r>
            <a:r>
              <a:rPr lang="en-US" dirty="0">
                <a:solidFill>
                  <a:schemeClr val="accent2">
                    <a:lumMod val="60000"/>
                    <a:lumOff val="40000"/>
                  </a:schemeClr>
                </a:solidFill>
              </a:rPr>
              <a:t>due 11/01 (Monday)</a:t>
            </a:r>
          </a:p>
          <a:p>
            <a:r>
              <a:rPr lang="en-US" dirty="0"/>
              <a:t>Mid-term: in class, 11/03</a:t>
            </a:r>
          </a:p>
          <a:p>
            <a:pPr lvl="1"/>
            <a:r>
              <a:rPr lang="en-US" dirty="0"/>
              <a:t>Online exam</a:t>
            </a:r>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Coordinates</a:t>
            </a:r>
          </a:p>
        </p:txBody>
      </p:sp>
      <p:sp>
        <p:nvSpPr>
          <p:cNvPr id="3" name="Content Placeholder 2"/>
          <p:cNvSpPr>
            <a:spLocks noGrp="1"/>
          </p:cNvSpPr>
          <p:nvPr>
            <p:ph idx="1"/>
          </p:nvPr>
        </p:nvSpPr>
        <p:spPr/>
        <p:txBody>
          <a:bodyPr/>
          <a:lstStyle/>
          <a:p>
            <a:r>
              <a:rPr lang="en-US" sz="2800" dirty="0"/>
              <a:t>Use three numbers to represent a 2D point</a:t>
            </a:r>
          </a:p>
          <a:p>
            <a:r>
              <a:rPr lang="en-US" sz="2800" i="1" dirty="0"/>
              <a:t>(</a:t>
            </a:r>
            <a:r>
              <a:rPr lang="en-US" sz="2800" i="1" dirty="0" err="1"/>
              <a:t>x,y</a:t>
            </a:r>
            <a:r>
              <a:rPr lang="en-US" sz="2800" i="1" dirty="0"/>
              <a:t>)=(</a:t>
            </a:r>
            <a:r>
              <a:rPr lang="en-US" sz="2800" i="1" dirty="0" err="1"/>
              <a:t>wx,wy,w</a:t>
            </a:r>
            <a:r>
              <a:rPr lang="en-US" sz="2800" i="1" dirty="0"/>
              <a:t>)</a:t>
            </a:r>
            <a:r>
              <a:rPr lang="en-US" sz="2800" dirty="0"/>
              <a:t> for any constant </a:t>
            </a:r>
            <a:r>
              <a:rPr lang="en-US" sz="2800" i="1" dirty="0"/>
              <a:t>w</a:t>
            </a:r>
            <a:r>
              <a:rPr lang="en-US" sz="2800" i="1" dirty="0">
                <a:sym typeface="Symbol" pitchFamily="18" charset="2"/>
              </a:rPr>
              <a:t></a:t>
            </a:r>
            <a:r>
              <a:rPr lang="en-US" sz="2800" i="1" dirty="0"/>
              <a:t>0</a:t>
            </a:r>
          </a:p>
          <a:p>
            <a:pPr lvl="1"/>
            <a:r>
              <a:rPr lang="en-US" sz="2400" dirty="0"/>
              <a:t>Typically, </a:t>
            </a:r>
            <a:r>
              <a:rPr lang="en-US" sz="2400" i="1" dirty="0"/>
              <a:t>(</a:t>
            </a:r>
            <a:r>
              <a:rPr lang="en-US" sz="2400" i="1" dirty="0" err="1"/>
              <a:t>x,y</a:t>
            </a:r>
            <a:r>
              <a:rPr lang="en-US" sz="2400" i="1" dirty="0"/>
              <a:t>)</a:t>
            </a:r>
            <a:r>
              <a:rPr lang="en-US" sz="2400" dirty="0"/>
              <a:t> becomes</a:t>
            </a:r>
            <a:r>
              <a:rPr lang="en-US" sz="2400" i="1" dirty="0"/>
              <a:t> (x,y,1)</a:t>
            </a:r>
          </a:p>
          <a:p>
            <a:pPr lvl="1"/>
            <a:r>
              <a:rPr lang="en-US" sz="2400" dirty="0"/>
              <a:t>To go backwards, divide by </a:t>
            </a:r>
            <a:r>
              <a:rPr lang="en-US" sz="2400" i="1" dirty="0"/>
              <a:t>w</a:t>
            </a:r>
          </a:p>
          <a:p>
            <a:r>
              <a:rPr lang="en-US" sz="2800" dirty="0"/>
              <a:t>Translation can now be done with matrix multiplication!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Transformations</a:t>
            </a:r>
          </a:p>
        </p:txBody>
      </p:sp>
      <p:sp>
        <p:nvSpPr>
          <p:cNvPr id="3" name="Content Placeholder 2"/>
          <p:cNvSpPr>
            <a:spLocks noGrp="1"/>
          </p:cNvSpPr>
          <p:nvPr>
            <p:ph idx="1"/>
          </p:nvPr>
        </p:nvSpPr>
        <p:spPr/>
        <p:txBody>
          <a:bodyPr/>
          <a:lstStyle/>
          <a:p>
            <a:pPr>
              <a:buNone/>
            </a:pPr>
            <a:r>
              <a:rPr lang="en-US" sz="2400" dirty="0"/>
              <a:t>Translation:                     	Rotation:</a:t>
            </a:r>
          </a:p>
          <a:p>
            <a:endParaRPr lang="en-US" sz="2400" dirty="0"/>
          </a:p>
          <a:p>
            <a:endParaRPr lang="en-US" sz="2400" dirty="0"/>
          </a:p>
          <a:p>
            <a:endParaRPr lang="en-US" sz="2400" dirty="0"/>
          </a:p>
          <a:p>
            <a:pPr>
              <a:buNone/>
            </a:pPr>
            <a:r>
              <a:rPr lang="en-US" sz="2400" dirty="0"/>
              <a:t>Scaling:</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31</a:t>
            </a:fld>
            <a:endParaRPr lang="en-US"/>
          </a:p>
        </p:txBody>
      </p:sp>
      <p:graphicFrame>
        <p:nvGraphicFramePr>
          <p:cNvPr id="518149" name="Object 5"/>
          <p:cNvGraphicFramePr>
            <a:graphicFrameLocks noChangeAspect="1"/>
          </p:cNvGraphicFramePr>
          <p:nvPr/>
        </p:nvGraphicFramePr>
        <p:xfrm>
          <a:off x="2590800" y="1752600"/>
          <a:ext cx="1524000" cy="1447800"/>
        </p:xfrm>
        <a:graphic>
          <a:graphicData uri="http://schemas.openxmlformats.org/presentationml/2006/ole">
            <mc:AlternateContent xmlns:mc="http://schemas.openxmlformats.org/markup-compatibility/2006">
              <mc:Choice xmlns:v="urn:schemas-microsoft-com:vml" Requires="v">
                <p:oleObj spid="_x0000_s518422" name="Equation" r:id="rId3" imgW="749160" imgH="711000" progId="Equation.3">
                  <p:embed/>
                </p:oleObj>
              </mc:Choice>
              <mc:Fallback>
                <p:oleObj name="Equation" r:id="rId3" imgW="749160" imgH="7110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52600"/>
                        <a:ext cx="15240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8150" name="Object 6"/>
          <p:cNvGraphicFramePr>
            <a:graphicFrameLocks noChangeAspect="1"/>
          </p:cNvGraphicFramePr>
          <p:nvPr/>
        </p:nvGraphicFramePr>
        <p:xfrm>
          <a:off x="2600325" y="3505200"/>
          <a:ext cx="1590675" cy="1436688"/>
        </p:xfrm>
        <a:graphic>
          <a:graphicData uri="http://schemas.openxmlformats.org/presentationml/2006/ole">
            <mc:AlternateContent xmlns:mc="http://schemas.openxmlformats.org/markup-compatibility/2006">
              <mc:Choice xmlns:v="urn:schemas-microsoft-com:vml" Requires="v">
                <p:oleObj spid="_x0000_s518423" name="Equation" r:id="rId5" imgW="787320" imgH="711000" progId="Equation.3">
                  <p:embed/>
                </p:oleObj>
              </mc:Choice>
              <mc:Fallback>
                <p:oleObj name="Equation" r:id="rId5" imgW="787320" imgH="7110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325" y="3505200"/>
                        <a:ext cx="1590675"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8151" name="Object 7"/>
          <p:cNvGraphicFramePr>
            <a:graphicFrameLocks noChangeAspect="1"/>
          </p:cNvGraphicFramePr>
          <p:nvPr/>
        </p:nvGraphicFramePr>
        <p:xfrm>
          <a:off x="5638800" y="1752600"/>
          <a:ext cx="2438400" cy="1409700"/>
        </p:xfrm>
        <a:graphic>
          <a:graphicData uri="http://schemas.openxmlformats.org/presentationml/2006/ole">
            <mc:AlternateContent xmlns:mc="http://schemas.openxmlformats.org/markup-compatibility/2006">
              <mc:Choice xmlns:v="urn:schemas-microsoft-com:vml" Requires="v">
                <p:oleObj spid="_x0000_s518424" name="Equation" r:id="rId7" imgW="1231560" imgH="711000" progId="Equation.3">
                  <p:embed/>
                </p:oleObj>
              </mc:Choice>
              <mc:Fallback>
                <p:oleObj name="Equation" r:id="rId7" imgW="1231560" imgH="7110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752600"/>
                        <a:ext cx="2438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Homogeneous Transform Advantages</a:t>
            </a:r>
          </a:p>
        </p:txBody>
      </p:sp>
      <p:sp>
        <p:nvSpPr>
          <p:cNvPr id="3" name="Content Placeholder 2"/>
          <p:cNvSpPr>
            <a:spLocks noGrp="1"/>
          </p:cNvSpPr>
          <p:nvPr>
            <p:ph idx="1"/>
          </p:nvPr>
        </p:nvSpPr>
        <p:spPr/>
        <p:txBody>
          <a:bodyPr/>
          <a:lstStyle/>
          <a:p>
            <a:r>
              <a:rPr lang="en-US" sz="2800" dirty="0"/>
              <a:t>Unified view of transformation as matrix multiplication</a:t>
            </a:r>
          </a:p>
          <a:p>
            <a:pPr lvl="1"/>
            <a:r>
              <a:rPr lang="en-US" sz="2400" dirty="0"/>
              <a:t>Easier in hardware and software</a:t>
            </a:r>
          </a:p>
          <a:p>
            <a:r>
              <a:rPr lang="en-US" sz="2800" dirty="0"/>
              <a:t>To compose transformations, simply multiply matrices</a:t>
            </a:r>
          </a:p>
          <a:p>
            <a:pPr lvl="1"/>
            <a:r>
              <a:rPr lang="en-US" sz="2400" dirty="0"/>
              <a:t>Order matters: </a:t>
            </a:r>
            <a:r>
              <a:rPr lang="en-US" sz="2400" i="1" dirty="0"/>
              <a:t>AB</a:t>
            </a:r>
            <a:r>
              <a:rPr lang="en-US" sz="2400" dirty="0"/>
              <a:t> is generally not the same as </a:t>
            </a:r>
            <a:r>
              <a:rPr lang="en-US" sz="2400" i="1" dirty="0"/>
              <a:t>BA</a:t>
            </a:r>
          </a:p>
          <a:p>
            <a:r>
              <a:rPr lang="en-US" sz="2800" dirty="0"/>
              <a:t>Allows for non-affine transformations:</a:t>
            </a:r>
          </a:p>
          <a:p>
            <a:pPr lvl="1"/>
            <a:r>
              <a:rPr lang="en-US" sz="2400" dirty="0"/>
              <a:t>Perspective projections!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vs. Points</a:t>
            </a:r>
          </a:p>
        </p:txBody>
      </p:sp>
      <p:sp>
        <p:nvSpPr>
          <p:cNvPr id="3" name="Content Placeholder 2"/>
          <p:cNvSpPr>
            <a:spLocks noGrp="1"/>
          </p:cNvSpPr>
          <p:nvPr>
            <p:ph idx="1"/>
          </p:nvPr>
        </p:nvSpPr>
        <p:spPr/>
        <p:txBody>
          <a:bodyPr/>
          <a:lstStyle/>
          <a:p>
            <a:r>
              <a:rPr lang="en-US" sz="2400" dirty="0"/>
              <a:t>We have been talking about transforming points</a:t>
            </a:r>
          </a:p>
          <a:p>
            <a:r>
              <a:rPr lang="en-US" sz="2400" dirty="0"/>
              <a:t>Directions are also important in graphics</a:t>
            </a:r>
          </a:p>
          <a:p>
            <a:pPr lvl="1"/>
            <a:r>
              <a:rPr lang="en-US" sz="2000" dirty="0"/>
              <a:t>Viewing directions</a:t>
            </a:r>
          </a:p>
          <a:p>
            <a:pPr lvl="1"/>
            <a:r>
              <a:rPr lang="en-US" sz="2000" dirty="0"/>
              <a:t>Normal vectors</a:t>
            </a:r>
          </a:p>
          <a:p>
            <a:pPr lvl="1"/>
            <a:r>
              <a:rPr lang="en-US" sz="2000" dirty="0"/>
              <a:t>Ray directions</a:t>
            </a:r>
          </a:p>
          <a:p>
            <a:pPr lvl="1"/>
            <a:endParaRPr lang="en-US" sz="2400" dirty="0"/>
          </a:p>
          <a:p>
            <a:r>
              <a:rPr lang="en-US" sz="2400" dirty="0"/>
              <a:t>Directions are represented by vectors, like points, and can be transformed, but not like points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33</a:t>
            </a:fld>
            <a:endParaRPr lang="en-US" dirty="0"/>
          </a:p>
        </p:txBody>
      </p:sp>
      <p:sp>
        <p:nvSpPr>
          <p:cNvPr id="5" name="Line 4"/>
          <p:cNvSpPr>
            <a:spLocks noChangeShapeType="1"/>
          </p:cNvSpPr>
          <p:nvPr/>
        </p:nvSpPr>
        <p:spPr bwMode="auto">
          <a:xfrm flipV="1">
            <a:off x="4343400" y="2743200"/>
            <a:ext cx="457200" cy="457200"/>
          </a:xfrm>
          <a:prstGeom prst="line">
            <a:avLst/>
          </a:prstGeom>
          <a:noFill/>
          <a:ln w="9525">
            <a:solidFill>
              <a:schemeClr val="tx1"/>
            </a:solidFill>
            <a:round/>
            <a:headEnd/>
            <a:tailEnd type="triangle" w="med" len="med"/>
          </a:ln>
          <a:effectLst/>
        </p:spPr>
        <p:txBody>
          <a:bodyPr/>
          <a:lstStyle/>
          <a:p>
            <a:endParaRPr lang="en-US"/>
          </a:p>
        </p:txBody>
      </p:sp>
      <p:sp>
        <p:nvSpPr>
          <p:cNvPr id="6" name="Text Box 5"/>
          <p:cNvSpPr txBox="1">
            <a:spLocks noChangeArrowheads="1"/>
          </p:cNvSpPr>
          <p:nvPr/>
        </p:nvSpPr>
        <p:spPr bwMode="auto">
          <a:xfrm>
            <a:off x="4495800" y="2819400"/>
            <a:ext cx="768350" cy="457200"/>
          </a:xfrm>
          <a:prstGeom prst="rect">
            <a:avLst/>
          </a:prstGeom>
          <a:noFill/>
          <a:ln w="9525">
            <a:noFill/>
            <a:miter lim="800000"/>
            <a:headEnd/>
            <a:tailEnd/>
          </a:ln>
          <a:effectLst/>
        </p:spPr>
        <p:txBody>
          <a:bodyPr wrap="none">
            <a:spAutoFit/>
          </a:bodyPr>
          <a:lstStyle/>
          <a:p>
            <a:r>
              <a:rPr lang="en-US"/>
              <a:t>(1,1)</a:t>
            </a:r>
          </a:p>
        </p:txBody>
      </p:sp>
      <p:sp>
        <p:nvSpPr>
          <p:cNvPr id="7" name="Line 6"/>
          <p:cNvSpPr>
            <a:spLocks noChangeShapeType="1"/>
          </p:cNvSpPr>
          <p:nvPr/>
        </p:nvSpPr>
        <p:spPr bwMode="auto">
          <a:xfrm flipH="1">
            <a:off x="5791200" y="2667000"/>
            <a:ext cx="1219200" cy="609600"/>
          </a:xfrm>
          <a:prstGeom prst="line">
            <a:avLst/>
          </a:prstGeom>
          <a:noFill/>
          <a:ln w="9525">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6096000" y="3048000"/>
            <a:ext cx="971550" cy="457200"/>
          </a:xfrm>
          <a:prstGeom prst="rect">
            <a:avLst/>
          </a:prstGeom>
          <a:noFill/>
          <a:ln w="9525">
            <a:noFill/>
            <a:miter lim="800000"/>
            <a:headEnd/>
            <a:tailEnd/>
          </a:ln>
          <a:effectLst/>
        </p:spPr>
        <p:txBody>
          <a:bodyPr wrap="none">
            <a:spAutoFit/>
          </a:bodyPr>
          <a:lstStyle/>
          <a:p>
            <a:r>
              <a:rPr lang="en-US"/>
              <a:t>(-2,-1)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Directions</a:t>
            </a:r>
          </a:p>
        </p:txBody>
      </p:sp>
      <p:sp>
        <p:nvSpPr>
          <p:cNvPr id="3" name="Content Placeholder 2"/>
          <p:cNvSpPr>
            <a:spLocks noGrp="1"/>
          </p:cNvSpPr>
          <p:nvPr>
            <p:ph idx="1"/>
          </p:nvPr>
        </p:nvSpPr>
        <p:spPr/>
        <p:txBody>
          <a:bodyPr/>
          <a:lstStyle/>
          <a:p>
            <a:r>
              <a:rPr lang="en-US" sz="2400" dirty="0"/>
              <a:t>Say I define a direction as the difference of two points: </a:t>
            </a:r>
            <a:r>
              <a:rPr lang="en-US" sz="2400" b="1" i="1" dirty="0"/>
              <a:t>d</a:t>
            </a:r>
            <a:r>
              <a:rPr lang="en-US" sz="2400" i="1" dirty="0"/>
              <a:t>=</a:t>
            </a:r>
            <a:r>
              <a:rPr lang="en-US" sz="2400" b="1" i="1" dirty="0"/>
              <a:t>a</a:t>
            </a:r>
            <a:r>
              <a:rPr lang="en-US" sz="2400" i="1" dirty="0"/>
              <a:t>–</a:t>
            </a:r>
            <a:r>
              <a:rPr lang="en-US" sz="2400" b="1" i="1" dirty="0"/>
              <a:t>b</a:t>
            </a:r>
          </a:p>
          <a:p>
            <a:pPr lvl="1"/>
            <a:r>
              <a:rPr lang="en-US" sz="2000" dirty="0"/>
              <a:t>This represents the </a:t>
            </a:r>
            <a:r>
              <a:rPr lang="en-US" sz="2000" i="1" dirty="0"/>
              <a:t>direction</a:t>
            </a:r>
            <a:r>
              <a:rPr lang="en-US" sz="2000" dirty="0"/>
              <a:t> of the line between two points</a:t>
            </a:r>
          </a:p>
          <a:p>
            <a:r>
              <a:rPr lang="en-US" sz="2400" dirty="0"/>
              <a:t>Now I translate the points by the same amount: </a:t>
            </a:r>
            <a:r>
              <a:rPr lang="en-US" sz="2400" b="1" i="1" dirty="0"/>
              <a:t>a’</a:t>
            </a:r>
            <a:r>
              <a:rPr lang="en-US" sz="2400" i="1" dirty="0"/>
              <a:t>=</a:t>
            </a:r>
            <a:r>
              <a:rPr lang="en-US" sz="2400" b="1" i="1" dirty="0" err="1"/>
              <a:t>a</a:t>
            </a:r>
            <a:r>
              <a:rPr lang="en-US" sz="2400" i="1" dirty="0" err="1"/>
              <a:t>+</a:t>
            </a:r>
            <a:r>
              <a:rPr lang="en-US" sz="2400" b="1" i="1" dirty="0" err="1"/>
              <a:t>t</a:t>
            </a:r>
            <a:r>
              <a:rPr lang="en-US" sz="2400" b="1" i="1" dirty="0"/>
              <a:t>, b’</a:t>
            </a:r>
            <a:r>
              <a:rPr lang="en-US" sz="2400" i="1" dirty="0"/>
              <a:t>=</a:t>
            </a:r>
            <a:r>
              <a:rPr lang="en-US" sz="2400" b="1" i="1" dirty="0" err="1"/>
              <a:t>b</a:t>
            </a:r>
            <a:r>
              <a:rPr lang="en-US" sz="2400" i="1" dirty="0" err="1"/>
              <a:t>+</a:t>
            </a:r>
            <a:r>
              <a:rPr lang="en-US" sz="2400" b="1" i="1" dirty="0" err="1"/>
              <a:t>t</a:t>
            </a:r>
            <a:endParaRPr lang="en-US" sz="2400" b="1" i="1" dirty="0"/>
          </a:p>
          <a:p>
            <a:r>
              <a:rPr lang="en-US" sz="2400" dirty="0"/>
              <a:t>How should I transform </a:t>
            </a:r>
            <a:r>
              <a:rPr lang="en-US" sz="2400" b="1" i="1" dirty="0"/>
              <a:t>d</a:t>
            </a:r>
            <a:r>
              <a:rPr lang="en-US" sz="2400" dirty="0"/>
              <a: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Directions</a:t>
            </a:r>
          </a:p>
        </p:txBody>
      </p:sp>
      <p:sp>
        <p:nvSpPr>
          <p:cNvPr id="3" name="Content Placeholder 2"/>
          <p:cNvSpPr>
            <a:spLocks noGrp="1"/>
          </p:cNvSpPr>
          <p:nvPr>
            <p:ph idx="1"/>
          </p:nvPr>
        </p:nvSpPr>
        <p:spPr/>
        <p:txBody>
          <a:bodyPr/>
          <a:lstStyle/>
          <a:p>
            <a:pPr>
              <a:lnSpc>
                <a:spcPct val="90000"/>
              </a:lnSpc>
            </a:pPr>
            <a:r>
              <a:rPr lang="en-US" sz="2400" dirty="0"/>
              <a:t>Translation does not affect directions!</a:t>
            </a:r>
          </a:p>
          <a:p>
            <a:pPr>
              <a:lnSpc>
                <a:spcPct val="90000"/>
              </a:lnSpc>
            </a:pPr>
            <a:r>
              <a:rPr lang="en-US" sz="2400" dirty="0"/>
              <a:t>Homogeneous coordinates give us a very clean way of handling this</a:t>
            </a:r>
          </a:p>
          <a:p>
            <a:pPr>
              <a:lnSpc>
                <a:spcPct val="90000"/>
              </a:lnSpc>
            </a:pPr>
            <a:r>
              <a:rPr lang="en-US" sz="2400" dirty="0"/>
              <a:t>The direction </a:t>
            </a:r>
            <a:r>
              <a:rPr lang="en-US" sz="2400" i="1" dirty="0"/>
              <a:t>(</a:t>
            </a:r>
            <a:r>
              <a:rPr lang="en-US" sz="2400" i="1" dirty="0" err="1"/>
              <a:t>x,y</a:t>
            </a:r>
            <a:r>
              <a:rPr lang="en-US" sz="2400" i="1" dirty="0"/>
              <a:t>)</a:t>
            </a:r>
            <a:r>
              <a:rPr lang="en-US" sz="2400" dirty="0"/>
              <a:t> becomes the homogeneous direction </a:t>
            </a:r>
            <a:r>
              <a:rPr lang="en-US" sz="2400" i="1" dirty="0"/>
              <a:t>(x,y,0)</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The correct thing happens for rotation and scaling also</a:t>
            </a:r>
          </a:p>
          <a:p>
            <a:pPr lvl="1">
              <a:lnSpc>
                <a:spcPct val="90000"/>
              </a:lnSpc>
            </a:pPr>
            <a:r>
              <a:rPr lang="en-US" sz="2000" dirty="0"/>
              <a:t>Uniform scaling changes the length of the vector, but not the direction</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35</a:t>
            </a:fld>
            <a:endParaRPr lang="en-US"/>
          </a:p>
        </p:txBody>
      </p:sp>
      <p:graphicFrame>
        <p:nvGraphicFramePr>
          <p:cNvPr id="519172" name="Object 4"/>
          <p:cNvGraphicFramePr>
            <a:graphicFrameLocks noChangeAspect="1"/>
          </p:cNvGraphicFramePr>
          <p:nvPr/>
        </p:nvGraphicFramePr>
        <p:xfrm>
          <a:off x="3352800" y="3505200"/>
          <a:ext cx="2286000" cy="1121291"/>
        </p:xfrm>
        <a:graphic>
          <a:graphicData uri="http://schemas.openxmlformats.org/presentationml/2006/ole">
            <mc:AlternateContent xmlns:mc="http://schemas.openxmlformats.org/markup-compatibility/2006">
              <mc:Choice xmlns:v="urn:schemas-microsoft-com:vml" Requires="v">
                <p:oleObj spid="_x0000_s519263" name="Equation" r:id="rId4" imgW="1358640" imgH="711000" progId="Equation.3">
                  <p:embed/>
                </p:oleObj>
              </mc:Choice>
              <mc:Fallback>
                <p:oleObj name="Equation" r:id="rId4" imgW="1358640" imgH="7110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05200"/>
                        <a:ext cx="2286000" cy="1121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577262" cy="4267200"/>
          </a:xfrm>
        </p:spPr>
        <p:txBody>
          <a:bodyPr/>
          <a:lstStyle/>
          <a:p>
            <a:r>
              <a:rPr lang="en-US" dirty="0"/>
              <a:t>3D Graphics Toolkits </a:t>
            </a:r>
          </a:p>
          <a:p>
            <a:pPr lvl="1"/>
            <a:r>
              <a:rPr lang="en-US" dirty="0"/>
              <a:t>Transformations </a:t>
            </a:r>
          </a:p>
          <a:p>
            <a:pPr lvl="1"/>
            <a:r>
              <a:rPr lang="en-US" dirty="0"/>
              <a:t>3D Transformations </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36</a:t>
            </a:fld>
            <a:endParaRPr lang="en-US"/>
          </a:p>
        </p:txBody>
      </p:sp>
    </p:spTree>
    <p:extLst>
      <p:ext uri="{BB962C8B-B14F-4D97-AF65-F5344CB8AC3E}">
        <p14:creationId xmlns:p14="http://schemas.microsoft.com/office/powerpoint/2010/main" val="244586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Transformations</a:t>
            </a:r>
          </a:p>
        </p:txBody>
      </p:sp>
      <p:sp>
        <p:nvSpPr>
          <p:cNvPr id="3" name="Content Placeholder 2"/>
          <p:cNvSpPr>
            <a:spLocks noGrp="1"/>
          </p:cNvSpPr>
          <p:nvPr>
            <p:ph idx="1"/>
          </p:nvPr>
        </p:nvSpPr>
        <p:spPr/>
        <p:txBody>
          <a:bodyPr/>
          <a:lstStyle/>
          <a:p>
            <a:r>
              <a:rPr lang="en-US" sz="2400" dirty="0"/>
              <a:t>Homogeneous coordinates: </a:t>
            </a:r>
            <a:r>
              <a:rPr lang="en-US" sz="2400" i="1" dirty="0"/>
              <a:t>(</a:t>
            </a:r>
            <a:r>
              <a:rPr lang="en-US" sz="2400" i="1" dirty="0" err="1"/>
              <a:t>x,y,z</a:t>
            </a:r>
            <a:r>
              <a:rPr lang="en-US" sz="2400" i="1" dirty="0"/>
              <a:t>)=(</a:t>
            </a:r>
            <a:r>
              <a:rPr lang="en-US" sz="2400" i="1" dirty="0" err="1"/>
              <a:t>wx,wy,wz,w</a:t>
            </a:r>
            <a:r>
              <a:rPr lang="en-US" sz="2400" i="1" dirty="0"/>
              <a:t>)</a:t>
            </a:r>
          </a:p>
          <a:p>
            <a:r>
              <a:rPr lang="en-US" sz="2400" dirty="0"/>
              <a:t>Transformations are now represented as 4x4 matrices</a:t>
            </a:r>
          </a:p>
          <a:p>
            <a:r>
              <a:rPr lang="en-US" sz="2400" dirty="0"/>
              <a:t>Typical graphics packages allow for specification of translation, rotation, scaling and arbitrary matrices</a:t>
            </a:r>
          </a:p>
          <a:p>
            <a:pPr lvl="1"/>
            <a:r>
              <a:rPr lang="en-US" sz="2000" dirty="0"/>
              <a:t>OpenGL: </a:t>
            </a:r>
            <a:r>
              <a:rPr lang="en-US" sz="2000" dirty="0" err="1"/>
              <a:t>glTranslate</a:t>
            </a:r>
            <a:r>
              <a:rPr lang="en-US" sz="2000" dirty="0"/>
              <a:t>[</a:t>
            </a:r>
            <a:r>
              <a:rPr lang="en-US" sz="2000" dirty="0" err="1"/>
              <a:t>fd</a:t>
            </a:r>
            <a:r>
              <a:rPr lang="en-US" sz="2000" dirty="0"/>
              <a:t>], </a:t>
            </a:r>
            <a:r>
              <a:rPr lang="en-US" sz="2000" dirty="0" err="1"/>
              <a:t>glRotate</a:t>
            </a:r>
            <a:r>
              <a:rPr lang="en-US" sz="2000" dirty="0"/>
              <a:t>[</a:t>
            </a:r>
            <a:r>
              <a:rPr lang="en-US" sz="2000" dirty="0" err="1"/>
              <a:t>fd</a:t>
            </a:r>
            <a:r>
              <a:rPr lang="en-US" sz="2000" dirty="0"/>
              <a:t>], </a:t>
            </a:r>
            <a:r>
              <a:rPr lang="en-US" sz="2000" dirty="0" err="1"/>
              <a:t>glScale</a:t>
            </a:r>
            <a:r>
              <a:rPr lang="en-US" sz="2000" dirty="0"/>
              <a:t>[</a:t>
            </a:r>
            <a:r>
              <a:rPr lang="en-US" sz="2000" dirty="0" err="1"/>
              <a:t>fd</a:t>
            </a:r>
            <a:r>
              <a:rPr lang="en-US" sz="2000" dirty="0"/>
              <a:t>], </a:t>
            </a:r>
            <a:r>
              <a:rPr lang="en-US" sz="2000" dirty="0" err="1"/>
              <a:t>glMultMatrix</a:t>
            </a:r>
            <a:r>
              <a:rPr lang="en-US" sz="2000" dirty="0"/>
              <a:t>[</a:t>
            </a:r>
            <a:r>
              <a:rPr lang="en-US" sz="2000" dirty="0" err="1"/>
              <a:t>fd</a:t>
            </a:r>
            <a:r>
              <a:rPr lang="en-US" sz="2000" dirty="0"/>
              <a: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Translation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38</a:t>
            </a:fld>
            <a:endParaRPr lang="en-US"/>
          </a:p>
        </p:txBody>
      </p:sp>
      <p:graphicFrame>
        <p:nvGraphicFramePr>
          <p:cNvPr id="520194" name="Object 2"/>
          <p:cNvGraphicFramePr>
            <a:graphicFrameLocks noChangeAspect="1"/>
          </p:cNvGraphicFramePr>
          <p:nvPr/>
        </p:nvGraphicFramePr>
        <p:xfrm>
          <a:off x="2743200" y="1981200"/>
          <a:ext cx="3481388" cy="2038350"/>
        </p:xfrm>
        <a:graphic>
          <a:graphicData uri="http://schemas.openxmlformats.org/presentationml/2006/ole">
            <mc:AlternateContent xmlns:mc="http://schemas.openxmlformats.org/markup-compatibility/2006">
              <mc:Choice xmlns:v="urn:schemas-microsoft-com:vml" Requires="v">
                <p:oleObj spid="_x0000_s520285" name="Equation" r:id="rId4" imgW="1562040" imgH="914400" progId="Equation.3">
                  <p:embed/>
                </p:oleObj>
              </mc:Choice>
              <mc:Fallback>
                <p:oleObj name="Equation" r:id="rId4" imgW="156204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81200"/>
                        <a:ext cx="3481388"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Rotation</a:t>
            </a:r>
          </a:p>
        </p:txBody>
      </p:sp>
      <p:sp>
        <p:nvSpPr>
          <p:cNvPr id="3" name="Content Placeholder 2"/>
          <p:cNvSpPr>
            <a:spLocks noGrp="1"/>
          </p:cNvSpPr>
          <p:nvPr>
            <p:ph idx="1"/>
          </p:nvPr>
        </p:nvSpPr>
        <p:spPr>
          <a:xfrm>
            <a:off x="566738" y="1752600"/>
            <a:ext cx="6291263" cy="4267200"/>
          </a:xfrm>
        </p:spPr>
        <p:txBody>
          <a:bodyPr/>
          <a:lstStyle/>
          <a:p>
            <a:r>
              <a:rPr lang="en-US" sz="2400" dirty="0"/>
              <a:t>Rotation in 3D is about an </a:t>
            </a:r>
            <a:r>
              <a:rPr lang="en-US" sz="2400" i="1" dirty="0"/>
              <a:t>axis</a:t>
            </a:r>
            <a:r>
              <a:rPr lang="en-US" sz="2400" dirty="0"/>
              <a:t> in 3D space passing through the origin</a:t>
            </a:r>
          </a:p>
          <a:p>
            <a:r>
              <a:rPr lang="en-US" sz="2400" dirty="0"/>
              <a:t>Using a matrix representation, any matrix with an </a:t>
            </a:r>
            <a:r>
              <a:rPr lang="en-US" sz="2400" i="1" dirty="0" err="1"/>
              <a:t>orthonormal</a:t>
            </a:r>
            <a:r>
              <a:rPr lang="en-US" sz="2400" dirty="0"/>
              <a:t> top-left 3x3 sub-matrix is a rotation</a:t>
            </a:r>
          </a:p>
          <a:p>
            <a:pPr lvl="1"/>
            <a:r>
              <a:rPr lang="en-US" sz="2000" dirty="0"/>
              <a:t>Rows are mutually orthogonal (0 dot product)</a:t>
            </a:r>
          </a:p>
          <a:p>
            <a:pPr lvl="1"/>
            <a:r>
              <a:rPr lang="en-US" sz="2000" dirty="0"/>
              <a:t>Determinant is 1</a:t>
            </a:r>
          </a:p>
          <a:p>
            <a:pPr lvl="1"/>
            <a:r>
              <a:rPr lang="en-US" sz="2000" dirty="0"/>
              <a:t>Implies columns are also orthogonal, and that the transpose is equal to the inverse</a:t>
            </a:r>
          </a:p>
          <a:p>
            <a:endParaRPr lang="en-US" sz="24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39</a:t>
            </a:fld>
            <a:endParaRPr lang="en-US"/>
          </a:p>
        </p:txBody>
      </p:sp>
      <p:cxnSp>
        <p:nvCxnSpPr>
          <p:cNvPr id="6" name="Straight Arrow Connector 5">
            <a:extLst>
              <a:ext uri="{FF2B5EF4-FFF2-40B4-BE49-F238E27FC236}">
                <a16:creationId xmlns:a16="http://schemas.microsoft.com/office/drawing/2014/main" id="{A4CF5C61-1BC3-4773-BAAB-F3194DF0384F}"/>
              </a:ext>
            </a:extLst>
          </p:cNvPr>
          <p:cNvCxnSpPr/>
          <p:nvPr/>
        </p:nvCxnSpPr>
        <p:spPr bwMode="auto">
          <a:xfrm flipV="1">
            <a:off x="7162798" y="1913840"/>
            <a:ext cx="1143000" cy="1143000"/>
          </a:xfrm>
          <a:prstGeom prst="straightConnector1">
            <a:avLst/>
          </a:prstGeom>
          <a:solidFill>
            <a:schemeClr val="accent1"/>
          </a:solidFill>
          <a:ln w="22225" cap="flat" cmpd="sng" algn="ctr">
            <a:solidFill>
              <a:schemeClr val="tx1"/>
            </a:solidFill>
            <a:prstDash val="dash"/>
            <a:round/>
            <a:headEnd type="none" w="med" len="med"/>
            <a:tailEnd type="triangle"/>
          </a:ln>
          <a:effectLst/>
        </p:spPr>
      </p:cxnSp>
      <p:sp>
        <p:nvSpPr>
          <p:cNvPr id="7" name="Arc 6">
            <a:extLst>
              <a:ext uri="{FF2B5EF4-FFF2-40B4-BE49-F238E27FC236}">
                <a16:creationId xmlns:a16="http://schemas.microsoft.com/office/drawing/2014/main" id="{5DCB5679-7A2C-4697-BCD1-BF03B98226A6}"/>
              </a:ext>
            </a:extLst>
          </p:cNvPr>
          <p:cNvSpPr/>
          <p:nvPr/>
        </p:nvSpPr>
        <p:spPr bwMode="auto">
          <a:xfrm rot="9906268">
            <a:off x="7442903" y="1508144"/>
            <a:ext cx="1143000" cy="1143000"/>
          </a:xfrm>
          <a:prstGeom prst="arc">
            <a:avLst>
              <a:gd name="adj1" fmla="val 14968059"/>
              <a:gd name="adj2" fmla="val 933251"/>
            </a:avLst>
          </a:prstGeom>
          <a:noFill/>
          <a:ln w="22225" cap="flat" cmpd="sng" algn="ctr">
            <a:solidFill>
              <a:schemeClr val="tx1"/>
            </a:solidFill>
            <a:prstDash val="solid"/>
            <a:round/>
            <a:headEnd type="stealth"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now…</a:t>
            </a:r>
          </a:p>
        </p:txBody>
      </p:sp>
      <p:sp>
        <p:nvSpPr>
          <p:cNvPr id="3" name="Content Placeholder 2"/>
          <p:cNvSpPr>
            <a:spLocks noGrp="1"/>
          </p:cNvSpPr>
          <p:nvPr>
            <p:ph idx="1"/>
          </p:nvPr>
        </p:nvSpPr>
        <p:spPr/>
        <p:txBody>
          <a:bodyPr/>
          <a:lstStyle/>
          <a:p>
            <a:r>
              <a:rPr lang="en-US" sz="2800" dirty="0"/>
              <a:t>We are now done with 2D images</a:t>
            </a:r>
          </a:p>
          <a:p>
            <a:r>
              <a:rPr lang="en-US" sz="2800" dirty="0"/>
              <a:t>We will spend several weeks on the mechanics of 3D graphics</a:t>
            </a:r>
          </a:p>
          <a:p>
            <a:pPr lvl="1"/>
            <a:r>
              <a:rPr lang="en-US" sz="2400" dirty="0"/>
              <a:t>Coordinate systems and Viewing</a:t>
            </a:r>
          </a:p>
          <a:p>
            <a:pPr lvl="1"/>
            <a:r>
              <a:rPr lang="en-US" sz="2400" dirty="0"/>
              <a:t>Clipping</a:t>
            </a:r>
          </a:p>
          <a:p>
            <a:pPr lvl="1"/>
            <a:r>
              <a:rPr lang="en-US" sz="2400" dirty="0"/>
              <a:t>Drawing lines and polygons</a:t>
            </a:r>
          </a:p>
          <a:p>
            <a:pPr lvl="1"/>
            <a:r>
              <a:rPr lang="en-US" sz="2400" dirty="0"/>
              <a:t>Lighting and shading</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Rotation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40</a:t>
            </a:fld>
            <a:endParaRPr lang="en-US"/>
          </a:p>
        </p:txBody>
      </p:sp>
      <p:graphicFrame>
        <p:nvGraphicFramePr>
          <p:cNvPr id="521218" name="Object 2"/>
          <p:cNvGraphicFramePr>
            <a:graphicFrameLocks noChangeAspect="1"/>
          </p:cNvGraphicFramePr>
          <p:nvPr>
            <p:extLst>
              <p:ext uri="{D42A27DB-BD31-4B8C-83A1-F6EECF244321}">
                <p14:modId xmlns:p14="http://schemas.microsoft.com/office/powerpoint/2010/main" val="769304132"/>
              </p:ext>
            </p:extLst>
          </p:nvPr>
        </p:nvGraphicFramePr>
        <p:xfrm>
          <a:off x="593725" y="1817688"/>
          <a:ext cx="8145463" cy="3897312"/>
        </p:xfrm>
        <a:graphic>
          <a:graphicData uri="http://schemas.openxmlformats.org/presentationml/2006/ole">
            <mc:AlternateContent xmlns:mc="http://schemas.openxmlformats.org/markup-compatibility/2006">
              <mc:Choice xmlns:v="urn:schemas-microsoft-com:vml" Requires="v">
                <p:oleObj spid="_x0000_s521309" name="Equation" r:id="rId3" imgW="4381200" imgH="2095200" progId="Equation.3">
                  <p:embed/>
                </p:oleObj>
              </mc:Choice>
              <mc:Fallback>
                <p:oleObj name="Equation" r:id="rId3" imgW="4381200" imgH="2095200" progId="Equation.3">
                  <p:embed/>
                  <p:pic>
                    <p:nvPicPr>
                      <p:cNvPr id="0" name="Picture 2"/>
                      <p:cNvPicPr>
                        <a:picLocks noChangeAspect="1" noChangeArrowheads="1"/>
                      </p:cNvPicPr>
                      <p:nvPr/>
                    </p:nvPicPr>
                    <p:blipFill>
                      <a:blip r:embed="rId4"/>
                      <a:srcRect/>
                      <a:stretch>
                        <a:fillRect/>
                      </a:stretch>
                    </p:blipFill>
                    <p:spPr bwMode="auto">
                      <a:xfrm>
                        <a:off x="593725" y="1817688"/>
                        <a:ext cx="8145463" cy="389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Rotation Matrices</a:t>
            </a:r>
          </a:p>
        </p:txBody>
      </p:sp>
      <p:sp>
        <p:nvSpPr>
          <p:cNvPr id="3" name="Content Placeholder 2"/>
          <p:cNvSpPr>
            <a:spLocks noGrp="1"/>
          </p:cNvSpPr>
          <p:nvPr>
            <p:ph idx="1"/>
          </p:nvPr>
        </p:nvSpPr>
        <p:spPr/>
        <p:txBody>
          <a:bodyPr/>
          <a:lstStyle/>
          <a:p>
            <a:r>
              <a:rPr lang="en-US" sz="2400" dirty="0"/>
              <a:t>Specifying a rotation really only requires 3 numbers</a:t>
            </a:r>
          </a:p>
          <a:p>
            <a:pPr lvl="1"/>
            <a:r>
              <a:rPr lang="en-US" sz="2000" dirty="0"/>
              <a:t>Axis is a unit vector, so requires 2 numbers</a:t>
            </a:r>
          </a:p>
          <a:p>
            <a:pPr lvl="1"/>
            <a:r>
              <a:rPr lang="en-US" sz="2000" dirty="0"/>
              <a:t>Angle to rotate is third number</a:t>
            </a:r>
          </a:p>
          <a:p>
            <a:r>
              <a:rPr lang="en-US" sz="2400" dirty="0"/>
              <a:t>Rotation matrix has a large amount of redundancy</a:t>
            </a:r>
          </a:p>
          <a:p>
            <a:pPr lvl="1"/>
            <a:r>
              <a:rPr lang="en-US" sz="2000" dirty="0" err="1"/>
              <a:t>Orthonormal</a:t>
            </a:r>
            <a:r>
              <a:rPr lang="en-US" sz="2000" dirty="0"/>
              <a:t> constraints reduce degrees of freedom back down to 3</a:t>
            </a:r>
          </a:p>
          <a:p>
            <a:r>
              <a:rPr lang="en-US" sz="2400" dirty="0"/>
              <a:t>Rotations are a very complex subject, and a detailed discussion is way beyond the scope of this course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Representations</a:t>
            </a:r>
          </a:p>
        </p:txBody>
      </p:sp>
      <p:sp>
        <p:nvSpPr>
          <p:cNvPr id="3" name="Content Placeholder 2"/>
          <p:cNvSpPr>
            <a:spLocks noGrp="1"/>
          </p:cNvSpPr>
          <p:nvPr>
            <p:ph idx="1"/>
          </p:nvPr>
        </p:nvSpPr>
        <p:spPr/>
        <p:txBody>
          <a:bodyPr/>
          <a:lstStyle/>
          <a:p>
            <a:r>
              <a:rPr lang="en-US" sz="2400" dirty="0"/>
              <a:t>Specify the axis and the angle (OpenGL method)</a:t>
            </a:r>
          </a:p>
          <a:p>
            <a:r>
              <a:rPr lang="en-US" sz="2400" i="1" dirty="0"/>
              <a:t>Euler angles:</a:t>
            </a:r>
            <a:r>
              <a:rPr lang="en-US" sz="2400" dirty="0"/>
              <a:t> Specify how much to rotate about X, then how much about Y, then how much about Z</a:t>
            </a:r>
          </a:p>
          <a:p>
            <a:pPr lvl="1"/>
            <a:r>
              <a:rPr lang="en-US" sz="2000" dirty="0"/>
              <a:t>Hard to think about, and hard to compose</a:t>
            </a:r>
          </a:p>
          <a:p>
            <a:pPr lvl="1"/>
            <a:r>
              <a:rPr lang="en-US" sz="2000" dirty="0"/>
              <a:t>Any three axes will do e.g. X,Y,Z</a:t>
            </a:r>
          </a:p>
          <a:p>
            <a:r>
              <a:rPr lang="en-US" sz="2400" dirty="0"/>
              <a:t>Specify the axis, scaled by the angle</a:t>
            </a:r>
          </a:p>
          <a:p>
            <a:pPr lvl="1"/>
            <a:r>
              <a:rPr lang="en-US" sz="2000" dirty="0"/>
              <a:t>Only 3 numbers, called the </a:t>
            </a:r>
            <a:r>
              <a:rPr lang="en-US" sz="2000" i="1" dirty="0"/>
              <a:t>exponential map</a:t>
            </a:r>
          </a:p>
          <a:p>
            <a:r>
              <a:rPr lang="en-US" sz="2400" i="1" dirty="0" err="1"/>
              <a:t>Quaternions</a:t>
            </a:r>
            <a:endParaRPr lang="en-US" sz="2400" i="1"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Quaternions</a:t>
            </a:r>
            <a:endParaRPr lang="en-US" dirty="0"/>
          </a:p>
        </p:txBody>
      </p:sp>
      <p:sp>
        <p:nvSpPr>
          <p:cNvPr id="3" name="Content Placeholder 2"/>
          <p:cNvSpPr>
            <a:spLocks noGrp="1"/>
          </p:cNvSpPr>
          <p:nvPr>
            <p:ph idx="1"/>
          </p:nvPr>
        </p:nvSpPr>
        <p:spPr/>
        <p:txBody>
          <a:bodyPr/>
          <a:lstStyle/>
          <a:p>
            <a:r>
              <a:rPr lang="en-US" sz="2400" dirty="0"/>
              <a:t>4-vector related to axis and angle, unit magnitude</a:t>
            </a:r>
          </a:p>
          <a:p>
            <a:pPr lvl="1"/>
            <a:r>
              <a:rPr lang="en-US" sz="2000" dirty="0"/>
              <a:t>Rotation about axis (</a:t>
            </a:r>
            <a:r>
              <a:rPr lang="en-US" sz="2000" i="1" dirty="0" err="1"/>
              <a:t>n</a:t>
            </a:r>
            <a:r>
              <a:rPr lang="en-US" sz="2000" i="1" baseline="-25000" dirty="0" err="1"/>
              <a:t>x</a:t>
            </a:r>
            <a:r>
              <a:rPr lang="en-US" sz="2000" i="1" dirty="0" err="1"/>
              <a:t>,n</a:t>
            </a:r>
            <a:r>
              <a:rPr lang="en-US" sz="2000" i="1" baseline="-25000" dirty="0" err="1"/>
              <a:t>y</a:t>
            </a:r>
            <a:r>
              <a:rPr lang="en-US" sz="2000" i="1" dirty="0" err="1"/>
              <a:t>,n</a:t>
            </a:r>
            <a:r>
              <a:rPr lang="en-US" sz="2000" i="1" baseline="-25000" dirty="0" err="1"/>
              <a:t>z</a:t>
            </a:r>
            <a:r>
              <a:rPr lang="en-US" sz="2000" dirty="0"/>
              <a:t>) by angle </a:t>
            </a:r>
            <a:r>
              <a:rPr lang="en-US" sz="2000" i="1" dirty="0">
                <a:sym typeface="Symbol" pitchFamily="18" charset="2"/>
              </a:rPr>
              <a:t></a:t>
            </a:r>
            <a:r>
              <a:rPr lang="en-US" sz="2000" dirty="0">
                <a:sym typeface="Symbol" pitchFamily="18" charset="2"/>
              </a:rPr>
              <a:t>:</a:t>
            </a:r>
          </a:p>
          <a:p>
            <a:pPr lvl="1"/>
            <a:endParaRPr lang="en-US" sz="2400" dirty="0"/>
          </a:p>
          <a:p>
            <a:r>
              <a:rPr lang="en-US" sz="2400" dirty="0"/>
              <a:t>Reasonably easy to compose</a:t>
            </a:r>
          </a:p>
          <a:p>
            <a:r>
              <a:rPr lang="en-US" sz="2400" dirty="0"/>
              <a:t>Reasonably easy to go to/from rotation matrix</a:t>
            </a:r>
          </a:p>
          <a:p>
            <a:r>
              <a:rPr lang="en-US" sz="2400" dirty="0"/>
              <a:t>Only normalized </a:t>
            </a:r>
            <a:r>
              <a:rPr lang="en-US" sz="2400" dirty="0" err="1"/>
              <a:t>quaternions</a:t>
            </a:r>
            <a:r>
              <a:rPr lang="en-US" sz="2400" dirty="0"/>
              <a:t> represent rotations, but you can normalize them just like vectors, so it isn’t a problem</a:t>
            </a:r>
          </a:p>
          <a:p>
            <a:r>
              <a:rPr lang="en-US" sz="2400" dirty="0"/>
              <a:t>Easy to perform spherical interpolation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43</a:t>
            </a:fld>
            <a:endParaRPr lang="en-US"/>
          </a:p>
        </p:txBody>
      </p:sp>
      <p:graphicFrame>
        <p:nvGraphicFramePr>
          <p:cNvPr id="522242" name="Object 2"/>
          <p:cNvGraphicFramePr>
            <a:graphicFrameLocks noChangeAspect="1"/>
          </p:cNvGraphicFramePr>
          <p:nvPr/>
        </p:nvGraphicFramePr>
        <p:xfrm>
          <a:off x="1981200" y="2667000"/>
          <a:ext cx="5181600" cy="430213"/>
        </p:xfrm>
        <a:graphic>
          <a:graphicData uri="http://schemas.openxmlformats.org/presentationml/2006/ole">
            <mc:AlternateContent xmlns:mc="http://schemas.openxmlformats.org/markup-compatibility/2006">
              <mc:Choice xmlns:v="urn:schemas-microsoft-com:vml" Requires="v">
                <p:oleObj spid="_x0000_s522333" name="Equation" r:id="rId4" imgW="2908080" imgH="241200" progId="Equation.3">
                  <p:embed/>
                </p:oleObj>
              </mc:Choice>
              <mc:Fallback>
                <p:oleObj name="Equation" r:id="rId4" imgW="290808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667000"/>
                        <a:ext cx="51816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Rotation Issues</a:t>
            </a:r>
          </a:p>
        </p:txBody>
      </p:sp>
      <p:sp>
        <p:nvSpPr>
          <p:cNvPr id="3" name="Content Placeholder 2"/>
          <p:cNvSpPr>
            <a:spLocks noGrp="1"/>
          </p:cNvSpPr>
          <p:nvPr>
            <p:ph idx="1"/>
          </p:nvPr>
        </p:nvSpPr>
        <p:spPr/>
        <p:txBody>
          <a:bodyPr/>
          <a:lstStyle/>
          <a:p>
            <a:r>
              <a:rPr lang="en-US" sz="2800" dirty="0"/>
              <a:t>Rotation is about an axis at the origin</a:t>
            </a:r>
          </a:p>
          <a:p>
            <a:pPr lvl="1"/>
            <a:r>
              <a:rPr lang="en-US" sz="2400" dirty="0"/>
              <a:t>For rotation about an arbitrary axis, use the same trick as in 2D: Translate the axis to the origin, rotate, and translate back again</a:t>
            </a:r>
          </a:p>
          <a:p>
            <a:r>
              <a:rPr lang="en-US" sz="2800" dirty="0"/>
              <a:t>Rotation is not commutative</a:t>
            </a:r>
          </a:p>
          <a:p>
            <a:pPr lvl="1"/>
            <a:r>
              <a:rPr lang="en-US" sz="2400" b="1" dirty="0"/>
              <a:t>Rotation order matters</a:t>
            </a:r>
          </a:p>
          <a:p>
            <a:pPr lvl="1"/>
            <a:r>
              <a:rPr lang="en-US" sz="2400" dirty="0"/>
              <a:t>Experiment to convince yourself of this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Leftovers</a:t>
            </a:r>
          </a:p>
        </p:txBody>
      </p:sp>
      <p:sp>
        <p:nvSpPr>
          <p:cNvPr id="3" name="Content Placeholder 2"/>
          <p:cNvSpPr>
            <a:spLocks noGrp="1"/>
          </p:cNvSpPr>
          <p:nvPr>
            <p:ph idx="1"/>
          </p:nvPr>
        </p:nvSpPr>
        <p:spPr>
          <a:xfrm>
            <a:off x="566738" y="1752600"/>
            <a:ext cx="8272462" cy="4267200"/>
          </a:xfrm>
        </p:spPr>
        <p:txBody>
          <a:bodyPr/>
          <a:lstStyle/>
          <a:p>
            <a:r>
              <a:rPr lang="en-US" sz="2800" dirty="0"/>
              <a:t>Scale, shear etc extend naturally from 2D to 3D</a:t>
            </a:r>
          </a:p>
          <a:p>
            <a:r>
              <a:rPr lang="en-US" sz="2800" dirty="0"/>
              <a:t>Rotation and Translation are the </a:t>
            </a:r>
            <a:r>
              <a:rPr lang="en-US" sz="2800" i="1" dirty="0"/>
              <a:t>rigid-body transformations:</a:t>
            </a:r>
          </a:p>
          <a:p>
            <a:pPr lvl="1"/>
            <a:r>
              <a:rPr lang="en-US" sz="2400" dirty="0"/>
              <a:t>Do not change lengths or angles, so a body does not deform when transformed</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101</a:t>
            </a:r>
          </a:p>
        </p:txBody>
      </p:sp>
      <p:sp>
        <p:nvSpPr>
          <p:cNvPr id="3" name="Content Placeholder 2"/>
          <p:cNvSpPr>
            <a:spLocks noGrp="1"/>
          </p:cNvSpPr>
          <p:nvPr>
            <p:ph idx="1"/>
          </p:nvPr>
        </p:nvSpPr>
        <p:spPr/>
        <p:txBody>
          <a:bodyPr/>
          <a:lstStyle/>
          <a:p>
            <a:r>
              <a:rPr lang="en-US" sz="2400" dirty="0"/>
              <a:t>For the moment assume that all geometry consists of points, lines and faces</a:t>
            </a:r>
          </a:p>
          <a:p>
            <a:r>
              <a:rPr lang="en-US" sz="2400" dirty="0"/>
              <a:t>Line: A segment between two endpoints</a:t>
            </a:r>
          </a:p>
          <a:p>
            <a:r>
              <a:rPr lang="en-US" sz="2400" dirty="0"/>
              <a:t>Face: A planar area bounded by line segments</a:t>
            </a:r>
          </a:p>
          <a:p>
            <a:pPr lvl="1"/>
            <a:r>
              <a:rPr lang="en-US" sz="2000" dirty="0"/>
              <a:t>Any face can be</a:t>
            </a:r>
            <a:r>
              <a:rPr lang="en-US" sz="2000" i="1" dirty="0"/>
              <a:t> triangulated</a:t>
            </a:r>
            <a:r>
              <a:rPr lang="en-US" sz="2000" dirty="0"/>
              <a:t> (broken into triangles)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46</a:t>
            </a:fld>
            <a:endParaRPr lang="en-US"/>
          </a:p>
        </p:txBody>
      </p:sp>
      <p:sp>
        <p:nvSpPr>
          <p:cNvPr id="5" name="Line 2"/>
          <p:cNvSpPr>
            <a:spLocks noChangeShapeType="1"/>
          </p:cNvSpPr>
          <p:nvPr/>
        </p:nvSpPr>
        <p:spPr bwMode="auto">
          <a:xfrm>
            <a:off x="7010400" y="4114800"/>
            <a:ext cx="1066800" cy="609600"/>
          </a:xfrm>
          <a:prstGeom prst="line">
            <a:avLst/>
          </a:prstGeom>
          <a:noFill/>
          <a:ln w="28575">
            <a:solidFill>
              <a:schemeClr val="tx1"/>
            </a:solidFill>
            <a:round/>
            <a:headEnd/>
            <a:tailEnd/>
          </a:ln>
          <a:effectLst/>
        </p:spPr>
        <p:txBody>
          <a:bodyPr/>
          <a:lstStyle/>
          <a:p>
            <a:endParaRPr lang="en-US"/>
          </a:p>
        </p:txBody>
      </p:sp>
      <p:sp>
        <p:nvSpPr>
          <p:cNvPr id="6" name="Line 5"/>
          <p:cNvSpPr>
            <a:spLocks noChangeShapeType="1"/>
          </p:cNvSpPr>
          <p:nvPr/>
        </p:nvSpPr>
        <p:spPr bwMode="auto">
          <a:xfrm flipV="1">
            <a:off x="7315200" y="2514600"/>
            <a:ext cx="1066800" cy="381000"/>
          </a:xfrm>
          <a:prstGeom prst="line">
            <a:avLst/>
          </a:prstGeom>
          <a:noFill/>
          <a:ln w="28575">
            <a:solidFill>
              <a:schemeClr val="tx1"/>
            </a:solidFill>
            <a:round/>
            <a:headEnd/>
            <a:tailEnd/>
          </a:ln>
          <a:effectLst/>
        </p:spPr>
        <p:txBody>
          <a:bodyPr/>
          <a:lstStyle/>
          <a:p>
            <a:endParaRPr lang="en-US"/>
          </a:p>
        </p:txBody>
      </p:sp>
      <p:sp>
        <p:nvSpPr>
          <p:cNvPr id="7" name="Oval 6"/>
          <p:cNvSpPr>
            <a:spLocks noChangeArrowheads="1"/>
          </p:cNvSpPr>
          <p:nvPr/>
        </p:nvSpPr>
        <p:spPr bwMode="auto">
          <a:xfrm>
            <a:off x="8305800" y="24384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8" name="Oval 7"/>
          <p:cNvSpPr>
            <a:spLocks noChangeArrowheads="1"/>
          </p:cNvSpPr>
          <p:nvPr/>
        </p:nvSpPr>
        <p:spPr bwMode="auto">
          <a:xfrm>
            <a:off x="7239000" y="28194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9" name="Line 8"/>
          <p:cNvSpPr>
            <a:spLocks noChangeShapeType="1"/>
          </p:cNvSpPr>
          <p:nvPr/>
        </p:nvSpPr>
        <p:spPr bwMode="auto">
          <a:xfrm flipV="1">
            <a:off x="5943600" y="4114800"/>
            <a:ext cx="1066800" cy="381000"/>
          </a:xfrm>
          <a:prstGeom prst="line">
            <a:avLst/>
          </a:prstGeom>
          <a:noFill/>
          <a:ln w="28575">
            <a:solidFill>
              <a:schemeClr val="tx1"/>
            </a:solidFill>
            <a:round/>
            <a:headEnd/>
            <a:tailEnd/>
          </a:ln>
          <a:effectLst/>
        </p:spPr>
        <p:txBody>
          <a:bodyPr/>
          <a:lstStyle/>
          <a:p>
            <a:endParaRPr lang="en-US"/>
          </a:p>
        </p:txBody>
      </p:sp>
      <p:sp>
        <p:nvSpPr>
          <p:cNvPr id="10" name="Line 9"/>
          <p:cNvSpPr>
            <a:spLocks noChangeShapeType="1"/>
          </p:cNvSpPr>
          <p:nvPr/>
        </p:nvSpPr>
        <p:spPr bwMode="auto">
          <a:xfrm>
            <a:off x="7010400" y="4114800"/>
            <a:ext cx="1066800" cy="609600"/>
          </a:xfrm>
          <a:prstGeom prst="line">
            <a:avLst/>
          </a:prstGeom>
          <a:noFill/>
          <a:ln w="9525">
            <a:solidFill>
              <a:schemeClr val="tx1"/>
            </a:solidFill>
            <a:round/>
            <a:headEnd/>
            <a:tailEnd/>
          </a:ln>
          <a:effectLst/>
        </p:spPr>
        <p:txBody>
          <a:bodyPr/>
          <a:lstStyle/>
          <a:p>
            <a:endParaRPr lang="en-US"/>
          </a:p>
        </p:txBody>
      </p:sp>
      <p:sp>
        <p:nvSpPr>
          <p:cNvPr id="11" name="Oval 10"/>
          <p:cNvSpPr>
            <a:spLocks noChangeArrowheads="1"/>
          </p:cNvSpPr>
          <p:nvPr/>
        </p:nvSpPr>
        <p:spPr bwMode="auto">
          <a:xfrm>
            <a:off x="6934200" y="40386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12" name="Line 11"/>
          <p:cNvSpPr>
            <a:spLocks noChangeShapeType="1"/>
          </p:cNvSpPr>
          <p:nvPr/>
        </p:nvSpPr>
        <p:spPr bwMode="auto">
          <a:xfrm flipH="1">
            <a:off x="6324600" y="4724400"/>
            <a:ext cx="1752600" cy="838200"/>
          </a:xfrm>
          <a:prstGeom prst="line">
            <a:avLst/>
          </a:prstGeom>
          <a:noFill/>
          <a:ln w="28575">
            <a:solidFill>
              <a:schemeClr val="tx1"/>
            </a:solidFill>
            <a:round/>
            <a:headEnd/>
            <a:tailEnd/>
          </a:ln>
          <a:effectLst/>
        </p:spPr>
        <p:txBody>
          <a:bodyPr/>
          <a:lstStyle/>
          <a:p>
            <a:endParaRPr lang="en-US"/>
          </a:p>
        </p:txBody>
      </p:sp>
      <p:sp>
        <p:nvSpPr>
          <p:cNvPr id="13" name="Line 12"/>
          <p:cNvSpPr>
            <a:spLocks noChangeShapeType="1"/>
          </p:cNvSpPr>
          <p:nvPr/>
        </p:nvSpPr>
        <p:spPr bwMode="auto">
          <a:xfrm>
            <a:off x="5943600" y="4495800"/>
            <a:ext cx="381000" cy="1066800"/>
          </a:xfrm>
          <a:prstGeom prst="line">
            <a:avLst/>
          </a:prstGeom>
          <a:noFill/>
          <a:ln w="28575">
            <a:solidFill>
              <a:schemeClr val="tx1"/>
            </a:solidFill>
            <a:round/>
            <a:headEnd/>
            <a:tailEnd/>
          </a:ln>
          <a:effectLst/>
        </p:spPr>
        <p:txBody>
          <a:bodyPr/>
          <a:lstStyle/>
          <a:p>
            <a:endParaRPr lang="en-US"/>
          </a:p>
        </p:txBody>
      </p:sp>
      <p:sp>
        <p:nvSpPr>
          <p:cNvPr id="14" name="Oval 13"/>
          <p:cNvSpPr>
            <a:spLocks noChangeArrowheads="1"/>
          </p:cNvSpPr>
          <p:nvPr/>
        </p:nvSpPr>
        <p:spPr bwMode="auto">
          <a:xfrm>
            <a:off x="6248400" y="54864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15" name="Oval 14"/>
          <p:cNvSpPr>
            <a:spLocks noChangeArrowheads="1"/>
          </p:cNvSpPr>
          <p:nvPr/>
        </p:nvSpPr>
        <p:spPr bwMode="auto">
          <a:xfrm>
            <a:off x="8001000" y="46482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5867400" y="4419600"/>
            <a:ext cx="152400" cy="152400"/>
          </a:xfrm>
          <a:prstGeom prst="ellipse">
            <a:avLst/>
          </a:prstGeom>
          <a:solidFill>
            <a:srgbClr val="55AA00"/>
          </a:solidFill>
          <a:ln w="9525">
            <a:solidFill>
              <a:schemeClr val="tx1"/>
            </a:solidFill>
            <a:round/>
            <a:headEnd/>
            <a:tailEnd/>
          </a:ln>
          <a:effectLst/>
        </p:spPr>
        <p:txBody>
          <a:bodyPr wrap="none" anchor="ctr"/>
          <a:lstStyle/>
          <a:p>
            <a:endParaRPr lang="en-US"/>
          </a:p>
        </p:txBody>
      </p:sp>
      <p:sp>
        <p:nvSpPr>
          <p:cNvPr id="17" name="Line 16"/>
          <p:cNvSpPr>
            <a:spLocks noChangeShapeType="1"/>
          </p:cNvSpPr>
          <p:nvPr/>
        </p:nvSpPr>
        <p:spPr bwMode="auto">
          <a:xfrm flipH="1">
            <a:off x="6324600" y="4114800"/>
            <a:ext cx="685800" cy="14478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1256FC4-4315-4C46-9870-1CC822852738}" type="slidenum">
              <a:rPr lang="en-US" smtClean="0"/>
              <a:pPr/>
              <a:t>47</a:t>
            </a:fld>
            <a:endParaRPr lang="en-US"/>
          </a:p>
        </p:txBody>
      </p:sp>
      <p:sp>
        <p:nvSpPr>
          <p:cNvPr id="4" name="Rectangle 3"/>
          <p:cNvSpPr/>
          <p:nvPr/>
        </p:nvSpPr>
        <p:spPr>
          <a:xfrm>
            <a:off x="0" y="6537977"/>
            <a:ext cx="8229600" cy="307777"/>
          </a:xfrm>
          <a:prstGeom prst="rect">
            <a:avLst/>
          </a:prstGeom>
          <a:solidFill>
            <a:schemeClr val="tx1"/>
          </a:solidFill>
        </p:spPr>
        <p:txBody>
          <a:bodyPr wrap="square">
            <a:spAutoFit/>
          </a:bodyPr>
          <a:lstStyle/>
          <a:p>
            <a:r>
              <a:rPr lang="en-US" sz="1400" dirty="0">
                <a:solidFill>
                  <a:schemeClr val="bg1"/>
                </a:solidFill>
              </a:rPr>
              <a:t>Image url: http://www.capcom-central.com/concept/re4/LeonWireFrame.jpg</a:t>
            </a:r>
          </a:p>
        </p:txBody>
      </p:sp>
      <p:pic>
        <p:nvPicPr>
          <p:cNvPr id="528386" name="Picture 2" descr="http://www.capcom-central.com/concept/re4/LeonWireFra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80" y="0"/>
            <a:ext cx="8513564"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8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and OpenGL</a:t>
            </a:r>
          </a:p>
        </p:txBody>
      </p:sp>
      <p:sp>
        <p:nvSpPr>
          <p:cNvPr id="3" name="Content Placeholder 2"/>
          <p:cNvSpPr>
            <a:spLocks noGrp="1"/>
          </p:cNvSpPr>
          <p:nvPr>
            <p:ph idx="1"/>
          </p:nvPr>
        </p:nvSpPr>
        <p:spPr/>
        <p:txBody>
          <a:bodyPr/>
          <a:lstStyle/>
          <a:p>
            <a:r>
              <a:rPr lang="en-US" sz="2400" dirty="0"/>
              <a:t>In OpenGL, all geometry is specified by stating which type of object and then giving the vertices that define it</a:t>
            </a:r>
          </a:p>
          <a:p>
            <a:r>
              <a:rPr lang="en-US" sz="2400" dirty="0" err="1">
                <a:latin typeface="Courier New" pitchFamily="49" charset="0"/>
              </a:rPr>
              <a:t>glBegin</a:t>
            </a:r>
            <a:r>
              <a:rPr lang="en-US" sz="2400" dirty="0">
                <a:latin typeface="Courier New" pitchFamily="49" charset="0"/>
              </a:rPr>
              <a:t>() …</a:t>
            </a:r>
            <a:r>
              <a:rPr lang="en-US" sz="2400" dirty="0" err="1">
                <a:latin typeface="Courier New" pitchFamily="49" charset="0"/>
              </a:rPr>
              <a:t>glEnd</a:t>
            </a:r>
            <a:r>
              <a:rPr lang="en-US" sz="2400" dirty="0">
                <a:latin typeface="Courier New" pitchFamily="49" charset="0"/>
              </a:rPr>
              <a:t>()</a:t>
            </a:r>
          </a:p>
          <a:p>
            <a:r>
              <a:rPr lang="en-US" sz="2400" dirty="0" err="1">
                <a:latin typeface="Courier New" pitchFamily="49" charset="0"/>
              </a:rPr>
              <a:t>glVertex</a:t>
            </a:r>
            <a:r>
              <a:rPr lang="en-US" sz="2400" dirty="0">
                <a:latin typeface="Courier New" pitchFamily="49" charset="0"/>
              </a:rPr>
              <a:t>[34][</a:t>
            </a:r>
            <a:r>
              <a:rPr lang="en-US" sz="2400" dirty="0" err="1">
                <a:latin typeface="Courier New" pitchFamily="49" charset="0"/>
              </a:rPr>
              <a:t>fdv</a:t>
            </a:r>
            <a:r>
              <a:rPr lang="en-US" sz="2400" dirty="0">
                <a:latin typeface="Courier New" pitchFamily="49" charset="0"/>
              </a:rPr>
              <a:t>]</a:t>
            </a:r>
          </a:p>
          <a:p>
            <a:pPr lvl="1"/>
            <a:r>
              <a:rPr lang="en-US" sz="2000" dirty="0"/>
              <a:t>Three or four components (regular or homogeneous)</a:t>
            </a:r>
          </a:p>
          <a:p>
            <a:pPr lvl="1"/>
            <a:r>
              <a:rPr lang="en-US" sz="2000" dirty="0"/>
              <a:t>Float, double or vector (</a:t>
            </a:r>
            <a:r>
              <a:rPr lang="en-US" sz="2000" dirty="0" err="1"/>
              <a:t>eg</a:t>
            </a:r>
            <a:r>
              <a:rPr lang="en-US" sz="2000" dirty="0"/>
              <a:t> float[3])</a:t>
            </a:r>
          </a:p>
          <a:p>
            <a:r>
              <a:rPr lang="en-US" sz="2400" dirty="0"/>
              <a:t>Chapter 2 of the OpenGL red book</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Rendering</a:t>
            </a:r>
          </a:p>
        </p:txBody>
      </p:sp>
      <p:sp>
        <p:nvSpPr>
          <p:cNvPr id="3" name="Content Placeholder 2"/>
          <p:cNvSpPr>
            <a:spLocks noGrp="1"/>
          </p:cNvSpPr>
          <p:nvPr>
            <p:ph idx="1"/>
          </p:nvPr>
        </p:nvSpPr>
        <p:spPr/>
        <p:txBody>
          <a:bodyPr/>
          <a:lstStyle/>
          <a:p>
            <a:pPr>
              <a:lnSpc>
                <a:spcPct val="90000"/>
              </a:lnSpc>
            </a:pPr>
            <a:r>
              <a:rPr lang="en-US" sz="2400" dirty="0"/>
              <a:t>Generate an image showing the contents of some region of space</a:t>
            </a:r>
          </a:p>
          <a:p>
            <a:pPr lvl="1">
              <a:lnSpc>
                <a:spcPct val="90000"/>
              </a:lnSpc>
            </a:pPr>
            <a:r>
              <a:rPr lang="en-US" sz="2000" dirty="0"/>
              <a:t>The region is called the </a:t>
            </a:r>
            <a:r>
              <a:rPr lang="en-US" sz="2000" i="1" dirty="0"/>
              <a:t>view volume,</a:t>
            </a:r>
            <a:r>
              <a:rPr lang="en-US" sz="2000" dirty="0"/>
              <a:t> and it is defined by the user</a:t>
            </a:r>
          </a:p>
          <a:p>
            <a:pPr>
              <a:lnSpc>
                <a:spcPct val="90000"/>
              </a:lnSpc>
            </a:pPr>
            <a:r>
              <a:rPr lang="en-US" sz="2400" dirty="0"/>
              <a:t>Determine where each object should go in the image</a:t>
            </a:r>
          </a:p>
          <a:p>
            <a:pPr lvl="1">
              <a:lnSpc>
                <a:spcPct val="90000"/>
              </a:lnSpc>
            </a:pPr>
            <a:r>
              <a:rPr lang="en-US" sz="2000" i="1" dirty="0"/>
              <a:t>Viewing, Projection</a:t>
            </a:r>
          </a:p>
          <a:p>
            <a:pPr>
              <a:lnSpc>
                <a:spcPct val="90000"/>
              </a:lnSpc>
            </a:pPr>
            <a:r>
              <a:rPr lang="en-US" sz="2400" dirty="0"/>
              <a:t>Determine which pixels should be filled</a:t>
            </a:r>
          </a:p>
          <a:p>
            <a:pPr lvl="1">
              <a:lnSpc>
                <a:spcPct val="90000"/>
              </a:lnSpc>
            </a:pPr>
            <a:r>
              <a:rPr lang="en-US" sz="2000" i="1" dirty="0" err="1"/>
              <a:t>Rasterization</a:t>
            </a:r>
            <a:endParaRPr lang="en-US" sz="2000" i="1" dirty="0"/>
          </a:p>
          <a:p>
            <a:pPr>
              <a:lnSpc>
                <a:spcPct val="90000"/>
              </a:lnSpc>
            </a:pPr>
            <a:r>
              <a:rPr lang="en-US" sz="2400" dirty="0"/>
              <a:t>Determine which object is in front at each pixel</a:t>
            </a:r>
          </a:p>
          <a:p>
            <a:pPr lvl="1">
              <a:lnSpc>
                <a:spcPct val="90000"/>
              </a:lnSpc>
            </a:pPr>
            <a:r>
              <a:rPr lang="en-US" sz="2000" i="1" dirty="0"/>
              <a:t>Hidden surface elimination, Hidden surface removal, Visibility</a:t>
            </a:r>
          </a:p>
          <a:p>
            <a:pPr>
              <a:lnSpc>
                <a:spcPct val="90000"/>
              </a:lnSpc>
            </a:pPr>
            <a:r>
              <a:rPr lang="en-US" sz="2400" dirty="0"/>
              <a:t>Determine what color it is</a:t>
            </a:r>
          </a:p>
          <a:p>
            <a:pPr lvl="1">
              <a:lnSpc>
                <a:spcPct val="90000"/>
              </a:lnSpc>
            </a:pPr>
            <a:r>
              <a:rPr lang="en-US" sz="2000" i="1" dirty="0"/>
              <a:t>Lighting, Shading</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Toolkits</a:t>
            </a:r>
          </a:p>
        </p:txBody>
      </p:sp>
      <p:sp>
        <p:nvSpPr>
          <p:cNvPr id="3" name="Content Placeholder 2"/>
          <p:cNvSpPr>
            <a:spLocks noGrp="1"/>
          </p:cNvSpPr>
          <p:nvPr>
            <p:ph idx="1"/>
          </p:nvPr>
        </p:nvSpPr>
        <p:spPr/>
        <p:txBody>
          <a:bodyPr/>
          <a:lstStyle/>
          <a:p>
            <a:r>
              <a:rPr lang="en-US" sz="2000" dirty="0"/>
              <a:t>Graphics toolkits typically take care of the details of producing images from geometry</a:t>
            </a:r>
          </a:p>
          <a:p>
            <a:r>
              <a:rPr lang="en-US" sz="2000" dirty="0"/>
              <a:t>Input (via API functions):</a:t>
            </a:r>
          </a:p>
          <a:p>
            <a:pPr lvl="1"/>
            <a:r>
              <a:rPr lang="en-US" sz="1800" dirty="0"/>
              <a:t>Where the objects are located and what they look like</a:t>
            </a:r>
          </a:p>
          <a:p>
            <a:pPr lvl="1"/>
            <a:r>
              <a:rPr lang="en-US" sz="1800" dirty="0"/>
              <a:t>Where the camera is and how it behaves</a:t>
            </a:r>
          </a:p>
          <a:p>
            <a:pPr lvl="1"/>
            <a:r>
              <a:rPr lang="en-US" sz="1800" dirty="0"/>
              <a:t>Parameters for controlling the rendering</a:t>
            </a:r>
          </a:p>
          <a:p>
            <a:r>
              <a:rPr lang="en-US" sz="2000" dirty="0"/>
              <a:t>Functions (via API):</a:t>
            </a:r>
          </a:p>
          <a:p>
            <a:pPr lvl="1"/>
            <a:r>
              <a:rPr lang="en-US" sz="1800" dirty="0"/>
              <a:t>Perform well defined operations based on the input environment</a:t>
            </a:r>
          </a:p>
          <a:p>
            <a:r>
              <a:rPr lang="en-US" sz="2000" dirty="0"/>
              <a:t>Output: Pixel data in a </a:t>
            </a:r>
            <a:r>
              <a:rPr lang="en-US" sz="2000" i="1" dirty="0" err="1"/>
              <a:t>framebuffer</a:t>
            </a:r>
            <a:r>
              <a:rPr lang="en-US" sz="2000" i="1" dirty="0"/>
              <a:t> – </a:t>
            </a:r>
            <a:r>
              <a:rPr lang="en-US" sz="2000" dirty="0"/>
              <a:t>an image in a special part of memory</a:t>
            </a:r>
          </a:p>
          <a:p>
            <a:pPr lvl="1"/>
            <a:r>
              <a:rPr lang="en-US" sz="1800" dirty="0"/>
              <a:t>Data can be put on the screen</a:t>
            </a:r>
          </a:p>
          <a:p>
            <a:pPr lvl="1"/>
            <a:r>
              <a:rPr lang="en-US" sz="1800" dirty="0"/>
              <a:t>Data can be read back for processing (part of toolkit)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Pipeline</a:t>
            </a:r>
          </a:p>
        </p:txBody>
      </p:sp>
      <p:sp>
        <p:nvSpPr>
          <p:cNvPr id="3" name="Content Placeholder 2"/>
          <p:cNvSpPr>
            <a:spLocks noGrp="1"/>
          </p:cNvSpPr>
          <p:nvPr>
            <p:ph idx="1"/>
          </p:nvPr>
        </p:nvSpPr>
        <p:spPr/>
        <p:txBody>
          <a:bodyPr/>
          <a:lstStyle/>
          <a:p>
            <a:pPr>
              <a:lnSpc>
                <a:spcPct val="90000"/>
              </a:lnSpc>
            </a:pPr>
            <a:r>
              <a:rPr lang="en-US" sz="2400" dirty="0"/>
              <a:t>Graphics hardware employs a sequence of coordinate systems</a:t>
            </a:r>
          </a:p>
          <a:p>
            <a:pPr lvl="1">
              <a:lnSpc>
                <a:spcPct val="90000"/>
              </a:lnSpc>
            </a:pPr>
            <a:r>
              <a:rPr lang="en-US" sz="2000" dirty="0"/>
              <a:t>The location of the geometry is expressed in each coordinate system in turn, and modified along the way</a:t>
            </a:r>
          </a:p>
          <a:p>
            <a:pPr lvl="1">
              <a:lnSpc>
                <a:spcPct val="90000"/>
              </a:lnSpc>
            </a:pPr>
            <a:r>
              <a:rPr lang="en-US" sz="2000" dirty="0"/>
              <a:t>The movement of geometry through these spaces is considered a pipeline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50</a:t>
            </a:fld>
            <a:endParaRPr lang="en-US"/>
          </a:p>
        </p:txBody>
      </p:sp>
      <p:sp>
        <p:nvSpPr>
          <p:cNvPr id="5" name="Text Box 4"/>
          <p:cNvSpPr txBox="1">
            <a:spLocks noChangeArrowheads="1"/>
          </p:cNvSpPr>
          <p:nvPr/>
        </p:nvSpPr>
        <p:spPr bwMode="auto">
          <a:xfrm>
            <a:off x="533400" y="3962400"/>
            <a:ext cx="1524000" cy="923330"/>
          </a:xfrm>
          <a:prstGeom prst="rect">
            <a:avLst/>
          </a:prstGeom>
          <a:noFill/>
          <a:ln w="12700">
            <a:solidFill>
              <a:schemeClr val="tx1"/>
            </a:solidFill>
            <a:miter lim="800000"/>
            <a:headEnd/>
            <a:tailEnd/>
          </a:ln>
          <a:effectLst/>
        </p:spPr>
        <p:txBody>
          <a:bodyPr wrap="square">
            <a:spAutoFit/>
          </a:bodyPr>
          <a:lstStyle/>
          <a:p>
            <a:pPr algn="ctr"/>
            <a:r>
              <a:rPr lang="en-US" dirty="0"/>
              <a:t>Local Coordinate Space</a:t>
            </a:r>
          </a:p>
        </p:txBody>
      </p:sp>
      <p:sp>
        <p:nvSpPr>
          <p:cNvPr id="6" name="Text Box 5"/>
          <p:cNvSpPr txBox="1">
            <a:spLocks noChangeArrowheads="1"/>
          </p:cNvSpPr>
          <p:nvPr/>
        </p:nvSpPr>
        <p:spPr bwMode="auto">
          <a:xfrm>
            <a:off x="2286000" y="3962400"/>
            <a:ext cx="1524000" cy="923330"/>
          </a:xfrm>
          <a:prstGeom prst="rect">
            <a:avLst/>
          </a:prstGeom>
          <a:noFill/>
          <a:ln w="12700">
            <a:solidFill>
              <a:schemeClr val="tx1"/>
            </a:solidFill>
            <a:miter lim="800000"/>
            <a:headEnd/>
            <a:tailEnd/>
          </a:ln>
          <a:effectLst/>
        </p:spPr>
        <p:txBody>
          <a:bodyPr>
            <a:spAutoFit/>
          </a:bodyPr>
          <a:lstStyle/>
          <a:p>
            <a:pPr algn="ctr"/>
            <a:r>
              <a:rPr lang="en-US"/>
              <a:t>World Coordinate Space</a:t>
            </a:r>
          </a:p>
        </p:txBody>
      </p:sp>
      <p:sp>
        <p:nvSpPr>
          <p:cNvPr id="7" name="Line 6"/>
          <p:cNvSpPr>
            <a:spLocks noChangeShapeType="1"/>
          </p:cNvSpPr>
          <p:nvPr/>
        </p:nvSpPr>
        <p:spPr bwMode="auto">
          <a:xfrm>
            <a:off x="2057400" y="4419600"/>
            <a:ext cx="228600" cy="0"/>
          </a:xfrm>
          <a:prstGeom prst="line">
            <a:avLst/>
          </a:prstGeom>
          <a:noFill/>
          <a:ln w="9525">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4191000" y="3962400"/>
            <a:ext cx="1219200" cy="923330"/>
          </a:xfrm>
          <a:prstGeom prst="rect">
            <a:avLst/>
          </a:prstGeom>
          <a:noFill/>
          <a:ln w="12700">
            <a:solidFill>
              <a:schemeClr val="tx1"/>
            </a:solidFill>
            <a:miter lim="800000"/>
            <a:headEnd/>
            <a:tailEnd/>
          </a:ln>
          <a:effectLst/>
        </p:spPr>
        <p:txBody>
          <a:bodyPr>
            <a:spAutoFit/>
          </a:bodyPr>
          <a:lstStyle/>
          <a:p>
            <a:pPr algn="ctr"/>
            <a:r>
              <a:rPr lang="en-US"/>
              <a:t>View Space</a:t>
            </a:r>
          </a:p>
          <a:p>
            <a:pPr algn="ctr"/>
            <a:endParaRPr lang="en-US"/>
          </a:p>
        </p:txBody>
      </p:sp>
      <p:sp>
        <p:nvSpPr>
          <p:cNvPr id="9" name="Line 8"/>
          <p:cNvSpPr>
            <a:spLocks noChangeShapeType="1"/>
          </p:cNvSpPr>
          <p:nvPr/>
        </p:nvSpPr>
        <p:spPr bwMode="auto">
          <a:xfrm>
            <a:off x="3810000" y="4419600"/>
            <a:ext cx="38100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5715000" y="3962400"/>
            <a:ext cx="1295400" cy="923330"/>
          </a:xfrm>
          <a:prstGeom prst="rect">
            <a:avLst/>
          </a:prstGeom>
          <a:noFill/>
          <a:ln w="12700">
            <a:solidFill>
              <a:schemeClr val="tx1"/>
            </a:solidFill>
            <a:miter lim="800000"/>
            <a:headEnd/>
            <a:tailEnd/>
          </a:ln>
          <a:effectLst/>
        </p:spPr>
        <p:txBody>
          <a:bodyPr>
            <a:spAutoFit/>
          </a:bodyPr>
          <a:lstStyle/>
          <a:p>
            <a:pPr algn="ctr"/>
            <a:r>
              <a:rPr lang="en-US"/>
              <a:t>Canonical View Volume</a:t>
            </a:r>
          </a:p>
        </p:txBody>
      </p:sp>
      <p:sp>
        <p:nvSpPr>
          <p:cNvPr id="11" name="Line 10"/>
          <p:cNvSpPr>
            <a:spLocks noChangeShapeType="1"/>
          </p:cNvSpPr>
          <p:nvPr/>
        </p:nvSpPr>
        <p:spPr bwMode="auto">
          <a:xfrm>
            <a:off x="5410200" y="4419600"/>
            <a:ext cx="304800" cy="0"/>
          </a:xfrm>
          <a:prstGeom prst="line">
            <a:avLst/>
          </a:prstGeom>
          <a:noFill/>
          <a:ln w="9525">
            <a:solidFill>
              <a:schemeClr val="tx1"/>
            </a:solidFill>
            <a:round/>
            <a:headEnd/>
            <a:tailEnd type="triangle" w="med" len="med"/>
          </a:ln>
          <a:effectLst/>
        </p:spPr>
        <p:txBody>
          <a:bodyPr/>
          <a:lstStyle/>
          <a:p>
            <a:endParaRPr lang="en-US"/>
          </a:p>
        </p:txBody>
      </p:sp>
      <p:sp>
        <p:nvSpPr>
          <p:cNvPr id="12" name="Line 11"/>
          <p:cNvSpPr>
            <a:spLocks noChangeShapeType="1"/>
          </p:cNvSpPr>
          <p:nvPr/>
        </p:nvSpPr>
        <p:spPr bwMode="auto">
          <a:xfrm>
            <a:off x="7010400" y="4419600"/>
            <a:ext cx="228600" cy="0"/>
          </a:xfrm>
          <a:prstGeom prst="line">
            <a:avLst/>
          </a:prstGeom>
          <a:noFill/>
          <a:ln w="9525">
            <a:solidFill>
              <a:schemeClr val="tx1"/>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7239000" y="3962400"/>
            <a:ext cx="1371600" cy="923330"/>
          </a:xfrm>
          <a:prstGeom prst="rect">
            <a:avLst/>
          </a:prstGeom>
          <a:noFill/>
          <a:ln w="12700">
            <a:solidFill>
              <a:schemeClr val="tx1"/>
            </a:solidFill>
            <a:miter lim="800000"/>
            <a:headEnd/>
            <a:tailEnd/>
          </a:ln>
          <a:effectLst/>
        </p:spPr>
        <p:txBody>
          <a:bodyPr wrap="square">
            <a:spAutoFit/>
          </a:bodyPr>
          <a:lstStyle/>
          <a:p>
            <a:pPr algn="ctr"/>
            <a:r>
              <a:rPr lang="en-US" dirty="0"/>
              <a:t>Display Space</a:t>
            </a:r>
          </a:p>
          <a:p>
            <a:pPr algn="ct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The Viewing Pipeline</a:t>
            </a:r>
          </a:p>
          <a:p>
            <a:r>
              <a:rPr lang="en-US" altLang="en-US" dirty="0"/>
              <a:t>Perspective Projection</a:t>
            </a:r>
            <a:endParaRPr lang="en-US" dirty="0"/>
          </a:p>
          <a:p>
            <a:r>
              <a:rPr lang="en-US" dirty="0"/>
              <a:t>Clipping</a:t>
            </a:r>
          </a:p>
          <a:p>
            <a:r>
              <a:rPr lang="en-US" dirty="0"/>
              <a:t> </a:t>
            </a:r>
          </a:p>
        </p:txBody>
      </p:sp>
      <p:sp>
        <p:nvSpPr>
          <p:cNvPr id="5" name="Slide Number Placeholder 4"/>
          <p:cNvSpPr>
            <a:spLocks noGrp="1"/>
          </p:cNvSpPr>
          <p:nvPr>
            <p:ph type="sldNum" sz="quarter" idx="12"/>
          </p:nvPr>
        </p:nvSpPr>
        <p:spPr/>
        <p:txBody>
          <a:bodyPr/>
          <a:lstStyle/>
          <a:p>
            <a:fld id="{87037288-ABAD-4E56-93DB-19D719620939}" type="slidenum">
              <a:rPr lang="en-US" smtClean="0"/>
              <a:pPr/>
              <a:t>51</a:t>
            </a:fld>
            <a:endParaRPr lang="en-US"/>
          </a:p>
        </p:txBody>
      </p:sp>
    </p:spTree>
    <p:extLst>
      <p:ext uri="{BB962C8B-B14F-4D97-AF65-F5344CB8AC3E}">
        <p14:creationId xmlns:p14="http://schemas.microsoft.com/office/powerpoint/2010/main" val="162358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Coordinate Space</a:t>
            </a:r>
          </a:p>
        </p:txBody>
      </p:sp>
      <p:sp>
        <p:nvSpPr>
          <p:cNvPr id="3" name="Content Placeholder 2"/>
          <p:cNvSpPr>
            <a:spLocks noGrp="1"/>
          </p:cNvSpPr>
          <p:nvPr>
            <p:ph idx="1"/>
          </p:nvPr>
        </p:nvSpPr>
        <p:spPr/>
        <p:txBody>
          <a:bodyPr/>
          <a:lstStyle/>
          <a:p>
            <a:r>
              <a:rPr lang="en-US" sz="2400" dirty="0"/>
              <a:t>It is easiest to define individual objects in a local coordinate system</a:t>
            </a:r>
          </a:p>
          <a:p>
            <a:pPr lvl="1"/>
            <a:r>
              <a:rPr lang="en-US" sz="2000" dirty="0"/>
              <a:t>For instance, a cube is easiest to define with faces parallel to the coordinate axes</a:t>
            </a:r>
          </a:p>
          <a:p>
            <a:pPr marL="0" indent="0">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52</a:t>
            </a:fld>
            <a:endParaRPr lang="en-US" dirty="0"/>
          </a:p>
        </p:txBody>
      </p:sp>
      <p:cxnSp>
        <p:nvCxnSpPr>
          <p:cNvPr id="8" name="Straight Arrow Connector 7"/>
          <p:cNvCxnSpPr/>
          <p:nvPr/>
        </p:nvCxnSpPr>
        <p:spPr bwMode="auto">
          <a:xfrm>
            <a:off x="4384334" y="5717233"/>
            <a:ext cx="3124200" cy="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flipV="1">
            <a:off x="4384336" y="3355033"/>
            <a:ext cx="0" cy="236220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flipV="1">
            <a:off x="4384334" y="3583633"/>
            <a:ext cx="2133600" cy="213360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6" name="Cube 5"/>
          <p:cNvSpPr/>
          <p:nvPr/>
        </p:nvSpPr>
        <p:spPr bwMode="auto">
          <a:xfrm>
            <a:off x="4384334" y="4193233"/>
            <a:ext cx="1828800" cy="1524000"/>
          </a:xfrm>
          <a:prstGeom prst="cube">
            <a:avLst/>
          </a:prstGeom>
          <a:solidFill>
            <a:schemeClr val="accent1">
              <a:alpha val="89000"/>
            </a:schemeClr>
          </a:solidFill>
          <a:ln w="9525" cap="flat" cmpd="sng" algn="ctr">
            <a:solidFill>
              <a:schemeClr val="tx1">
                <a:alpha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21" name="Rectangle 20"/>
          <p:cNvSpPr/>
          <p:nvPr/>
        </p:nvSpPr>
        <p:spPr>
          <a:xfrm>
            <a:off x="7291064" y="5717233"/>
            <a:ext cx="328936" cy="461665"/>
          </a:xfrm>
          <a:prstGeom prst="rect">
            <a:avLst/>
          </a:prstGeom>
        </p:spPr>
        <p:txBody>
          <a:bodyPr wrap="none">
            <a:spAutoFit/>
          </a:bodyPr>
          <a:lstStyle/>
          <a:p>
            <a:r>
              <a:rPr lang="en-US" sz="2400" i="1" dirty="0">
                <a:latin typeface="Adobe Caslon Pro" panose="0205050205050A020403" pitchFamily="18" charset="0"/>
              </a:rPr>
              <a:t>x</a:t>
            </a:r>
          </a:p>
        </p:txBody>
      </p:sp>
      <p:sp>
        <p:nvSpPr>
          <p:cNvPr id="22" name="Rectangle 21"/>
          <p:cNvSpPr/>
          <p:nvPr/>
        </p:nvSpPr>
        <p:spPr>
          <a:xfrm>
            <a:off x="6365534" y="3583633"/>
            <a:ext cx="311304" cy="461665"/>
          </a:xfrm>
          <a:prstGeom prst="rect">
            <a:avLst/>
          </a:prstGeom>
        </p:spPr>
        <p:txBody>
          <a:bodyPr wrap="none">
            <a:spAutoFit/>
          </a:bodyPr>
          <a:lstStyle/>
          <a:p>
            <a:r>
              <a:rPr lang="en-US" sz="2400" i="1" dirty="0">
                <a:latin typeface="Adobe Caslon Pro" panose="0205050205050A020403" pitchFamily="18" charset="0"/>
              </a:rPr>
              <a:t>y</a:t>
            </a:r>
          </a:p>
        </p:txBody>
      </p:sp>
      <p:sp>
        <p:nvSpPr>
          <p:cNvPr id="23" name="Rectangle 22"/>
          <p:cNvSpPr/>
          <p:nvPr/>
        </p:nvSpPr>
        <p:spPr>
          <a:xfrm>
            <a:off x="4044512" y="3352800"/>
            <a:ext cx="328936" cy="461665"/>
          </a:xfrm>
          <a:prstGeom prst="rect">
            <a:avLst/>
          </a:prstGeom>
        </p:spPr>
        <p:txBody>
          <a:bodyPr wrap="none">
            <a:spAutoFit/>
          </a:bodyPr>
          <a:lstStyle/>
          <a:p>
            <a:r>
              <a:rPr lang="en-US" sz="2400" i="1" dirty="0">
                <a:latin typeface="Adobe Caslon Pro" panose="0205050205050A020403" pitchFamily="18" charset="0"/>
              </a:rPr>
              <a:t>z</a:t>
            </a:r>
          </a:p>
        </p:txBody>
      </p:sp>
      <p:sp>
        <p:nvSpPr>
          <p:cNvPr id="30" name="Rectangle 29"/>
          <p:cNvSpPr/>
          <p:nvPr/>
        </p:nvSpPr>
        <p:spPr>
          <a:xfrm>
            <a:off x="4124588" y="5562600"/>
            <a:ext cx="338554" cy="461665"/>
          </a:xfrm>
          <a:prstGeom prst="rect">
            <a:avLst/>
          </a:prstGeom>
        </p:spPr>
        <p:txBody>
          <a:bodyPr wrap="none">
            <a:spAutoFit/>
          </a:bodyPr>
          <a:lstStyle/>
          <a:p>
            <a:r>
              <a:rPr lang="en-US" sz="2400" dirty="0">
                <a:latin typeface="Adobe Caslon Pro" panose="0205050205050A020403" pitchFamily="18" charset="0"/>
              </a:rPr>
              <a:t>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Coordinate Space</a:t>
            </a:r>
          </a:p>
        </p:txBody>
      </p:sp>
      <p:sp>
        <p:nvSpPr>
          <p:cNvPr id="3" name="Content Placeholder 2"/>
          <p:cNvSpPr>
            <a:spLocks noGrp="1"/>
          </p:cNvSpPr>
          <p:nvPr>
            <p:ph idx="1"/>
          </p:nvPr>
        </p:nvSpPr>
        <p:spPr/>
        <p:txBody>
          <a:bodyPr/>
          <a:lstStyle/>
          <a:p>
            <a:r>
              <a:rPr lang="en-US" sz="2400" dirty="0"/>
              <a:t>It is easiest to define individual objects in a local coordinate system</a:t>
            </a:r>
          </a:p>
          <a:p>
            <a:pPr lvl="1"/>
            <a:r>
              <a:rPr lang="en-US" sz="2000" dirty="0"/>
              <a:t>For instance, a cube is easiest to define with faces parallel to the coordinate axes</a:t>
            </a:r>
          </a:p>
          <a:p>
            <a:r>
              <a:rPr lang="en-US" sz="2400" dirty="0"/>
              <a:t>Key idea: Object instantiation</a:t>
            </a:r>
          </a:p>
          <a:p>
            <a:pPr lvl="1"/>
            <a:r>
              <a:rPr lang="en-US" sz="2000" dirty="0"/>
              <a:t>Define an object in a local coordinate system</a:t>
            </a:r>
          </a:p>
          <a:p>
            <a:pPr lvl="1"/>
            <a:r>
              <a:rPr lang="en-US" sz="2000" dirty="0"/>
              <a:t>Use it multiple times by copying it and transforming it into the global system</a:t>
            </a:r>
          </a:p>
          <a:p>
            <a:pPr lvl="1"/>
            <a:r>
              <a:rPr lang="en-US" sz="2000" dirty="0"/>
              <a:t>This is the only effective way to have libraries of 3D objects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53</a:t>
            </a:fld>
            <a:endParaRPr lang="en-US" dirty="0"/>
          </a:p>
        </p:txBody>
      </p:sp>
    </p:spTree>
    <p:extLst>
      <p:ext uri="{BB962C8B-B14F-4D97-AF65-F5344CB8AC3E}">
        <p14:creationId xmlns:p14="http://schemas.microsoft.com/office/powerpoint/2010/main" val="1809816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Coordinate System</a:t>
            </a:r>
          </a:p>
        </p:txBody>
      </p:sp>
      <p:sp>
        <p:nvSpPr>
          <p:cNvPr id="3" name="Content Placeholder 2"/>
          <p:cNvSpPr>
            <a:spLocks noGrp="1"/>
          </p:cNvSpPr>
          <p:nvPr>
            <p:ph idx="1"/>
          </p:nvPr>
        </p:nvSpPr>
        <p:spPr/>
        <p:txBody>
          <a:bodyPr/>
          <a:lstStyle/>
          <a:p>
            <a:r>
              <a:rPr lang="en-US" sz="2400" i="1" dirty="0"/>
              <a:t>Everything</a:t>
            </a:r>
            <a:r>
              <a:rPr lang="en-US" sz="2400" dirty="0"/>
              <a:t> in the world is transformed into one coordinate system - the </a:t>
            </a:r>
            <a:r>
              <a:rPr lang="en-US" sz="2400" i="1" dirty="0"/>
              <a:t>world coordinate system</a:t>
            </a:r>
          </a:p>
          <a:p>
            <a:pPr lvl="1"/>
            <a:r>
              <a:rPr lang="en-US" sz="2000" dirty="0"/>
              <a:t>It has an origin, and three coordinate directions, </a:t>
            </a:r>
            <a:r>
              <a:rPr lang="en-US" sz="2000" i="1" dirty="0"/>
              <a:t>x</a:t>
            </a:r>
            <a:r>
              <a:rPr lang="en-US" sz="2000" dirty="0"/>
              <a:t>, </a:t>
            </a:r>
            <a:r>
              <a:rPr lang="en-US" sz="2000" i="1" dirty="0"/>
              <a:t>y</a:t>
            </a:r>
            <a:r>
              <a:rPr lang="en-US" sz="2000" dirty="0"/>
              <a:t>, and </a:t>
            </a:r>
            <a:r>
              <a:rPr lang="en-US" sz="2000" i="1" dirty="0"/>
              <a:t>z</a:t>
            </a:r>
          </a:p>
          <a:p>
            <a:r>
              <a:rPr lang="en-US" sz="2400" dirty="0"/>
              <a:t>Lighting is defined in this space</a:t>
            </a:r>
          </a:p>
          <a:p>
            <a:pPr lvl="1"/>
            <a:r>
              <a:rPr lang="en-US" sz="2000" dirty="0"/>
              <a:t>The locations, brightness’ and types of lights</a:t>
            </a:r>
          </a:p>
          <a:p>
            <a:r>
              <a:rPr lang="en-US" sz="2400" dirty="0"/>
              <a:t>The camera is defined </a:t>
            </a:r>
            <a:r>
              <a:rPr lang="en-US" sz="2400" i="1" dirty="0"/>
              <a:t>with respect to</a:t>
            </a:r>
            <a:r>
              <a:rPr lang="en-US" sz="2400" dirty="0"/>
              <a:t> this space</a:t>
            </a:r>
          </a:p>
          <a:p>
            <a:r>
              <a:rPr lang="en-US" sz="2400" dirty="0"/>
              <a:t>Some higher level operations, such as advanced visibility computations, can be done here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Space</a:t>
            </a:r>
          </a:p>
        </p:txBody>
      </p:sp>
      <p:sp>
        <p:nvSpPr>
          <p:cNvPr id="3" name="Content Placeholder 2"/>
          <p:cNvSpPr>
            <a:spLocks noGrp="1"/>
          </p:cNvSpPr>
          <p:nvPr>
            <p:ph idx="1"/>
          </p:nvPr>
        </p:nvSpPr>
        <p:spPr>
          <a:xfrm>
            <a:off x="566738" y="1752600"/>
            <a:ext cx="8577262" cy="4267200"/>
          </a:xfrm>
        </p:spPr>
        <p:txBody>
          <a:bodyPr/>
          <a:lstStyle/>
          <a:p>
            <a:r>
              <a:rPr lang="en-US" sz="2400" dirty="0"/>
              <a:t>Define a coordinate system based on the </a:t>
            </a:r>
            <a:r>
              <a:rPr lang="en-US" sz="2400" i="1" dirty="0"/>
              <a:t>eye</a:t>
            </a:r>
            <a:r>
              <a:rPr lang="en-US" sz="2400" dirty="0"/>
              <a:t> and </a:t>
            </a:r>
            <a:r>
              <a:rPr lang="en-US" sz="2400" i="1" dirty="0"/>
              <a:t>image plane – </a:t>
            </a:r>
            <a:r>
              <a:rPr lang="en-US" sz="2400" dirty="0"/>
              <a:t>the</a:t>
            </a:r>
            <a:r>
              <a:rPr lang="en-US" sz="2400" i="1" dirty="0"/>
              <a:t> camera</a:t>
            </a:r>
          </a:p>
          <a:p>
            <a:pPr lvl="1"/>
            <a:r>
              <a:rPr lang="en-US" sz="2000" dirty="0"/>
              <a:t>The </a:t>
            </a:r>
            <a:r>
              <a:rPr lang="en-US" sz="2000" i="1" dirty="0"/>
              <a:t>eye</a:t>
            </a:r>
            <a:r>
              <a:rPr lang="en-US" sz="2000" dirty="0"/>
              <a:t> is the center of projection, like the aperture in a camera</a:t>
            </a:r>
          </a:p>
          <a:p>
            <a:pPr lvl="1"/>
            <a:r>
              <a:rPr lang="en-US" sz="2000" dirty="0"/>
              <a:t>The </a:t>
            </a:r>
            <a:r>
              <a:rPr lang="en-US" sz="2000" i="1" dirty="0"/>
              <a:t>image plane</a:t>
            </a:r>
            <a:r>
              <a:rPr lang="en-US" sz="2000" dirty="0"/>
              <a:t> is the orientation of the plane on which the image should “appear,” like the film plane of a camera</a:t>
            </a:r>
          </a:p>
          <a:p>
            <a:r>
              <a:rPr lang="en-US" sz="2400" dirty="0"/>
              <a:t>Some camera parameters are easiest to define in this space</a:t>
            </a:r>
          </a:p>
          <a:p>
            <a:pPr lvl="1"/>
            <a:r>
              <a:rPr lang="en-US" sz="2400" dirty="0"/>
              <a:t>Focal length, image size</a:t>
            </a:r>
          </a:p>
          <a:p>
            <a:r>
              <a:rPr lang="en-US" sz="2400" dirty="0"/>
              <a:t>Relative depth is captured by a single number in this space</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View Volume</a:t>
            </a:r>
          </a:p>
        </p:txBody>
      </p:sp>
      <p:sp>
        <p:nvSpPr>
          <p:cNvPr id="3" name="Content Placeholder 2"/>
          <p:cNvSpPr>
            <a:spLocks noGrp="1"/>
          </p:cNvSpPr>
          <p:nvPr>
            <p:ph idx="1"/>
          </p:nvPr>
        </p:nvSpPr>
        <p:spPr/>
        <p:txBody>
          <a:bodyPr/>
          <a:lstStyle/>
          <a:p>
            <a:pPr>
              <a:lnSpc>
                <a:spcPct val="90000"/>
              </a:lnSpc>
            </a:pPr>
            <a:r>
              <a:rPr lang="en-US" sz="2400" b="1" dirty="0"/>
              <a:t>Canonical View Space: A cube, with the origin at the center, the viewer looking down –z, x to the right, and y up</a:t>
            </a:r>
          </a:p>
          <a:p>
            <a:pPr lvl="1">
              <a:lnSpc>
                <a:spcPct val="90000"/>
              </a:lnSpc>
            </a:pPr>
            <a:r>
              <a:rPr lang="en-US" sz="2000" dirty="0"/>
              <a:t>Canonical View Volume is the cube: [-1,1]×[-1,1]×[-1,1]</a:t>
            </a:r>
          </a:p>
          <a:p>
            <a:pPr lvl="1">
              <a:lnSpc>
                <a:spcPct val="90000"/>
              </a:lnSpc>
            </a:pPr>
            <a:r>
              <a:rPr lang="en-US" sz="2000" dirty="0"/>
              <a:t>Variants (later) with viewer looking down +z and z from 0-1</a:t>
            </a:r>
          </a:p>
          <a:p>
            <a:pPr lvl="1">
              <a:lnSpc>
                <a:spcPct val="90000"/>
              </a:lnSpc>
            </a:pPr>
            <a:r>
              <a:rPr lang="en-US" sz="2000" dirty="0"/>
              <a:t>Only things that end up inside the canonical volume can appear in the window</a:t>
            </a:r>
          </a:p>
          <a:p>
            <a:pPr>
              <a:lnSpc>
                <a:spcPct val="90000"/>
              </a:lnSpc>
            </a:pPr>
            <a:r>
              <a:rPr lang="en-US" sz="2400" dirty="0"/>
              <a:t>Tasks: Parallel sides and unit dimensions make many operations easier</a:t>
            </a:r>
          </a:p>
          <a:p>
            <a:pPr lvl="1">
              <a:lnSpc>
                <a:spcPct val="90000"/>
              </a:lnSpc>
            </a:pPr>
            <a:r>
              <a:rPr lang="en-US" sz="2000" dirty="0"/>
              <a:t>Clipping – decide what is in the window</a:t>
            </a:r>
          </a:p>
          <a:p>
            <a:pPr lvl="1">
              <a:lnSpc>
                <a:spcPct val="90000"/>
              </a:lnSpc>
            </a:pPr>
            <a:r>
              <a:rPr lang="en-US" sz="2000" dirty="0" err="1"/>
              <a:t>Rasterization</a:t>
            </a:r>
            <a:r>
              <a:rPr lang="en-US" sz="2000" dirty="0"/>
              <a:t> - decide which pixels are covered</a:t>
            </a:r>
          </a:p>
          <a:p>
            <a:pPr lvl="1">
              <a:lnSpc>
                <a:spcPct val="90000"/>
              </a:lnSpc>
            </a:pPr>
            <a:r>
              <a:rPr lang="en-US" sz="2000" dirty="0"/>
              <a:t>Hidden surface removal - decide what is in front</a:t>
            </a:r>
          </a:p>
          <a:p>
            <a:pPr lvl="1">
              <a:lnSpc>
                <a:spcPct val="90000"/>
              </a:lnSpc>
            </a:pPr>
            <a:r>
              <a:rPr lang="en-US" sz="2000" dirty="0"/>
              <a:t>Shading - decide what color things are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Space</a:t>
            </a:r>
          </a:p>
        </p:txBody>
      </p:sp>
      <p:sp>
        <p:nvSpPr>
          <p:cNvPr id="3" name="Content Placeholder 2"/>
          <p:cNvSpPr>
            <a:spLocks noGrp="1"/>
          </p:cNvSpPr>
          <p:nvPr>
            <p:ph idx="1"/>
          </p:nvPr>
        </p:nvSpPr>
        <p:spPr/>
        <p:txBody>
          <a:bodyPr/>
          <a:lstStyle/>
          <a:p>
            <a:r>
              <a:rPr lang="en-US" sz="2400" b="1" dirty="0"/>
              <a:t>Window Space: Origin in one corner of the “window” on the screen, x and y match screen x and y</a:t>
            </a:r>
            <a:endParaRPr lang="en-US" sz="2400" dirty="0"/>
          </a:p>
          <a:p>
            <a:r>
              <a:rPr lang="en-US" sz="2400" dirty="0"/>
              <a:t>Windows appear somewhere on the screen</a:t>
            </a:r>
          </a:p>
          <a:p>
            <a:pPr lvl="1"/>
            <a:r>
              <a:rPr lang="en-US" sz="2000" dirty="0"/>
              <a:t>Typically you want the thing you are drawing to appear in your window</a:t>
            </a:r>
          </a:p>
          <a:p>
            <a:pPr lvl="1"/>
            <a:r>
              <a:rPr lang="en-US" sz="2000" dirty="0"/>
              <a:t>But you may have no control over where the window appears</a:t>
            </a:r>
          </a:p>
          <a:p>
            <a:r>
              <a:rPr lang="en-US" sz="2400" dirty="0"/>
              <a:t>You want to be able to work in a standard coordinate system – </a:t>
            </a:r>
            <a:r>
              <a:rPr lang="en-US" sz="2400" b="1" dirty="0"/>
              <a:t>your code should not depend on </a:t>
            </a:r>
            <a:r>
              <a:rPr lang="en-US" sz="2400" b="1" i="1" dirty="0"/>
              <a:t>where</a:t>
            </a:r>
            <a:r>
              <a:rPr lang="en-US" sz="2400" b="1" dirty="0"/>
              <a:t> the window is</a:t>
            </a:r>
          </a:p>
          <a:p>
            <a:r>
              <a:rPr lang="en-US" sz="2400" dirty="0"/>
              <a:t>You target Window Space, and the windowing system takes care of putting it on the screen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Pipeline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58</a:t>
            </a:fld>
            <a:endParaRPr lang="en-US"/>
          </a:p>
        </p:txBody>
      </p:sp>
      <p:sp>
        <p:nvSpPr>
          <p:cNvPr id="5" name="Text Box 4"/>
          <p:cNvSpPr txBox="1">
            <a:spLocks noChangeArrowheads="1"/>
          </p:cNvSpPr>
          <p:nvPr/>
        </p:nvSpPr>
        <p:spPr bwMode="auto">
          <a:xfrm>
            <a:off x="533400" y="2971800"/>
            <a:ext cx="1524000" cy="923330"/>
          </a:xfrm>
          <a:prstGeom prst="rect">
            <a:avLst/>
          </a:prstGeom>
          <a:noFill/>
          <a:ln w="12700">
            <a:solidFill>
              <a:schemeClr val="tx1"/>
            </a:solidFill>
            <a:miter lim="800000"/>
            <a:headEnd/>
            <a:tailEnd/>
          </a:ln>
          <a:effectLst/>
        </p:spPr>
        <p:txBody>
          <a:bodyPr wrap="square">
            <a:spAutoFit/>
          </a:bodyPr>
          <a:lstStyle/>
          <a:p>
            <a:pPr algn="ctr"/>
            <a:r>
              <a:rPr lang="en-US" dirty="0"/>
              <a:t>Local Coordinate Space</a:t>
            </a:r>
          </a:p>
        </p:txBody>
      </p:sp>
      <p:sp>
        <p:nvSpPr>
          <p:cNvPr id="6" name="Text Box 5"/>
          <p:cNvSpPr txBox="1">
            <a:spLocks noChangeArrowheads="1"/>
          </p:cNvSpPr>
          <p:nvPr/>
        </p:nvSpPr>
        <p:spPr bwMode="auto">
          <a:xfrm>
            <a:off x="2286000" y="2971800"/>
            <a:ext cx="1524000" cy="923330"/>
          </a:xfrm>
          <a:prstGeom prst="rect">
            <a:avLst/>
          </a:prstGeom>
          <a:noFill/>
          <a:ln w="12700">
            <a:solidFill>
              <a:schemeClr val="tx1"/>
            </a:solidFill>
            <a:miter lim="800000"/>
            <a:headEnd/>
            <a:tailEnd/>
          </a:ln>
          <a:effectLst/>
        </p:spPr>
        <p:txBody>
          <a:bodyPr>
            <a:spAutoFit/>
          </a:bodyPr>
          <a:lstStyle/>
          <a:p>
            <a:pPr algn="ctr"/>
            <a:r>
              <a:rPr lang="en-US"/>
              <a:t>World Coordinate Space</a:t>
            </a:r>
          </a:p>
        </p:txBody>
      </p:sp>
      <p:sp>
        <p:nvSpPr>
          <p:cNvPr id="7" name="Line 6"/>
          <p:cNvSpPr>
            <a:spLocks noChangeShapeType="1"/>
          </p:cNvSpPr>
          <p:nvPr/>
        </p:nvSpPr>
        <p:spPr bwMode="auto">
          <a:xfrm>
            <a:off x="2057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4191000" y="2971800"/>
            <a:ext cx="1219200" cy="923330"/>
          </a:xfrm>
          <a:prstGeom prst="rect">
            <a:avLst/>
          </a:prstGeom>
          <a:noFill/>
          <a:ln w="12700">
            <a:solidFill>
              <a:schemeClr val="tx1"/>
            </a:solidFill>
            <a:miter lim="800000"/>
            <a:headEnd/>
            <a:tailEnd/>
          </a:ln>
          <a:effectLst/>
        </p:spPr>
        <p:txBody>
          <a:bodyPr>
            <a:spAutoFit/>
          </a:bodyPr>
          <a:lstStyle/>
          <a:p>
            <a:pPr algn="ctr"/>
            <a:r>
              <a:rPr lang="en-US"/>
              <a:t>View Space</a:t>
            </a:r>
          </a:p>
          <a:p>
            <a:pPr algn="ctr"/>
            <a:endParaRPr lang="en-US"/>
          </a:p>
        </p:txBody>
      </p:sp>
      <p:sp>
        <p:nvSpPr>
          <p:cNvPr id="9" name="Line 8"/>
          <p:cNvSpPr>
            <a:spLocks noChangeShapeType="1"/>
          </p:cNvSpPr>
          <p:nvPr/>
        </p:nvSpPr>
        <p:spPr bwMode="auto">
          <a:xfrm>
            <a:off x="3810000" y="3429000"/>
            <a:ext cx="381000" cy="0"/>
          </a:xfrm>
          <a:prstGeom prst="line">
            <a:avLst/>
          </a:prstGeom>
          <a:noFill/>
          <a:ln w="5397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5715000" y="2971800"/>
            <a:ext cx="1295400" cy="923330"/>
          </a:xfrm>
          <a:prstGeom prst="rect">
            <a:avLst/>
          </a:prstGeom>
          <a:noFill/>
          <a:ln w="12700">
            <a:solidFill>
              <a:schemeClr val="tx1"/>
            </a:solidFill>
            <a:miter lim="800000"/>
            <a:headEnd/>
            <a:tailEnd/>
          </a:ln>
          <a:effectLst/>
        </p:spPr>
        <p:txBody>
          <a:bodyPr>
            <a:spAutoFit/>
          </a:bodyPr>
          <a:lstStyle/>
          <a:p>
            <a:pPr algn="ctr"/>
            <a:r>
              <a:rPr lang="en-US"/>
              <a:t>Canonical View Volume</a:t>
            </a:r>
          </a:p>
        </p:txBody>
      </p:sp>
      <p:sp>
        <p:nvSpPr>
          <p:cNvPr id="11" name="Line 10"/>
          <p:cNvSpPr>
            <a:spLocks noChangeShapeType="1"/>
          </p:cNvSpPr>
          <p:nvPr/>
        </p:nvSpPr>
        <p:spPr bwMode="auto">
          <a:xfrm>
            <a:off x="5410200" y="3429000"/>
            <a:ext cx="304800" cy="0"/>
          </a:xfrm>
          <a:prstGeom prst="line">
            <a:avLst/>
          </a:prstGeom>
          <a:noFill/>
          <a:ln w="53975">
            <a:solidFill>
              <a:schemeClr val="tx1"/>
            </a:solidFill>
            <a:round/>
            <a:headEnd/>
            <a:tailEnd type="triangle" w="med" len="med"/>
          </a:ln>
          <a:effectLst/>
        </p:spPr>
        <p:txBody>
          <a:bodyPr/>
          <a:lstStyle/>
          <a:p>
            <a:endParaRPr lang="en-US"/>
          </a:p>
        </p:txBody>
      </p:sp>
      <p:sp>
        <p:nvSpPr>
          <p:cNvPr id="12" name="Line 11"/>
          <p:cNvSpPr>
            <a:spLocks noChangeShapeType="1"/>
          </p:cNvSpPr>
          <p:nvPr/>
        </p:nvSpPr>
        <p:spPr bwMode="auto">
          <a:xfrm>
            <a:off x="7010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7239000" y="2971800"/>
            <a:ext cx="1371600" cy="923330"/>
          </a:xfrm>
          <a:prstGeom prst="rect">
            <a:avLst/>
          </a:prstGeom>
          <a:noFill/>
          <a:ln w="12700">
            <a:solidFill>
              <a:schemeClr val="tx1"/>
            </a:solidFill>
            <a:miter lim="800000"/>
            <a:headEnd/>
            <a:tailEnd/>
          </a:ln>
          <a:effectLst/>
        </p:spPr>
        <p:txBody>
          <a:bodyPr wrap="square">
            <a:spAutoFit/>
          </a:bodyPr>
          <a:lstStyle/>
          <a:p>
            <a:pPr algn="ctr"/>
            <a:r>
              <a:rPr lang="en-US" dirty="0"/>
              <a:t>Display Space</a:t>
            </a:r>
          </a:p>
          <a:p>
            <a:pPr algn="ctr"/>
            <a:endParaRPr lang="en-US" dirty="0"/>
          </a:p>
        </p:txBody>
      </p:sp>
      <p:sp>
        <p:nvSpPr>
          <p:cNvPr id="14" name="Curved Up Arrow 13"/>
          <p:cNvSpPr/>
          <p:nvPr/>
        </p:nvSpPr>
        <p:spPr bwMode="auto">
          <a:xfrm>
            <a:off x="6629400" y="4038600"/>
            <a:ext cx="838200" cy="304800"/>
          </a:xfrm>
          <a:prstGeom prst="curvedUpArrow">
            <a:avLst/>
          </a:prstGeom>
          <a:solidFill>
            <a:srgbClr val="55A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214741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a:t>
            </a:r>
            <a:r>
              <a:rPr lang="en-US" dirty="0">
                <a:sym typeface="Symbol" pitchFamily="18" charset="2"/>
              </a:rPr>
              <a:t></a:t>
            </a:r>
            <a:r>
              <a:rPr lang="en-US" dirty="0"/>
              <a:t> Window Transform</a:t>
            </a:r>
          </a:p>
        </p:txBody>
      </p:sp>
      <p:sp>
        <p:nvSpPr>
          <p:cNvPr id="3" name="Content Placeholder 2"/>
          <p:cNvSpPr>
            <a:spLocks noGrp="1"/>
          </p:cNvSpPr>
          <p:nvPr>
            <p:ph idx="1"/>
          </p:nvPr>
        </p:nvSpPr>
        <p:spPr/>
        <p:txBody>
          <a:bodyPr/>
          <a:lstStyle/>
          <a:p>
            <a:r>
              <a:rPr lang="en-US" sz="2400" dirty="0"/>
              <a:t>Problem: Transform the Canonical View Volume into Window Space (real screen coordinates)</a:t>
            </a:r>
          </a:p>
          <a:p>
            <a:pPr lvl="1"/>
            <a:r>
              <a:rPr lang="en-US" sz="2000" dirty="0"/>
              <a:t>Drop the depth coordinate and translate</a:t>
            </a:r>
          </a:p>
          <a:p>
            <a:pPr lvl="1"/>
            <a:r>
              <a:rPr lang="en-US" sz="2000" dirty="0"/>
              <a:t>The graphics hardware and windowing system typically take care of this – but we’ll do the math to get you warmed up</a:t>
            </a:r>
          </a:p>
          <a:p>
            <a:r>
              <a:rPr lang="en-US" sz="2400" dirty="0"/>
              <a:t>The windowing system adds one final transformation to get your window on the screen in the right place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59</a:t>
            </a:fld>
            <a:endParaRPr lang="en-US"/>
          </a:p>
        </p:txBody>
      </p:sp>
    </p:spTree>
    <p:extLst>
      <p:ext uri="{BB962C8B-B14F-4D97-AF65-F5344CB8AC3E}">
        <p14:creationId xmlns:p14="http://schemas.microsoft.com/office/powerpoint/2010/main" val="118619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OpenGL</a:t>
            </a:r>
          </a:p>
        </p:txBody>
      </p:sp>
      <p:sp>
        <p:nvSpPr>
          <p:cNvPr id="3" name="Content Placeholder 2"/>
          <p:cNvSpPr>
            <a:spLocks noGrp="1"/>
          </p:cNvSpPr>
          <p:nvPr>
            <p:ph idx="1"/>
          </p:nvPr>
        </p:nvSpPr>
        <p:spPr/>
        <p:txBody>
          <a:bodyPr/>
          <a:lstStyle/>
          <a:p>
            <a:r>
              <a:rPr lang="en-US" sz="2800" dirty="0"/>
              <a:t>OpenGL is an open standard graphics toolkit</a:t>
            </a:r>
          </a:p>
          <a:p>
            <a:pPr lvl="1"/>
            <a:r>
              <a:rPr lang="en-US" sz="2400" dirty="0"/>
              <a:t>Derived from SGI’s GL toolkit</a:t>
            </a:r>
          </a:p>
          <a:p>
            <a:r>
              <a:rPr lang="en-US" sz="2800" dirty="0"/>
              <a:t>Provides a range of functions for modeling, rendering and manipulating the </a:t>
            </a:r>
            <a:r>
              <a:rPr lang="en-US" sz="2800" dirty="0" err="1"/>
              <a:t>framebuffer</a:t>
            </a:r>
            <a:endParaRPr lang="en-US" sz="2800" dirty="0"/>
          </a:p>
          <a:p>
            <a:r>
              <a:rPr lang="en-US" sz="2800" dirty="0"/>
              <a:t>Alternatives: Direct3D, Java3D - more complex and less well supported</a:t>
            </a:r>
          </a:p>
          <a:p>
            <a:endParaRPr lang="en-US" sz="2800" dirty="0"/>
          </a:p>
          <a:p>
            <a:r>
              <a:rPr lang="en-US" sz="2800" dirty="0"/>
              <a:t>What makes a good toolkit?</a:t>
            </a:r>
          </a:p>
          <a:p>
            <a:endParaRPr lang="en-US" sz="28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a:t>
            </a:r>
            <a:r>
              <a:rPr lang="en-US" dirty="0">
                <a:sym typeface="Symbol" pitchFamily="18" charset="2"/>
              </a:rPr>
              <a:t></a:t>
            </a:r>
            <a:r>
              <a:rPr lang="en-US" dirty="0"/>
              <a:t> Window Transform</a:t>
            </a:r>
          </a:p>
        </p:txBody>
      </p:sp>
      <p:sp>
        <p:nvSpPr>
          <p:cNvPr id="3" name="Content Placeholder 2"/>
          <p:cNvSpPr>
            <a:spLocks noGrp="1"/>
          </p:cNvSpPr>
          <p:nvPr>
            <p:ph idx="1"/>
          </p:nvPr>
        </p:nvSpPr>
        <p:spPr>
          <a:xfrm>
            <a:off x="566738" y="1752600"/>
            <a:ext cx="8424862" cy="4267200"/>
          </a:xfrm>
        </p:spPr>
        <p:txBody>
          <a:bodyPr/>
          <a:lstStyle/>
          <a:p>
            <a:r>
              <a:rPr lang="en-US" sz="2400" dirty="0"/>
              <a:t>Typically, windows are specified by a corner, width and height</a:t>
            </a:r>
          </a:p>
          <a:p>
            <a:pPr lvl="1"/>
            <a:r>
              <a:rPr lang="en-US" sz="2000" dirty="0"/>
              <a:t>Corner expressed in terms of screen location</a:t>
            </a:r>
          </a:p>
          <a:p>
            <a:pPr lvl="1"/>
            <a:r>
              <a:rPr lang="en-US" sz="2000" dirty="0"/>
              <a:t>This representation can be converted to </a:t>
            </a:r>
            <a:r>
              <a:rPr lang="en-US" sz="2000" i="1" dirty="0"/>
              <a:t>(</a:t>
            </a:r>
            <a:r>
              <a:rPr lang="en-US" sz="2000" i="1" dirty="0" err="1"/>
              <a:t>x</a:t>
            </a:r>
            <a:r>
              <a:rPr lang="en-US" sz="2000" i="1" baseline="-25000" dirty="0" err="1"/>
              <a:t>min</a:t>
            </a:r>
            <a:r>
              <a:rPr lang="en-US" sz="2000" i="1" dirty="0" err="1"/>
              <a:t>,y</a:t>
            </a:r>
            <a:r>
              <a:rPr lang="en-US" sz="2000" i="1" baseline="-25000" dirty="0" err="1"/>
              <a:t>min</a:t>
            </a:r>
            <a:r>
              <a:rPr lang="en-US" sz="2000" i="1" dirty="0"/>
              <a:t>)</a:t>
            </a:r>
            <a:r>
              <a:rPr lang="en-US" sz="2000" dirty="0"/>
              <a:t> and </a:t>
            </a:r>
            <a:r>
              <a:rPr lang="en-US" sz="2000" i="1" dirty="0"/>
              <a:t>(</a:t>
            </a:r>
            <a:r>
              <a:rPr lang="en-US" sz="2000" i="1" dirty="0" err="1"/>
              <a:t>x</a:t>
            </a:r>
            <a:r>
              <a:rPr lang="en-US" sz="2000" i="1" baseline="-25000" dirty="0" err="1"/>
              <a:t>max</a:t>
            </a:r>
            <a:r>
              <a:rPr lang="en-US" sz="2000" i="1" dirty="0" err="1"/>
              <a:t>,y</a:t>
            </a:r>
            <a:r>
              <a:rPr lang="en-US" sz="2000" i="1" baseline="-25000" dirty="0" err="1"/>
              <a:t>max</a:t>
            </a:r>
            <a:r>
              <a:rPr lang="en-US" sz="2000" i="1" dirty="0"/>
              <a:t>)</a:t>
            </a:r>
          </a:p>
          <a:p>
            <a:r>
              <a:rPr lang="en-US" sz="2400" dirty="0"/>
              <a:t>We want to map points in Canonical View Space into the window</a:t>
            </a:r>
          </a:p>
          <a:p>
            <a:pPr lvl="1"/>
            <a:r>
              <a:rPr lang="en-US" sz="2000" dirty="0"/>
              <a:t>Canonical View Space goes from (-1,-1,-1) to (1,1,1)</a:t>
            </a:r>
          </a:p>
          <a:p>
            <a:pPr lvl="1"/>
            <a:r>
              <a:rPr lang="en-US" sz="2000" dirty="0"/>
              <a:t>Lets say we want to leave </a:t>
            </a:r>
            <a:r>
              <a:rPr lang="en-US" sz="2000" i="1" dirty="0"/>
              <a:t>z</a:t>
            </a:r>
            <a:r>
              <a:rPr lang="en-US" sz="2000" dirty="0"/>
              <a:t> unchanged</a:t>
            </a:r>
          </a:p>
          <a:p>
            <a:r>
              <a:rPr lang="en-US" sz="2400" dirty="0"/>
              <a:t>What basic transformations will be involved in the total transformation from 3D screen to window coordinates?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60</a:t>
            </a:fld>
            <a:endParaRPr lang="en-US"/>
          </a:p>
        </p:txBody>
      </p:sp>
    </p:spTree>
    <p:extLst>
      <p:ext uri="{BB962C8B-B14F-4D97-AF65-F5344CB8AC3E}">
        <p14:creationId xmlns:p14="http://schemas.microsoft.com/office/powerpoint/2010/main" val="1669353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a:t>
            </a:r>
            <a:r>
              <a:rPr lang="en-US" sz="3600" dirty="0">
                <a:sym typeface="Symbol" pitchFamily="18" charset="2"/>
              </a:rPr>
              <a:t></a:t>
            </a:r>
            <a:r>
              <a:rPr lang="en-US" dirty="0"/>
              <a:t> Window Transform</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61</a:t>
            </a:fld>
            <a:endParaRPr lang="en-US"/>
          </a:p>
        </p:txBody>
      </p:sp>
      <p:sp>
        <p:nvSpPr>
          <p:cNvPr id="5" name="Line 4"/>
          <p:cNvSpPr>
            <a:spLocks noChangeShapeType="1"/>
          </p:cNvSpPr>
          <p:nvPr/>
        </p:nvSpPr>
        <p:spPr bwMode="auto">
          <a:xfrm flipV="1">
            <a:off x="1905000" y="1905000"/>
            <a:ext cx="0" cy="2514600"/>
          </a:xfrm>
          <a:prstGeom prst="line">
            <a:avLst/>
          </a:prstGeom>
          <a:noFill/>
          <a:ln w="9525">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685800" y="3200400"/>
            <a:ext cx="2590800" cy="0"/>
          </a:xfrm>
          <a:prstGeom prst="line">
            <a:avLst/>
          </a:prstGeom>
          <a:noFill/>
          <a:ln w="9525">
            <a:solidFill>
              <a:schemeClr val="tx1"/>
            </a:solidFill>
            <a:round/>
            <a:headEnd/>
            <a:tailEnd type="triangle" w="med" len="med"/>
          </a:ln>
          <a:effectLst/>
        </p:spPr>
        <p:txBody>
          <a:bodyPr/>
          <a:lstStyle/>
          <a:p>
            <a:endParaRPr lang="en-US"/>
          </a:p>
        </p:txBody>
      </p:sp>
      <p:sp>
        <p:nvSpPr>
          <p:cNvPr id="7" name="Rectangle 6"/>
          <p:cNvSpPr>
            <a:spLocks noChangeArrowheads="1"/>
          </p:cNvSpPr>
          <p:nvPr/>
        </p:nvSpPr>
        <p:spPr bwMode="auto">
          <a:xfrm>
            <a:off x="1143000" y="2438400"/>
            <a:ext cx="1524000" cy="1447800"/>
          </a:xfrm>
          <a:prstGeom prst="rect">
            <a:avLst/>
          </a:prstGeom>
          <a:noFill/>
          <a:ln w="19050">
            <a:solidFill>
              <a:schemeClr val="tx1"/>
            </a:solidFill>
            <a:miter lim="800000"/>
            <a:headEnd/>
            <a:tailEnd/>
          </a:ln>
          <a:effectLst/>
        </p:spPr>
        <p:txBody>
          <a:bodyPr wrap="none" anchor="ctr"/>
          <a:lstStyle/>
          <a:p>
            <a:endParaRPr lang="en-US"/>
          </a:p>
        </p:txBody>
      </p:sp>
      <p:sp>
        <p:nvSpPr>
          <p:cNvPr id="8" name="Text Box 7"/>
          <p:cNvSpPr txBox="1">
            <a:spLocks noChangeArrowheads="1"/>
          </p:cNvSpPr>
          <p:nvPr/>
        </p:nvSpPr>
        <p:spPr bwMode="auto">
          <a:xfrm>
            <a:off x="609600" y="3810000"/>
            <a:ext cx="971550" cy="457200"/>
          </a:xfrm>
          <a:prstGeom prst="rect">
            <a:avLst/>
          </a:prstGeom>
          <a:noFill/>
          <a:ln w="9525">
            <a:noFill/>
            <a:miter lim="800000"/>
            <a:headEnd/>
            <a:tailEnd/>
          </a:ln>
          <a:effectLst/>
        </p:spPr>
        <p:txBody>
          <a:bodyPr wrap="none">
            <a:spAutoFit/>
          </a:bodyPr>
          <a:lstStyle/>
          <a:p>
            <a:r>
              <a:rPr lang="en-US"/>
              <a:t>(-1,-1)</a:t>
            </a:r>
          </a:p>
        </p:txBody>
      </p:sp>
      <p:sp>
        <p:nvSpPr>
          <p:cNvPr id="9" name="Text Box 8"/>
          <p:cNvSpPr txBox="1">
            <a:spLocks noChangeArrowheads="1"/>
          </p:cNvSpPr>
          <p:nvPr/>
        </p:nvSpPr>
        <p:spPr bwMode="auto">
          <a:xfrm>
            <a:off x="2362200" y="1981200"/>
            <a:ext cx="768350" cy="457200"/>
          </a:xfrm>
          <a:prstGeom prst="rect">
            <a:avLst/>
          </a:prstGeom>
          <a:noFill/>
          <a:ln w="9525">
            <a:noFill/>
            <a:miter lim="800000"/>
            <a:headEnd/>
            <a:tailEnd/>
          </a:ln>
          <a:effectLst/>
        </p:spPr>
        <p:txBody>
          <a:bodyPr wrap="none">
            <a:spAutoFit/>
          </a:bodyPr>
          <a:lstStyle/>
          <a:p>
            <a:r>
              <a:rPr lang="en-US"/>
              <a:t>(1,1)</a:t>
            </a:r>
          </a:p>
        </p:txBody>
      </p:sp>
      <p:sp>
        <p:nvSpPr>
          <p:cNvPr id="10" name="Line 9"/>
          <p:cNvSpPr>
            <a:spLocks noChangeShapeType="1"/>
          </p:cNvSpPr>
          <p:nvPr/>
        </p:nvSpPr>
        <p:spPr bwMode="auto">
          <a:xfrm flipV="1">
            <a:off x="5486400" y="2286000"/>
            <a:ext cx="0" cy="1905000"/>
          </a:xfrm>
          <a:prstGeom prst="line">
            <a:avLst/>
          </a:prstGeom>
          <a:noFill/>
          <a:ln w="9525">
            <a:solidFill>
              <a:schemeClr val="tx1"/>
            </a:solidFill>
            <a:round/>
            <a:headEnd/>
            <a:tailEnd type="triangle" w="med" len="med"/>
          </a:ln>
          <a:effectLst/>
        </p:spPr>
        <p:txBody>
          <a:bodyPr/>
          <a:lstStyle/>
          <a:p>
            <a:endParaRPr lang="en-US"/>
          </a:p>
        </p:txBody>
      </p:sp>
      <p:sp>
        <p:nvSpPr>
          <p:cNvPr id="11" name="Line 10"/>
          <p:cNvSpPr>
            <a:spLocks noChangeShapeType="1"/>
          </p:cNvSpPr>
          <p:nvPr/>
        </p:nvSpPr>
        <p:spPr bwMode="auto">
          <a:xfrm>
            <a:off x="4953000" y="3581400"/>
            <a:ext cx="1905000" cy="0"/>
          </a:xfrm>
          <a:prstGeom prst="line">
            <a:avLst/>
          </a:prstGeom>
          <a:noFill/>
          <a:ln w="9525">
            <a:solidFill>
              <a:schemeClr val="tx1"/>
            </a:solidFill>
            <a:round/>
            <a:headEnd/>
            <a:tailEnd type="triangle" w="med" len="med"/>
          </a:ln>
          <a:effectLst/>
        </p:spPr>
        <p:txBody>
          <a:bodyPr/>
          <a:lstStyle/>
          <a:p>
            <a:endParaRPr lang="en-US"/>
          </a:p>
        </p:txBody>
      </p:sp>
      <p:sp>
        <p:nvSpPr>
          <p:cNvPr id="12" name="Rectangle 11"/>
          <p:cNvSpPr>
            <a:spLocks noChangeArrowheads="1"/>
          </p:cNvSpPr>
          <p:nvPr/>
        </p:nvSpPr>
        <p:spPr bwMode="auto">
          <a:xfrm>
            <a:off x="6096000" y="2514600"/>
            <a:ext cx="1371600" cy="685800"/>
          </a:xfrm>
          <a:prstGeom prst="rect">
            <a:avLst/>
          </a:prstGeom>
          <a:noFill/>
          <a:ln w="19050">
            <a:solidFill>
              <a:schemeClr val="tx1"/>
            </a:solidFill>
            <a:miter lim="800000"/>
            <a:headEnd/>
            <a:tailEnd/>
          </a:ln>
          <a:effectLst/>
        </p:spPr>
        <p:txBody>
          <a:bodyPr wrap="none" anchor="ctr"/>
          <a:lstStyle/>
          <a:p>
            <a:endParaRPr lang="en-US"/>
          </a:p>
        </p:txBody>
      </p:sp>
      <p:sp>
        <p:nvSpPr>
          <p:cNvPr id="13" name="Text Box 12"/>
          <p:cNvSpPr txBox="1">
            <a:spLocks noChangeArrowheads="1"/>
          </p:cNvSpPr>
          <p:nvPr/>
        </p:nvSpPr>
        <p:spPr bwMode="auto">
          <a:xfrm>
            <a:off x="5638800" y="3173413"/>
            <a:ext cx="1184275" cy="396875"/>
          </a:xfrm>
          <a:prstGeom prst="rect">
            <a:avLst/>
          </a:prstGeom>
          <a:noFill/>
          <a:ln w="9525">
            <a:noFill/>
            <a:miter lim="800000"/>
            <a:headEnd/>
            <a:tailEnd/>
          </a:ln>
          <a:effectLst/>
        </p:spPr>
        <p:txBody>
          <a:bodyPr wrap="none">
            <a:spAutoFit/>
          </a:bodyPr>
          <a:lstStyle/>
          <a:p>
            <a:r>
              <a:rPr lang="en-US" sz="2000"/>
              <a:t>(x</a:t>
            </a:r>
            <a:r>
              <a:rPr lang="en-US" sz="2000" baseline="-25000"/>
              <a:t>min</a:t>
            </a:r>
            <a:r>
              <a:rPr lang="en-US" sz="2000"/>
              <a:t>,y</a:t>
            </a:r>
            <a:r>
              <a:rPr lang="en-US" sz="2000" baseline="-25000"/>
              <a:t>min</a:t>
            </a:r>
            <a:r>
              <a:rPr lang="en-US" sz="2000"/>
              <a:t>)</a:t>
            </a:r>
          </a:p>
        </p:txBody>
      </p:sp>
      <p:sp>
        <p:nvSpPr>
          <p:cNvPr id="14" name="Text Box 13"/>
          <p:cNvSpPr txBox="1">
            <a:spLocks noChangeArrowheads="1"/>
          </p:cNvSpPr>
          <p:nvPr/>
        </p:nvSpPr>
        <p:spPr bwMode="auto">
          <a:xfrm>
            <a:off x="6781800" y="2057400"/>
            <a:ext cx="1238250" cy="396875"/>
          </a:xfrm>
          <a:prstGeom prst="rect">
            <a:avLst/>
          </a:prstGeom>
          <a:noFill/>
          <a:ln w="9525">
            <a:noFill/>
            <a:miter lim="800000"/>
            <a:headEnd/>
            <a:tailEnd/>
          </a:ln>
          <a:effectLst/>
        </p:spPr>
        <p:txBody>
          <a:bodyPr wrap="none">
            <a:spAutoFit/>
          </a:bodyPr>
          <a:lstStyle/>
          <a:p>
            <a:r>
              <a:rPr lang="en-US" sz="2000"/>
              <a:t>(x</a:t>
            </a:r>
            <a:r>
              <a:rPr lang="en-US" sz="2000" baseline="-25000"/>
              <a:t>max</a:t>
            </a:r>
            <a:r>
              <a:rPr lang="en-US" sz="2000"/>
              <a:t>,y</a:t>
            </a:r>
            <a:r>
              <a:rPr lang="en-US" sz="2000" baseline="-25000"/>
              <a:t>max</a:t>
            </a:r>
            <a:r>
              <a:rPr lang="en-US" sz="2000"/>
              <a:t>)</a:t>
            </a:r>
          </a:p>
        </p:txBody>
      </p:sp>
      <p:sp>
        <p:nvSpPr>
          <p:cNvPr id="15" name="Line 14"/>
          <p:cNvSpPr>
            <a:spLocks noChangeShapeType="1"/>
          </p:cNvSpPr>
          <p:nvPr/>
        </p:nvSpPr>
        <p:spPr bwMode="auto">
          <a:xfrm>
            <a:off x="3810000" y="3124200"/>
            <a:ext cx="457200" cy="0"/>
          </a:xfrm>
          <a:prstGeom prst="line">
            <a:avLst/>
          </a:prstGeom>
          <a:noFill/>
          <a:ln w="76200">
            <a:solidFill>
              <a:schemeClr val="tx1"/>
            </a:solidFill>
            <a:round/>
            <a:headEnd/>
            <a:tailEnd type="triangle" w="med" len="med"/>
          </a:ln>
          <a:effectLst/>
        </p:spPr>
        <p:txBody>
          <a:bodyPr/>
          <a:lstStyle/>
          <a:p>
            <a:endParaRPr lang="en-US"/>
          </a:p>
        </p:txBody>
      </p:sp>
      <p:sp>
        <p:nvSpPr>
          <p:cNvPr id="16" name="Rectangle 15"/>
          <p:cNvSpPr/>
          <p:nvPr/>
        </p:nvSpPr>
        <p:spPr>
          <a:xfrm>
            <a:off x="838200" y="4572000"/>
            <a:ext cx="7467600" cy="381000"/>
          </a:xfrm>
          <a:prstGeom prst="rect">
            <a:avLst/>
          </a:prstGeom>
        </p:spPr>
        <p:txBody>
          <a:bodyPr wrap="square">
            <a:spAutoFit/>
          </a:bodyPr>
          <a:lstStyle/>
          <a:p>
            <a:r>
              <a:rPr lang="en-US" dirty="0"/>
              <a:t>Canonical view volume                                 Window space</a:t>
            </a:r>
          </a:p>
        </p:txBody>
      </p:sp>
    </p:spTree>
    <p:extLst>
      <p:ext uri="{BB962C8B-B14F-4D97-AF65-F5344CB8AC3E}">
        <p14:creationId xmlns:p14="http://schemas.microsoft.com/office/powerpoint/2010/main" val="4071346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a:t>
            </a:r>
            <a:r>
              <a:rPr lang="en-US" sz="3600" dirty="0">
                <a:sym typeface="Symbol" pitchFamily="18" charset="2"/>
              </a:rPr>
              <a:t></a:t>
            </a:r>
            <a:r>
              <a:rPr lang="en-US" dirty="0"/>
              <a:t> Window Transform</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62</a:t>
            </a:fld>
            <a:endParaRPr lang="en-US"/>
          </a:p>
        </p:txBody>
      </p:sp>
      <p:sp>
        <p:nvSpPr>
          <p:cNvPr id="5" name="Line 4"/>
          <p:cNvSpPr>
            <a:spLocks noChangeShapeType="1"/>
          </p:cNvSpPr>
          <p:nvPr/>
        </p:nvSpPr>
        <p:spPr bwMode="auto">
          <a:xfrm flipV="1">
            <a:off x="1905000" y="1905000"/>
            <a:ext cx="0" cy="2514600"/>
          </a:xfrm>
          <a:prstGeom prst="line">
            <a:avLst/>
          </a:prstGeom>
          <a:noFill/>
          <a:ln w="9525">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685800" y="3200400"/>
            <a:ext cx="2590800" cy="0"/>
          </a:xfrm>
          <a:prstGeom prst="line">
            <a:avLst/>
          </a:prstGeom>
          <a:noFill/>
          <a:ln w="9525">
            <a:solidFill>
              <a:schemeClr val="tx1"/>
            </a:solidFill>
            <a:round/>
            <a:headEnd/>
            <a:tailEnd type="triangle" w="med" len="med"/>
          </a:ln>
          <a:effectLst/>
        </p:spPr>
        <p:txBody>
          <a:bodyPr/>
          <a:lstStyle/>
          <a:p>
            <a:endParaRPr lang="en-US"/>
          </a:p>
        </p:txBody>
      </p:sp>
      <p:sp>
        <p:nvSpPr>
          <p:cNvPr id="7" name="Rectangle 6"/>
          <p:cNvSpPr>
            <a:spLocks noChangeArrowheads="1"/>
          </p:cNvSpPr>
          <p:nvPr/>
        </p:nvSpPr>
        <p:spPr bwMode="auto">
          <a:xfrm>
            <a:off x="1143000" y="2438400"/>
            <a:ext cx="1524000" cy="1447800"/>
          </a:xfrm>
          <a:prstGeom prst="rect">
            <a:avLst/>
          </a:prstGeom>
          <a:noFill/>
          <a:ln w="19050">
            <a:solidFill>
              <a:schemeClr val="tx1"/>
            </a:solidFill>
            <a:miter lim="800000"/>
            <a:headEnd/>
            <a:tailEnd/>
          </a:ln>
          <a:effectLst/>
        </p:spPr>
        <p:txBody>
          <a:bodyPr wrap="none" anchor="ctr"/>
          <a:lstStyle/>
          <a:p>
            <a:endParaRPr lang="en-US"/>
          </a:p>
        </p:txBody>
      </p:sp>
      <p:sp>
        <p:nvSpPr>
          <p:cNvPr id="8" name="Text Box 7"/>
          <p:cNvSpPr txBox="1">
            <a:spLocks noChangeArrowheads="1"/>
          </p:cNvSpPr>
          <p:nvPr/>
        </p:nvSpPr>
        <p:spPr bwMode="auto">
          <a:xfrm>
            <a:off x="609600" y="3810000"/>
            <a:ext cx="971550" cy="457200"/>
          </a:xfrm>
          <a:prstGeom prst="rect">
            <a:avLst/>
          </a:prstGeom>
          <a:noFill/>
          <a:ln w="9525">
            <a:noFill/>
            <a:miter lim="800000"/>
            <a:headEnd/>
            <a:tailEnd/>
          </a:ln>
          <a:effectLst/>
        </p:spPr>
        <p:txBody>
          <a:bodyPr wrap="none">
            <a:spAutoFit/>
          </a:bodyPr>
          <a:lstStyle/>
          <a:p>
            <a:r>
              <a:rPr lang="en-US"/>
              <a:t>(-1,-1)</a:t>
            </a:r>
          </a:p>
        </p:txBody>
      </p:sp>
      <p:sp>
        <p:nvSpPr>
          <p:cNvPr id="9" name="Text Box 8"/>
          <p:cNvSpPr txBox="1">
            <a:spLocks noChangeArrowheads="1"/>
          </p:cNvSpPr>
          <p:nvPr/>
        </p:nvSpPr>
        <p:spPr bwMode="auto">
          <a:xfrm>
            <a:off x="2362200" y="1981200"/>
            <a:ext cx="768350" cy="457200"/>
          </a:xfrm>
          <a:prstGeom prst="rect">
            <a:avLst/>
          </a:prstGeom>
          <a:noFill/>
          <a:ln w="9525">
            <a:noFill/>
            <a:miter lim="800000"/>
            <a:headEnd/>
            <a:tailEnd/>
          </a:ln>
          <a:effectLst/>
        </p:spPr>
        <p:txBody>
          <a:bodyPr wrap="none">
            <a:spAutoFit/>
          </a:bodyPr>
          <a:lstStyle/>
          <a:p>
            <a:r>
              <a:rPr lang="en-US"/>
              <a:t>(1,1)</a:t>
            </a:r>
          </a:p>
        </p:txBody>
      </p:sp>
      <p:sp>
        <p:nvSpPr>
          <p:cNvPr id="10" name="Line 9"/>
          <p:cNvSpPr>
            <a:spLocks noChangeShapeType="1"/>
          </p:cNvSpPr>
          <p:nvPr/>
        </p:nvSpPr>
        <p:spPr bwMode="auto">
          <a:xfrm flipV="1">
            <a:off x="5486400" y="2286000"/>
            <a:ext cx="0" cy="1905000"/>
          </a:xfrm>
          <a:prstGeom prst="line">
            <a:avLst/>
          </a:prstGeom>
          <a:noFill/>
          <a:ln w="9525">
            <a:solidFill>
              <a:schemeClr val="tx1"/>
            </a:solidFill>
            <a:round/>
            <a:headEnd/>
            <a:tailEnd type="triangle" w="med" len="med"/>
          </a:ln>
          <a:effectLst/>
        </p:spPr>
        <p:txBody>
          <a:bodyPr/>
          <a:lstStyle/>
          <a:p>
            <a:endParaRPr lang="en-US"/>
          </a:p>
        </p:txBody>
      </p:sp>
      <p:sp>
        <p:nvSpPr>
          <p:cNvPr id="11" name="Line 10"/>
          <p:cNvSpPr>
            <a:spLocks noChangeShapeType="1"/>
          </p:cNvSpPr>
          <p:nvPr/>
        </p:nvSpPr>
        <p:spPr bwMode="auto">
          <a:xfrm>
            <a:off x="4953000" y="3581400"/>
            <a:ext cx="1905000" cy="0"/>
          </a:xfrm>
          <a:prstGeom prst="line">
            <a:avLst/>
          </a:prstGeom>
          <a:noFill/>
          <a:ln w="9525">
            <a:solidFill>
              <a:schemeClr val="tx1"/>
            </a:solidFill>
            <a:round/>
            <a:headEnd/>
            <a:tailEnd type="triangle" w="med" len="med"/>
          </a:ln>
          <a:effectLst/>
        </p:spPr>
        <p:txBody>
          <a:bodyPr/>
          <a:lstStyle/>
          <a:p>
            <a:endParaRPr lang="en-US"/>
          </a:p>
        </p:txBody>
      </p:sp>
      <p:sp>
        <p:nvSpPr>
          <p:cNvPr id="12" name="Rectangle 11"/>
          <p:cNvSpPr>
            <a:spLocks noChangeArrowheads="1"/>
          </p:cNvSpPr>
          <p:nvPr/>
        </p:nvSpPr>
        <p:spPr bwMode="auto">
          <a:xfrm>
            <a:off x="6096000" y="2514600"/>
            <a:ext cx="1371600" cy="685800"/>
          </a:xfrm>
          <a:prstGeom prst="rect">
            <a:avLst/>
          </a:prstGeom>
          <a:noFill/>
          <a:ln w="19050">
            <a:solidFill>
              <a:schemeClr val="tx1"/>
            </a:solidFill>
            <a:miter lim="800000"/>
            <a:headEnd/>
            <a:tailEnd/>
          </a:ln>
          <a:effectLst/>
        </p:spPr>
        <p:txBody>
          <a:bodyPr wrap="none" anchor="ctr"/>
          <a:lstStyle/>
          <a:p>
            <a:endParaRPr lang="en-US"/>
          </a:p>
        </p:txBody>
      </p:sp>
      <p:sp>
        <p:nvSpPr>
          <p:cNvPr id="13" name="Text Box 12"/>
          <p:cNvSpPr txBox="1">
            <a:spLocks noChangeArrowheads="1"/>
          </p:cNvSpPr>
          <p:nvPr/>
        </p:nvSpPr>
        <p:spPr bwMode="auto">
          <a:xfrm>
            <a:off x="5638800" y="3173413"/>
            <a:ext cx="1184275" cy="396875"/>
          </a:xfrm>
          <a:prstGeom prst="rect">
            <a:avLst/>
          </a:prstGeom>
          <a:noFill/>
          <a:ln w="9525">
            <a:noFill/>
            <a:miter lim="800000"/>
            <a:headEnd/>
            <a:tailEnd/>
          </a:ln>
          <a:effectLst/>
        </p:spPr>
        <p:txBody>
          <a:bodyPr wrap="none">
            <a:spAutoFit/>
          </a:bodyPr>
          <a:lstStyle/>
          <a:p>
            <a:r>
              <a:rPr lang="en-US" sz="2000"/>
              <a:t>(x</a:t>
            </a:r>
            <a:r>
              <a:rPr lang="en-US" sz="2000" baseline="-25000"/>
              <a:t>min</a:t>
            </a:r>
            <a:r>
              <a:rPr lang="en-US" sz="2000"/>
              <a:t>,y</a:t>
            </a:r>
            <a:r>
              <a:rPr lang="en-US" sz="2000" baseline="-25000"/>
              <a:t>min</a:t>
            </a:r>
            <a:r>
              <a:rPr lang="en-US" sz="2000"/>
              <a:t>)</a:t>
            </a:r>
          </a:p>
        </p:txBody>
      </p:sp>
      <p:sp>
        <p:nvSpPr>
          <p:cNvPr id="14" name="Text Box 13"/>
          <p:cNvSpPr txBox="1">
            <a:spLocks noChangeArrowheads="1"/>
          </p:cNvSpPr>
          <p:nvPr/>
        </p:nvSpPr>
        <p:spPr bwMode="auto">
          <a:xfrm>
            <a:off x="6781800" y="2057400"/>
            <a:ext cx="1238250" cy="396875"/>
          </a:xfrm>
          <a:prstGeom prst="rect">
            <a:avLst/>
          </a:prstGeom>
          <a:noFill/>
          <a:ln w="9525">
            <a:noFill/>
            <a:miter lim="800000"/>
            <a:headEnd/>
            <a:tailEnd/>
          </a:ln>
          <a:effectLst/>
        </p:spPr>
        <p:txBody>
          <a:bodyPr wrap="none">
            <a:spAutoFit/>
          </a:bodyPr>
          <a:lstStyle/>
          <a:p>
            <a:r>
              <a:rPr lang="en-US" sz="2000"/>
              <a:t>(x</a:t>
            </a:r>
            <a:r>
              <a:rPr lang="en-US" sz="2000" baseline="-25000"/>
              <a:t>max</a:t>
            </a:r>
            <a:r>
              <a:rPr lang="en-US" sz="2000"/>
              <a:t>,y</a:t>
            </a:r>
            <a:r>
              <a:rPr lang="en-US" sz="2000" baseline="-25000"/>
              <a:t>max</a:t>
            </a:r>
            <a:r>
              <a:rPr lang="en-US" sz="2000"/>
              <a:t>)</a:t>
            </a:r>
          </a:p>
        </p:txBody>
      </p:sp>
      <p:sp>
        <p:nvSpPr>
          <p:cNvPr id="15" name="Line 14"/>
          <p:cNvSpPr>
            <a:spLocks noChangeShapeType="1"/>
          </p:cNvSpPr>
          <p:nvPr/>
        </p:nvSpPr>
        <p:spPr bwMode="auto">
          <a:xfrm>
            <a:off x="3810000" y="3124200"/>
            <a:ext cx="457200" cy="0"/>
          </a:xfrm>
          <a:prstGeom prst="line">
            <a:avLst/>
          </a:prstGeom>
          <a:noFill/>
          <a:ln w="76200">
            <a:solidFill>
              <a:schemeClr val="tx1"/>
            </a:solidFill>
            <a:round/>
            <a:headEnd/>
            <a:tailEnd type="triangle" w="med" len="med"/>
          </a:ln>
          <a:effectLst/>
        </p:spPr>
        <p:txBody>
          <a:bodyPr/>
          <a:lstStyle/>
          <a:p>
            <a:endParaRPr lang="en-US"/>
          </a:p>
        </p:txBody>
      </p:sp>
      <p:graphicFrame>
        <p:nvGraphicFramePr>
          <p:cNvPr id="553986" name="Object 2"/>
          <p:cNvGraphicFramePr>
            <a:graphicFrameLocks noChangeAspect="1"/>
          </p:cNvGraphicFramePr>
          <p:nvPr/>
        </p:nvGraphicFramePr>
        <p:xfrm>
          <a:off x="990600" y="4411662"/>
          <a:ext cx="7391400" cy="1608138"/>
        </p:xfrm>
        <a:graphic>
          <a:graphicData uri="http://schemas.openxmlformats.org/presentationml/2006/ole">
            <mc:AlternateContent xmlns:mc="http://schemas.openxmlformats.org/markup-compatibility/2006">
              <mc:Choice xmlns:v="urn:schemas-microsoft-com:vml" Requires="v">
                <p:oleObj spid="_x0000_s523355" name="Equation" r:id="rId3" imgW="4444920" imgH="914400" progId="Equation.3">
                  <p:embed/>
                </p:oleObj>
              </mc:Choice>
              <mc:Fallback>
                <p:oleObj name="Equation" r:id="rId3" imgW="44449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11662"/>
                        <a:ext cx="7391400" cy="160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8352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a:t>
            </a:r>
            <a:r>
              <a:rPr lang="en-US" sz="3600" dirty="0">
                <a:sym typeface="Symbol" pitchFamily="18" charset="2"/>
              </a:rPr>
              <a:t></a:t>
            </a:r>
            <a:r>
              <a:rPr lang="en-US" dirty="0"/>
              <a:t> Window Transform</a:t>
            </a:r>
          </a:p>
        </p:txBody>
      </p:sp>
      <p:sp>
        <p:nvSpPr>
          <p:cNvPr id="3" name="Content Placeholder 2"/>
          <p:cNvSpPr>
            <a:spLocks noGrp="1"/>
          </p:cNvSpPr>
          <p:nvPr>
            <p:ph idx="1"/>
          </p:nvPr>
        </p:nvSpPr>
        <p:spPr/>
        <p:txBody>
          <a:bodyPr/>
          <a:lstStyle/>
          <a:p>
            <a:r>
              <a:rPr lang="en-US" sz="2000" dirty="0"/>
              <a:t>You almost never have to worry about the canonical to window transform</a:t>
            </a:r>
          </a:p>
          <a:p>
            <a:r>
              <a:rPr lang="en-US" sz="2000" dirty="0"/>
              <a:t>In OpenGL, you tell it which part of </a:t>
            </a:r>
            <a:r>
              <a:rPr lang="en-US" sz="2000" b="1" dirty="0"/>
              <a:t>your window</a:t>
            </a:r>
            <a:r>
              <a:rPr lang="en-US" sz="2000" dirty="0"/>
              <a:t> to draw in – relative to the window’s coordinates</a:t>
            </a:r>
          </a:p>
          <a:p>
            <a:pPr lvl="1"/>
            <a:r>
              <a:rPr lang="en-US" sz="1800" dirty="0"/>
              <a:t>That is, you tell it where to put the canonical view volume</a:t>
            </a:r>
          </a:p>
          <a:p>
            <a:pPr lvl="1"/>
            <a:r>
              <a:rPr lang="en-US" sz="1800" dirty="0"/>
              <a:t>You must do this whenever the window changes size</a:t>
            </a:r>
          </a:p>
          <a:p>
            <a:pPr lvl="1"/>
            <a:r>
              <a:rPr lang="en-US" sz="1800" dirty="0"/>
              <a:t>Window (not the screen) has </a:t>
            </a:r>
            <a:r>
              <a:rPr lang="en-US" sz="1800" b="1" dirty="0"/>
              <a:t>origin at bottom left</a:t>
            </a:r>
          </a:p>
          <a:p>
            <a:pPr lvl="1"/>
            <a:r>
              <a:rPr lang="en-US" sz="1800" dirty="0" err="1">
                <a:latin typeface="Courier New" pitchFamily="49" charset="0"/>
              </a:rPr>
              <a:t>glViewport</a:t>
            </a:r>
            <a:r>
              <a:rPr lang="en-US" sz="1800" dirty="0">
                <a:latin typeface="Courier New" pitchFamily="49" charset="0"/>
              </a:rPr>
              <a:t>(minx, </a:t>
            </a:r>
            <a:r>
              <a:rPr lang="en-US" sz="1800" dirty="0" err="1">
                <a:latin typeface="Courier New" pitchFamily="49" charset="0"/>
              </a:rPr>
              <a:t>miny</a:t>
            </a:r>
            <a:r>
              <a:rPr lang="en-US" sz="1800" dirty="0">
                <a:latin typeface="Courier New" pitchFamily="49" charset="0"/>
              </a:rPr>
              <a:t>, </a:t>
            </a:r>
            <a:r>
              <a:rPr lang="en-US" sz="1800" dirty="0" err="1">
                <a:latin typeface="Courier New" pitchFamily="49" charset="0"/>
              </a:rPr>
              <a:t>maxx</a:t>
            </a:r>
            <a:r>
              <a:rPr lang="en-US" sz="1800" dirty="0">
                <a:latin typeface="Courier New" pitchFamily="49" charset="0"/>
              </a:rPr>
              <a:t>, </a:t>
            </a:r>
            <a:r>
              <a:rPr lang="en-US" sz="1800" dirty="0" err="1">
                <a:latin typeface="Courier New" pitchFamily="49" charset="0"/>
              </a:rPr>
              <a:t>maxy</a:t>
            </a:r>
            <a:r>
              <a:rPr lang="en-US" sz="1800" dirty="0">
                <a:latin typeface="Courier New" pitchFamily="49" charset="0"/>
              </a:rPr>
              <a:t>)</a:t>
            </a:r>
          </a:p>
          <a:p>
            <a:pPr lvl="1"/>
            <a:r>
              <a:rPr lang="en-US" sz="1800" dirty="0"/>
              <a:t>Typically: </a:t>
            </a:r>
            <a:r>
              <a:rPr lang="en-US" sz="1800" dirty="0" err="1">
                <a:latin typeface="Courier New" pitchFamily="49" charset="0"/>
              </a:rPr>
              <a:t>glViewport</a:t>
            </a:r>
            <a:r>
              <a:rPr lang="en-US" sz="1800" dirty="0">
                <a:latin typeface="Courier New" pitchFamily="49" charset="0"/>
              </a:rPr>
              <a:t>(0, 0, width, height)</a:t>
            </a:r>
            <a:r>
              <a:rPr lang="en-US" sz="1800" dirty="0"/>
              <a:t>fills the entire </a:t>
            </a:r>
            <a:r>
              <a:rPr lang="en-US" sz="1800" i="1" dirty="0"/>
              <a:t>window</a:t>
            </a:r>
            <a:r>
              <a:rPr lang="en-US" sz="1800" dirty="0"/>
              <a:t> with the image</a:t>
            </a:r>
          </a:p>
          <a:p>
            <a:r>
              <a:rPr lang="en-US" sz="2000"/>
              <a:t>Some </a:t>
            </a:r>
            <a:r>
              <a:rPr lang="en-US" sz="2000" dirty="0"/>
              <a:t>textbook derives a different transform, but the same idea</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63</a:t>
            </a:fld>
            <a:endParaRPr lang="en-US"/>
          </a:p>
        </p:txBody>
      </p:sp>
    </p:spTree>
    <p:extLst>
      <p:ext uri="{BB962C8B-B14F-4D97-AF65-F5344CB8AC3E}">
        <p14:creationId xmlns:p14="http://schemas.microsoft.com/office/powerpoint/2010/main" val="1334353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7037288-ABAD-4E56-93DB-19D719620939}" type="slidenum">
              <a:rPr lang="en-US" smtClean="0"/>
              <a:pPr/>
              <a:t>64</a:t>
            </a:fld>
            <a:endParaRPr lang="en-US"/>
          </a:p>
        </p:txBody>
      </p:sp>
      <p:sp>
        <p:nvSpPr>
          <p:cNvPr id="7" name="Rectangle 6"/>
          <p:cNvSpPr/>
          <p:nvPr/>
        </p:nvSpPr>
        <p:spPr>
          <a:xfrm>
            <a:off x="381000" y="5867400"/>
            <a:ext cx="8229600" cy="369332"/>
          </a:xfrm>
          <a:prstGeom prst="rect">
            <a:avLst/>
          </a:prstGeom>
          <a:solidFill>
            <a:schemeClr val="bg1"/>
          </a:solidFill>
        </p:spPr>
        <p:txBody>
          <a:bodyPr wrap="square">
            <a:spAutoFit/>
          </a:bodyPr>
          <a:lstStyle/>
          <a:p>
            <a:r>
              <a:rPr lang="en-US" dirty="0" err="1">
                <a:latin typeface="Courier New" pitchFamily="49" charset="0"/>
              </a:rPr>
              <a:t>glViewport</a:t>
            </a:r>
            <a:r>
              <a:rPr lang="en-US" dirty="0">
                <a:latin typeface="Courier New" pitchFamily="49" charset="0"/>
              </a:rPr>
              <a:t>(0, 0, width, height)</a:t>
            </a:r>
            <a:endParaRPr lang="en-US" dirty="0"/>
          </a:p>
        </p:txBody>
      </p:sp>
      <p:pic>
        <p:nvPicPr>
          <p:cNvPr id="556035" name="Picture 3"/>
          <p:cNvPicPr>
            <a:picLocks noChangeAspect="1" noChangeArrowheads="1"/>
          </p:cNvPicPr>
          <p:nvPr/>
        </p:nvPicPr>
        <p:blipFill rotWithShape="1">
          <a:blip r:embed="rId3" cstate="print"/>
          <a:srcRect b="846"/>
          <a:stretch/>
        </p:blipFill>
        <p:spPr bwMode="auto">
          <a:xfrm>
            <a:off x="310896" y="1"/>
            <a:ext cx="8685715" cy="5867400"/>
          </a:xfrm>
          <a:prstGeom prst="rect">
            <a:avLst/>
          </a:prstGeom>
          <a:noFill/>
          <a:ln w="9525">
            <a:noFill/>
            <a:miter lim="800000"/>
            <a:headEnd/>
            <a:tailEnd/>
          </a:ln>
        </p:spPr>
      </p:pic>
    </p:spTree>
    <p:extLst>
      <p:ext uri="{BB962C8B-B14F-4D97-AF65-F5344CB8AC3E}">
        <p14:creationId xmlns:p14="http://schemas.microsoft.com/office/powerpoint/2010/main" val="4162264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7037288-ABAD-4E56-93DB-19D719620939}" type="slidenum">
              <a:rPr lang="en-US" smtClean="0"/>
              <a:pPr/>
              <a:t>65</a:t>
            </a:fld>
            <a:endParaRPr lang="en-US" dirty="0"/>
          </a:p>
        </p:txBody>
      </p:sp>
      <p:pic>
        <p:nvPicPr>
          <p:cNvPr id="555013" name="Picture 5"/>
          <p:cNvPicPr>
            <a:picLocks noChangeAspect="1" noChangeArrowheads="1"/>
          </p:cNvPicPr>
          <p:nvPr/>
        </p:nvPicPr>
        <p:blipFill>
          <a:blip r:embed="rId2" cstate="print"/>
          <a:srcRect/>
          <a:stretch>
            <a:fillRect/>
          </a:stretch>
        </p:blipFill>
        <p:spPr bwMode="auto">
          <a:xfrm>
            <a:off x="305885" y="0"/>
            <a:ext cx="8685715" cy="5917461"/>
          </a:xfrm>
          <a:prstGeom prst="rect">
            <a:avLst/>
          </a:prstGeom>
          <a:noFill/>
          <a:ln w="9525">
            <a:noFill/>
            <a:miter lim="800000"/>
            <a:headEnd/>
            <a:tailEnd/>
          </a:ln>
        </p:spPr>
      </p:pic>
      <p:sp>
        <p:nvSpPr>
          <p:cNvPr id="9" name="Rectangle 8"/>
          <p:cNvSpPr/>
          <p:nvPr/>
        </p:nvSpPr>
        <p:spPr>
          <a:xfrm>
            <a:off x="381000" y="5867400"/>
            <a:ext cx="8229600" cy="369332"/>
          </a:xfrm>
          <a:prstGeom prst="rect">
            <a:avLst/>
          </a:prstGeom>
          <a:solidFill>
            <a:schemeClr val="bg1"/>
          </a:solidFill>
        </p:spPr>
        <p:txBody>
          <a:bodyPr wrap="square">
            <a:spAutoFit/>
          </a:bodyPr>
          <a:lstStyle/>
          <a:p>
            <a:r>
              <a:rPr lang="en-US" dirty="0" err="1">
                <a:latin typeface="Courier New" pitchFamily="49" charset="0"/>
              </a:rPr>
              <a:t>glViewport</a:t>
            </a:r>
            <a:r>
              <a:rPr lang="en-US" dirty="0">
                <a:latin typeface="Courier New" pitchFamily="49" charset="0"/>
              </a:rPr>
              <a:t>(100, 0, width, height)</a:t>
            </a:r>
            <a:endParaRPr lang="en-US" dirty="0"/>
          </a:p>
        </p:txBody>
      </p:sp>
    </p:spTree>
    <p:extLst>
      <p:ext uri="{BB962C8B-B14F-4D97-AF65-F5344CB8AC3E}">
        <p14:creationId xmlns:p14="http://schemas.microsoft.com/office/powerpoint/2010/main" val="1868019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Pipeline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66</a:t>
            </a:fld>
            <a:endParaRPr lang="en-US"/>
          </a:p>
        </p:txBody>
      </p:sp>
      <p:sp>
        <p:nvSpPr>
          <p:cNvPr id="5" name="Text Box 4"/>
          <p:cNvSpPr txBox="1">
            <a:spLocks noChangeArrowheads="1"/>
          </p:cNvSpPr>
          <p:nvPr/>
        </p:nvSpPr>
        <p:spPr bwMode="auto">
          <a:xfrm>
            <a:off x="533400" y="2971800"/>
            <a:ext cx="1524000" cy="923330"/>
          </a:xfrm>
          <a:prstGeom prst="rect">
            <a:avLst/>
          </a:prstGeom>
          <a:noFill/>
          <a:ln w="12700">
            <a:solidFill>
              <a:schemeClr val="tx1"/>
            </a:solidFill>
            <a:miter lim="800000"/>
            <a:headEnd/>
            <a:tailEnd/>
          </a:ln>
          <a:effectLst/>
        </p:spPr>
        <p:txBody>
          <a:bodyPr wrap="square">
            <a:spAutoFit/>
          </a:bodyPr>
          <a:lstStyle/>
          <a:p>
            <a:pPr algn="ctr"/>
            <a:r>
              <a:rPr lang="en-US" dirty="0"/>
              <a:t>Local Coordinate Space</a:t>
            </a:r>
          </a:p>
        </p:txBody>
      </p:sp>
      <p:sp>
        <p:nvSpPr>
          <p:cNvPr id="6" name="Text Box 5"/>
          <p:cNvSpPr txBox="1">
            <a:spLocks noChangeArrowheads="1"/>
          </p:cNvSpPr>
          <p:nvPr/>
        </p:nvSpPr>
        <p:spPr bwMode="auto">
          <a:xfrm>
            <a:off x="2286000" y="2971800"/>
            <a:ext cx="1524000" cy="923330"/>
          </a:xfrm>
          <a:prstGeom prst="rect">
            <a:avLst/>
          </a:prstGeom>
          <a:noFill/>
          <a:ln w="12700">
            <a:solidFill>
              <a:schemeClr val="tx1"/>
            </a:solidFill>
            <a:miter lim="800000"/>
            <a:headEnd/>
            <a:tailEnd/>
          </a:ln>
          <a:effectLst/>
        </p:spPr>
        <p:txBody>
          <a:bodyPr>
            <a:spAutoFit/>
          </a:bodyPr>
          <a:lstStyle/>
          <a:p>
            <a:pPr algn="ctr"/>
            <a:r>
              <a:rPr lang="en-US"/>
              <a:t>World Coordinate Space</a:t>
            </a:r>
          </a:p>
        </p:txBody>
      </p:sp>
      <p:sp>
        <p:nvSpPr>
          <p:cNvPr id="7" name="Line 6"/>
          <p:cNvSpPr>
            <a:spLocks noChangeShapeType="1"/>
          </p:cNvSpPr>
          <p:nvPr/>
        </p:nvSpPr>
        <p:spPr bwMode="auto">
          <a:xfrm>
            <a:off x="2057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4191000" y="2971800"/>
            <a:ext cx="1219200" cy="923330"/>
          </a:xfrm>
          <a:prstGeom prst="rect">
            <a:avLst/>
          </a:prstGeom>
          <a:noFill/>
          <a:ln w="12700">
            <a:solidFill>
              <a:schemeClr val="tx1"/>
            </a:solidFill>
            <a:miter lim="800000"/>
            <a:headEnd/>
            <a:tailEnd/>
          </a:ln>
          <a:effectLst/>
        </p:spPr>
        <p:txBody>
          <a:bodyPr>
            <a:spAutoFit/>
          </a:bodyPr>
          <a:lstStyle/>
          <a:p>
            <a:pPr algn="ctr"/>
            <a:r>
              <a:rPr lang="en-US"/>
              <a:t>View Space</a:t>
            </a:r>
          </a:p>
          <a:p>
            <a:pPr algn="ctr"/>
            <a:endParaRPr lang="en-US"/>
          </a:p>
        </p:txBody>
      </p:sp>
      <p:sp>
        <p:nvSpPr>
          <p:cNvPr id="9" name="Line 8"/>
          <p:cNvSpPr>
            <a:spLocks noChangeShapeType="1"/>
          </p:cNvSpPr>
          <p:nvPr/>
        </p:nvSpPr>
        <p:spPr bwMode="auto">
          <a:xfrm>
            <a:off x="3810000" y="3429000"/>
            <a:ext cx="381000" cy="0"/>
          </a:xfrm>
          <a:prstGeom prst="line">
            <a:avLst/>
          </a:prstGeom>
          <a:noFill/>
          <a:ln w="5397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5715000" y="2971800"/>
            <a:ext cx="1295400" cy="923330"/>
          </a:xfrm>
          <a:prstGeom prst="rect">
            <a:avLst/>
          </a:prstGeom>
          <a:noFill/>
          <a:ln w="12700">
            <a:solidFill>
              <a:schemeClr val="tx1"/>
            </a:solidFill>
            <a:miter lim="800000"/>
            <a:headEnd/>
            <a:tailEnd/>
          </a:ln>
          <a:effectLst/>
        </p:spPr>
        <p:txBody>
          <a:bodyPr>
            <a:spAutoFit/>
          </a:bodyPr>
          <a:lstStyle/>
          <a:p>
            <a:pPr algn="ctr"/>
            <a:r>
              <a:rPr lang="en-US"/>
              <a:t>Canonical View Volume</a:t>
            </a:r>
          </a:p>
        </p:txBody>
      </p:sp>
      <p:sp>
        <p:nvSpPr>
          <p:cNvPr id="11" name="Line 10"/>
          <p:cNvSpPr>
            <a:spLocks noChangeShapeType="1"/>
          </p:cNvSpPr>
          <p:nvPr/>
        </p:nvSpPr>
        <p:spPr bwMode="auto">
          <a:xfrm>
            <a:off x="5410200" y="3429000"/>
            <a:ext cx="304800" cy="0"/>
          </a:xfrm>
          <a:prstGeom prst="line">
            <a:avLst/>
          </a:prstGeom>
          <a:noFill/>
          <a:ln w="53975">
            <a:solidFill>
              <a:schemeClr val="tx1"/>
            </a:solidFill>
            <a:round/>
            <a:headEnd/>
            <a:tailEnd type="triangle" w="med" len="med"/>
          </a:ln>
          <a:effectLst/>
        </p:spPr>
        <p:txBody>
          <a:bodyPr/>
          <a:lstStyle/>
          <a:p>
            <a:endParaRPr lang="en-US"/>
          </a:p>
        </p:txBody>
      </p:sp>
      <p:sp>
        <p:nvSpPr>
          <p:cNvPr id="12" name="Line 11"/>
          <p:cNvSpPr>
            <a:spLocks noChangeShapeType="1"/>
          </p:cNvSpPr>
          <p:nvPr/>
        </p:nvSpPr>
        <p:spPr bwMode="auto">
          <a:xfrm>
            <a:off x="7010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7239000" y="2971800"/>
            <a:ext cx="1371600" cy="923330"/>
          </a:xfrm>
          <a:prstGeom prst="rect">
            <a:avLst/>
          </a:prstGeom>
          <a:noFill/>
          <a:ln w="12700">
            <a:solidFill>
              <a:schemeClr val="tx1"/>
            </a:solidFill>
            <a:miter lim="800000"/>
            <a:headEnd/>
            <a:tailEnd/>
          </a:ln>
          <a:effectLst/>
        </p:spPr>
        <p:txBody>
          <a:bodyPr wrap="square">
            <a:spAutoFit/>
          </a:bodyPr>
          <a:lstStyle/>
          <a:p>
            <a:pPr algn="ctr"/>
            <a:r>
              <a:rPr lang="en-US" dirty="0"/>
              <a:t>Display Space</a:t>
            </a:r>
          </a:p>
          <a:p>
            <a:pPr algn="ctr"/>
            <a:endParaRPr lang="en-US" dirty="0"/>
          </a:p>
        </p:txBody>
      </p:sp>
      <p:sp>
        <p:nvSpPr>
          <p:cNvPr id="14" name="Curved Up Arrow 13"/>
          <p:cNvSpPr/>
          <p:nvPr/>
        </p:nvSpPr>
        <p:spPr bwMode="auto">
          <a:xfrm>
            <a:off x="6629400" y="4038600"/>
            <a:ext cx="838200" cy="3048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5" name="Curved Up Arrow 14"/>
          <p:cNvSpPr/>
          <p:nvPr/>
        </p:nvSpPr>
        <p:spPr bwMode="auto">
          <a:xfrm>
            <a:off x="5029200" y="4038600"/>
            <a:ext cx="838200" cy="304800"/>
          </a:xfrm>
          <a:prstGeom prst="curvedUpArrow">
            <a:avLst/>
          </a:prstGeom>
          <a:solidFill>
            <a:srgbClr val="55A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23700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Volumes</a:t>
            </a:r>
          </a:p>
        </p:txBody>
      </p:sp>
      <p:sp>
        <p:nvSpPr>
          <p:cNvPr id="3" name="Content Placeholder 2"/>
          <p:cNvSpPr>
            <a:spLocks noGrp="1"/>
          </p:cNvSpPr>
          <p:nvPr>
            <p:ph idx="1"/>
          </p:nvPr>
        </p:nvSpPr>
        <p:spPr>
          <a:xfrm>
            <a:off x="566738" y="1752600"/>
            <a:ext cx="8424862" cy="4267200"/>
          </a:xfrm>
        </p:spPr>
        <p:txBody>
          <a:bodyPr/>
          <a:lstStyle/>
          <a:p>
            <a:r>
              <a:rPr lang="en-US" sz="2400" dirty="0"/>
              <a:t>Only stuff inside the Canonical View Volume gets drawn</a:t>
            </a:r>
          </a:p>
          <a:p>
            <a:pPr lvl="1"/>
            <a:r>
              <a:rPr lang="en-US" sz="2000" dirty="0"/>
              <a:t>Points too close or too far away will not be drawn</a:t>
            </a:r>
          </a:p>
          <a:p>
            <a:pPr lvl="1"/>
            <a:r>
              <a:rPr lang="en-US" sz="2000" dirty="0"/>
              <a:t>But, it is inconvenient to model the world as a unit box</a:t>
            </a:r>
          </a:p>
          <a:p>
            <a:r>
              <a:rPr lang="en-US" sz="2400" dirty="0"/>
              <a:t>A </a:t>
            </a:r>
            <a:r>
              <a:rPr lang="en-US" sz="2400" b="1" dirty="0"/>
              <a:t>view volume</a:t>
            </a:r>
            <a:r>
              <a:rPr lang="en-US" sz="2400" dirty="0"/>
              <a:t> is the region of space we wish to </a:t>
            </a:r>
            <a:r>
              <a:rPr lang="en-US" sz="2400" i="1" dirty="0"/>
              <a:t>transform into</a:t>
            </a:r>
            <a:r>
              <a:rPr lang="en-US" sz="2400" dirty="0"/>
              <a:t> the Canonical View Volume for drawing</a:t>
            </a:r>
          </a:p>
          <a:p>
            <a:pPr lvl="1"/>
            <a:r>
              <a:rPr lang="en-US" sz="2000" dirty="0"/>
              <a:t>Only stuff inside the view volume gets drawn</a:t>
            </a:r>
          </a:p>
          <a:p>
            <a:pPr lvl="1"/>
            <a:r>
              <a:rPr lang="en-US" sz="2000" b="1" dirty="0"/>
              <a:t>Describing the view volume is a major part of defining the view</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67</a:t>
            </a:fld>
            <a:endParaRPr lang="en-US"/>
          </a:p>
        </p:txBody>
      </p:sp>
    </p:spTree>
    <p:extLst>
      <p:ext uri="{BB962C8B-B14F-4D97-AF65-F5344CB8AC3E}">
        <p14:creationId xmlns:p14="http://schemas.microsoft.com/office/powerpoint/2010/main" val="866853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a:t>Orthographic Projection</a:t>
            </a:r>
          </a:p>
        </p:txBody>
      </p:sp>
      <p:sp>
        <p:nvSpPr>
          <p:cNvPr id="408579" name="Rectangle 3"/>
          <p:cNvSpPr>
            <a:spLocks noGrp="1" noChangeArrowheads="1"/>
          </p:cNvSpPr>
          <p:nvPr>
            <p:ph type="body" idx="1"/>
          </p:nvPr>
        </p:nvSpPr>
        <p:spPr>
          <a:xfrm>
            <a:off x="2590800" y="1757362"/>
            <a:ext cx="6400800" cy="4262438"/>
          </a:xfrm>
        </p:spPr>
        <p:txBody>
          <a:bodyPr/>
          <a:lstStyle/>
          <a:p>
            <a:pPr>
              <a:lnSpc>
                <a:spcPct val="90000"/>
              </a:lnSpc>
            </a:pPr>
            <a:r>
              <a:rPr lang="en-US" sz="2400" dirty="0"/>
              <a:t>Orthographic projection projects all the points in the world along parallel lines onto the image plane</a:t>
            </a:r>
          </a:p>
          <a:p>
            <a:pPr lvl="1">
              <a:lnSpc>
                <a:spcPct val="90000"/>
              </a:lnSpc>
            </a:pPr>
            <a:r>
              <a:rPr lang="en-US" sz="2000" dirty="0"/>
              <a:t>Projection lines are perpendicular to the image plane</a:t>
            </a:r>
          </a:p>
          <a:p>
            <a:pPr lvl="1">
              <a:lnSpc>
                <a:spcPct val="90000"/>
              </a:lnSpc>
            </a:pPr>
            <a:r>
              <a:rPr lang="en-US" sz="2000" dirty="0"/>
              <a:t>Like a camera with infinite focal length</a:t>
            </a:r>
          </a:p>
          <a:p>
            <a:pPr>
              <a:lnSpc>
                <a:spcPct val="90000"/>
              </a:lnSpc>
            </a:pPr>
            <a:r>
              <a:rPr lang="en-US" sz="2400" dirty="0"/>
              <a:t>The result is that </a:t>
            </a:r>
            <a:r>
              <a:rPr lang="en-US" sz="2400" i="1" dirty="0"/>
              <a:t>parallel lines in the world project to parallel lines in the image</a:t>
            </a:r>
            <a:r>
              <a:rPr lang="en-US" sz="2400" dirty="0"/>
              <a:t>, and </a:t>
            </a:r>
            <a:r>
              <a:rPr lang="en-US" sz="2400" i="1" dirty="0"/>
              <a:t>ratios of lengths are preserved</a:t>
            </a:r>
          </a:p>
          <a:p>
            <a:pPr lvl="1">
              <a:lnSpc>
                <a:spcPct val="90000"/>
              </a:lnSpc>
            </a:pPr>
            <a:r>
              <a:rPr lang="en-US" sz="2000" dirty="0"/>
              <a:t>This is important in some applications, like medical imaging and some computer aided design tasks</a:t>
            </a:r>
          </a:p>
        </p:txBody>
      </p:sp>
      <p:sp>
        <p:nvSpPr>
          <p:cNvPr id="408580" name="Line 4"/>
          <p:cNvSpPr>
            <a:spLocks noChangeShapeType="1"/>
          </p:cNvSpPr>
          <p:nvPr/>
        </p:nvSpPr>
        <p:spPr bwMode="auto">
          <a:xfrm flipV="1">
            <a:off x="609600" y="3505200"/>
            <a:ext cx="914400" cy="685800"/>
          </a:xfrm>
          <a:prstGeom prst="line">
            <a:avLst/>
          </a:prstGeom>
          <a:noFill/>
          <a:ln w="9525">
            <a:solidFill>
              <a:schemeClr val="tx1"/>
            </a:solidFill>
            <a:round/>
            <a:headEnd/>
            <a:tailEnd/>
          </a:ln>
          <a:effectLst/>
        </p:spPr>
        <p:txBody>
          <a:bodyPr/>
          <a:lstStyle/>
          <a:p>
            <a:endParaRPr lang="en-US"/>
          </a:p>
        </p:txBody>
      </p:sp>
      <p:sp>
        <p:nvSpPr>
          <p:cNvPr id="408581" name="Line 5"/>
          <p:cNvSpPr>
            <a:spLocks noChangeShapeType="1"/>
          </p:cNvSpPr>
          <p:nvPr/>
        </p:nvSpPr>
        <p:spPr bwMode="auto">
          <a:xfrm flipV="1">
            <a:off x="1600200" y="3962400"/>
            <a:ext cx="914400" cy="685800"/>
          </a:xfrm>
          <a:prstGeom prst="line">
            <a:avLst/>
          </a:prstGeom>
          <a:noFill/>
          <a:ln w="9525">
            <a:solidFill>
              <a:schemeClr val="tx1"/>
            </a:solidFill>
            <a:round/>
            <a:headEnd/>
            <a:tailEnd/>
          </a:ln>
          <a:effectLst/>
        </p:spPr>
        <p:txBody>
          <a:bodyPr/>
          <a:lstStyle/>
          <a:p>
            <a:endParaRPr lang="en-US"/>
          </a:p>
        </p:txBody>
      </p:sp>
      <p:sp>
        <p:nvSpPr>
          <p:cNvPr id="408582" name="Line 6"/>
          <p:cNvSpPr>
            <a:spLocks noChangeShapeType="1"/>
          </p:cNvSpPr>
          <p:nvPr/>
        </p:nvSpPr>
        <p:spPr bwMode="auto">
          <a:xfrm>
            <a:off x="609600" y="4191000"/>
            <a:ext cx="990600" cy="457200"/>
          </a:xfrm>
          <a:prstGeom prst="line">
            <a:avLst/>
          </a:prstGeom>
          <a:noFill/>
          <a:ln w="9525">
            <a:solidFill>
              <a:schemeClr val="tx1"/>
            </a:solidFill>
            <a:round/>
            <a:headEnd/>
            <a:tailEnd/>
          </a:ln>
          <a:effectLst/>
        </p:spPr>
        <p:txBody>
          <a:bodyPr/>
          <a:lstStyle/>
          <a:p>
            <a:endParaRPr lang="en-US"/>
          </a:p>
        </p:txBody>
      </p:sp>
      <p:sp>
        <p:nvSpPr>
          <p:cNvPr id="408583" name="Line 7"/>
          <p:cNvSpPr>
            <a:spLocks noChangeShapeType="1"/>
          </p:cNvSpPr>
          <p:nvPr/>
        </p:nvSpPr>
        <p:spPr bwMode="auto">
          <a:xfrm>
            <a:off x="1524000" y="3505200"/>
            <a:ext cx="990600" cy="457200"/>
          </a:xfrm>
          <a:prstGeom prst="line">
            <a:avLst/>
          </a:prstGeom>
          <a:noFill/>
          <a:ln w="9525">
            <a:solidFill>
              <a:schemeClr val="tx1"/>
            </a:solidFill>
            <a:round/>
            <a:headEnd/>
            <a:tailEnd/>
          </a:ln>
          <a:effectLst/>
        </p:spPr>
        <p:txBody>
          <a:bodyPr/>
          <a:lstStyle/>
          <a:p>
            <a:endParaRPr lang="en-US"/>
          </a:p>
        </p:txBody>
      </p:sp>
      <p:sp>
        <p:nvSpPr>
          <p:cNvPr id="408584" name="Line 8"/>
          <p:cNvSpPr>
            <a:spLocks noChangeShapeType="1"/>
          </p:cNvSpPr>
          <p:nvPr/>
        </p:nvSpPr>
        <p:spPr bwMode="auto">
          <a:xfrm>
            <a:off x="1600200" y="4648200"/>
            <a:ext cx="0" cy="914400"/>
          </a:xfrm>
          <a:prstGeom prst="line">
            <a:avLst/>
          </a:prstGeom>
          <a:noFill/>
          <a:ln w="9525">
            <a:solidFill>
              <a:schemeClr val="tx1"/>
            </a:solidFill>
            <a:round/>
            <a:headEnd/>
            <a:tailEnd/>
          </a:ln>
          <a:effectLst/>
        </p:spPr>
        <p:txBody>
          <a:bodyPr/>
          <a:lstStyle/>
          <a:p>
            <a:endParaRPr lang="en-US"/>
          </a:p>
        </p:txBody>
      </p:sp>
      <p:sp>
        <p:nvSpPr>
          <p:cNvPr id="408585" name="Line 9"/>
          <p:cNvSpPr>
            <a:spLocks noChangeShapeType="1"/>
          </p:cNvSpPr>
          <p:nvPr/>
        </p:nvSpPr>
        <p:spPr bwMode="auto">
          <a:xfrm flipV="1">
            <a:off x="1600200" y="4876800"/>
            <a:ext cx="914400" cy="685800"/>
          </a:xfrm>
          <a:prstGeom prst="line">
            <a:avLst/>
          </a:prstGeom>
          <a:noFill/>
          <a:ln w="9525">
            <a:solidFill>
              <a:schemeClr val="tx1"/>
            </a:solidFill>
            <a:round/>
            <a:headEnd/>
            <a:tailEnd/>
          </a:ln>
          <a:effectLst/>
        </p:spPr>
        <p:txBody>
          <a:bodyPr/>
          <a:lstStyle/>
          <a:p>
            <a:endParaRPr lang="en-US"/>
          </a:p>
        </p:txBody>
      </p:sp>
      <p:sp>
        <p:nvSpPr>
          <p:cNvPr id="408586" name="Line 10"/>
          <p:cNvSpPr>
            <a:spLocks noChangeShapeType="1"/>
          </p:cNvSpPr>
          <p:nvPr/>
        </p:nvSpPr>
        <p:spPr bwMode="auto">
          <a:xfrm>
            <a:off x="609600" y="5105400"/>
            <a:ext cx="990600" cy="457200"/>
          </a:xfrm>
          <a:prstGeom prst="line">
            <a:avLst/>
          </a:prstGeom>
          <a:noFill/>
          <a:ln w="9525">
            <a:solidFill>
              <a:schemeClr val="tx1"/>
            </a:solidFill>
            <a:round/>
            <a:headEnd/>
            <a:tailEnd/>
          </a:ln>
          <a:effectLst/>
        </p:spPr>
        <p:txBody>
          <a:bodyPr/>
          <a:lstStyle/>
          <a:p>
            <a:endParaRPr lang="en-US"/>
          </a:p>
        </p:txBody>
      </p:sp>
      <p:sp>
        <p:nvSpPr>
          <p:cNvPr id="408587" name="Line 11"/>
          <p:cNvSpPr>
            <a:spLocks noChangeShapeType="1"/>
          </p:cNvSpPr>
          <p:nvPr/>
        </p:nvSpPr>
        <p:spPr bwMode="auto">
          <a:xfrm>
            <a:off x="609600" y="4191000"/>
            <a:ext cx="0" cy="914400"/>
          </a:xfrm>
          <a:prstGeom prst="line">
            <a:avLst/>
          </a:prstGeom>
          <a:noFill/>
          <a:ln w="9525">
            <a:solidFill>
              <a:schemeClr val="tx1"/>
            </a:solidFill>
            <a:round/>
            <a:headEnd/>
            <a:tailEnd/>
          </a:ln>
          <a:effectLst/>
        </p:spPr>
        <p:txBody>
          <a:bodyPr/>
          <a:lstStyle/>
          <a:p>
            <a:endParaRPr lang="en-US"/>
          </a:p>
        </p:txBody>
      </p:sp>
      <p:sp>
        <p:nvSpPr>
          <p:cNvPr id="408588" name="Line 12"/>
          <p:cNvSpPr>
            <a:spLocks noChangeShapeType="1"/>
          </p:cNvSpPr>
          <p:nvPr/>
        </p:nvSpPr>
        <p:spPr bwMode="auto">
          <a:xfrm>
            <a:off x="2514600" y="3962400"/>
            <a:ext cx="0" cy="914400"/>
          </a:xfrm>
          <a:prstGeom prst="line">
            <a:avLst/>
          </a:prstGeom>
          <a:noFill/>
          <a:ln w="9525">
            <a:solidFill>
              <a:schemeClr val="tx1"/>
            </a:solidFill>
            <a:round/>
            <a:headEnd/>
            <a:tailEnd/>
          </a:ln>
          <a:effectLst/>
        </p:spPr>
        <p:txBody>
          <a:bodyPr/>
          <a:lstStyle/>
          <a:p>
            <a:endParaRPr lang="en-US"/>
          </a:p>
        </p:txBody>
      </p:sp>
      <p:sp>
        <p:nvSpPr>
          <p:cNvPr id="408589" name="Line 13"/>
          <p:cNvSpPr>
            <a:spLocks noChangeShapeType="1"/>
          </p:cNvSpPr>
          <p:nvPr/>
        </p:nvSpPr>
        <p:spPr bwMode="auto">
          <a:xfrm>
            <a:off x="1524000" y="3505200"/>
            <a:ext cx="0" cy="914400"/>
          </a:xfrm>
          <a:prstGeom prst="line">
            <a:avLst/>
          </a:prstGeom>
          <a:noFill/>
          <a:ln w="9525">
            <a:solidFill>
              <a:schemeClr val="tx1"/>
            </a:solidFill>
            <a:prstDash val="sysDot"/>
            <a:round/>
            <a:headEnd/>
            <a:tailEnd/>
          </a:ln>
          <a:effectLst/>
        </p:spPr>
        <p:txBody>
          <a:bodyPr/>
          <a:lstStyle/>
          <a:p>
            <a:endParaRPr lang="en-US"/>
          </a:p>
        </p:txBody>
      </p:sp>
      <p:sp>
        <p:nvSpPr>
          <p:cNvPr id="408590" name="Line 14"/>
          <p:cNvSpPr>
            <a:spLocks noChangeShapeType="1"/>
          </p:cNvSpPr>
          <p:nvPr/>
        </p:nvSpPr>
        <p:spPr bwMode="auto">
          <a:xfrm flipV="1">
            <a:off x="609600" y="4419600"/>
            <a:ext cx="914400" cy="685800"/>
          </a:xfrm>
          <a:prstGeom prst="line">
            <a:avLst/>
          </a:prstGeom>
          <a:noFill/>
          <a:ln w="9525">
            <a:solidFill>
              <a:schemeClr val="tx1"/>
            </a:solidFill>
            <a:prstDash val="sysDot"/>
            <a:round/>
            <a:headEnd/>
            <a:tailEnd/>
          </a:ln>
          <a:effectLst/>
        </p:spPr>
        <p:txBody>
          <a:bodyPr/>
          <a:lstStyle/>
          <a:p>
            <a:endParaRPr lang="en-US"/>
          </a:p>
        </p:txBody>
      </p:sp>
      <p:sp>
        <p:nvSpPr>
          <p:cNvPr id="408591" name="Line 15"/>
          <p:cNvSpPr>
            <a:spLocks noChangeShapeType="1"/>
          </p:cNvSpPr>
          <p:nvPr/>
        </p:nvSpPr>
        <p:spPr bwMode="auto">
          <a:xfrm>
            <a:off x="1524000" y="4419600"/>
            <a:ext cx="990600" cy="457200"/>
          </a:xfrm>
          <a:prstGeom prst="line">
            <a:avLst/>
          </a:prstGeom>
          <a:noFill/>
          <a:ln w="9525">
            <a:solidFill>
              <a:schemeClr val="tx1"/>
            </a:solidFill>
            <a:prstDash val="sysDot"/>
            <a:round/>
            <a:headEnd/>
            <a:tailEnd/>
          </a:ln>
          <a:effectLst/>
        </p:spPr>
        <p:txBody>
          <a:bodyPr/>
          <a:lstStyle/>
          <a:p>
            <a:endParaRPr lang="en-US"/>
          </a:p>
        </p:txBody>
      </p:sp>
      <p:sp>
        <p:nvSpPr>
          <p:cNvPr id="408592" name="Line 16"/>
          <p:cNvSpPr>
            <a:spLocks noChangeShapeType="1"/>
          </p:cNvSpPr>
          <p:nvPr/>
        </p:nvSpPr>
        <p:spPr bwMode="auto">
          <a:xfrm>
            <a:off x="838200" y="1981200"/>
            <a:ext cx="0" cy="1143000"/>
          </a:xfrm>
          <a:prstGeom prst="line">
            <a:avLst/>
          </a:prstGeom>
          <a:noFill/>
          <a:ln w="9525">
            <a:solidFill>
              <a:schemeClr val="tx1"/>
            </a:solidFill>
            <a:round/>
            <a:headEnd/>
            <a:tailEnd/>
          </a:ln>
          <a:effectLst/>
        </p:spPr>
        <p:txBody>
          <a:bodyPr/>
          <a:lstStyle/>
          <a:p>
            <a:endParaRPr lang="en-US"/>
          </a:p>
        </p:txBody>
      </p:sp>
      <p:sp>
        <p:nvSpPr>
          <p:cNvPr id="408593" name="Rectangle 17"/>
          <p:cNvSpPr>
            <a:spLocks noChangeArrowheads="1"/>
          </p:cNvSpPr>
          <p:nvPr/>
        </p:nvSpPr>
        <p:spPr bwMode="auto">
          <a:xfrm rot="2191731">
            <a:off x="1524000" y="2286000"/>
            <a:ext cx="4572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8594" name="Line 18"/>
          <p:cNvSpPr>
            <a:spLocks noChangeShapeType="1"/>
          </p:cNvSpPr>
          <p:nvPr/>
        </p:nvSpPr>
        <p:spPr bwMode="auto">
          <a:xfrm flipH="1">
            <a:off x="838200" y="2209800"/>
            <a:ext cx="914400" cy="0"/>
          </a:xfrm>
          <a:prstGeom prst="line">
            <a:avLst/>
          </a:prstGeom>
          <a:noFill/>
          <a:ln w="9525">
            <a:solidFill>
              <a:schemeClr val="tx1"/>
            </a:solidFill>
            <a:prstDash val="sysDot"/>
            <a:round/>
            <a:headEnd/>
            <a:tailEnd/>
          </a:ln>
          <a:effectLst/>
        </p:spPr>
        <p:txBody>
          <a:bodyPr/>
          <a:lstStyle/>
          <a:p>
            <a:endParaRPr lang="en-US"/>
          </a:p>
        </p:txBody>
      </p:sp>
      <p:sp>
        <p:nvSpPr>
          <p:cNvPr id="408595" name="Line 19"/>
          <p:cNvSpPr>
            <a:spLocks noChangeShapeType="1"/>
          </p:cNvSpPr>
          <p:nvPr/>
        </p:nvSpPr>
        <p:spPr bwMode="auto">
          <a:xfrm flipH="1">
            <a:off x="839788" y="2630488"/>
            <a:ext cx="555625" cy="0"/>
          </a:xfrm>
          <a:prstGeom prst="line">
            <a:avLst/>
          </a:prstGeom>
          <a:noFill/>
          <a:ln w="9525">
            <a:solidFill>
              <a:schemeClr val="tx1"/>
            </a:solidFill>
            <a:prstDash val="sysDot"/>
            <a:round/>
            <a:headEnd/>
            <a:tailEnd/>
          </a:ln>
          <a:effectLst/>
        </p:spPr>
        <p:txBody>
          <a:bodyPr/>
          <a:lstStyle/>
          <a:p>
            <a:endParaRPr lang="en-US"/>
          </a:p>
        </p:txBody>
      </p:sp>
      <p:sp>
        <p:nvSpPr>
          <p:cNvPr id="408596" name="Line 20"/>
          <p:cNvSpPr>
            <a:spLocks noChangeShapeType="1"/>
          </p:cNvSpPr>
          <p:nvPr/>
        </p:nvSpPr>
        <p:spPr bwMode="auto">
          <a:xfrm flipH="1">
            <a:off x="838200" y="2895600"/>
            <a:ext cx="914400" cy="0"/>
          </a:xfrm>
          <a:prstGeom prst="line">
            <a:avLst/>
          </a:prstGeom>
          <a:noFill/>
          <a:ln w="9525">
            <a:solidFill>
              <a:schemeClr val="tx1"/>
            </a:solidFill>
            <a:prstDash val="sysDot"/>
            <a:round/>
            <a:headEnd/>
            <a:tailEnd/>
          </a:ln>
          <a:effectLst/>
        </p:spPr>
        <p:txBody>
          <a:bodyPr/>
          <a:lstStyle/>
          <a:p>
            <a:endParaRPr lang="en-US"/>
          </a:p>
        </p:txBody>
      </p:sp>
    </p:spTree>
    <p:extLst>
      <p:ext uri="{BB962C8B-B14F-4D97-AF65-F5344CB8AC3E}">
        <p14:creationId xmlns:p14="http://schemas.microsoft.com/office/powerpoint/2010/main" val="2957683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Orthographic View Space</a:t>
            </a:r>
          </a:p>
        </p:txBody>
      </p:sp>
      <p:sp>
        <p:nvSpPr>
          <p:cNvPr id="3" name="Content Placeholder 2"/>
          <p:cNvSpPr>
            <a:spLocks noGrp="1"/>
          </p:cNvSpPr>
          <p:nvPr>
            <p:ph idx="1"/>
          </p:nvPr>
        </p:nvSpPr>
        <p:spPr/>
        <p:txBody>
          <a:bodyPr/>
          <a:lstStyle/>
          <a:p>
            <a:r>
              <a:rPr lang="en-US" sz="2000" b="1" dirty="0"/>
              <a:t>View Space:</a:t>
            </a:r>
            <a:r>
              <a:rPr lang="en-US" sz="2000" dirty="0"/>
              <a:t> </a:t>
            </a:r>
            <a:r>
              <a:rPr lang="en-US" sz="2000" b="1" dirty="0"/>
              <a:t>a coordinate system with the viewer looking in the –</a:t>
            </a:r>
            <a:r>
              <a:rPr lang="en-US" sz="2000" b="1" i="1" dirty="0"/>
              <a:t>z</a:t>
            </a:r>
            <a:r>
              <a:rPr lang="en-US" sz="2000" b="1" dirty="0"/>
              <a:t> direction, with </a:t>
            </a:r>
            <a:r>
              <a:rPr lang="en-US" sz="2000" b="1" i="1" dirty="0"/>
              <a:t>x</a:t>
            </a:r>
            <a:r>
              <a:rPr lang="en-US" sz="2000" b="1" dirty="0"/>
              <a:t> horizontal to the right and </a:t>
            </a:r>
            <a:r>
              <a:rPr lang="en-US" sz="2000" b="1" i="1" dirty="0"/>
              <a:t>y</a:t>
            </a:r>
            <a:r>
              <a:rPr lang="en-US" sz="2000" b="1" dirty="0"/>
              <a:t> up</a:t>
            </a:r>
          </a:p>
          <a:p>
            <a:pPr lvl="1"/>
            <a:r>
              <a:rPr lang="en-US" sz="1400" dirty="0"/>
              <a:t>A right-handed coordinate system! All ours will be</a:t>
            </a:r>
          </a:p>
          <a:p>
            <a:r>
              <a:rPr lang="en-US" sz="2000" dirty="0"/>
              <a:t>The view volume is a </a:t>
            </a:r>
            <a:r>
              <a:rPr lang="en-US" sz="2000" i="1" dirty="0"/>
              <a:t>rectilinear box</a:t>
            </a:r>
            <a:r>
              <a:rPr lang="en-US" sz="2000" dirty="0"/>
              <a:t>  for orthographic projection</a:t>
            </a:r>
            <a:endParaRPr lang="en-US" sz="2000" b="1" dirty="0"/>
          </a:p>
          <a:p>
            <a:pPr lvl="1"/>
            <a:r>
              <a:rPr lang="en-US" sz="1800" dirty="0"/>
              <a:t>The view volume has:</a:t>
            </a:r>
          </a:p>
          <a:p>
            <a:pPr lvl="1"/>
            <a:r>
              <a:rPr lang="en-US" sz="1800" dirty="0"/>
              <a:t>a </a:t>
            </a:r>
            <a:r>
              <a:rPr lang="en-US" sz="1800" i="1" dirty="0"/>
              <a:t>near plane</a:t>
            </a:r>
            <a:r>
              <a:rPr lang="en-US" sz="1800" dirty="0"/>
              <a:t> at </a:t>
            </a:r>
            <a:r>
              <a:rPr lang="en-US" sz="1800" i="1" dirty="0"/>
              <a:t>z=n</a:t>
            </a:r>
          </a:p>
          <a:p>
            <a:pPr lvl="1"/>
            <a:r>
              <a:rPr lang="en-US" sz="1800" dirty="0"/>
              <a:t>a </a:t>
            </a:r>
            <a:r>
              <a:rPr lang="en-US" sz="1800" i="1" dirty="0"/>
              <a:t>far plane</a:t>
            </a:r>
            <a:r>
              <a:rPr lang="en-US" sz="1800" dirty="0"/>
              <a:t> at </a:t>
            </a:r>
            <a:r>
              <a:rPr lang="en-US" sz="1800" i="1" dirty="0"/>
              <a:t>z=f , (f &lt; n)</a:t>
            </a:r>
            <a:endParaRPr lang="en-US" sz="1800" dirty="0"/>
          </a:p>
          <a:p>
            <a:pPr lvl="1"/>
            <a:r>
              <a:rPr lang="en-US" sz="1800" dirty="0"/>
              <a:t>a </a:t>
            </a:r>
            <a:r>
              <a:rPr lang="en-US" sz="1800" i="1" dirty="0"/>
              <a:t>left plane</a:t>
            </a:r>
            <a:r>
              <a:rPr lang="en-US" sz="1800" dirty="0"/>
              <a:t> at </a:t>
            </a:r>
            <a:r>
              <a:rPr lang="en-US" sz="1800" i="1" dirty="0"/>
              <a:t>x=l</a:t>
            </a:r>
          </a:p>
          <a:p>
            <a:pPr lvl="1"/>
            <a:r>
              <a:rPr lang="en-US" sz="1800" dirty="0"/>
              <a:t>a </a:t>
            </a:r>
            <a:r>
              <a:rPr lang="en-US" sz="1800" i="1" dirty="0"/>
              <a:t>right plane</a:t>
            </a:r>
            <a:r>
              <a:rPr lang="en-US" sz="1800" dirty="0"/>
              <a:t> at </a:t>
            </a:r>
            <a:r>
              <a:rPr lang="en-US" sz="1800" i="1" dirty="0"/>
              <a:t>x=r, (r&gt;l)</a:t>
            </a:r>
          </a:p>
          <a:p>
            <a:pPr lvl="1"/>
            <a:r>
              <a:rPr lang="en-US" sz="1800" dirty="0"/>
              <a:t>a </a:t>
            </a:r>
            <a:r>
              <a:rPr lang="en-US" sz="1800" i="1" dirty="0"/>
              <a:t>top plane</a:t>
            </a:r>
            <a:r>
              <a:rPr lang="en-US" sz="1800" dirty="0"/>
              <a:t> at </a:t>
            </a:r>
            <a:r>
              <a:rPr lang="en-US" sz="1800" i="1" dirty="0"/>
              <a:t>y=t</a:t>
            </a:r>
          </a:p>
          <a:p>
            <a:pPr lvl="1"/>
            <a:r>
              <a:rPr lang="en-US" sz="1800" dirty="0"/>
              <a:t>and a </a:t>
            </a:r>
            <a:r>
              <a:rPr lang="en-US" sz="1800" i="1" dirty="0"/>
              <a:t>bottom plane</a:t>
            </a:r>
            <a:r>
              <a:rPr lang="en-US" sz="1800" dirty="0"/>
              <a:t> at </a:t>
            </a:r>
            <a:r>
              <a:rPr lang="en-US" sz="1800" i="1" dirty="0"/>
              <a:t>y=b, (b&lt;t)</a:t>
            </a:r>
          </a:p>
          <a:p>
            <a:endParaRPr lang="en-US" sz="20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69</a:t>
            </a:fld>
            <a:endParaRPr lang="en-US"/>
          </a:p>
        </p:txBody>
      </p:sp>
      <p:sp>
        <p:nvSpPr>
          <p:cNvPr id="5" name="Line 3"/>
          <p:cNvSpPr>
            <a:spLocks noChangeShapeType="1"/>
          </p:cNvSpPr>
          <p:nvPr/>
        </p:nvSpPr>
        <p:spPr bwMode="auto">
          <a:xfrm flipH="1">
            <a:off x="4876800" y="4267200"/>
            <a:ext cx="609600" cy="0"/>
          </a:xfrm>
          <a:prstGeom prst="line">
            <a:avLst/>
          </a:prstGeom>
          <a:noFill/>
          <a:ln w="9525">
            <a:solidFill>
              <a:schemeClr val="tx1"/>
            </a:solidFill>
            <a:round/>
            <a:headEnd/>
            <a:tailEnd type="triangle" w="med" len="med"/>
          </a:ln>
          <a:effectLst/>
        </p:spPr>
        <p:txBody>
          <a:bodyPr/>
          <a:lstStyle/>
          <a:p>
            <a:endParaRPr lang="en-US"/>
          </a:p>
        </p:txBody>
      </p:sp>
      <p:sp>
        <p:nvSpPr>
          <p:cNvPr id="6" name="Line 4"/>
          <p:cNvSpPr>
            <a:spLocks noChangeShapeType="1"/>
          </p:cNvSpPr>
          <p:nvPr/>
        </p:nvSpPr>
        <p:spPr bwMode="auto">
          <a:xfrm flipV="1">
            <a:off x="5486400" y="3733800"/>
            <a:ext cx="0" cy="533400"/>
          </a:xfrm>
          <a:prstGeom prst="line">
            <a:avLst/>
          </a:prstGeom>
          <a:noFill/>
          <a:ln w="9525">
            <a:solidFill>
              <a:schemeClr val="tx1"/>
            </a:solidFill>
            <a:round/>
            <a:headEnd/>
            <a:tailEnd type="triangle" w="med" len="med"/>
          </a:ln>
          <a:effectLst/>
        </p:spPr>
        <p:txBody>
          <a:bodyPr/>
          <a:lstStyle/>
          <a:p>
            <a:endParaRPr lang="en-US"/>
          </a:p>
        </p:txBody>
      </p:sp>
      <p:sp>
        <p:nvSpPr>
          <p:cNvPr id="7" name="Line 5"/>
          <p:cNvSpPr>
            <a:spLocks noChangeShapeType="1"/>
          </p:cNvSpPr>
          <p:nvPr/>
        </p:nvSpPr>
        <p:spPr bwMode="auto">
          <a:xfrm>
            <a:off x="5486400" y="4267200"/>
            <a:ext cx="228600" cy="304800"/>
          </a:xfrm>
          <a:prstGeom prst="line">
            <a:avLst/>
          </a:prstGeom>
          <a:noFill/>
          <a:ln w="9525">
            <a:solidFill>
              <a:schemeClr val="tx1"/>
            </a:solidFill>
            <a:round/>
            <a:headEnd/>
            <a:tailEnd type="triangle" w="med" len="med"/>
          </a:ln>
          <a:effectLst/>
        </p:spPr>
        <p:txBody>
          <a:bodyPr/>
          <a:lstStyle/>
          <a:p>
            <a:endParaRPr lang="en-US"/>
          </a:p>
        </p:txBody>
      </p:sp>
      <p:sp>
        <p:nvSpPr>
          <p:cNvPr id="8" name="Text Box 6"/>
          <p:cNvSpPr txBox="1">
            <a:spLocks noChangeArrowheads="1"/>
          </p:cNvSpPr>
          <p:nvPr/>
        </p:nvSpPr>
        <p:spPr bwMode="auto">
          <a:xfrm>
            <a:off x="4708525" y="4205288"/>
            <a:ext cx="282575" cy="396875"/>
          </a:xfrm>
          <a:prstGeom prst="rect">
            <a:avLst/>
          </a:prstGeom>
          <a:noFill/>
          <a:ln w="9525">
            <a:noFill/>
            <a:miter lim="800000"/>
            <a:headEnd/>
            <a:tailEnd/>
          </a:ln>
          <a:effectLst/>
        </p:spPr>
        <p:txBody>
          <a:bodyPr wrap="none">
            <a:spAutoFit/>
          </a:bodyPr>
          <a:lstStyle/>
          <a:p>
            <a:r>
              <a:rPr lang="en-US" sz="2000" i="1"/>
              <a:t>z</a:t>
            </a:r>
          </a:p>
        </p:txBody>
      </p:sp>
      <p:sp>
        <p:nvSpPr>
          <p:cNvPr id="9" name="Text Box 7"/>
          <p:cNvSpPr txBox="1">
            <a:spLocks noChangeArrowheads="1"/>
          </p:cNvSpPr>
          <p:nvPr/>
        </p:nvSpPr>
        <p:spPr bwMode="auto">
          <a:xfrm>
            <a:off x="5181600" y="3505200"/>
            <a:ext cx="296863" cy="396875"/>
          </a:xfrm>
          <a:prstGeom prst="rect">
            <a:avLst/>
          </a:prstGeom>
          <a:noFill/>
          <a:ln w="9525">
            <a:noFill/>
            <a:miter lim="800000"/>
            <a:headEnd/>
            <a:tailEnd/>
          </a:ln>
          <a:effectLst/>
        </p:spPr>
        <p:txBody>
          <a:bodyPr wrap="none">
            <a:spAutoFit/>
          </a:bodyPr>
          <a:lstStyle/>
          <a:p>
            <a:r>
              <a:rPr lang="en-US" sz="2000" i="1"/>
              <a:t>y</a:t>
            </a:r>
          </a:p>
        </p:txBody>
      </p:sp>
      <p:sp>
        <p:nvSpPr>
          <p:cNvPr id="10" name="Text Box 8"/>
          <p:cNvSpPr txBox="1">
            <a:spLocks noChangeArrowheads="1"/>
          </p:cNvSpPr>
          <p:nvPr/>
        </p:nvSpPr>
        <p:spPr bwMode="auto">
          <a:xfrm>
            <a:off x="5410200" y="4419600"/>
            <a:ext cx="296863" cy="396875"/>
          </a:xfrm>
          <a:prstGeom prst="rect">
            <a:avLst/>
          </a:prstGeom>
          <a:noFill/>
          <a:ln w="9525">
            <a:noFill/>
            <a:miter lim="800000"/>
            <a:headEnd/>
            <a:tailEnd/>
          </a:ln>
          <a:effectLst/>
        </p:spPr>
        <p:txBody>
          <a:bodyPr wrap="none">
            <a:spAutoFit/>
          </a:bodyPr>
          <a:lstStyle/>
          <a:p>
            <a:r>
              <a:rPr lang="en-US" sz="2000" i="1"/>
              <a:t>x</a:t>
            </a:r>
          </a:p>
        </p:txBody>
      </p:sp>
      <p:sp>
        <p:nvSpPr>
          <p:cNvPr id="11" name="Rectangle 9"/>
          <p:cNvSpPr>
            <a:spLocks noChangeArrowheads="1"/>
          </p:cNvSpPr>
          <p:nvPr/>
        </p:nvSpPr>
        <p:spPr bwMode="auto">
          <a:xfrm>
            <a:off x="6629400" y="4114800"/>
            <a:ext cx="1219200" cy="609600"/>
          </a:xfrm>
          <a:prstGeom prst="rect">
            <a:avLst/>
          </a:prstGeom>
          <a:noFill/>
          <a:ln w="9525">
            <a:solidFill>
              <a:schemeClr val="tx1"/>
            </a:solidFill>
            <a:miter lim="800000"/>
            <a:headEnd/>
            <a:tailEnd/>
          </a:ln>
          <a:effectLst/>
        </p:spPr>
        <p:txBody>
          <a:bodyPr wrap="none" anchor="ctr"/>
          <a:lstStyle/>
          <a:p>
            <a:endParaRPr lang="en-US"/>
          </a:p>
        </p:txBody>
      </p:sp>
      <p:sp>
        <p:nvSpPr>
          <p:cNvPr id="12" name="Line 10"/>
          <p:cNvSpPr>
            <a:spLocks noChangeShapeType="1"/>
          </p:cNvSpPr>
          <p:nvPr/>
        </p:nvSpPr>
        <p:spPr bwMode="auto">
          <a:xfrm>
            <a:off x="6400800" y="3810000"/>
            <a:ext cx="228600" cy="304800"/>
          </a:xfrm>
          <a:prstGeom prst="line">
            <a:avLst/>
          </a:prstGeom>
          <a:noFill/>
          <a:ln w="9525">
            <a:solidFill>
              <a:schemeClr val="tx1"/>
            </a:solidFill>
            <a:round/>
            <a:headEnd/>
            <a:tailEnd/>
          </a:ln>
          <a:effectLst/>
        </p:spPr>
        <p:txBody>
          <a:bodyPr/>
          <a:lstStyle/>
          <a:p>
            <a:endParaRPr lang="en-US"/>
          </a:p>
        </p:txBody>
      </p:sp>
      <p:sp>
        <p:nvSpPr>
          <p:cNvPr id="13" name="Line 11"/>
          <p:cNvSpPr>
            <a:spLocks noChangeShapeType="1"/>
          </p:cNvSpPr>
          <p:nvPr/>
        </p:nvSpPr>
        <p:spPr bwMode="auto">
          <a:xfrm>
            <a:off x="6400800" y="4419600"/>
            <a:ext cx="228600" cy="304800"/>
          </a:xfrm>
          <a:prstGeom prst="line">
            <a:avLst/>
          </a:prstGeom>
          <a:noFill/>
          <a:ln w="9525">
            <a:solidFill>
              <a:schemeClr val="tx1"/>
            </a:solidFill>
            <a:round/>
            <a:headEnd/>
            <a:tailEnd/>
          </a:ln>
          <a:effectLst/>
        </p:spPr>
        <p:txBody>
          <a:bodyPr/>
          <a:lstStyle/>
          <a:p>
            <a:endParaRPr lang="en-US"/>
          </a:p>
        </p:txBody>
      </p:sp>
      <p:sp>
        <p:nvSpPr>
          <p:cNvPr id="14" name="Line 12"/>
          <p:cNvSpPr>
            <a:spLocks noChangeShapeType="1"/>
          </p:cNvSpPr>
          <p:nvPr/>
        </p:nvSpPr>
        <p:spPr bwMode="auto">
          <a:xfrm>
            <a:off x="7620000" y="3810000"/>
            <a:ext cx="228600" cy="304800"/>
          </a:xfrm>
          <a:prstGeom prst="line">
            <a:avLst/>
          </a:prstGeom>
          <a:noFill/>
          <a:ln w="9525">
            <a:solidFill>
              <a:schemeClr val="tx1"/>
            </a:solidFill>
            <a:round/>
            <a:headEnd/>
            <a:tailEnd/>
          </a:ln>
          <a:effectLst/>
        </p:spPr>
        <p:txBody>
          <a:bodyPr/>
          <a:lstStyle/>
          <a:p>
            <a:endParaRPr lang="en-US"/>
          </a:p>
        </p:txBody>
      </p:sp>
      <p:sp>
        <p:nvSpPr>
          <p:cNvPr id="15" name="Line 13"/>
          <p:cNvSpPr>
            <a:spLocks noChangeShapeType="1"/>
          </p:cNvSpPr>
          <p:nvPr/>
        </p:nvSpPr>
        <p:spPr bwMode="auto">
          <a:xfrm>
            <a:off x="7620000" y="4419600"/>
            <a:ext cx="228600" cy="304800"/>
          </a:xfrm>
          <a:prstGeom prst="line">
            <a:avLst/>
          </a:prstGeom>
          <a:noFill/>
          <a:ln w="9525">
            <a:solidFill>
              <a:schemeClr val="tx1"/>
            </a:solidFill>
            <a:prstDash val="sysDot"/>
            <a:round/>
            <a:headEnd/>
            <a:tailEnd/>
          </a:ln>
          <a:effectLst/>
        </p:spPr>
        <p:txBody>
          <a:bodyPr/>
          <a:lstStyle/>
          <a:p>
            <a:endParaRPr lang="en-US"/>
          </a:p>
        </p:txBody>
      </p:sp>
      <p:sp>
        <p:nvSpPr>
          <p:cNvPr id="16" name="Line 14"/>
          <p:cNvSpPr>
            <a:spLocks noChangeShapeType="1"/>
          </p:cNvSpPr>
          <p:nvPr/>
        </p:nvSpPr>
        <p:spPr bwMode="auto">
          <a:xfrm>
            <a:off x="6400800" y="3810000"/>
            <a:ext cx="0" cy="609600"/>
          </a:xfrm>
          <a:prstGeom prst="line">
            <a:avLst/>
          </a:prstGeom>
          <a:noFill/>
          <a:ln w="9525">
            <a:solidFill>
              <a:schemeClr val="tx1"/>
            </a:solidFill>
            <a:round/>
            <a:headEnd/>
            <a:tailEnd/>
          </a:ln>
          <a:effectLst/>
        </p:spPr>
        <p:txBody>
          <a:bodyPr/>
          <a:lstStyle/>
          <a:p>
            <a:endParaRPr lang="en-US"/>
          </a:p>
        </p:txBody>
      </p:sp>
      <p:sp>
        <p:nvSpPr>
          <p:cNvPr id="17" name="Line 15"/>
          <p:cNvSpPr>
            <a:spLocks noChangeShapeType="1"/>
          </p:cNvSpPr>
          <p:nvPr/>
        </p:nvSpPr>
        <p:spPr bwMode="auto">
          <a:xfrm>
            <a:off x="6400800" y="3810000"/>
            <a:ext cx="1219200" cy="0"/>
          </a:xfrm>
          <a:prstGeom prst="line">
            <a:avLst/>
          </a:prstGeom>
          <a:noFill/>
          <a:ln w="9525">
            <a:solidFill>
              <a:schemeClr val="tx1"/>
            </a:solidFill>
            <a:round/>
            <a:headEnd/>
            <a:tailEnd/>
          </a:ln>
          <a:effectLst/>
        </p:spPr>
        <p:txBody>
          <a:bodyPr/>
          <a:lstStyle/>
          <a:p>
            <a:endParaRPr lang="en-US"/>
          </a:p>
        </p:txBody>
      </p:sp>
      <p:sp>
        <p:nvSpPr>
          <p:cNvPr id="18" name="Line 16"/>
          <p:cNvSpPr>
            <a:spLocks noChangeShapeType="1"/>
          </p:cNvSpPr>
          <p:nvPr/>
        </p:nvSpPr>
        <p:spPr bwMode="auto">
          <a:xfrm>
            <a:off x="6400800" y="3810000"/>
            <a:ext cx="1219200" cy="0"/>
          </a:xfrm>
          <a:prstGeom prst="line">
            <a:avLst/>
          </a:prstGeom>
          <a:noFill/>
          <a:ln w="9525">
            <a:solidFill>
              <a:schemeClr val="tx1"/>
            </a:solidFill>
            <a:round/>
            <a:headEnd/>
            <a:tailEnd/>
          </a:ln>
          <a:effectLst/>
        </p:spPr>
        <p:txBody>
          <a:bodyPr/>
          <a:lstStyle/>
          <a:p>
            <a:endParaRPr lang="en-US"/>
          </a:p>
        </p:txBody>
      </p:sp>
      <p:sp>
        <p:nvSpPr>
          <p:cNvPr id="19" name="Line 17"/>
          <p:cNvSpPr>
            <a:spLocks noChangeShapeType="1"/>
          </p:cNvSpPr>
          <p:nvPr/>
        </p:nvSpPr>
        <p:spPr bwMode="auto">
          <a:xfrm>
            <a:off x="6400800" y="4419600"/>
            <a:ext cx="1219200" cy="0"/>
          </a:xfrm>
          <a:prstGeom prst="line">
            <a:avLst/>
          </a:prstGeom>
          <a:noFill/>
          <a:ln w="9525">
            <a:solidFill>
              <a:schemeClr val="tx1"/>
            </a:solidFill>
            <a:prstDash val="sysDot"/>
            <a:round/>
            <a:headEnd/>
            <a:tailEnd/>
          </a:ln>
          <a:effectLst/>
        </p:spPr>
        <p:txBody>
          <a:bodyPr/>
          <a:lstStyle/>
          <a:p>
            <a:endParaRPr lang="en-US"/>
          </a:p>
        </p:txBody>
      </p:sp>
      <p:sp>
        <p:nvSpPr>
          <p:cNvPr id="20" name="Line 19"/>
          <p:cNvSpPr>
            <a:spLocks noChangeShapeType="1"/>
          </p:cNvSpPr>
          <p:nvPr/>
        </p:nvSpPr>
        <p:spPr bwMode="auto">
          <a:xfrm>
            <a:off x="7620000" y="3810000"/>
            <a:ext cx="0" cy="609600"/>
          </a:xfrm>
          <a:prstGeom prst="line">
            <a:avLst/>
          </a:prstGeom>
          <a:noFill/>
          <a:ln w="9525">
            <a:solidFill>
              <a:schemeClr val="tx1"/>
            </a:solidFill>
            <a:prstDash val="sysDot"/>
            <a:round/>
            <a:headEnd/>
            <a:tailEnd/>
          </a:ln>
          <a:effectLst/>
        </p:spPr>
        <p:txBody>
          <a:bodyPr/>
          <a:lstStyle/>
          <a:p>
            <a:endParaRPr lang="en-US"/>
          </a:p>
        </p:txBody>
      </p:sp>
      <p:sp>
        <p:nvSpPr>
          <p:cNvPr id="21" name="Oval 20"/>
          <p:cNvSpPr>
            <a:spLocks noChangeArrowheads="1"/>
          </p:cNvSpPr>
          <p:nvPr/>
        </p:nvSpPr>
        <p:spPr bwMode="auto">
          <a:xfrm>
            <a:off x="6553200" y="4648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 name="Oval 21"/>
          <p:cNvSpPr>
            <a:spLocks noChangeArrowheads="1"/>
          </p:cNvSpPr>
          <p:nvPr/>
        </p:nvSpPr>
        <p:spPr bwMode="auto">
          <a:xfrm>
            <a:off x="7543800" y="3733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3" name="Text Box 22"/>
          <p:cNvSpPr txBox="1">
            <a:spLocks noChangeArrowheads="1"/>
          </p:cNvSpPr>
          <p:nvPr/>
        </p:nvSpPr>
        <p:spPr bwMode="auto">
          <a:xfrm>
            <a:off x="6096000" y="4724400"/>
            <a:ext cx="831850" cy="396875"/>
          </a:xfrm>
          <a:prstGeom prst="rect">
            <a:avLst/>
          </a:prstGeom>
          <a:noFill/>
          <a:ln w="9525">
            <a:noFill/>
            <a:miter lim="800000"/>
            <a:headEnd/>
            <a:tailEnd/>
          </a:ln>
          <a:effectLst/>
        </p:spPr>
        <p:txBody>
          <a:bodyPr wrap="none">
            <a:spAutoFit/>
          </a:bodyPr>
          <a:lstStyle/>
          <a:p>
            <a:r>
              <a:rPr lang="en-US" sz="2000" i="1"/>
              <a:t>(r,b,n)</a:t>
            </a:r>
          </a:p>
        </p:txBody>
      </p:sp>
      <p:sp>
        <p:nvSpPr>
          <p:cNvPr id="24" name="Text Box 23"/>
          <p:cNvSpPr txBox="1">
            <a:spLocks noChangeArrowheads="1"/>
          </p:cNvSpPr>
          <p:nvPr/>
        </p:nvSpPr>
        <p:spPr bwMode="auto">
          <a:xfrm>
            <a:off x="7620000" y="3505200"/>
            <a:ext cx="688975" cy="396875"/>
          </a:xfrm>
          <a:prstGeom prst="rect">
            <a:avLst/>
          </a:prstGeom>
          <a:noFill/>
          <a:ln w="9525">
            <a:noFill/>
            <a:miter lim="800000"/>
            <a:headEnd/>
            <a:tailEnd/>
          </a:ln>
          <a:effectLst/>
        </p:spPr>
        <p:txBody>
          <a:bodyPr wrap="none">
            <a:spAutoFit/>
          </a:bodyPr>
          <a:lstStyle/>
          <a:p>
            <a:r>
              <a:rPr lang="en-US" sz="2000" i="1"/>
              <a:t>(l,t,f)</a:t>
            </a:r>
          </a:p>
        </p:txBody>
      </p:sp>
    </p:spTree>
    <p:extLst>
      <p:ext uri="{BB962C8B-B14F-4D97-AF65-F5344CB8AC3E}">
        <p14:creationId xmlns:p14="http://schemas.microsoft.com/office/powerpoint/2010/main" val="409181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Toolkit…</a:t>
            </a:r>
          </a:p>
        </p:txBody>
      </p:sp>
      <p:sp>
        <p:nvSpPr>
          <p:cNvPr id="3" name="Content Placeholder 2"/>
          <p:cNvSpPr>
            <a:spLocks noGrp="1"/>
          </p:cNvSpPr>
          <p:nvPr>
            <p:ph idx="1"/>
          </p:nvPr>
        </p:nvSpPr>
        <p:spPr/>
        <p:txBody>
          <a:bodyPr/>
          <a:lstStyle/>
          <a:p>
            <a:pPr>
              <a:lnSpc>
                <a:spcPct val="90000"/>
              </a:lnSpc>
            </a:pPr>
            <a:r>
              <a:rPr lang="en-US" sz="2400" dirty="0"/>
              <a:t>Everything is a trade-off</a:t>
            </a:r>
          </a:p>
          <a:p>
            <a:pPr>
              <a:lnSpc>
                <a:spcPct val="90000"/>
              </a:lnSpc>
            </a:pPr>
            <a:r>
              <a:rPr lang="en-US" sz="2400" dirty="0"/>
              <a:t>Functionality</a:t>
            </a:r>
          </a:p>
          <a:p>
            <a:pPr lvl="1">
              <a:lnSpc>
                <a:spcPct val="90000"/>
              </a:lnSpc>
            </a:pPr>
            <a:r>
              <a:rPr lang="en-US" sz="2000" dirty="0"/>
              <a:t>Compact: a minimal set of commands</a:t>
            </a:r>
          </a:p>
          <a:p>
            <a:pPr lvl="1">
              <a:lnSpc>
                <a:spcPct val="90000"/>
              </a:lnSpc>
            </a:pPr>
            <a:r>
              <a:rPr lang="en-US" sz="2000" dirty="0"/>
              <a:t>Orthogonal: commands do different things and can be combined in a consistent way</a:t>
            </a:r>
          </a:p>
          <a:p>
            <a:pPr lvl="1">
              <a:lnSpc>
                <a:spcPct val="90000"/>
              </a:lnSpc>
            </a:pPr>
            <a:r>
              <a:rPr lang="en-US" sz="2000" dirty="0"/>
              <a:t>Speed</a:t>
            </a:r>
          </a:p>
          <a:p>
            <a:pPr>
              <a:lnSpc>
                <a:spcPct val="90000"/>
              </a:lnSpc>
            </a:pPr>
            <a:r>
              <a:rPr lang="en-US" sz="2400" dirty="0"/>
              <a:t>Ease-of-Use and Documentation</a:t>
            </a:r>
          </a:p>
          <a:p>
            <a:pPr>
              <a:lnSpc>
                <a:spcPct val="90000"/>
              </a:lnSpc>
            </a:pPr>
            <a:r>
              <a:rPr lang="en-US" sz="2400" dirty="0"/>
              <a:t>Portability</a:t>
            </a:r>
          </a:p>
          <a:p>
            <a:pPr>
              <a:lnSpc>
                <a:spcPct val="90000"/>
              </a:lnSpc>
            </a:pPr>
            <a:r>
              <a:rPr lang="en-US" sz="2400" dirty="0"/>
              <a:t>Extensibility</a:t>
            </a:r>
          </a:p>
          <a:p>
            <a:pPr>
              <a:lnSpc>
                <a:spcPct val="90000"/>
              </a:lnSpc>
            </a:pPr>
            <a:r>
              <a:rPr lang="en-US" sz="2400" dirty="0"/>
              <a:t>Standards and ownership</a:t>
            </a:r>
          </a:p>
          <a:p>
            <a:pPr>
              <a:lnSpc>
                <a:spcPct val="90000"/>
              </a:lnSpc>
            </a:pPr>
            <a:r>
              <a:rPr lang="en-US" sz="2400" dirty="0"/>
              <a:t>Not an exhaustive list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Rendering the Volume</a:t>
            </a:r>
          </a:p>
        </p:txBody>
      </p:sp>
      <p:sp>
        <p:nvSpPr>
          <p:cNvPr id="3" name="Content Placeholder 2"/>
          <p:cNvSpPr>
            <a:spLocks noGrp="1"/>
          </p:cNvSpPr>
          <p:nvPr>
            <p:ph idx="1"/>
          </p:nvPr>
        </p:nvSpPr>
        <p:spPr>
          <a:xfrm>
            <a:off x="566738" y="1752600"/>
            <a:ext cx="8272462" cy="4267200"/>
          </a:xfrm>
        </p:spPr>
        <p:txBody>
          <a:bodyPr/>
          <a:lstStyle/>
          <a:p>
            <a:r>
              <a:rPr lang="en-US" sz="2400" dirty="0"/>
              <a:t>To find out where points end up on the screen, we must transform View Space into Canonical View Space</a:t>
            </a:r>
          </a:p>
          <a:p>
            <a:pPr lvl="1"/>
            <a:r>
              <a:rPr lang="en-US" sz="2000" dirty="0"/>
              <a:t>We know how to draw Canonical View Space on the screen</a:t>
            </a:r>
          </a:p>
          <a:p>
            <a:r>
              <a:rPr lang="en-US" sz="2400" dirty="0"/>
              <a:t>This transformation is “projection”</a:t>
            </a:r>
          </a:p>
          <a:p>
            <a:r>
              <a:rPr lang="en-US" sz="2400" dirty="0"/>
              <a:t>The mapping looks similar to the one for Canonical to Window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70</a:t>
            </a:fld>
            <a:endParaRPr lang="en-US"/>
          </a:p>
        </p:txBody>
      </p:sp>
    </p:spTree>
    <p:extLst>
      <p:ext uri="{BB962C8B-B14F-4D97-AF65-F5344CB8AC3E}">
        <p14:creationId xmlns:p14="http://schemas.microsoft.com/office/powerpoint/2010/main" val="4021591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Orthographic Projection Matrix</a:t>
            </a:r>
            <a:br>
              <a:rPr lang="en-US" sz="3200" dirty="0"/>
            </a:br>
            <a:r>
              <a:rPr lang="en-US" sz="3200" dirty="0"/>
              <a:t>(Orthographic View to Canonical Matrix)</a:t>
            </a:r>
          </a:p>
        </p:txBody>
      </p:sp>
      <p:sp>
        <p:nvSpPr>
          <p:cNvPr id="4" name="Slide Number Placeholder 3"/>
          <p:cNvSpPr>
            <a:spLocks noGrp="1"/>
          </p:cNvSpPr>
          <p:nvPr>
            <p:ph type="sldNum" sz="quarter" idx="12"/>
          </p:nvPr>
        </p:nvSpPr>
        <p:spPr/>
        <p:txBody>
          <a:bodyPr/>
          <a:lstStyle/>
          <a:p>
            <a:fld id="{87037288-ABAD-4E56-93DB-19D719620939}" type="slidenum">
              <a:rPr lang="en-US" smtClean="0"/>
              <a:pPr/>
              <a:t>71</a:t>
            </a:fld>
            <a:endParaRPr lang="en-US"/>
          </a:p>
        </p:txBody>
      </p:sp>
      <p:graphicFrame>
        <p:nvGraphicFramePr>
          <p:cNvPr id="557058" name="Object 2"/>
          <p:cNvGraphicFramePr>
            <a:graphicFrameLocks noChangeAspect="1"/>
          </p:cNvGraphicFramePr>
          <p:nvPr/>
        </p:nvGraphicFramePr>
        <p:xfrm>
          <a:off x="762000" y="2012950"/>
          <a:ext cx="7239000" cy="3473450"/>
        </p:xfrm>
        <a:graphic>
          <a:graphicData uri="http://schemas.openxmlformats.org/presentationml/2006/ole">
            <mc:AlternateContent xmlns:mc="http://schemas.openxmlformats.org/markup-compatibility/2006">
              <mc:Choice xmlns:v="urn:schemas-microsoft-com:vml" Requires="v">
                <p:oleObj spid="_x0000_s524379" name="Equation" r:id="rId3" imgW="4368600" imgH="2095200" progId="Equation.3">
                  <p:embed/>
                </p:oleObj>
              </mc:Choice>
              <mc:Fallback>
                <p:oleObj name="Equation" r:id="rId3" imgW="4368600" imgH="209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12950"/>
                        <a:ext cx="7239000" cy="347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6676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Pipeline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72</a:t>
            </a:fld>
            <a:endParaRPr lang="en-US"/>
          </a:p>
        </p:txBody>
      </p:sp>
      <p:sp>
        <p:nvSpPr>
          <p:cNvPr id="5" name="Text Box 4"/>
          <p:cNvSpPr txBox="1">
            <a:spLocks noChangeArrowheads="1"/>
          </p:cNvSpPr>
          <p:nvPr/>
        </p:nvSpPr>
        <p:spPr bwMode="auto">
          <a:xfrm>
            <a:off x="533400" y="2971800"/>
            <a:ext cx="1524000" cy="923330"/>
          </a:xfrm>
          <a:prstGeom prst="rect">
            <a:avLst/>
          </a:prstGeom>
          <a:noFill/>
          <a:ln w="12700">
            <a:solidFill>
              <a:schemeClr val="tx1"/>
            </a:solidFill>
            <a:miter lim="800000"/>
            <a:headEnd/>
            <a:tailEnd/>
          </a:ln>
          <a:effectLst/>
        </p:spPr>
        <p:txBody>
          <a:bodyPr wrap="square">
            <a:spAutoFit/>
          </a:bodyPr>
          <a:lstStyle/>
          <a:p>
            <a:pPr algn="ctr"/>
            <a:r>
              <a:rPr lang="en-US" dirty="0"/>
              <a:t>Local Coordinate Space</a:t>
            </a:r>
          </a:p>
        </p:txBody>
      </p:sp>
      <p:sp>
        <p:nvSpPr>
          <p:cNvPr id="6" name="Text Box 5"/>
          <p:cNvSpPr txBox="1">
            <a:spLocks noChangeArrowheads="1"/>
          </p:cNvSpPr>
          <p:nvPr/>
        </p:nvSpPr>
        <p:spPr bwMode="auto">
          <a:xfrm>
            <a:off x="2286000" y="2971800"/>
            <a:ext cx="1524000" cy="923330"/>
          </a:xfrm>
          <a:prstGeom prst="rect">
            <a:avLst/>
          </a:prstGeom>
          <a:noFill/>
          <a:ln w="12700">
            <a:solidFill>
              <a:schemeClr val="tx1"/>
            </a:solidFill>
            <a:miter lim="800000"/>
            <a:headEnd/>
            <a:tailEnd/>
          </a:ln>
          <a:effectLst/>
        </p:spPr>
        <p:txBody>
          <a:bodyPr>
            <a:spAutoFit/>
          </a:bodyPr>
          <a:lstStyle/>
          <a:p>
            <a:pPr algn="ctr"/>
            <a:r>
              <a:rPr lang="en-US"/>
              <a:t>World Coordinate Space</a:t>
            </a:r>
          </a:p>
        </p:txBody>
      </p:sp>
      <p:sp>
        <p:nvSpPr>
          <p:cNvPr id="7" name="Line 6"/>
          <p:cNvSpPr>
            <a:spLocks noChangeShapeType="1"/>
          </p:cNvSpPr>
          <p:nvPr/>
        </p:nvSpPr>
        <p:spPr bwMode="auto">
          <a:xfrm>
            <a:off x="2057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4191000" y="2971800"/>
            <a:ext cx="1219200" cy="923330"/>
          </a:xfrm>
          <a:prstGeom prst="rect">
            <a:avLst/>
          </a:prstGeom>
          <a:noFill/>
          <a:ln w="12700">
            <a:solidFill>
              <a:schemeClr val="tx1"/>
            </a:solidFill>
            <a:miter lim="800000"/>
            <a:headEnd/>
            <a:tailEnd/>
          </a:ln>
          <a:effectLst/>
        </p:spPr>
        <p:txBody>
          <a:bodyPr>
            <a:spAutoFit/>
          </a:bodyPr>
          <a:lstStyle/>
          <a:p>
            <a:pPr algn="ctr"/>
            <a:r>
              <a:rPr lang="en-US"/>
              <a:t>View Space</a:t>
            </a:r>
          </a:p>
          <a:p>
            <a:pPr algn="ctr"/>
            <a:endParaRPr lang="en-US"/>
          </a:p>
        </p:txBody>
      </p:sp>
      <p:sp>
        <p:nvSpPr>
          <p:cNvPr id="9" name="Line 8"/>
          <p:cNvSpPr>
            <a:spLocks noChangeShapeType="1"/>
          </p:cNvSpPr>
          <p:nvPr/>
        </p:nvSpPr>
        <p:spPr bwMode="auto">
          <a:xfrm>
            <a:off x="3810000" y="3429000"/>
            <a:ext cx="381000" cy="0"/>
          </a:xfrm>
          <a:prstGeom prst="line">
            <a:avLst/>
          </a:prstGeom>
          <a:noFill/>
          <a:ln w="5397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5715000" y="2971800"/>
            <a:ext cx="1295400" cy="923330"/>
          </a:xfrm>
          <a:prstGeom prst="rect">
            <a:avLst/>
          </a:prstGeom>
          <a:noFill/>
          <a:ln w="12700">
            <a:solidFill>
              <a:schemeClr val="tx1"/>
            </a:solidFill>
            <a:miter lim="800000"/>
            <a:headEnd/>
            <a:tailEnd/>
          </a:ln>
          <a:effectLst/>
        </p:spPr>
        <p:txBody>
          <a:bodyPr>
            <a:spAutoFit/>
          </a:bodyPr>
          <a:lstStyle/>
          <a:p>
            <a:pPr algn="ctr"/>
            <a:r>
              <a:rPr lang="en-US"/>
              <a:t>Canonical View Volume</a:t>
            </a:r>
          </a:p>
        </p:txBody>
      </p:sp>
      <p:sp>
        <p:nvSpPr>
          <p:cNvPr id="11" name="Line 10"/>
          <p:cNvSpPr>
            <a:spLocks noChangeShapeType="1"/>
          </p:cNvSpPr>
          <p:nvPr/>
        </p:nvSpPr>
        <p:spPr bwMode="auto">
          <a:xfrm>
            <a:off x="5410200" y="3429000"/>
            <a:ext cx="304800" cy="0"/>
          </a:xfrm>
          <a:prstGeom prst="line">
            <a:avLst/>
          </a:prstGeom>
          <a:noFill/>
          <a:ln w="53975">
            <a:solidFill>
              <a:schemeClr val="tx1"/>
            </a:solidFill>
            <a:round/>
            <a:headEnd/>
            <a:tailEnd type="triangle" w="med" len="med"/>
          </a:ln>
          <a:effectLst/>
        </p:spPr>
        <p:txBody>
          <a:bodyPr/>
          <a:lstStyle/>
          <a:p>
            <a:endParaRPr lang="en-US"/>
          </a:p>
        </p:txBody>
      </p:sp>
      <p:sp>
        <p:nvSpPr>
          <p:cNvPr id="12" name="Line 11"/>
          <p:cNvSpPr>
            <a:spLocks noChangeShapeType="1"/>
          </p:cNvSpPr>
          <p:nvPr/>
        </p:nvSpPr>
        <p:spPr bwMode="auto">
          <a:xfrm>
            <a:off x="7010400" y="3429000"/>
            <a:ext cx="228600" cy="0"/>
          </a:xfrm>
          <a:prstGeom prst="line">
            <a:avLst/>
          </a:prstGeom>
          <a:noFill/>
          <a:ln w="53975">
            <a:solidFill>
              <a:schemeClr val="tx1"/>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7239000" y="2971800"/>
            <a:ext cx="1371600" cy="923330"/>
          </a:xfrm>
          <a:prstGeom prst="rect">
            <a:avLst/>
          </a:prstGeom>
          <a:noFill/>
          <a:ln w="12700">
            <a:solidFill>
              <a:schemeClr val="tx1"/>
            </a:solidFill>
            <a:miter lim="800000"/>
            <a:headEnd/>
            <a:tailEnd/>
          </a:ln>
          <a:effectLst/>
        </p:spPr>
        <p:txBody>
          <a:bodyPr wrap="square">
            <a:spAutoFit/>
          </a:bodyPr>
          <a:lstStyle/>
          <a:p>
            <a:pPr algn="ctr"/>
            <a:r>
              <a:rPr lang="en-US" dirty="0"/>
              <a:t>Display Space</a:t>
            </a:r>
          </a:p>
          <a:p>
            <a:pPr algn="ctr"/>
            <a:endParaRPr lang="en-US" dirty="0"/>
          </a:p>
        </p:txBody>
      </p:sp>
      <p:sp>
        <p:nvSpPr>
          <p:cNvPr id="14" name="Curved Up Arrow 13"/>
          <p:cNvSpPr/>
          <p:nvPr/>
        </p:nvSpPr>
        <p:spPr bwMode="auto">
          <a:xfrm>
            <a:off x="6629400" y="4038600"/>
            <a:ext cx="838200" cy="3048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5" name="Curved Up Arrow 14"/>
          <p:cNvSpPr/>
          <p:nvPr/>
        </p:nvSpPr>
        <p:spPr bwMode="auto">
          <a:xfrm>
            <a:off x="5029200" y="4038600"/>
            <a:ext cx="838200" cy="304800"/>
          </a:xfrm>
          <a:prstGeom prst="curvedUp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6" name="Curved Up Arrow 15"/>
          <p:cNvSpPr/>
          <p:nvPr/>
        </p:nvSpPr>
        <p:spPr bwMode="auto">
          <a:xfrm>
            <a:off x="3429000" y="4038600"/>
            <a:ext cx="838200" cy="304800"/>
          </a:xfrm>
          <a:prstGeom prst="curvedUpArrow">
            <a:avLst/>
          </a:prstGeom>
          <a:solidFill>
            <a:srgbClr val="55A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716058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altLang="en-US" dirty="0"/>
              <a:t>Perspective Projection</a:t>
            </a:r>
            <a:endParaRPr lang="en-US" dirty="0"/>
          </a:p>
          <a:p>
            <a:r>
              <a:rPr lang="en-US" dirty="0"/>
              <a:t>Clipping</a:t>
            </a:r>
          </a:p>
          <a:p>
            <a:r>
              <a:rPr lang="en-US" dirty="0"/>
              <a:t> </a:t>
            </a:r>
          </a:p>
        </p:txBody>
      </p:sp>
      <p:sp>
        <p:nvSpPr>
          <p:cNvPr id="5" name="Slide Number Placeholder 4"/>
          <p:cNvSpPr>
            <a:spLocks noGrp="1"/>
          </p:cNvSpPr>
          <p:nvPr>
            <p:ph type="sldNum" sz="quarter" idx="12"/>
          </p:nvPr>
        </p:nvSpPr>
        <p:spPr/>
        <p:txBody>
          <a:bodyPr/>
          <a:lstStyle/>
          <a:p>
            <a:fld id="{87037288-ABAD-4E56-93DB-19D719620939}" type="slidenum">
              <a:rPr lang="en-US" smtClean="0"/>
              <a:pPr/>
              <a:t>73</a:t>
            </a:fld>
            <a:endParaRPr lang="en-US"/>
          </a:p>
        </p:txBody>
      </p:sp>
    </p:spTree>
    <p:extLst>
      <p:ext uri="{BB962C8B-B14F-4D97-AF65-F5344CB8AC3E}">
        <p14:creationId xmlns:p14="http://schemas.microsoft.com/office/powerpoint/2010/main" val="107518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Systems</a:t>
            </a:r>
          </a:p>
        </p:txBody>
      </p:sp>
      <p:sp>
        <p:nvSpPr>
          <p:cNvPr id="3" name="Content Placeholder 2"/>
          <p:cNvSpPr>
            <a:spLocks noGrp="1"/>
          </p:cNvSpPr>
          <p:nvPr>
            <p:ph idx="1"/>
          </p:nvPr>
        </p:nvSpPr>
        <p:spPr/>
        <p:txBody>
          <a:bodyPr/>
          <a:lstStyle/>
          <a:p>
            <a:r>
              <a:rPr lang="en-US" sz="2800" dirty="0"/>
              <a:t>The use of </a:t>
            </a:r>
            <a:r>
              <a:rPr lang="en-US" sz="2800" i="1" dirty="0"/>
              <a:t>coordinate systems</a:t>
            </a:r>
            <a:r>
              <a:rPr lang="en-US" sz="2800" dirty="0"/>
              <a:t> is fundamental to computer graphics</a:t>
            </a:r>
          </a:p>
          <a:p>
            <a:r>
              <a:rPr lang="en-US" sz="2800" dirty="0"/>
              <a:t>Coordinate systems are used to describe the locations of points in space, and directions in space</a:t>
            </a:r>
          </a:p>
          <a:p>
            <a:r>
              <a:rPr lang="en-US" sz="2800" dirty="0"/>
              <a:t>Multiple coordinate systems make graphics algorithms easier to understand and implement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Systems (2)</a:t>
            </a:r>
          </a:p>
        </p:txBody>
      </p:sp>
      <p:sp>
        <p:nvSpPr>
          <p:cNvPr id="3" name="Content Placeholder 2"/>
          <p:cNvSpPr>
            <a:spLocks noGrp="1"/>
          </p:cNvSpPr>
          <p:nvPr>
            <p:ph idx="1"/>
          </p:nvPr>
        </p:nvSpPr>
        <p:spPr/>
        <p:txBody>
          <a:bodyPr/>
          <a:lstStyle/>
          <a:p>
            <a:r>
              <a:rPr lang="en-US" sz="2400" dirty="0"/>
              <a:t>Different coordinate systems represent the same point in different ways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9</a:t>
            </a:fld>
            <a:endParaRPr lang="en-US"/>
          </a:p>
        </p:txBody>
      </p:sp>
      <p:sp>
        <p:nvSpPr>
          <p:cNvPr id="5" name="Line 4"/>
          <p:cNvSpPr>
            <a:spLocks noChangeShapeType="1"/>
          </p:cNvSpPr>
          <p:nvPr/>
        </p:nvSpPr>
        <p:spPr bwMode="auto">
          <a:xfrm flipV="1">
            <a:off x="2438400" y="3311525"/>
            <a:ext cx="0" cy="1752600"/>
          </a:xfrm>
          <a:prstGeom prst="line">
            <a:avLst/>
          </a:prstGeom>
          <a:noFill/>
          <a:ln w="1905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981200" y="4530725"/>
            <a:ext cx="1981200" cy="0"/>
          </a:xfrm>
          <a:prstGeom prst="line">
            <a:avLst/>
          </a:prstGeom>
          <a:noFill/>
          <a:ln w="1905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581400" y="4454525"/>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2057400" y="3387725"/>
            <a:ext cx="336550" cy="457200"/>
          </a:xfrm>
          <a:prstGeom prst="rect">
            <a:avLst/>
          </a:prstGeom>
          <a:noFill/>
          <a:ln w="9525">
            <a:noFill/>
            <a:miter lim="800000"/>
            <a:headEnd/>
            <a:tailEnd/>
          </a:ln>
          <a:effectLst/>
        </p:spPr>
        <p:txBody>
          <a:bodyPr wrap="none">
            <a:spAutoFit/>
          </a:bodyPr>
          <a:lstStyle/>
          <a:p>
            <a:r>
              <a:rPr lang="en-US"/>
              <a:t>y</a:t>
            </a:r>
          </a:p>
        </p:txBody>
      </p:sp>
      <p:sp>
        <p:nvSpPr>
          <p:cNvPr id="9" name="Oval 8"/>
          <p:cNvSpPr>
            <a:spLocks noChangeArrowheads="1"/>
          </p:cNvSpPr>
          <p:nvPr/>
        </p:nvSpPr>
        <p:spPr bwMode="auto">
          <a:xfrm>
            <a:off x="3276600"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 name="Text Box 9"/>
          <p:cNvSpPr txBox="1">
            <a:spLocks noChangeArrowheads="1"/>
          </p:cNvSpPr>
          <p:nvPr/>
        </p:nvSpPr>
        <p:spPr bwMode="auto">
          <a:xfrm>
            <a:off x="3413125" y="3048000"/>
            <a:ext cx="768350" cy="457200"/>
          </a:xfrm>
          <a:prstGeom prst="rect">
            <a:avLst/>
          </a:prstGeom>
          <a:noFill/>
          <a:ln w="9525">
            <a:noFill/>
            <a:miter lim="800000"/>
            <a:headEnd/>
            <a:tailEnd/>
          </a:ln>
          <a:effectLst/>
        </p:spPr>
        <p:txBody>
          <a:bodyPr wrap="none">
            <a:spAutoFit/>
          </a:bodyPr>
          <a:lstStyle/>
          <a:p>
            <a:r>
              <a:rPr lang="en-US"/>
              <a:t>(2,3)</a:t>
            </a:r>
          </a:p>
        </p:txBody>
      </p:sp>
      <p:sp>
        <p:nvSpPr>
          <p:cNvPr id="11" name="Line 10"/>
          <p:cNvSpPr>
            <a:spLocks noChangeShapeType="1"/>
          </p:cNvSpPr>
          <p:nvPr/>
        </p:nvSpPr>
        <p:spPr bwMode="auto">
          <a:xfrm flipV="1">
            <a:off x="2895600" y="3159125"/>
            <a:ext cx="0" cy="990600"/>
          </a:xfrm>
          <a:prstGeom prst="line">
            <a:avLst/>
          </a:prstGeom>
          <a:noFill/>
          <a:ln w="9525">
            <a:solidFill>
              <a:schemeClr val="bg2">
                <a:lumMod val="75000"/>
              </a:schemeClr>
            </a:solidFill>
            <a:round/>
            <a:headEnd/>
            <a:tailEnd type="triangle" w="med" len="med"/>
          </a:ln>
          <a:effectLst/>
        </p:spPr>
        <p:txBody>
          <a:bodyPr/>
          <a:lstStyle/>
          <a:p>
            <a:endParaRPr lang="en-US"/>
          </a:p>
        </p:txBody>
      </p:sp>
      <p:sp>
        <p:nvSpPr>
          <p:cNvPr id="12" name="Line 11"/>
          <p:cNvSpPr>
            <a:spLocks noChangeShapeType="1"/>
          </p:cNvSpPr>
          <p:nvPr/>
        </p:nvSpPr>
        <p:spPr bwMode="auto">
          <a:xfrm>
            <a:off x="2895600" y="4149725"/>
            <a:ext cx="914400" cy="0"/>
          </a:xfrm>
          <a:prstGeom prst="line">
            <a:avLst/>
          </a:prstGeom>
          <a:noFill/>
          <a:ln w="9525">
            <a:solidFill>
              <a:schemeClr val="bg2">
                <a:lumMod val="75000"/>
              </a:schemeClr>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3336925" y="4038600"/>
            <a:ext cx="330540"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u</a:t>
            </a:r>
          </a:p>
        </p:txBody>
      </p:sp>
      <p:sp>
        <p:nvSpPr>
          <p:cNvPr id="14" name="Text Box 13"/>
          <p:cNvSpPr txBox="1">
            <a:spLocks noChangeArrowheads="1"/>
          </p:cNvSpPr>
          <p:nvPr/>
        </p:nvSpPr>
        <p:spPr bwMode="auto">
          <a:xfrm>
            <a:off x="2590800" y="3159125"/>
            <a:ext cx="320922"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v</a:t>
            </a:r>
          </a:p>
        </p:txBody>
      </p:sp>
      <p:sp>
        <p:nvSpPr>
          <p:cNvPr id="15" name="Line 14"/>
          <p:cNvSpPr>
            <a:spLocks noChangeShapeType="1"/>
          </p:cNvSpPr>
          <p:nvPr/>
        </p:nvSpPr>
        <p:spPr bwMode="auto">
          <a:xfrm flipV="1">
            <a:off x="5562600" y="3311525"/>
            <a:ext cx="0" cy="1752600"/>
          </a:xfrm>
          <a:prstGeom prst="line">
            <a:avLst/>
          </a:prstGeom>
          <a:noFill/>
          <a:ln w="12700">
            <a:solidFill>
              <a:schemeClr val="bg2">
                <a:lumMod val="75000"/>
              </a:schemeClr>
            </a:solidFill>
            <a:round/>
            <a:headEnd/>
            <a:tailEnd type="triangle" w="med" len="med"/>
          </a:ln>
          <a:effectLst/>
        </p:spPr>
        <p:txBody>
          <a:bodyPr/>
          <a:lstStyle/>
          <a:p>
            <a:endParaRPr lang="en-US"/>
          </a:p>
        </p:txBody>
      </p:sp>
      <p:sp>
        <p:nvSpPr>
          <p:cNvPr id="16" name="Line 15"/>
          <p:cNvSpPr>
            <a:spLocks noChangeShapeType="1"/>
          </p:cNvSpPr>
          <p:nvPr/>
        </p:nvSpPr>
        <p:spPr bwMode="auto">
          <a:xfrm>
            <a:off x="5105400" y="4530725"/>
            <a:ext cx="1981200" cy="0"/>
          </a:xfrm>
          <a:prstGeom prst="line">
            <a:avLst/>
          </a:prstGeom>
          <a:noFill/>
          <a:ln w="12700">
            <a:solidFill>
              <a:schemeClr val="bg2">
                <a:lumMod val="75000"/>
              </a:schemeClr>
            </a:solidFill>
            <a:round/>
            <a:headEnd/>
            <a:tailEnd type="triangle" w="med" len="med"/>
          </a:ln>
          <a:effectLst/>
        </p:spPr>
        <p:txBody>
          <a:bodyPr/>
          <a:lstStyle/>
          <a:p>
            <a:endParaRPr lang="en-US"/>
          </a:p>
        </p:txBody>
      </p:sp>
      <p:sp>
        <p:nvSpPr>
          <p:cNvPr id="17" name="Text Box 16"/>
          <p:cNvSpPr txBox="1">
            <a:spLocks noChangeArrowheads="1"/>
          </p:cNvSpPr>
          <p:nvPr/>
        </p:nvSpPr>
        <p:spPr bwMode="auto">
          <a:xfrm>
            <a:off x="6705600" y="4454525"/>
            <a:ext cx="320922" cy="369332"/>
          </a:xfrm>
          <a:prstGeom prst="rect">
            <a:avLst/>
          </a:prstGeom>
          <a:noFill/>
          <a:ln w="9525">
            <a:noFill/>
            <a:miter lim="800000"/>
            <a:headEnd/>
            <a:tailEnd/>
          </a:ln>
          <a:effectLst/>
        </p:spPr>
        <p:txBody>
          <a:bodyPr wrap="none">
            <a:spAutoFit/>
          </a:bodyPr>
          <a:lstStyle/>
          <a:p>
            <a:r>
              <a:rPr lang="en-US" dirty="0">
                <a:solidFill>
                  <a:schemeClr val="bg1">
                    <a:lumMod val="65000"/>
                  </a:schemeClr>
                </a:solidFill>
              </a:rPr>
              <a:t>x</a:t>
            </a:r>
          </a:p>
        </p:txBody>
      </p:sp>
      <p:sp>
        <p:nvSpPr>
          <p:cNvPr id="18" name="Text Box 17"/>
          <p:cNvSpPr txBox="1">
            <a:spLocks noChangeArrowheads="1"/>
          </p:cNvSpPr>
          <p:nvPr/>
        </p:nvSpPr>
        <p:spPr bwMode="auto">
          <a:xfrm>
            <a:off x="5181600" y="3387725"/>
            <a:ext cx="320922"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y</a:t>
            </a:r>
          </a:p>
        </p:txBody>
      </p:sp>
      <p:sp>
        <p:nvSpPr>
          <p:cNvPr id="19" name="Oval 18"/>
          <p:cNvSpPr>
            <a:spLocks noChangeArrowheads="1"/>
          </p:cNvSpPr>
          <p:nvPr/>
        </p:nvSpPr>
        <p:spPr bwMode="auto">
          <a:xfrm>
            <a:off x="6400800"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20" name="Text Box 19"/>
          <p:cNvSpPr txBox="1">
            <a:spLocks noChangeArrowheads="1"/>
          </p:cNvSpPr>
          <p:nvPr/>
        </p:nvSpPr>
        <p:spPr bwMode="auto">
          <a:xfrm>
            <a:off x="6537325" y="3048000"/>
            <a:ext cx="768350" cy="457200"/>
          </a:xfrm>
          <a:prstGeom prst="rect">
            <a:avLst/>
          </a:prstGeom>
          <a:noFill/>
          <a:ln w="9525">
            <a:noFill/>
            <a:miter lim="800000"/>
            <a:headEnd/>
            <a:tailEnd/>
          </a:ln>
          <a:effectLst/>
        </p:spPr>
        <p:txBody>
          <a:bodyPr wrap="none">
            <a:spAutoFit/>
          </a:bodyPr>
          <a:lstStyle/>
          <a:p>
            <a:r>
              <a:rPr lang="en-US"/>
              <a:t>(1,2)</a:t>
            </a:r>
          </a:p>
        </p:txBody>
      </p:sp>
      <p:sp>
        <p:nvSpPr>
          <p:cNvPr id="21" name="Line 20"/>
          <p:cNvSpPr>
            <a:spLocks noChangeShapeType="1"/>
          </p:cNvSpPr>
          <p:nvPr/>
        </p:nvSpPr>
        <p:spPr bwMode="auto">
          <a:xfrm flipV="1">
            <a:off x="6019800" y="3159125"/>
            <a:ext cx="0" cy="990600"/>
          </a:xfrm>
          <a:prstGeom prst="line">
            <a:avLst/>
          </a:prstGeom>
          <a:noFill/>
          <a:ln w="19050">
            <a:solidFill>
              <a:schemeClr val="tx1"/>
            </a:solidFill>
            <a:round/>
            <a:headEnd/>
            <a:tailEnd type="triangle" w="med" len="med"/>
          </a:ln>
          <a:effectLst/>
        </p:spPr>
        <p:txBody>
          <a:bodyPr/>
          <a:lstStyle/>
          <a:p>
            <a:endParaRPr lang="en-US"/>
          </a:p>
        </p:txBody>
      </p:sp>
      <p:sp>
        <p:nvSpPr>
          <p:cNvPr id="22" name="Line 21"/>
          <p:cNvSpPr>
            <a:spLocks noChangeShapeType="1"/>
          </p:cNvSpPr>
          <p:nvPr/>
        </p:nvSpPr>
        <p:spPr bwMode="auto">
          <a:xfrm>
            <a:off x="6019800" y="4149725"/>
            <a:ext cx="914400" cy="0"/>
          </a:xfrm>
          <a:prstGeom prst="line">
            <a:avLst/>
          </a:prstGeom>
          <a:noFill/>
          <a:ln w="19050">
            <a:solidFill>
              <a:schemeClr val="tx1"/>
            </a:solidFill>
            <a:round/>
            <a:headEnd/>
            <a:tailEnd type="triangle" w="med" len="med"/>
          </a:ln>
          <a:effectLst/>
        </p:spPr>
        <p:txBody>
          <a:bodyPr/>
          <a:lstStyle/>
          <a:p>
            <a:endParaRPr lang="en-US"/>
          </a:p>
        </p:txBody>
      </p:sp>
      <p:sp>
        <p:nvSpPr>
          <p:cNvPr id="23" name="Text Box 22"/>
          <p:cNvSpPr txBox="1">
            <a:spLocks noChangeArrowheads="1"/>
          </p:cNvSpPr>
          <p:nvPr/>
        </p:nvSpPr>
        <p:spPr bwMode="auto">
          <a:xfrm>
            <a:off x="6461125" y="4038600"/>
            <a:ext cx="336550" cy="457200"/>
          </a:xfrm>
          <a:prstGeom prst="rect">
            <a:avLst/>
          </a:prstGeom>
          <a:noFill/>
          <a:ln w="9525">
            <a:noFill/>
            <a:miter lim="800000"/>
            <a:headEnd/>
            <a:tailEnd/>
          </a:ln>
          <a:effectLst/>
        </p:spPr>
        <p:txBody>
          <a:bodyPr wrap="none">
            <a:spAutoFit/>
          </a:bodyPr>
          <a:lstStyle/>
          <a:p>
            <a:r>
              <a:rPr lang="en-US"/>
              <a:t>u</a:t>
            </a:r>
          </a:p>
        </p:txBody>
      </p:sp>
      <p:sp>
        <p:nvSpPr>
          <p:cNvPr id="24" name="Text Box 23"/>
          <p:cNvSpPr txBox="1">
            <a:spLocks noChangeArrowheads="1"/>
          </p:cNvSpPr>
          <p:nvPr/>
        </p:nvSpPr>
        <p:spPr bwMode="auto">
          <a:xfrm>
            <a:off x="5715000" y="3159125"/>
            <a:ext cx="336550" cy="457200"/>
          </a:xfrm>
          <a:prstGeom prst="rect">
            <a:avLst/>
          </a:prstGeom>
          <a:noFill/>
          <a:ln w="9525">
            <a:noFill/>
            <a:miter lim="800000"/>
            <a:headEnd/>
            <a:tailEnd/>
          </a:ln>
          <a:effectLst/>
        </p:spPr>
        <p:txBody>
          <a:bodyPr wrap="none">
            <a:spAutoFit/>
          </a:bodyPr>
          <a:lstStyle/>
          <a:p>
            <a:r>
              <a:rPr lang="en-US"/>
              <a:t>v</a:t>
            </a:r>
          </a:p>
        </p:txBody>
      </p:sp>
    </p:spTree>
  </p:cSld>
  <p:clrMapOvr>
    <a:masterClrMapping/>
  </p:clrMapOvr>
</p:sld>
</file>

<file path=ppt/theme/theme1.xml><?xml version="1.0" encoding="utf-8"?>
<a:theme xmlns:a="http://schemas.openxmlformats.org/drawingml/2006/main" name="clothsimul">
  <a:themeElements>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raphicsgroup">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raphicsgrou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raphicsgrou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raphicsgrou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raphicsgrou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raphicsgrou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raphicsgrou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raphicsgrou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raphicsgrou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clothsimul</Template>
  <TotalTime>6260</TotalTime>
  <Words>5539</Words>
  <Application>Microsoft Office PowerPoint</Application>
  <PresentationFormat>On-screen Show (4:3)</PresentationFormat>
  <Paragraphs>688</Paragraphs>
  <Slides>73</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Adobe Caslon Pro</vt:lpstr>
      <vt:lpstr>Adobe Caslon Pro Bold</vt:lpstr>
      <vt:lpstr>Calibri</vt:lpstr>
      <vt:lpstr>Courier New</vt:lpstr>
      <vt:lpstr>Microsoft Sans Serif</vt:lpstr>
      <vt:lpstr>Times New Roman</vt:lpstr>
      <vt:lpstr>Verdana</vt:lpstr>
      <vt:lpstr>Wingdings</vt:lpstr>
      <vt:lpstr>clothsimul</vt:lpstr>
      <vt:lpstr>Equation</vt:lpstr>
      <vt:lpstr>PowerPoint Presentation</vt:lpstr>
      <vt:lpstr>Last time</vt:lpstr>
      <vt:lpstr>Today</vt:lpstr>
      <vt:lpstr>Where to now…</vt:lpstr>
      <vt:lpstr>Graphics Toolkits</vt:lpstr>
      <vt:lpstr>OpenGL</vt:lpstr>
      <vt:lpstr>A Good Toolkit…</vt:lpstr>
      <vt:lpstr>Coordinate Systems</vt:lpstr>
      <vt:lpstr>Coordinate Systems (2)</vt:lpstr>
      <vt:lpstr>Transformations</vt:lpstr>
      <vt:lpstr>Transformations (Alternate Interpretation)</vt:lpstr>
      <vt:lpstr>2D Translation</vt:lpstr>
      <vt:lpstr>2D Translation</vt:lpstr>
      <vt:lpstr>2D Scaling</vt:lpstr>
      <vt:lpstr>2D Scaling</vt:lpstr>
      <vt:lpstr>2D Rotation</vt:lpstr>
      <vt:lpstr>2D Rotation</vt:lpstr>
      <vt:lpstr>X-Axis Shear</vt:lpstr>
      <vt:lpstr>X-Axis Shear</vt:lpstr>
      <vt:lpstr>Reflect About X Axis</vt:lpstr>
      <vt:lpstr>Reflect About X Axis</vt:lpstr>
      <vt:lpstr>2D Affine Transformations</vt:lpstr>
      <vt:lpstr>Composition of Affine Transforms</vt:lpstr>
      <vt:lpstr>Rotating About An Arbitrary Point</vt:lpstr>
      <vt:lpstr>Rotating About An Arbitrary Point</vt:lpstr>
      <vt:lpstr>How Do We Compute It?</vt:lpstr>
      <vt:lpstr>Rotating About An Arbitrary Point</vt:lpstr>
      <vt:lpstr>Rotating About An Arbitrary Point</vt:lpstr>
      <vt:lpstr>Rotating About An Arbitrary Point</vt:lpstr>
      <vt:lpstr>Homogeneous Coordinates</vt:lpstr>
      <vt:lpstr>Basic Transformations</vt:lpstr>
      <vt:lpstr>Homogeneous Transform Advantages</vt:lpstr>
      <vt:lpstr>Directions vs. Points</vt:lpstr>
      <vt:lpstr>Transforming Directions</vt:lpstr>
      <vt:lpstr>Homogeneous Directions</vt:lpstr>
      <vt:lpstr>Today</vt:lpstr>
      <vt:lpstr>3D Transformations</vt:lpstr>
      <vt:lpstr>3D Translation</vt:lpstr>
      <vt:lpstr>3D Rotation</vt:lpstr>
      <vt:lpstr>3D Rotation</vt:lpstr>
      <vt:lpstr>Problems with Rotation Matrices</vt:lpstr>
      <vt:lpstr>Alternative Representations</vt:lpstr>
      <vt:lpstr>Quaternions</vt:lpstr>
      <vt:lpstr>Other Rotation Issues</vt:lpstr>
      <vt:lpstr>Transformation Leftovers</vt:lpstr>
      <vt:lpstr>Modeling 101</vt:lpstr>
      <vt:lpstr>PowerPoint Presentation</vt:lpstr>
      <vt:lpstr>Modeling and OpenGL</vt:lpstr>
      <vt:lpstr>Rendering</vt:lpstr>
      <vt:lpstr>Graphics Pipeline</vt:lpstr>
      <vt:lpstr>Next Time</vt:lpstr>
      <vt:lpstr>Local Coordinate Space</vt:lpstr>
      <vt:lpstr>Local Coordinate Space</vt:lpstr>
      <vt:lpstr>World Coordinate System</vt:lpstr>
      <vt:lpstr>View Space</vt:lpstr>
      <vt:lpstr>Canonical View Volume</vt:lpstr>
      <vt:lpstr>Window Space</vt:lpstr>
      <vt:lpstr>Graphics Pipeline</vt:lpstr>
      <vt:lpstr>Canonical  Window Transform</vt:lpstr>
      <vt:lpstr>Canonical  Window Transform</vt:lpstr>
      <vt:lpstr>Canonical  Window Transform</vt:lpstr>
      <vt:lpstr>Canonical  Window Transform</vt:lpstr>
      <vt:lpstr>Canonical  Window Transform</vt:lpstr>
      <vt:lpstr>PowerPoint Presentation</vt:lpstr>
      <vt:lpstr>PowerPoint Presentation</vt:lpstr>
      <vt:lpstr>Graphics Pipeline</vt:lpstr>
      <vt:lpstr>View Volumes</vt:lpstr>
      <vt:lpstr>Orthographic Projection</vt:lpstr>
      <vt:lpstr>Orthographic View Space</vt:lpstr>
      <vt:lpstr>Rendering the Volume</vt:lpstr>
      <vt:lpstr>Orthographic Projection Matrix (Orthographic View to Canonical Matrix)</vt:lpstr>
      <vt:lpstr>Graphics Pipeline</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Liu</dc:creator>
  <cp:lastModifiedBy>Feng Liu</cp:lastModifiedBy>
  <cp:revision>662</cp:revision>
  <dcterms:created xsi:type="dcterms:W3CDTF">2011-01-02T03:11:45Z</dcterms:created>
  <dcterms:modified xsi:type="dcterms:W3CDTF">2021-10-20T21:23:31Z</dcterms:modified>
</cp:coreProperties>
</file>