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78"/>
  </p:notesMasterIdLst>
  <p:sldIdLst>
    <p:sldId id="256" r:id="rId2"/>
    <p:sldId id="257" r:id="rId3"/>
    <p:sldId id="386" r:id="rId4"/>
    <p:sldId id="458" r:id="rId5"/>
    <p:sldId id="451" r:id="rId6"/>
    <p:sldId id="452" r:id="rId7"/>
    <p:sldId id="459" r:id="rId8"/>
    <p:sldId id="453" r:id="rId9"/>
    <p:sldId id="454" r:id="rId10"/>
    <p:sldId id="455" r:id="rId11"/>
    <p:sldId id="456" r:id="rId12"/>
    <p:sldId id="457" r:id="rId13"/>
    <p:sldId id="356" r:id="rId14"/>
    <p:sldId id="357" r:id="rId15"/>
    <p:sldId id="358" r:id="rId16"/>
    <p:sldId id="359" r:id="rId17"/>
    <p:sldId id="360" r:id="rId18"/>
    <p:sldId id="361" r:id="rId19"/>
    <p:sldId id="389" r:id="rId20"/>
    <p:sldId id="388" r:id="rId21"/>
    <p:sldId id="363" r:id="rId22"/>
    <p:sldId id="390" r:id="rId23"/>
    <p:sldId id="461" r:id="rId24"/>
    <p:sldId id="391" r:id="rId25"/>
    <p:sldId id="362" r:id="rId26"/>
    <p:sldId id="365" r:id="rId27"/>
    <p:sldId id="416" r:id="rId28"/>
    <p:sldId id="364" r:id="rId29"/>
    <p:sldId id="438" r:id="rId30"/>
    <p:sldId id="439" r:id="rId31"/>
    <p:sldId id="440" r:id="rId32"/>
    <p:sldId id="441" r:id="rId33"/>
    <p:sldId id="442" r:id="rId34"/>
    <p:sldId id="443" r:id="rId35"/>
    <p:sldId id="444" r:id="rId36"/>
    <p:sldId id="445" r:id="rId37"/>
    <p:sldId id="446" r:id="rId38"/>
    <p:sldId id="447" r:id="rId39"/>
    <p:sldId id="448" r:id="rId40"/>
    <p:sldId id="449" r:id="rId41"/>
    <p:sldId id="462" r:id="rId42"/>
    <p:sldId id="450" r:id="rId43"/>
    <p:sldId id="417" r:id="rId44"/>
    <p:sldId id="380" r:id="rId45"/>
    <p:sldId id="381" r:id="rId46"/>
    <p:sldId id="382" r:id="rId47"/>
    <p:sldId id="384" r:id="rId48"/>
    <p:sldId id="383" r:id="rId49"/>
    <p:sldId id="460" r:id="rId50"/>
    <p:sldId id="392" r:id="rId51"/>
    <p:sldId id="393" r:id="rId52"/>
    <p:sldId id="394" r:id="rId53"/>
    <p:sldId id="395" r:id="rId54"/>
    <p:sldId id="396" r:id="rId55"/>
    <p:sldId id="397" r:id="rId56"/>
    <p:sldId id="398" r:id="rId57"/>
    <p:sldId id="399" r:id="rId58"/>
    <p:sldId id="403" r:id="rId59"/>
    <p:sldId id="404" r:id="rId60"/>
    <p:sldId id="405" r:id="rId61"/>
    <p:sldId id="406" r:id="rId62"/>
    <p:sldId id="418" r:id="rId63"/>
    <p:sldId id="419" r:id="rId64"/>
    <p:sldId id="420" r:id="rId65"/>
    <p:sldId id="421" r:id="rId66"/>
    <p:sldId id="422" r:id="rId67"/>
    <p:sldId id="423" r:id="rId68"/>
    <p:sldId id="424" r:id="rId69"/>
    <p:sldId id="425" r:id="rId70"/>
    <p:sldId id="426" r:id="rId71"/>
    <p:sldId id="427" r:id="rId72"/>
    <p:sldId id="428" r:id="rId73"/>
    <p:sldId id="429" r:id="rId74"/>
    <p:sldId id="430" r:id="rId75"/>
    <p:sldId id="431" r:id="rId76"/>
    <p:sldId id="385" r:id="rId7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5AA00"/>
    <a:srgbClr val="80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76303" autoAdjust="0"/>
  </p:normalViewPr>
  <p:slideViewPr>
    <p:cSldViewPr>
      <p:cViewPr varScale="1">
        <p:scale>
          <a:sx n="99" d="100"/>
          <a:sy n="99" d="100"/>
        </p:scale>
        <p:origin x="12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C2FE0-1AB9-4F57-B83B-4906C434E1FF}" type="datetimeFigureOut">
              <a:rPr lang="en-US" smtClean="0"/>
              <a:pPr/>
              <a:t>10/17/2022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79D30-0758-4D2A-9003-3694875537A1}" type="slidenum">
              <a:rPr lang="en-US" smtClean="0"/>
              <a:pPr/>
              <a:t>‹#›</a:t>
            </a:fld>
            <a:endParaRPr lang="en-US"/>
          </a:p>
        </p:txBody>
      </p:sp>
    </p:spTree>
    <p:extLst>
      <p:ext uri="{BB962C8B-B14F-4D97-AF65-F5344CB8AC3E}">
        <p14:creationId xmlns:p14="http://schemas.microsoft.com/office/powerpoint/2010/main" val="133612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en.wikipedia.org/wiki/Video_frame"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mathworld.wolfram.com/Transformation.html" TargetMode="External"/><Relationship Id="rId2" Type="http://schemas.openxmlformats.org/officeDocument/2006/relationships/slide" Target="../slides/slide68.xml"/><Relationship Id="rId1" Type="http://schemas.openxmlformats.org/officeDocument/2006/relationships/notesMaster" Target="../notesMasters/notesMaster1.xml"/><Relationship Id="rId5" Type="http://schemas.openxmlformats.org/officeDocument/2006/relationships/hyperlink" Target="http://mathworld.wolfram.com/Line.html" TargetMode="External"/><Relationship Id="rId4" Type="http://schemas.openxmlformats.org/officeDocument/2006/relationships/hyperlink" Target="http://mathworld.wolfram.com/Collinear.html"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Transparency_(optics)" TargetMode="External"/><Relationship Id="rId3" Type="http://schemas.openxmlformats.org/officeDocument/2006/relationships/hyperlink" Target="http://en.wikipedia.org/wiki/Motion_picture" TargetMode="External"/><Relationship Id="rId7" Type="http://schemas.openxmlformats.org/officeDocument/2006/relationships/hyperlink" Target="http://en.wikipedia.org/wiki/Stereoscopy"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3-D_film" TargetMode="External"/><Relationship Id="rId5" Type="http://schemas.openxmlformats.org/officeDocument/2006/relationships/hyperlink" Target="http://en.wikipedia.org/wiki/Traditional_animation" TargetMode="External"/><Relationship Id="rId4" Type="http://schemas.openxmlformats.org/officeDocument/2006/relationships/hyperlink" Target="http://en.wikipedia.org/wiki/Camera" TargetMode="External"/><Relationship Id="rId9" Type="http://schemas.openxmlformats.org/officeDocument/2006/relationships/hyperlink" Target="http://en.wikipedia.org/wiki/Paralla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Computer</a:t>
            </a:r>
            <a:r>
              <a:rPr lang="en-US" baseline="0" dirty="0"/>
              <a:t> Graphics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a:t>
            </a:fld>
            <a:endParaRPr lang="en-US"/>
          </a:p>
        </p:txBody>
      </p:sp>
    </p:spTree>
    <p:extLst>
      <p:ext uri="{BB962C8B-B14F-4D97-AF65-F5344CB8AC3E}">
        <p14:creationId xmlns:p14="http://schemas.microsoft.com/office/powerpoint/2010/main" val="956705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a:t>
            </a:r>
            <a:r>
              <a:rPr lang="en-US" baseline="0" dirty="0"/>
              <a:t> are many ways for use to generate mattes. We can use the smart selection tools in Photoshop to create the mattes. Or, in cinematography, people actually use blue screen techniques. Basically, an object or person is filmed in front of a blue background; then we can consider all the blue pixels in the image to be the background. </a:t>
            </a:r>
          </a:p>
          <a:p>
            <a:endParaRPr lang="en-US" baseline="0" dirty="0"/>
          </a:p>
          <a:p>
            <a:r>
              <a:rPr lang="en-US" baseline="0" dirty="0"/>
              <a:t>Now let’s talk about how we insert an object into a background using a matte image. We call the image with the object  the source, and the background as the destination. For all the source pixels, if the matte is white, we copy the pixel; otherwise we leave it unchanged.</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11</a:t>
            </a:fld>
            <a:endParaRPr lang="en-US"/>
          </a:p>
        </p:txBody>
      </p:sp>
    </p:spTree>
    <p:extLst>
      <p:ext uri="{BB962C8B-B14F-4D97-AF65-F5344CB8AC3E}">
        <p14:creationId xmlns:p14="http://schemas.microsoft.com/office/powerpoint/2010/main" val="4140344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of how we make use of the matte to combine</a:t>
            </a:r>
            <a:r>
              <a:rPr lang="en-US" baseline="0" dirty="0"/>
              <a:t> two images. The left shows how the action is filmed with a green screen as a background. The right shows that the action is inserted into the background with special effects. This procedure of combining images together as compositing.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12</a:t>
            </a:fld>
            <a:endParaRPr lang="en-US"/>
          </a:p>
        </p:txBody>
      </p:sp>
    </p:spTree>
    <p:extLst>
      <p:ext uri="{BB962C8B-B14F-4D97-AF65-F5344CB8AC3E}">
        <p14:creationId xmlns:p14="http://schemas.microsoft.com/office/powerpoint/2010/main" val="1118345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review the algorithms for compositing. We</a:t>
            </a:r>
            <a:r>
              <a:rPr lang="en-US" baseline="0" dirty="0"/>
              <a:t> encode opacity information and store it as another channel for a digital image beside RGB. We call it alpha channel. In this way, the pixel format in an image is RGBA, which typically takes 32 bits. </a:t>
            </a:r>
          </a:p>
          <a:p>
            <a:r>
              <a:rPr lang="en-US" baseline="0" dirty="0"/>
              <a:t>All the images in project 1 are in this format.</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13</a:t>
            </a:fld>
            <a:endParaRPr lang="en-US"/>
          </a:p>
        </p:txBody>
      </p:sp>
    </p:spTree>
    <p:extLst>
      <p:ext uri="{BB962C8B-B14F-4D97-AF65-F5344CB8AC3E}">
        <p14:creationId xmlns:p14="http://schemas.microsoft.com/office/powerpoint/2010/main" val="1959636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straight-forward way</a:t>
            </a:r>
            <a:r>
              <a:rPr lang="en-US" baseline="0" dirty="0"/>
              <a:t> to store a pixel then is to store </a:t>
            </a:r>
            <a:r>
              <a:rPr lang="en-US" baseline="0" dirty="0" err="1"/>
              <a:t>rgba</a:t>
            </a:r>
            <a:r>
              <a:rPr lang="en-US" baseline="0" dirty="0"/>
              <a:t>. But, in practice, we actually store </a:t>
            </a:r>
            <a:r>
              <a:rPr lang="en-US" baseline="0" dirty="0" err="1"/>
              <a:t>ar</a:t>
            </a:r>
            <a:r>
              <a:rPr lang="en-US" baseline="0" dirty="0"/>
              <a:t>, </a:t>
            </a:r>
            <a:r>
              <a:rPr lang="en-US" baseline="0" dirty="0" err="1"/>
              <a:t>ag,ab</a:t>
            </a:r>
            <a:r>
              <a:rPr lang="en-US" baseline="0" dirty="0"/>
              <a:t>, a instead. We call this format pre-multiplied alpha. That is because, the compositing operations as we will talk about in the next few slides are much easier with pre-multiplied alpha.</a:t>
            </a:r>
          </a:p>
          <a:p>
            <a:r>
              <a:rPr lang="en-US" baseline="0" dirty="0"/>
              <a:t>With pre-multiplied alpha, to display and </a:t>
            </a:r>
            <a:r>
              <a:rPr lang="en-US" baseline="0" dirty="0" err="1"/>
              <a:t>manipuate</a:t>
            </a:r>
            <a:r>
              <a:rPr lang="en-US" baseline="0" dirty="0"/>
              <a:t> color, we must extract </a:t>
            </a:r>
            <a:r>
              <a:rPr lang="en-US" baseline="0" dirty="0" err="1"/>
              <a:t>rgb</a:t>
            </a:r>
            <a:r>
              <a:rPr lang="en-US" baseline="0" dirty="0"/>
              <a:t> by dividing out alpha. Note, when alpha is zero, the color is black.</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14</a:t>
            </a:fld>
            <a:endParaRPr lang="en-US"/>
          </a:p>
        </p:txBody>
      </p:sp>
    </p:spTree>
    <p:extLst>
      <p:ext uri="{BB962C8B-B14F-4D97-AF65-F5344CB8AC3E}">
        <p14:creationId xmlns:p14="http://schemas.microsoft.com/office/powerpoint/2010/main" val="232802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 Now</a:t>
            </a:r>
            <a:r>
              <a:rPr lang="en-US" baseline="0" dirty="0"/>
              <a:t> let’s talk about compositing algorithms. Before we do, let’s first make some assumptions. We will combine two images, f and g into a third composite image;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15</a:t>
            </a:fld>
            <a:endParaRPr lang="en-US"/>
          </a:p>
        </p:txBody>
      </p:sp>
    </p:spTree>
    <p:extLst>
      <p:ext uri="{BB962C8B-B14F-4D97-AF65-F5344CB8AC3E}">
        <p14:creationId xmlns:p14="http://schemas.microsoft.com/office/powerpoint/2010/main" val="782114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Any compositing</a:t>
            </a:r>
            <a:r>
              <a:rPr lang="en-US" baseline="0" dirty="0"/>
              <a:t> operation can be described by this linear combination formula.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16</a:t>
            </a:fld>
            <a:endParaRPr lang="en-US"/>
          </a:p>
        </p:txBody>
      </p:sp>
    </p:spTree>
    <p:extLst>
      <p:ext uri="{BB962C8B-B14F-4D97-AF65-F5344CB8AC3E}">
        <p14:creationId xmlns:p14="http://schemas.microsoft.com/office/powerpoint/2010/main" val="501956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 and G are functions of the alpha values of the input</a:t>
            </a:r>
            <a:r>
              <a:rPr lang="en-US" baseline="0" dirty="0"/>
              <a:t> images f and g. We can actually code these operations. </a:t>
            </a:r>
          </a:p>
          <a:p>
            <a:endParaRPr lang="en-US" baseline="0" dirty="0"/>
          </a:p>
          <a:p>
            <a:r>
              <a:rPr lang="en-US" baseline="0" dirty="0"/>
              <a:t>… Of course, there are some combination we do not use in practice, such as F=1+af+ag</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17</a:t>
            </a:fld>
            <a:endParaRPr lang="en-US"/>
          </a:p>
        </p:txBody>
      </p:sp>
    </p:spTree>
    <p:extLst>
      <p:ext uri="{BB962C8B-B14F-4D97-AF65-F5344CB8AC3E}">
        <p14:creationId xmlns:p14="http://schemas.microsoft.com/office/powerpoint/2010/main" val="341222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 Now let’s go over these operations one by one. This</a:t>
            </a:r>
            <a:r>
              <a:rPr lang="en-US" baseline="0" dirty="0"/>
              <a:t> slides show two images as well as their alpha values.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18</a:t>
            </a:fld>
            <a:endParaRPr lang="en-US"/>
          </a:p>
        </p:txBody>
      </p:sp>
    </p:spTree>
    <p:extLst>
      <p:ext uri="{BB962C8B-B14F-4D97-AF65-F5344CB8AC3E}">
        <p14:creationId xmlns:p14="http://schemas.microsoft.com/office/powerpoint/2010/main" val="3143277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 Now let’s go over these operations one by one. This</a:t>
            </a:r>
            <a:r>
              <a:rPr lang="en-US" baseline="0" dirty="0"/>
              <a:t> slides show two images as well as their alpha values.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19</a:t>
            </a:fld>
            <a:endParaRPr lang="en-US"/>
          </a:p>
        </p:txBody>
      </p:sp>
    </p:spTree>
    <p:extLst>
      <p:ext uri="{BB962C8B-B14F-4D97-AF65-F5344CB8AC3E}">
        <p14:creationId xmlns:p14="http://schemas.microsoft.com/office/powerpoint/2010/main" val="338430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 Now let’s go over these operations one by one. This</a:t>
            </a:r>
            <a:r>
              <a:rPr lang="en-US" baseline="0" dirty="0"/>
              <a:t> slides show two images as well as their alpha values.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20</a:t>
            </a:fld>
            <a:endParaRPr lang="en-US"/>
          </a:p>
        </p:txBody>
      </p:sp>
    </p:spTree>
    <p:extLst>
      <p:ext uri="{BB962C8B-B14F-4D97-AF65-F5344CB8AC3E}">
        <p14:creationId xmlns:p14="http://schemas.microsoft.com/office/powerpoint/2010/main" val="122035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a:t>
            </a:fld>
            <a:endParaRPr lang="en-US"/>
          </a:p>
        </p:txBody>
      </p:sp>
    </p:spTree>
    <p:extLst>
      <p:ext uri="{BB962C8B-B14F-4D97-AF65-F5344CB8AC3E}">
        <p14:creationId xmlns:p14="http://schemas.microsoft.com/office/powerpoint/2010/main" val="3442375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 is over operator. Basically, it shows the effect of f covers g.</a:t>
            </a:r>
          </a:p>
        </p:txBody>
      </p:sp>
      <p:sp>
        <p:nvSpPr>
          <p:cNvPr id="4" name="Slide Number Placeholder 3"/>
          <p:cNvSpPr>
            <a:spLocks noGrp="1"/>
          </p:cNvSpPr>
          <p:nvPr>
            <p:ph type="sldNum" sz="quarter" idx="10"/>
          </p:nvPr>
        </p:nvSpPr>
        <p:spPr/>
        <p:txBody>
          <a:bodyPr/>
          <a:lstStyle/>
          <a:p>
            <a:fld id="{0AE79D30-0758-4D2A-9003-3694875537A1}" type="slidenum">
              <a:rPr lang="en-US" smtClean="0"/>
              <a:pPr/>
              <a:t>21</a:t>
            </a:fld>
            <a:endParaRPr lang="en-US"/>
          </a:p>
        </p:txBody>
      </p:sp>
    </p:spTree>
    <p:extLst>
      <p:ext uri="{BB962C8B-B14F-4D97-AF65-F5344CB8AC3E}">
        <p14:creationId xmlns:p14="http://schemas.microsoft.com/office/powerpoint/2010/main" val="4244424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 is over operator. Basically, it shows the effect of f covers g. </a:t>
            </a:r>
          </a:p>
          <a:p>
            <a:r>
              <a:rPr lang="en-US" dirty="0"/>
              <a:t>Over</a:t>
            </a:r>
          </a:p>
        </p:txBody>
      </p:sp>
      <p:sp>
        <p:nvSpPr>
          <p:cNvPr id="4" name="Slide Number Placeholder 3"/>
          <p:cNvSpPr>
            <a:spLocks noGrp="1"/>
          </p:cNvSpPr>
          <p:nvPr>
            <p:ph type="sldNum" sz="quarter" idx="10"/>
          </p:nvPr>
        </p:nvSpPr>
        <p:spPr/>
        <p:txBody>
          <a:bodyPr/>
          <a:lstStyle/>
          <a:p>
            <a:fld id="{0AE79D30-0758-4D2A-9003-3694875537A1}" type="slidenum">
              <a:rPr lang="en-US" smtClean="0"/>
              <a:pPr/>
              <a:t>22</a:t>
            </a:fld>
            <a:endParaRPr lang="en-US"/>
          </a:p>
        </p:txBody>
      </p:sp>
    </p:spTree>
    <p:extLst>
      <p:ext uri="{BB962C8B-B14F-4D97-AF65-F5344CB8AC3E}">
        <p14:creationId xmlns:p14="http://schemas.microsoft.com/office/powerpoint/2010/main" val="1457030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 is over operator. Basically, it shows the effect of f covers g. </a:t>
            </a:r>
          </a:p>
          <a:p>
            <a:r>
              <a:rPr lang="en-US" dirty="0"/>
              <a:t>Over + (1 - 0.5)</a:t>
            </a:r>
          </a:p>
        </p:txBody>
      </p:sp>
      <p:sp>
        <p:nvSpPr>
          <p:cNvPr id="4" name="Slide Number Placeholder 3"/>
          <p:cNvSpPr>
            <a:spLocks noGrp="1"/>
          </p:cNvSpPr>
          <p:nvPr>
            <p:ph type="sldNum" sz="quarter" idx="10"/>
          </p:nvPr>
        </p:nvSpPr>
        <p:spPr/>
        <p:txBody>
          <a:bodyPr/>
          <a:lstStyle/>
          <a:p>
            <a:fld id="{0AE79D30-0758-4D2A-9003-3694875537A1}" type="slidenum">
              <a:rPr lang="en-US" smtClean="0"/>
              <a:pPr/>
              <a:t>23</a:t>
            </a:fld>
            <a:endParaRPr lang="en-US"/>
          </a:p>
        </p:txBody>
      </p:sp>
    </p:spTree>
    <p:extLst>
      <p:ext uri="{BB962C8B-B14F-4D97-AF65-F5344CB8AC3E}">
        <p14:creationId xmlns:p14="http://schemas.microsoft.com/office/powerpoint/2010/main" val="2911268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 is over operator. Basically, it shows the effect of f covers g. </a:t>
            </a:r>
          </a:p>
          <a:p>
            <a:r>
              <a:rPr lang="en-US" dirty="0"/>
              <a:t>Over</a:t>
            </a:r>
          </a:p>
        </p:txBody>
      </p:sp>
      <p:sp>
        <p:nvSpPr>
          <p:cNvPr id="4" name="Slide Number Placeholder 3"/>
          <p:cNvSpPr>
            <a:spLocks noGrp="1"/>
          </p:cNvSpPr>
          <p:nvPr>
            <p:ph type="sldNum" sz="quarter" idx="10"/>
          </p:nvPr>
        </p:nvSpPr>
        <p:spPr/>
        <p:txBody>
          <a:bodyPr/>
          <a:lstStyle/>
          <a:p>
            <a:fld id="{0AE79D30-0758-4D2A-9003-3694875537A1}" type="slidenum">
              <a:rPr lang="en-US" smtClean="0"/>
              <a:pPr/>
              <a:t>24</a:t>
            </a:fld>
            <a:endParaRPr lang="en-US"/>
          </a:p>
        </p:txBody>
      </p:sp>
    </p:spTree>
    <p:extLst>
      <p:ext uri="{BB962C8B-B14F-4D97-AF65-F5344CB8AC3E}">
        <p14:creationId xmlns:p14="http://schemas.microsoft.com/office/powerpoint/2010/main" val="2796484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the</a:t>
            </a:r>
            <a:r>
              <a:rPr lang="en-US" baseline="0" dirty="0"/>
              <a:t> alpha values are binary, over is easy; basically, if f exist, we will use f otherwise we use g. For fraction alpha values, we need to do math.</a:t>
            </a:r>
          </a:p>
          <a:p>
            <a:r>
              <a:rPr lang="en-US" baseline="0" dirty="0"/>
              <a:t>Which is easy for a compute, could be tedious for me. Anyway, let’s do the math.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25</a:t>
            </a:fld>
            <a:endParaRPr lang="en-US"/>
          </a:p>
        </p:txBody>
      </p:sp>
    </p:spTree>
    <p:extLst>
      <p:ext uri="{BB962C8B-B14F-4D97-AF65-F5344CB8AC3E}">
        <p14:creationId xmlns:p14="http://schemas.microsoft.com/office/powerpoint/2010/main" val="3449561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0AE79D30-0758-4D2A-9003-3694875537A1}" type="slidenum">
              <a:rPr lang="en-US" smtClean="0"/>
              <a:pPr/>
              <a:t>27</a:t>
            </a:fld>
            <a:endParaRPr lang="en-US"/>
          </a:p>
        </p:txBody>
      </p:sp>
    </p:spTree>
    <p:extLst>
      <p:ext uri="{BB962C8B-B14F-4D97-AF65-F5344CB8AC3E}">
        <p14:creationId xmlns:p14="http://schemas.microsoft.com/office/powerpoint/2010/main" val="3542415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look</a:t>
            </a:r>
            <a:r>
              <a:rPr lang="en-US" baseline="0" dirty="0"/>
              <a:t> at an easy operator, “clear operator”. It basically makes a clear composite. Here we will get (0,0,0,0), which is a fully transparent; and hence no color; Note, (0,0,0,alpha) is a partially opaque black pixel.</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35</a:t>
            </a:fld>
            <a:endParaRPr lang="en-US"/>
          </a:p>
        </p:txBody>
      </p:sp>
    </p:spTree>
    <p:extLst>
      <p:ext uri="{BB962C8B-B14F-4D97-AF65-F5344CB8AC3E}">
        <p14:creationId xmlns:p14="http://schemas.microsoft.com/office/powerpoint/2010/main" val="2862269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next one is set operator. It basically takes f as the output.</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36</a:t>
            </a:fld>
            <a:endParaRPr lang="en-US"/>
          </a:p>
        </p:txBody>
      </p:sp>
    </p:spTree>
    <p:extLst>
      <p:ext uri="{BB962C8B-B14F-4D97-AF65-F5344CB8AC3E}">
        <p14:creationId xmlns:p14="http://schemas.microsoft.com/office/powerpoint/2010/main" val="1383476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37</a:t>
            </a:fld>
            <a:endParaRPr lang="en-US"/>
          </a:p>
        </p:txBody>
      </p:sp>
    </p:spTree>
    <p:extLst>
      <p:ext uri="{BB962C8B-B14F-4D97-AF65-F5344CB8AC3E}">
        <p14:creationId xmlns:p14="http://schemas.microsoft.com/office/powerpoint/2010/main" val="964647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two interesting unary operators. The first is darkening operator.</a:t>
            </a:r>
            <a:r>
              <a:rPr lang="en-US" baseline="0" dirty="0"/>
              <a:t> It makes an image darker or lighter without </a:t>
            </a:r>
            <a:r>
              <a:rPr lang="en-US" baseline="0" dirty="0" err="1"/>
              <a:t>chaning</a:t>
            </a:r>
            <a:r>
              <a:rPr lang="en-US" baseline="0" dirty="0"/>
              <a:t> its opacity;</a:t>
            </a:r>
          </a:p>
          <a:p>
            <a:r>
              <a:rPr lang="en-US" baseline="0" dirty="0"/>
              <a:t>The second is dissolve. It makes an image transparent without affecting its color.</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38</a:t>
            </a:fld>
            <a:endParaRPr lang="en-US"/>
          </a:p>
        </p:txBody>
      </p:sp>
    </p:spTree>
    <p:extLst>
      <p:ext uri="{BB962C8B-B14F-4D97-AF65-F5344CB8AC3E}">
        <p14:creationId xmlns:p14="http://schemas.microsoft.com/office/powerpoint/2010/main" val="1578158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a:t>
            </a:fld>
            <a:endParaRPr lang="en-US"/>
          </a:p>
        </p:txBody>
      </p:sp>
    </p:spTree>
    <p:extLst>
      <p:ext uri="{BB962C8B-B14F-4D97-AF65-F5344CB8AC3E}">
        <p14:creationId xmlns:p14="http://schemas.microsoft.com/office/powerpoint/2010/main" val="3642977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look at the</a:t>
            </a:r>
            <a:r>
              <a:rPr lang="en-US" baseline="0" dirty="0"/>
              <a:t> final operator; plus. This is useful to create the cross-dissolving effects between two images.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39</a:t>
            </a:fld>
            <a:endParaRPr lang="en-US"/>
          </a:p>
        </p:txBody>
      </p:sp>
    </p:spTree>
    <p:extLst>
      <p:ext uri="{BB962C8B-B14F-4D97-AF65-F5344CB8AC3E}">
        <p14:creationId xmlns:p14="http://schemas.microsoft.com/office/powerpoint/2010/main" val="2921007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https://wallup.net/dinosaur-trees-forest-sunlight/</a:t>
            </a:r>
          </a:p>
        </p:txBody>
      </p:sp>
      <p:sp>
        <p:nvSpPr>
          <p:cNvPr id="4" name="Slide Number Placeholder 3"/>
          <p:cNvSpPr>
            <a:spLocks noGrp="1"/>
          </p:cNvSpPr>
          <p:nvPr>
            <p:ph type="sldNum" sz="quarter" idx="5"/>
          </p:nvPr>
        </p:nvSpPr>
        <p:spPr/>
        <p:txBody>
          <a:bodyPr/>
          <a:lstStyle/>
          <a:p>
            <a:fld id="{0AE79D30-0758-4D2A-9003-3694875537A1}" type="slidenum">
              <a:rPr lang="en-US" smtClean="0"/>
              <a:pPr/>
              <a:t>41</a:t>
            </a:fld>
            <a:endParaRPr lang="en-US"/>
          </a:p>
        </p:txBody>
      </p:sp>
    </p:spTree>
    <p:extLst>
      <p:ext uri="{BB962C8B-B14F-4D97-AF65-F5344CB8AC3E}">
        <p14:creationId xmlns:p14="http://schemas.microsoft.com/office/powerpoint/2010/main" val="3760217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Besides</a:t>
            </a:r>
            <a:r>
              <a:rPr lang="en-US" baseline="0" dirty="0"/>
              <a:t> using alpha values for compositing, another popular way is to use depth. This depth-based compositing really takes into account the foreground and background. It is easy to do depth-based compositing using synthetic imagery because we know  the depth relationship among layers. Now, the </a:t>
            </a:r>
            <a:r>
              <a:rPr lang="en-US" baseline="0" dirty="0" err="1"/>
              <a:t>ibr</a:t>
            </a:r>
            <a:r>
              <a:rPr lang="en-US" baseline="0" dirty="0"/>
              <a:t> methods in graphics and vision are been developed to composite real images taking into account the depth.</a:t>
            </a:r>
          </a:p>
          <a:p>
            <a:endParaRPr lang="en-US" baseline="0" dirty="0"/>
          </a:p>
          <a:p>
            <a:r>
              <a:rPr lang="en-US" baseline="0" dirty="0"/>
              <a:t>A photo and its depth map</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42</a:t>
            </a:fld>
            <a:endParaRPr lang="en-US"/>
          </a:p>
        </p:txBody>
      </p:sp>
    </p:spTree>
    <p:extLst>
      <p:ext uri="{BB962C8B-B14F-4D97-AF65-F5344CB8AC3E}">
        <p14:creationId xmlns:p14="http://schemas.microsoft.com/office/powerpoint/2010/main" val="864321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 Now</a:t>
            </a:r>
            <a:r>
              <a:rPr lang="en-US" baseline="0" dirty="0"/>
              <a:t> let’s talk about non-photorealistic rendering. </a:t>
            </a:r>
            <a:r>
              <a:rPr lang="en-US" i="1" dirty="0"/>
              <a:t>Non</a:t>
            </a:r>
            <a:r>
              <a:rPr lang="en-US" dirty="0"/>
              <a:t>-</a:t>
            </a:r>
            <a:r>
              <a:rPr lang="en-US" i="1" dirty="0"/>
              <a:t>photorealistic rendering</a:t>
            </a:r>
            <a:r>
              <a:rPr lang="en-US" dirty="0"/>
              <a:t> (NPR) is an area of computer graphics that focuses on enabling a wide variety of expressive styles for digital art</a:t>
            </a:r>
          </a:p>
        </p:txBody>
      </p:sp>
      <p:sp>
        <p:nvSpPr>
          <p:cNvPr id="4" name="Slide Number Placeholder 3"/>
          <p:cNvSpPr>
            <a:spLocks noGrp="1"/>
          </p:cNvSpPr>
          <p:nvPr>
            <p:ph type="sldNum" sz="quarter" idx="10"/>
          </p:nvPr>
        </p:nvSpPr>
        <p:spPr/>
        <p:txBody>
          <a:bodyPr/>
          <a:lstStyle/>
          <a:p>
            <a:fld id="{0AE79D30-0758-4D2A-9003-3694875537A1}" type="slidenum">
              <a:rPr lang="en-US" smtClean="0"/>
              <a:pPr/>
              <a:t>43</a:t>
            </a:fld>
            <a:endParaRPr lang="en-US"/>
          </a:p>
        </p:txBody>
      </p:sp>
    </p:spTree>
    <p:extLst>
      <p:ext uri="{BB962C8B-B14F-4D97-AF65-F5344CB8AC3E}">
        <p14:creationId xmlns:p14="http://schemas.microsoft.com/office/powerpoint/2010/main" val="503168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 important topic in non-photorealistic rendering is to create an</a:t>
            </a:r>
            <a:r>
              <a:rPr lang="en-US" baseline="0" dirty="0"/>
              <a:t> image that look like a painting. Today we look at one: painterly–rendering with Brushes of Multiple Sizes. This algorithm is pretty intuitive, and not very difficult to implement. You can implement this algorithm for project 1.</a:t>
            </a:r>
          </a:p>
          <a:p>
            <a:r>
              <a:rPr lang="en-US" baseline="0" dirty="0"/>
              <a:t>Basically, it builds painting one layer at a time. At the first, it uses a big brush, and then uses a smaller brush at each step. Big brush can capture the overall feature of an image, and smaller brushes can add details.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44</a:t>
            </a:fld>
            <a:endParaRPr lang="en-US"/>
          </a:p>
        </p:txBody>
      </p:sp>
    </p:spTree>
    <p:extLst>
      <p:ext uri="{BB962C8B-B14F-4D97-AF65-F5344CB8AC3E}">
        <p14:creationId xmlns:p14="http://schemas.microsoft.com/office/powerpoint/2010/main" val="2140862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a:t>
            </a:r>
            <a:r>
              <a:rPr lang="en-US" dirty="0" err="1"/>
              <a:t>psudo</a:t>
            </a:r>
            <a:r>
              <a:rPr lang="en-US" baseline="0" dirty="0"/>
              <a:t> code for this NPR algorithm</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45</a:t>
            </a:fld>
            <a:endParaRPr lang="en-US"/>
          </a:p>
        </p:txBody>
      </p:sp>
    </p:spTree>
    <p:extLst>
      <p:ext uri="{BB962C8B-B14F-4D97-AF65-F5344CB8AC3E}">
        <p14:creationId xmlns:p14="http://schemas.microsoft.com/office/powerpoint/2010/main" val="3787605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 layer is painted with strokes.</a:t>
            </a:r>
            <a:r>
              <a:rPr lang="en-US" baseline="0" dirty="0"/>
              <a:t>  We first compute the difference between the reference Image and the canvas. Then, for each pixel, we calculate the difference between the canvas and the reference image in its neighborhood. If the difference is too big, which means the canvas is not like the reference image, we put a stroke there to decrease the difference.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46</a:t>
            </a:fld>
            <a:endParaRPr lang="en-US"/>
          </a:p>
        </p:txBody>
      </p:sp>
    </p:spTree>
    <p:extLst>
      <p:ext uri="{BB962C8B-B14F-4D97-AF65-F5344CB8AC3E}">
        <p14:creationId xmlns:p14="http://schemas.microsoft.com/office/powerpoint/2010/main" val="3126629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a</a:t>
            </a:r>
            <a:r>
              <a:rPr lang="en-US" baseline="0" dirty="0"/>
              <a:t> variety of ways to model the stroke. An easy way is to model a stroke as a circle, and use a representative color in the neighborhood as the brush color. We actually provide a routine in the basic project program to help you to paint a stroke.</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47</a:t>
            </a:fld>
            <a:endParaRPr lang="en-US"/>
          </a:p>
        </p:txBody>
      </p:sp>
    </p:spTree>
    <p:extLst>
      <p:ext uri="{BB962C8B-B14F-4D97-AF65-F5344CB8AC3E}">
        <p14:creationId xmlns:p14="http://schemas.microsoft.com/office/powerpoint/2010/main" val="2734770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 We are now done</a:t>
            </a:r>
            <a:r>
              <a:rPr lang="en-US" baseline="0" dirty="0"/>
              <a:t> with images. We will spend several weeks on 3D graphics, particularly the mechanics of current graphics toolkits.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50</a:t>
            </a:fld>
            <a:endParaRPr lang="en-US"/>
          </a:p>
        </p:txBody>
      </p:sp>
    </p:spTree>
    <p:extLst>
      <p:ext uri="{BB962C8B-B14F-4D97-AF65-F5344CB8AC3E}">
        <p14:creationId xmlns:p14="http://schemas.microsoft.com/office/powerpoint/2010/main" val="1521719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a:t>
            </a:r>
            <a:r>
              <a:rPr lang="en-US" baseline="0" dirty="0"/>
              <a:t> we might have expected, we do not need to build a complicated 3D graphics application from the scratch. We have graphics toolkits to take care of the details of producing images from 3D geometry. Graphics toolkits provide APIs for us to specify the input environment and geometry information, such as …. Graphics toolkits also provide APIs to perform well defined operations based on the input. Finally, graphics toolkits will store the pixel data in a </a:t>
            </a:r>
            <a:r>
              <a:rPr lang="en-US" baseline="0" dirty="0" err="1"/>
              <a:t>framebuffer</a:t>
            </a:r>
            <a:r>
              <a:rPr lang="en-US" baseline="0" dirty="0"/>
              <a:t>. </a:t>
            </a:r>
          </a:p>
          <a:p>
            <a:endParaRPr lang="en-US" baseline="0" dirty="0"/>
          </a:p>
          <a:p>
            <a:r>
              <a:rPr lang="en-US" dirty="0"/>
              <a:t>A </a:t>
            </a:r>
            <a:r>
              <a:rPr lang="en-US" b="1" dirty="0" err="1"/>
              <a:t>framebuffer</a:t>
            </a:r>
            <a:r>
              <a:rPr lang="en-US" dirty="0"/>
              <a:t> is a video output device that drives a video display from a memory buffer containing a complete </a:t>
            </a:r>
            <a:r>
              <a:rPr lang="en-US" dirty="0">
                <a:hlinkClick r:id="rId3" tooltip="Video frame"/>
              </a:rPr>
              <a:t>frame</a:t>
            </a:r>
            <a:r>
              <a:rPr lang="en-US" dirty="0"/>
              <a:t> of data.</a:t>
            </a:r>
          </a:p>
        </p:txBody>
      </p:sp>
      <p:sp>
        <p:nvSpPr>
          <p:cNvPr id="4" name="Slide Number Placeholder 3"/>
          <p:cNvSpPr>
            <a:spLocks noGrp="1"/>
          </p:cNvSpPr>
          <p:nvPr>
            <p:ph type="sldNum" sz="quarter" idx="10"/>
          </p:nvPr>
        </p:nvSpPr>
        <p:spPr/>
        <p:txBody>
          <a:bodyPr/>
          <a:lstStyle/>
          <a:p>
            <a:fld id="{0AE79D30-0758-4D2A-9003-3694875537A1}" type="slidenum">
              <a:rPr lang="en-US" smtClean="0"/>
              <a:pPr/>
              <a:t>51</a:t>
            </a:fld>
            <a:endParaRPr lang="en-US"/>
          </a:p>
        </p:txBody>
      </p:sp>
    </p:spTree>
    <p:extLst>
      <p:ext uri="{BB962C8B-B14F-4D97-AF65-F5344CB8AC3E}">
        <p14:creationId xmlns:p14="http://schemas.microsoft.com/office/powerpoint/2010/main" val="234306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4</a:t>
            </a:fld>
            <a:endParaRPr lang="en-US"/>
          </a:p>
        </p:txBody>
      </p:sp>
    </p:spTree>
    <p:extLst>
      <p:ext uri="{BB962C8B-B14F-4D97-AF65-F5344CB8AC3E}">
        <p14:creationId xmlns:p14="http://schemas.microsoft.com/office/powerpoint/2010/main" val="3362298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OpenGL</a:t>
            </a:r>
            <a:r>
              <a:rPr lang="en-US" baseline="0" dirty="0"/>
              <a:t> is the most widely used graphics toolkits. It started from SGI’s GL toolkit.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52</a:t>
            </a:fld>
            <a:endParaRPr lang="en-US"/>
          </a:p>
        </p:txBody>
      </p:sp>
    </p:spTree>
    <p:extLst>
      <p:ext uri="{BB962C8B-B14F-4D97-AF65-F5344CB8AC3E}">
        <p14:creationId xmlns:p14="http://schemas.microsoft.com/office/powerpoint/2010/main" val="3989502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look at</a:t>
            </a:r>
            <a:r>
              <a:rPr lang="en-US" baseline="0" dirty="0"/>
              <a:t> the basics of graphics toolkits: that is coordinate systems. In a graphics toolkit, there are often multiple coordinate systems.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54</a:t>
            </a:fld>
            <a:endParaRPr lang="en-US"/>
          </a:p>
        </p:txBody>
      </p:sp>
    </p:spTree>
    <p:extLst>
      <p:ext uri="{BB962C8B-B14F-4D97-AF65-F5344CB8AC3E}">
        <p14:creationId xmlns:p14="http://schemas.microsoft.com/office/powerpoint/2010/main" val="86951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Different coordinate</a:t>
            </a:r>
            <a:r>
              <a:rPr lang="en-US" baseline="0" dirty="0"/>
              <a:t> systems represent the same point in different ways.  Here is an example. In the XY coordinate system, the point’s coordinates are (2, 3); while in the </a:t>
            </a:r>
            <a:r>
              <a:rPr lang="en-US" baseline="0" dirty="0" err="1"/>
              <a:t>uv</a:t>
            </a:r>
            <a:r>
              <a:rPr lang="en-US" baseline="0" dirty="0"/>
              <a:t> coordinate system, it is (1,2)</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55</a:t>
            </a:fld>
            <a:endParaRPr lang="en-US"/>
          </a:p>
        </p:txBody>
      </p:sp>
    </p:spTree>
    <p:extLst>
      <p:ext uri="{BB962C8B-B14F-4D97-AF65-F5344CB8AC3E}">
        <p14:creationId xmlns:p14="http://schemas.microsoft.com/office/powerpoint/2010/main" val="14298697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can</a:t>
            </a:r>
            <a:r>
              <a:rPr lang="en-US" baseline="0" dirty="0"/>
              <a:t> apply transformations to convert points between coordinate systems. For example, we can convert the </a:t>
            </a:r>
            <a:r>
              <a:rPr lang="en-US" baseline="0" dirty="0" err="1"/>
              <a:t>xy</a:t>
            </a:r>
            <a:r>
              <a:rPr lang="en-US" baseline="0" dirty="0"/>
              <a:t> into </a:t>
            </a:r>
            <a:r>
              <a:rPr lang="en-US" baseline="0" dirty="0" err="1"/>
              <a:t>uv</a:t>
            </a:r>
            <a:r>
              <a:rPr lang="en-US" baseline="0" dirty="0"/>
              <a:t> by subtraction here. We can convert </a:t>
            </a:r>
            <a:r>
              <a:rPr lang="en-US" baseline="0" dirty="0" err="1"/>
              <a:t>uv</a:t>
            </a:r>
            <a:r>
              <a:rPr lang="en-US" baseline="0" dirty="0"/>
              <a:t> to </a:t>
            </a:r>
            <a:r>
              <a:rPr lang="en-US" baseline="0" dirty="0" err="1"/>
              <a:t>xy</a:t>
            </a:r>
            <a:r>
              <a:rPr lang="en-US" baseline="0" dirty="0"/>
              <a:t> in a similar way.</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56</a:t>
            </a:fld>
            <a:endParaRPr lang="en-US"/>
          </a:p>
        </p:txBody>
      </p:sp>
    </p:spTree>
    <p:extLst>
      <p:ext uri="{BB962C8B-B14F-4D97-AF65-F5344CB8AC3E}">
        <p14:creationId xmlns:p14="http://schemas.microsoft.com/office/powerpoint/2010/main" val="1049438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Transformation</a:t>
            </a:r>
            <a:r>
              <a:rPr lang="en-US" baseline="0" dirty="0"/>
              <a:t> can also  be considered as a way to modify an object’s location and shape in one coordinate system. Here we can consider the transformation moves a point’s location in the space</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57</a:t>
            </a:fld>
            <a:endParaRPr lang="en-US"/>
          </a:p>
        </p:txBody>
      </p:sp>
    </p:spTree>
    <p:extLst>
      <p:ext uri="{BB962C8B-B14F-4D97-AF65-F5344CB8AC3E}">
        <p14:creationId xmlns:p14="http://schemas.microsoft.com/office/powerpoint/2010/main" val="667792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see some common transformation. The first is 2D translation. </a:t>
            </a:r>
            <a:r>
              <a:rPr lang="en-US" baseline="0" dirty="0"/>
              <a:t>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58</a:t>
            </a:fld>
            <a:endParaRPr lang="en-US"/>
          </a:p>
        </p:txBody>
      </p:sp>
    </p:spTree>
    <p:extLst>
      <p:ext uri="{BB962C8B-B14F-4D97-AF65-F5344CB8AC3E}">
        <p14:creationId xmlns:p14="http://schemas.microsoft.com/office/powerpoint/2010/main" val="415693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affine transformation is any </a:t>
            </a:r>
            <a:r>
              <a:rPr lang="en-US" dirty="0">
                <a:hlinkClick r:id="rId3"/>
              </a:rPr>
              <a:t>transformation</a:t>
            </a:r>
            <a:r>
              <a:rPr lang="en-US" dirty="0"/>
              <a:t> that preserves </a:t>
            </a:r>
            <a:r>
              <a:rPr lang="en-US" dirty="0" err="1">
                <a:hlinkClick r:id="rId4"/>
              </a:rPr>
              <a:t>collinearity</a:t>
            </a:r>
            <a:r>
              <a:rPr lang="en-US" dirty="0"/>
              <a:t> (i.e., all points lying on a </a:t>
            </a:r>
            <a:r>
              <a:rPr lang="en-US" dirty="0">
                <a:hlinkClick r:id="rId5"/>
              </a:rPr>
              <a:t>line</a:t>
            </a:r>
            <a:r>
              <a:rPr lang="en-US" dirty="0"/>
              <a:t> initially still lie on a </a:t>
            </a:r>
            <a:r>
              <a:rPr lang="en-US" dirty="0">
                <a:hlinkClick r:id="rId5"/>
              </a:rPr>
              <a:t>line</a:t>
            </a:r>
            <a:r>
              <a:rPr lang="en-US" dirty="0"/>
              <a:t> after </a:t>
            </a:r>
            <a:r>
              <a:rPr lang="en-US" dirty="0">
                <a:hlinkClick r:id="rId3"/>
              </a:rPr>
              <a:t>transformation</a:t>
            </a:r>
            <a:r>
              <a:rPr lang="en-US" dirty="0"/>
              <a:t>) and ratios of distances (e.g., the midpoint of a line segment remains the midpoint after </a:t>
            </a:r>
            <a:r>
              <a:rPr lang="en-US"/>
              <a:t>transformation) </a:t>
            </a:r>
          </a:p>
          <a:p>
            <a:r>
              <a:rPr lang="en-US" sz="1200" b="0" i="0" u="none" strike="noStrike" kern="1200" baseline="0">
                <a:solidFill>
                  <a:schemeClr val="tx1"/>
                </a:solidFill>
                <a:latin typeface="+mn-lt"/>
                <a:ea typeface="+mn-ea"/>
                <a:cs typeface="+mn-cs"/>
              </a:rPr>
              <a:t>Parallel lines remain parallel under affine transformations</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68</a:t>
            </a:fld>
            <a:endParaRPr lang="en-US"/>
          </a:p>
        </p:txBody>
      </p:sp>
    </p:spTree>
    <p:extLst>
      <p:ext uri="{BB962C8B-B14F-4D97-AF65-F5344CB8AC3E}">
        <p14:creationId xmlns:p14="http://schemas.microsoft.com/office/powerpoint/2010/main" val="18706267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69</a:t>
            </a:fld>
            <a:endParaRPr lang="en-US"/>
          </a:p>
        </p:txBody>
      </p:sp>
    </p:spTree>
    <p:extLst>
      <p:ext uri="{BB962C8B-B14F-4D97-AF65-F5344CB8AC3E}">
        <p14:creationId xmlns:p14="http://schemas.microsoft.com/office/powerpoint/2010/main" val="3057203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talk about a</a:t>
            </a:r>
            <a:r>
              <a:rPr lang="en-US" baseline="0" dirty="0"/>
              <a:t> more complicated case. That is, rotating about an arbitrary point instead of the origin of the coordinate system.</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70</a:t>
            </a:fld>
            <a:endParaRPr lang="en-US"/>
          </a:p>
        </p:txBody>
      </p:sp>
    </p:spTree>
    <p:extLst>
      <p:ext uri="{BB962C8B-B14F-4D97-AF65-F5344CB8AC3E}">
        <p14:creationId xmlns:p14="http://schemas.microsoft.com/office/powerpoint/2010/main" val="32603772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what</a:t>
            </a:r>
            <a:r>
              <a:rPr lang="en-US" baseline="0" dirty="0"/>
              <a:t> happens when we rotate an object about a point that is not the origin? We find that some point’s position  is not changed!</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71</a:t>
            </a:fld>
            <a:endParaRPr lang="en-US"/>
          </a:p>
        </p:txBody>
      </p:sp>
    </p:spTree>
    <p:extLst>
      <p:ext uri="{BB962C8B-B14F-4D97-AF65-F5344CB8AC3E}">
        <p14:creationId xmlns:p14="http://schemas.microsoft.com/office/powerpoint/2010/main" val="355111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 This</a:t>
            </a:r>
            <a:r>
              <a:rPr lang="en-US" baseline="0" dirty="0"/>
              <a:t> is all we need to know about signal processing for this introductory graphics class. Now let’s first take a rest and then talk about a more interesting topic. Image compositing. </a:t>
            </a:r>
          </a:p>
          <a:p>
            <a:endParaRPr lang="en-US" baseline="0" dirty="0"/>
          </a:p>
          <a:p>
            <a:r>
              <a:rPr lang="en-US" baseline="0" dirty="0"/>
              <a:t>Compositing is an operation that combines components from two or more images to make a new image. It is one of the most widely used graphics algorithm in movies and games.  For example, the action shown on the right is dangerous. But in practice, this action was shot in a much safer environment. They extract the actress and some objects and merge them into a background scene using compositing.</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5</a:t>
            </a:fld>
            <a:endParaRPr lang="en-US"/>
          </a:p>
        </p:txBody>
      </p:sp>
    </p:spTree>
    <p:extLst>
      <p:ext uri="{BB962C8B-B14F-4D97-AF65-F5344CB8AC3E}">
        <p14:creationId xmlns:p14="http://schemas.microsoft.com/office/powerpoint/2010/main" val="11033362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baseline="0" dirty="0"/>
              <a:t> how do we compute the position of a point after rotating around an arbitrary point.</a:t>
            </a:r>
          </a:p>
          <a:p>
            <a:r>
              <a:rPr lang="en-US" baseline="0" dirty="0"/>
              <a:t>Remember, we know how to rotate around the origin of the coordinate system.</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72</a:t>
            </a:fld>
            <a:endParaRPr lang="en-US"/>
          </a:p>
        </p:txBody>
      </p:sp>
    </p:spTree>
    <p:extLst>
      <p:ext uri="{BB962C8B-B14F-4D97-AF65-F5344CB8AC3E}">
        <p14:creationId xmlns:p14="http://schemas.microsoft.com/office/powerpoint/2010/main" val="21245796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can first translate the</a:t>
            </a:r>
            <a:r>
              <a:rPr lang="en-US" baseline="0" dirty="0"/>
              <a:t> coordinate system, so that in the new coordinate system, the point (a, b) will be the origin. Then we rotate the object around the new origin, we know how to do it. Then we translate the coordinate system back.</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73</a:t>
            </a:fld>
            <a:endParaRPr lang="en-US"/>
          </a:p>
        </p:txBody>
      </p:sp>
    </p:spTree>
    <p:extLst>
      <p:ext uri="{BB962C8B-B14F-4D97-AF65-F5344CB8AC3E}">
        <p14:creationId xmlns:p14="http://schemas.microsoft.com/office/powerpoint/2010/main" val="12934183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a:t>
            </a:r>
            <a:r>
              <a:rPr lang="en-US" baseline="0" dirty="0"/>
              <a:t> is the math beside this idea. We translate the coordinate system, so that (</a:t>
            </a:r>
            <a:r>
              <a:rPr lang="en-US" baseline="0" dirty="0" err="1"/>
              <a:t>a,b</a:t>
            </a:r>
            <a:r>
              <a:rPr lang="en-US" baseline="0" dirty="0"/>
              <a:t>) becomes (0,0)</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74</a:t>
            </a:fld>
            <a:endParaRPr lang="en-US"/>
          </a:p>
        </p:txBody>
      </p:sp>
    </p:spTree>
    <p:extLst>
      <p:ext uri="{BB962C8B-B14F-4D97-AF65-F5344CB8AC3E}">
        <p14:creationId xmlns:p14="http://schemas.microsoft.com/office/powerpoint/2010/main" val="10422556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a:t>
            </a:r>
            <a:r>
              <a:rPr lang="en-US" baseline="0" dirty="0"/>
              <a:t> Now let’s look at the matrix and vector operation of this method. </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75</a:t>
            </a:fld>
            <a:endParaRPr lang="en-US"/>
          </a:p>
        </p:txBody>
      </p:sp>
    </p:spTree>
    <p:extLst>
      <p:ext uri="{BB962C8B-B14F-4D97-AF65-F5344CB8AC3E}">
        <p14:creationId xmlns:p14="http://schemas.microsoft.com/office/powerpoint/2010/main" val="84336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1" dirty="0" err="1"/>
              <a:t>multiplane</a:t>
            </a:r>
            <a:r>
              <a:rPr lang="en-US" b="1" dirty="0"/>
              <a:t> camera</a:t>
            </a:r>
            <a:r>
              <a:rPr lang="en-US" dirty="0"/>
              <a:t> is a special </a:t>
            </a:r>
            <a:r>
              <a:rPr lang="en-US" dirty="0">
                <a:hlinkClick r:id="rId3" tooltip="Motion picture"/>
              </a:rPr>
              <a:t>motion picture</a:t>
            </a:r>
            <a:r>
              <a:rPr lang="en-US" dirty="0"/>
              <a:t> </a:t>
            </a:r>
            <a:r>
              <a:rPr lang="en-US" dirty="0">
                <a:hlinkClick r:id="rId4" tooltip="Camera"/>
              </a:rPr>
              <a:t>camera</a:t>
            </a:r>
            <a:r>
              <a:rPr lang="en-US" dirty="0"/>
              <a:t> used in the </a:t>
            </a:r>
            <a:r>
              <a:rPr lang="en-US" dirty="0">
                <a:hlinkClick r:id="rId5" tooltip="Traditional animation"/>
              </a:rPr>
              <a:t>traditional animation</a:t>
            </a:r>
            <a:r>
              <a:rPr lang="en-US" dirty="0"/>
              <a:t> process that moves a number of pieces of artwork past the camera at various speeds and at various distances from one another. This creates a </a:t>
            </a:r>
            <a:r>
              <a:rPr lang="en-US" dirty="0">
                <a:hlinkClick r:id="rId6" tooltip="3-D film"/>
              </a:rPr>
              <a:t>three-dimensional</a:t>
            </a:r>
            <a:r>
              <a:rPr lang="en-US" dirty="0"/>
              <a:t> effect, although not actually </a:t>
            </a:r>
            <a:r>
              <a:rPr lang="en-US" dirty="0">
                <a:hlinkClick r:id="rId7" tooltip="Stereoscopy"/>
              </a:rPr>
              <a:t>stereoscopic</a:t>
            </a:r>
            <a:r>
              <a:rPr lang="en-US" dirty="0"/>
              <a:t>.</a:t>
            </a:r>
          </a:p>
          <a:p>
            <a:r>
              <a:rPr lang="en-US" dirty="0"/>
              <a:t>Various parts of the artwork layers are left </a:t>
            </a:r>
            <a:r>
              <a:rPr lang="en-US" dirty="0">
                <a:hlinkClick r:id="rId8" tooltip="Transparency (optics)"/>
              </a:rPr>
              <a:t>transparent</a:t>
            </a:r>
            <a:r>
              <a:rPr lang="en-US" dirty="0"/>
              <a:t>, to allow other layers to be seen behind them. The movements are calculated and photographed frame-by-frame, with the result being an illusion of depth by having several layers of artwork moving at different speeds - the further away from the camera, the slower the speed. The </a:t>
            </a:r>
            <a:r>
              <a:rPr lang="en-US" dirty="0" err="1"/>
              <a:t>multiplane</a:t>
            </a:r>
            <a:r>
              <a:rPr lang="en-US" dirty="0"/>
              <a:t> effect is sometimes referred to as a </a:t>
            </a:r>
            <a:r>
              <a:rPr lang="en-US" dirty="0">
                <a:hlinkClick r:id="rId9" tooltip="Parallax"/>
              </a:rPr>
              <a:t>parallax</a:t>
            </a:r>
            <a:r>
              <a:rPr lang="en-US" dirty="0"/>
              <a:t> process.</a:t>
            </a:r>
          </a:p>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6</a:t>
            </a:fld>
            <a:endParaRPr lang="en-US"/>
          </a:p>
        </p:txBody>
      </p:sp>
    </p:spTree>
    <p:extLst>
      <p:ext uri="{BB962C8B-B14F-4D97-AF65-F5344CB8AC3E}">
        <p14:creationId xmlns:p14="http://schemas.microsoft.com/office/powerpoint/2010/main" val="216017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by Feng</a:t>
            </a:r>
          </a:p>
        </p:txBody>
      </p:sp>
      <p:sp>
        <p:nvSpPr>
          <p:cNvPr id="4" name="Slide Number Placeholder 3"/>
          <p:cNvSpPr>
            <a:spLocks noGrp="1"/>
          </p:cNvSpPr>
          <p:nvPr>
            <p:ph type="sldNum" sz="quarter" idx="5"/>
          </p:nvPr>
        </p:nvSpPr>
        <p:spPr/>
        <p:txBody>
          <a:bodyPr/>
          <a:lstStyle/>
          <a:p>
            <a:fld id="{0AE79D30-0758-4D2A-9003-3694875537A1}" type="slidenum">
              <a:rPr lang="en-US" smtClean="0"/>
              <a:pPr/>
              <a:t>7</a:t>
            </a:fld>
            <a:endParaRPr lang="en-US"/>
          </a:p>
        </p:txBody>
      </p:sp>
    </p:spTree>
    <p:extLst>
      <p:ext uri="{BB962C8B-B14F-4D97-AF65-F5344CB8AC3E}">
        <p14:creationId xmlns:p14="http://schemas.microsoft.com/office/powerpoint/2010/main" val="1093591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9</a:t>
            </a:fld>
            <a:endParaRPr lang="en-US"/>
          </a:p>
        </p:txBody>
      </p:sp>
    </p:spTree>
    <p:extLst>
      <p:ext uri="{BB962C8B-B14F-4D97-AF65-F5344CB8AC3E}">
        <p14:creationId xmlns:p14="http://schemas.microsoft.com/office/powerpoint/2010/main" val="3372645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talk about how the</a:t>
            </a:r>
            <a:r>
              <a:rPr lang="en-US" baseline="0" dirty="0"/>
              <a:t> compositing technique works. We first need to obtain a matte image for each source image. Matte is a term from film editing and cartoon production. A matte is an image that shows which parts of the image are foreground objects. We need to figure out two problems: first, how could we generate mattes? Second, how could we make use of them to insert an object into a background?</a:t>
            </a:r>
            <a:endParaRPr lang="en-US" dirty="0"/>
          </a:p>
        </p:txBody>
      </p:sp>
      <p:sp>
        <p:nvSpPr>
          <p:cNvPr id="4" name="Slide Number Placeholder 3"/>
          <p:cNvSpPr>
            <a:spLocks noGrp="1"/>
          </p:cNvSpPr>
          <p:nvPr>
            <p:ph type="sldNum" sz="quarter" idx="10"/>
          </p:nvPr>
        </p:nvSpPr>
        <p:spPr/>
        <p:txBody>
          <a:bodyPr/>
          <a:lstStyle/>
          <a:p>
            <a:fld id="{0AE79D30-0758-4D2A-9003-3694875537A1}" type="slidenum">
              <a:rPr lang="en-US" smtClean="0"/>
              <a:pPr/>
              <a:t>10</a:t>
            </a:fld>
            <a:endParaRPr lang="en-US"/>
          </a:p>
        </p:txBody>
      </p:sp>
    </p:spTree>
    <p:extLst>
      <p:ext uri="{BB962C8B-B14F-4D97-AF65-F5344CB8AC3E}">
        <p14:creationId xmlns:p14="http://schemas.microsoft.com/office/powerpoint/2010/main" val="376616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990600"/>
            <a:ext cx="7772400" cy="1371600"/>
          </a:xfrm>
        </p:spPr>
        <p:txBody>
          <a:bodyPr/>
          <a:lstStyle>
            <a:lvl1pPr>
              <a:defRPr sz="4200"/>
            </a:lvl1pPr>
          </a:lstStyle>
          <a:p>
            <a:r>
              <a:rPr lang="en-US"/>
              <a:t>Click to edit Master title style</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3400"/>
            </a:lvl1pPr>
          </a:lstStyle>
          <a:p>
            <a:r>
              <a:rPr lang="en-US"/>
              <a:t>Click to edit Master subtitle style</a:t>
            </a:r>
          </a:p>
        </p:txBody>
      </p:sp>
      <p:sp>
        <p:nvSpPr>
          <p:cNvPr id="5124"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5125"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5126" name="Rectangle 6"/>
          <p:cNvSpPr>
            <a:spLocks noGrp="1" noChangeArrowheads="1"/>
          </p:cNvSpPr>
          <p:nvPr>
            <p:ph type="sldNum" sz="quarter" idx="4"/>
          </p:nvPr>
        </p:nvSpPr>
        <p:spPr>
          <a:xfrm>
            <a:off x="6553200" y="6248400"/>
            <a:ext cx="1905000" cy="457200"/>
          </a:xfrm>
        </p:spPr>
        <p:txBody>
          <a:bodyPr/>
          <a:lstStyle>
            <a:lvl1pPr>
              <a:defRPr/>
            </a:lvl1pPr>
          </a:lstStyle>
          <a:p>
            <a:fld id="{1DF9744C-8F77-439B-9672-19D6EA0D57C0}" type="slidenum">
              <a:rPr lang="en-US"/>
              <a:pPr/>
              <a:t>‹#›</a:t>
            </a:fld>
            <a:endParaRPr lang="en-US"/>
          </a:p>
        </p:txBody>
      </p:sp>
      <p:sp>
        <p:nvSpPr>
          <p:cNvPr id="5127"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C7C461-FA73-4358-B785-149513232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210C8D-1221-430D-B625-437CF90300B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781800" cy="9906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3886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3886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2667000" y="6248400"/>
            <a:ext cx="38100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C6A6548-5539-4E83-B035-997D1B7793B5}" type="slidenum">
              <a:rPr lang="en-US"/>
              <a:pPr/>
              <a:t>‹#›</a:t>
            </a:fld>
            <a:endParaRPr lang="en-US"/>
          </a:p>
        </p:txBody>
      </p:sp>
    </p:spTree>
    <p:extLst>
      <p:ext uri="{BB962C8B-B14F-4D97-AF65-F5344CB8AC3E}">
        <p14:creationId xmlns:p14="http://schemas.microsoft.com/office/powerpoint/2010/main" val="97804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037288-ABAD-4E56-93DB-19D71962093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477195-4EE4-4E40-945B-888E184576F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F6CA0E-2D42-4E8E-8B03-3794891D6B7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90D407-46BC-4485-A915-9DC53BD50EF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1256FC4-4315-4C46-9870-1CC82285273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07E37EC-A902-43BF-B123-0757EAFD827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D0D584-F8E9-46BE-92B8-E183B63F0B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892669-3341-41E5-9847-B0721D76DA3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
        <p:nvSpPr>
          <p:cNvPr id="41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4102" name="Rectangle 6"/>
          <p:cNvSpPr>
            <a:spLocks noGrp="1" noChangeArrowheads="1"/>
          </p:cNvSpPr>
          <p:nvPr>
            <p:ph type="dt" sz="half" idx="2"/>
          </p:nvPr>
        </p:nvSpPr>
        <p:spPr bwMode="auto">
          <a:xfrm>
            <a:off x="990600" y="62484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en-US"/>
          </a:p>
        </p:txBody>
      </p:sp>
      <p:sp>
        <p:nvSpPr>
          <p:cNvPr id="4104" name="Rectangle 8"/>
          <p:cNvSpPr>
            <a:spLocks noGrp="1" noChangeArrowheads="1"/>
          </p:cNvSpPr>
          <p:nvPr>
            <p:ph type="sldNum" sz="quarter" idx="4"/>
          </p:nvPr>
        </p:nvSpPr>
        <p:spPr bwMode="auto">
          <a:xfrm>
            <a:off x="6172200" y="62484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950518DC-E22C-410C-BD10-3962E70790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Microsoft Sans Serif" pitchFamily="34" charset="0"/>
        </a:defRPr>
      </a:lvl2pPr>
      <a:lvl3pPr algn="l" rtl="0" eaLnBrk="1" fontAlgn="base" hangingPunct="1">
        <a:spcBef>
          <a:spcPct val="0"/>
        </a:spcBef>
        <a:spcAft>
          <a:spcPct val="0"/>
        </a:spcAft>
        <a:defRPr sz="4000">
          <a:solidFill>
            <a:schemeClr val="tx2"/>
          </a:solidFill>
          <a:latin typeface="Microsoft Sans Serif" pitchFamily="34" charset="0"/>
        </a:defRPr>
      </a:lvl3pPr>
      <a:lvl4pPr algn="l" rtl="0" eaLnBrk="1" fontAlgn="base" hangingPunct="1">
        <a:spcBef>
          <a:spcPct val="0"/>
        </a:spcBef>
        <a:spcAft>
          <a:spcPct val="0"/>
        </a:spcAft>
        <a:defRPr sz="4000">
          <a:solidFill>
            <a:schemeClr val="tx2"/>
          </a:solidFill>
          <a:latin typeface="Microsoft Sans Serif" pitchFamily="34" charset="0"/>
        </a:defRPr>
      </a:lvl4pPr>
      <a:lvl5pPr algn="l" rtl="0" eaLnBrk="1" fontAlgn="base" hangingPunct="1">
        <a:spcBef>
          <a:spcPct val="0"/>
        </a:spcBef>
        <a:spcAft>
          <a:spcPct val="0"/>
        </a:spcAft>
        <a:defRPr sz="4000">
          <a:solidFill>
            <a:schemeClr val="tx2"/>
          </a:solidFill>
          <a:latin typeface="Microsoft Sans Serif" pitchFamily="34" charset="0"/>
        </a:defRPr>
      </a:lvl5pPr>
      <a:lvl6pPr marL="457200" algn="l" rtl="0" eaLnBrk="1" fontAlgn="base" hangingPunct="1">
        <a:spcBef>
          <a:spcPct val="0"/>
        </a:spcBef>
        <a:spcAft>
          <a:spcPct val="0"/>
        </a:spcAft>
        <a:defRPr sz="4000">
          <a:solidFill>
            <a:schemeClr val="tx2"/>
          </a:solidFill>
          <a:latin typeface="Microsoft Sans Serif" pitchFamily="34" charset="0"/>
        </a:defRPr>
      </a:lvl6pPr>
      <a:lvl7pPr marL="914400" algn="l" rtl="0" eaLnBrk="1" fontAlgn="base" hangingPunct="1">
        <a:spcBef>
          <a:spcPct val="0"/>
        </a:spcBef>
        <a:spcAft>
          <a:spcPct val="0"/>
        </a:spcAft>
        <a:defRPr sz="4000">
          <a:solidFill>
            <a:schemeClr val="tx2"/>
          </a:solidFill>
          <a:latin typeface="Microsoft Sans Serif" pitchFamily="34" charset="0"/>
        </a:defRPr>
      </a:lvl7pPr>
      <a:lvl8pPr marL="1371600" algn="l" rtl="0" eaLnBrk="1" fontAlgn="base" hangingPunct="1">
        <a:spcBef>
          <a:spcPct val="0"/>
        </a:spcBef>
        <a:spcAft>
          <a:spcPct val="0"/>
        </a:spcAft>
        <a:defRPr sz="4000">
          <a:solidFill>
            <a:schemeClr val="tx2"/>
          </a:solidFill>
          <a:latin typeface="Microsoft Sans Serif" pitchFamily="34" charset="0"/>
        </a:defRPr>
      </a:lvl8pPr>
      <a:lvl9pPr marL="1828800" algn="l" rtl="0" eaLnBrk="1" fontAlgn="base" hangingPunct="1">
        <a:spcBef>
          <a:spcPct val="0"/>
        </a:spcBef>
        <a:spcAft>
          <a:spcPct val="0"/>
        </a:spcAft>
        <a:defRPr sz="4000">
          <a:solidFill>
            <a:schemeClr val="tx2"/>
          </a:solidFill>
          <a:latin typeface="Microsoft Sans Serif" pitchFamily="34" charset="0"/>
        </a:defRPr>
      </a:lvl9pPr>
    </p:titleStyle>
    <p:bodyStyle>
      <a:lvl1pPr marL="469900" indent="-469900" algn="l" rtl="0" eaLnBrk="1" fontAlgn="base" hangingPunct="1">
        <a:spcBef>
          <a:spcPct val="20000"/>
        </a:spcBef>
        <a:spcAft>
          <a:spcPct val="0"/>
        </a:spcAft>
        <a:buClr>
          <a:schemeClr val="accent2"/>
        </a:buClr>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800">
          <a:solidFill>
            <a:schemeClr val="tx1"/>
          </a:solidFill>
          <a:latin typeface="+mn-lt"/>
        </a:defRPr>
      </a:lvl2pPr>
      <a:lvl3pPr marL="1304925" indent="-395288" algn="l" rtl="0" eaLnBrk="1" fontAlgn="base" hangingPunct="1">
        <a:spcBef>
          <a:spcPct val="20000"/>
        </a:spcBef>
        <a:spcAft>
          <a:spcPct val="0"/>
        </a:spcAft>
        <a:buClr>
          <a:schemeClr val="accent2"/>
        </a:buClr>
        <a:buFont typeface="Wingdings" pitchFamily="2" charset="2"/>
        <a:buChar char="o"/>
        <a:defRPr sz="24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o"/>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pdx.edu/~fliu/courses/cs44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oleObject" Target="../embeddings/oleObject3.bin"/><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5.bin"/><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37.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19.bin"/><Relationship Id="rId18" Type="http://schemas.openxmlformats.org/officeDocument/2006/relationships/oleObject" Target="../embeddings/oleObject23.bin"/><Relationship Id="rId3" Type="http://schemas.openxmlformats.org/officeDocument/2006/relationships/oleObject" Target="../embeddings/oleObject14.bin"/><Relationship Id="rId21" Type="http://schemas.openxmlformats.org/officeDocument/2006/relationships/oleObject" Target="../embeddings/oleObject26.bin"/><Relationship Id="rId7" Type="http://schemas.openxmlformats.org/officeDocument/2006/relationships/oleObject" Target="../embeddings/oleObject16.bin"/><Relationship Id="rId12" Type="http://schemas.openxmlformats.org/officeDocument/2006/relationships/image" Target="../media/image48.wmf"/><Relationship Id="rId17" Type="http://schemas.openxmlformats.org/officeDocument/2006/relationships/oleObject" Target="../embeddings/oleObject22.bin"/><Relationship Id="rId2" Type="http://schemas.openxmlformats.org/officeDocument/2006/relationships/notesSlide" Target="../notesSlides/notesSlide28.xml"/><Relationship Id="rId16" Type="http://schemas.openxmlformats.org/officeDocument/2006/relationships/oleObject" Target="../embeddings/oleObject21.bin"/><Relationship Id="rId20" Type="http://schemas.openxmlformats.org/officeDocument/2006/relationships/oleObject" Target="../embeddings/oleObject25.bin"/><Relationship Id="rId1" Type="http://schemas.openxmlformats.org/officeDocument/2006/relationships/slideLayout" Target="../slideLayouts/slideLayout12.xml"/><Relationship Id="rId6" Type="http://schemas.openxmlformats.org/officeDocument/2006/relationships/image" Target="../media/image45.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8.bin"/><Relationship Id="rId10" Type="http://schemas.openxmlformats.org/officeDocument/2006/relationships/image" Target="../media/image47.wmf"/><Relationship Id="rId19" Type="http://schemas.openxmlformats.org/officeDocument/2006/relationships/oleObject" Target="../embeddings/oleObject24.bin"/><Relationship Id="rId4" Type="http://schemas.openxmlformats.org/officeDocument/2006/relationships/image" Target="../media/image19.wmf"/><Relationship Id="rId9" Type="http://schemas.openxmlformats.org/officeDocument/2006/relationships/oleObject" Target="../embeddings/oleObject17.bin"/><Relationship Id="rId14" Type="http://schemas.openxmlformats.org/officeDocument/2006/relationships/image" Target="../media/image49.wmf"/><Relationship Id="rId22"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1.wmf"/><Relationship Id="rId5" Type="http://schemas.openxmlformats.org/officeDocument/2006/relationships/oleObject" Target="../embeddings/oleObject30.bin"/><Relationship Id="rId4" Type="http://schemas.openxmlformats.org/officeDocument/2006/relationships/image" Target="../media/image50.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3.wmf"/><Relationship Id="rId5" Type="http://schemas.openxmlformats.org/officeDocument/2006/relationships/oleObject" Target="../embeddings/oleObject32.bin"/><Relationship Id="rId4" Type="http://schemas.openxmlformats.org/officeDocument/2006/relationships/image" Target="../media/image52.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cqczPfWnQMI" TargetMode="Externa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6.wmf"/><Relationship Id="rId5" Type="http://schemas.openxmlformats.org/officeDocument/2006/relationships/oleObject" Target="../embeddings/oleObject34.bin"/><Relationship Id="rId4" Type="http://schemas.openxmlformats.org/officeDocument/2006/relationships/image" Target="../media/image55.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3.wmf"/><Relationship Id="rId5" Type="http://schemas.openxmlformats.org/officeDocument/2006/relationships/oleObject" Target="../embeddings/oleObject36.bin"/><Relationship Id="rId4" Type="http://schemas.openxmlformats.org/officeDocument/2006/relationships/image" Target="../media/image62.wmf"/></Relationships>
</file>

<file path=ppt/slides/_rels/slide59.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37.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39.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40.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41.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43.bin"/><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44.bin"/><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45.bin"/><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9.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71.wmf"/><Relationship Id="rId5" Type="http://schemas.openxmlformats.org/officeDocument/2006/relationships/oleObject" Target="../embeddings/oleObject48.bin"/><Relationship Id="rId4" Type="http://schemas.openxmlformats.org/officeDocument/2006/relationships/image" Target="../media/image70.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295400"/>
            <a:ext cx="5943600" cy="769441"/>
          </a:xfrm>
          <a:prstGeom prst="rect">
            <a:avLst/>
          </a:prstGeom>
        </p:spPr>
        <p:txBody>
          <a:bodyPr wrap="square">
            <a:spAutoFit/>
          </a:bodyPr>
          <a:lstStyle/>
          <a:p>
            <a:pPr algn="ctr"/>
            <a:r>
              <a:rPr lang="en-US" sz="4400" b="1" dirty="0">
                <a:latin typeface="Adobe Caslon Pro Bold" pitchFamily="18" charset="0"/>
              </a:rPr>
              <a:t>Computer</a:t>
            </a:r>
            <a:r>
              <a:rPr lang="en-US" sz="4400" b="1" baseline="0" dirty="0">
                <a:latin typeface="Adobe Caslon Pro Bold" pitchFamily="18" charset="0"/>
              </a:rPr>
              <a:t> Graphics</a:t>
            </a:r>
            <a:endParaRPr lang="en-US" sz="4400" b="1" dirty="0">
              <a:latin typeface="Adobe Caslon Pro Bold" pitchFamily="18" charset="0"/>
            </a:endParaRPr>
          </a:p>
        </p:txBody>
      </p:sp>
      <p:sp>
        <p:nvSpPr>
          <p:cNvPr id="5" name="Rectangle 4"/>
          <p:cNvSpPr/>
          <p:nvPr/>
        </p:nvSpPr>
        <p:spPr>
          <a:xfrm>
            <a:off x="1371600" y="3124200"/>
            <a:ext cx="6096000" cy="2862322"/>
          </a:xfrm>
          <a:prstGeom prst="rect">
            <a:avLst/>
          </a:prstGeom>
        </p:spPr>
        <p:txBody>
          <a:bodyPr wrap="square">
            <a:spAutoFit/>
          </a:bodyPr>
          <a:lstStyle/>
          <a:p>
            <a:pPr algn="ctr"/>
            <a:r>
              <a:rPr lang="en-US" sz="3200" b="1" dirty="0">
                <a:latin typeface="Calibri" pitchFamily="34" charset="0"/>
              </a:rPr>
              <a:t>Prof.  Feng Liu</a:t>
            </a:r>
          </a:p>
          <a:p>
            <a:pPr algn="ctr"/>
            <a:endParaRPr lang="en-US" sz="2000" b="1" dirty="0">
              <a:latin typeface="Calibri" pitchFamily="34" charset="0"/>
            </a:endParaRPr>
          </a:p>
          <a:p>
            <a:pPr algn="ctr"/>
            <a:r>
              <a:rPr lang="en-US" sz="2800" b="1" dirty="0">
                <a:latin typeface="Calibri" pitchFamily="34" charset="0"/>
              </a:rPr>
              <a:t>Fall 2022</a:t>
            </a:r>
          </a:p>
          <a:p>
            <a:pPr algn="ctr"/>
            <a:endParaRPr lang="en-US" sz="2000" dirty="0">
              <a:latin typeface="Calibri" pitchFamily="34" charset="0"/>
            </a:endParaRPr>
          </a:p>
          <a:p>
            <a:pPr algn="ctr"/>
            <a:r>
              <a:rPr lang="en-US" sz="2000" dirty="0">
                <a:latin typeface="Calibri" pitchFamily="34" charset="0"/>
                <a:hlinkClick r:id="rId3"/>
              </a:rPr>
              <a:t>http://www.cs.pdx.edu/~fliu/courses/cs447/</a:t>
            </a:r>
            <a:endParaRPr lang="en-US" sz="2000" dirty="0">
              <a:latin typeface="Calibri" pitchFamily="34" charset="0"/>
            </a:endParaRPr>
          </a:p>
          <a:p>
            <a:pPr algn="ctr"/>
            <a:endParaRPr lang="en-US" sz="2000" dirty="0">
              <a:latin typeface="Calibri" pitchFamily="34" charset="0"/>
            </a:endParaRPr>
          </a:p>
          <a:p>
            <a:pPr algn="ctr"/>
            <a:r>
              <a:rPr lang="en-US" sz="2000" b="1" dirty="0">
                <a:latin typeface="Calibri" pitchFamily="34" charset="0"/>
              </a:rPr>
              <a:t>10/17/2022</a:t>
            </a:r>
          </a:p>
          <a:p>
            <a:pPr algn="ctr"/>
            <a:endParaRPr lang="en-US" sz="2000" dirty="0">
              <a:latin typeface="Adobe Caslon Pro"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Mattes</a:t>
            </a:r>
          </a:p>
        </p:txBody>
      </p:sp>
      <p:sp>
        <p:nvSpPr>
          <p:cNvPr id="3" name="Content Placeholder 2"/>
          <p:cNvSpPr>
            <a:spLocks noGrp="1"/>
          </p:cNvSpPr>
          <p:nvPr>
            <p:ph idx="1"/>
          </p:nvPr>
        </p:nvSpPr>
        <p:spPr>
          <a:xfrm>
            <a:off x="566738" y="1752600"/>
            <a:ext cx="4995862" cy="4267200"/>
          </a:xfrm>
        </p:spPr>
        <p:txBody>
          <a:bodyPr/>
          <a:lstStyle/>
          <a:p>
            <a:r>
              <a:rPr lang="en-US" sz="2000" dirty="0"/>
              <a:t>A </a:t>
            </a:r>
            <a:r>
              <a:rPr lang="en-US" sz="2000" i="1" dirty="0"/>
              <a:t>matte</a:t>
            </a:r>
            <a:r>
              <a:rPr lang="en-US" sz="2000" dirty="0"/>
              <a:t> is an image that shows which parts of another image are foreground objects</a:t>
            </a:r>
          </a:p>
          <a:p>
            <a:r>
              <a:rPr lang="en-US" sz="2000" dirty="0"/>
              <a:t>Term dates from film editing and cartoon production</a:t>
            </a:r>
          </a:p>
          <a:p>
            <a:r>
              <a:rPr lang="en-US" sz="2000" dirty="0"/>
              <a:t>How would I use a matte to insert an object into a background?</a:t>
            </a:r>
          </a:p>
          <a:p>
            <a:r>
              <a:rPr lang="en-US" sz="2000" dirty="0"/>
              <a:t>How are mattes usually generated for television?</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10</a:t>
            </a:fld>
            <a:endParaRPr lang="en-US"/>
          </a:p>
        </p:txBody>
      </p:sp>
      <p:pic>
        <p:nvPicPr>
          <p:cNvPr id="5" name="Picture 4" descr="wiz"/>
          <p:cNvPicPr>
            <a:picLocks noChangeAspect="1" noChangeArrowheads="1"/>
          </p:cNvPicPr>
          <p:nvPr/>
        </p:nvPicPr>
        <p:blipFill>
          <a:blip r:embed="rId3" cstate="print"/>
          <a:srcRect/>
          <a:stretch>
            <a:fillRect/>
          </a:stretch>
        </p:blipFill>
        <p:spPr>
          <a:xfrm>
            <a:off x="5638800" y="1752600"/>
            <a:ext cx="2678113" cy="2097088"/>
          </a:xfrm>
          <a:prstGeom prst="rect">
            <a:avLst/>
          </a:prstGeom>
          <a:noFill/>
          <a:ln/>
        </p:spPr>
      </p:pic>
      <p:pic>
        <p:nvPicPr>
          <p:cNvPr id="6" name="Picture 5" descr="wiz-matte"/>
          <p:cNvPicPr>
            <a:picLocks noChangeAspect="1" noChangeArrowheads="1"/>
          </p:cNvPicPr>
          <p:nvPr/>
        </p:nvPicPr>
        <p:blipFill>
          <a:blip r:embed="rId4" cstate="print"/>
          <a:srcRect/>
          <a:stretch>
            <a:fillRect/>
          </a:stretch>
        </p:blipFill>
        <p:spPr>
          <a:xfrm>
            <a:off x="5638800" y="4000500"/>
            <a:ext cx="2678113" cy="2095500"/>
          </a:xfrm>
          <a:prstGeom prst="rect">
            <a:avLst/>
          </a:prstGeom>
          <a:noFill/>
          <a:ln/>
        </p:spPr>
      </p:pic>
    </p:spTree>
    <p:extLst>
      <p:ext uri="{BB962C8B-B14F-4D97-AF65-F5344CB8AC3E}">
        <p14:creationId xmlns:p14="http://schemas.microsoft.com/office/powerpoint/2010/main" val="219853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Mattes</a:t>
            </a:r>
          </a:p>
        </p:txBody>
      </p:sp>
      <p:sp>
        <p:nvSpPr>
          <p:cNvPr id="3" name="Content Placeholder 2"/>
          <p:cNvSpPr>
            <a:spLocks noGrp="1"/>
          </p:cNvSpPr>
          <p:nvPr>
            <p:ph idx="1"/>
          </p:nvPr>
        </p:nvSpPr>
        <p:spPr/>
        <p:txBody>
          <a:bodyPr/>
          <a:lstStyle/>
          <a:p>
            <a:r>
              <a:rPr lang="en-US" sz="2400" dirty="0"/>
              <a:t>To insert an object into a background</a:t>
            </a:r>
          </a:p>
          <a:p>
            <a:pPr lvl="1"/>
            <a:r>
              <a:rPr lang="en-US" sz="2000" dirty="0"/>
              <a:t>Call the image of the object the source</a:t>
            </a:r>
          </a:p>
          <a:p>
            <a:pPr lvl="1"/>
            <a:r>
              <a:rPr lang="en-US" sz="2000" dirty="0"/>
              <a:t>Put the background into the destination</a:t>
            </a:r>
          </a:p>
          <a:p>
            <a:pPr lvl="1"/>
            <a:r>
              <a:rPr lang="en-US" sz="2000" dirty="0"/>
              <a:t>For all the source pixels, if the matte is white, copy the pixel, otherwise leave it unchanged</a:t>
            </a:r>
          </a:p>
          <a:p>
            <a:r>
              <a:rPr lang="en-US" sz="2400" dirty="0"/>
              <a:t>To generate mattes:</a:t>
            </a:r>
          </a:p>
          <a:p>
            <a:pPr lvl="1"/>
            <a:r>
              <a:rPr lang="en-US" sz="2000" dirty="0"/>
              <a:t>Use smart selection tools in Photoshop or similar</a:t>
            </a:r>
          </a:p>
          <a:p>
            <a:pPr lvl="2"/>
            <a:r>
              <a:rPr lang="en-US" sz="2000" dirty="0"/>
              <a:t>They outline the object and convert the outline to a matte</a:t>
            </a:r>
          </a:p>
          <a:p>
            <a:pPr lvl="1"/>
            <a:r>
              <a:rPr lang="en-US" sz="2000" b="1" dirty="0"/>
              <a:t>Blue Screen:</a:t>
            </a:r>
            <a:r>
              <a:rPr lang="en-US" sz="2000" dirty="0"/>
              <a:t> Photograph/film the object in front of a blue background, then consider all the blue pixels in the image to be the background</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11</a:t>
            </a:fld>
            <a:endParaRPr lang="en-US" dirty="0"/>
          </a:p>
        </p:txBody>
      </p:sp>
    </p:spTree>
    <p:extLst>
      <p:ext uri="{BB962C8B-B14F-4D97-AF65-F5344CB8AC3E}">
        <p14:creationId xmlns:p14="http://schemas.microsoft.com/office/powerpoint/2010/main" val="1609047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Compositing</a:t>
            </a:r>
          </a:p>
        </p:txBody>
      </p:sp>
      <p:sp>
        <p:nvSpPr>
          <p:cNvPr id="3" name="Content Placeholder 2"/>
          <p:cNvSpPr>
            <a:spLocks noGrp="1"/>
          </p:cNvSpPr>
          <p:nvPr>
            <p:ph idx="1"/>
          </p:nvPr>
        </p:nvSpPr>
        <p:spPr/>
        <p:txBody>
          <a:bodyPr/>
          <a:lstStyle/>
          <a:p>
            <a:pPr>
              <a:lnSpc>
                <a:spcPct val="80000"/>
              </a:lnSpc>
            </a:pPr>
            <a:r>
              <a:rPr lang="en-US" sz="2000" dirty="0"/>
              <a:t>Compositing is the term for combining images, one over the other</a:t>
            </a:r>
          </a:p>
          <a:p>
            <a:pPr lvl="1">
              <a:lnSpc>
                <a:spcPct val="80000"/>
              </a:lnSpc>
            </a:pPr>
            <a:r>
              <a:rPr lang="en-US" sz="1800" dirty="0"/>
              <a:t>Used to put special effects into live action</a:t>
            </a:r>
          </a:p>
          <a:p>
            <a:pPr>
              <a:buNone/>
            </a:pP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12</a:t>
            </a:fld>
            <a:endParaRPr lang="en-US"/>
          </a:p>
        </p:txBody>
      </p:sp>
      <p:pic>
        <p:nvPicPr>
          <p:cNvPr id="5" name="Picture 4" descr="sg_01_gstl"/>
          <p:cNvPicPr>
            <a:picLocks noChangeAspect="1" noChangeArrowheads="1"/>
          </p:cNvPicPr>
          <p:nvPr/>
        </p:nvPicPr>
        <p:blipFill>
          <a:blip r:embed="rId3" cstate="print"/>
          <a:srcRect/>
          <a:stretch>
            <a:fillRect/>
          </a:stretch>
        </p:blipFill>
        <p:spPr bwMode="auto">
          <a:xfrm>
            <a:off x="685800" y="3276600"/>
            <a:ext cx="3811588" cy="2859088"/>
          </a:xfrm>
          <a:prstGeom prst="rect">
            <a:avLst/>
          </a:prstGeom>
          <a:noFill/>
        </p:spPr>
      </p:pic>
      <p:pic>
        <p:nvPicPr>
          <p:cNvPr id="6" name="Picture 5" descr="sg_30"/>
          <p:cNvPicPr>
            <a:picLocks noChangeAspect="1" noChangeArrowheads="1"/>
          </p:cNvPicPr>
          <p:nvPr/>
        </p:nvPicPr>
        <p:blipFill>
          <a:blip r:embed="rId4" cstate="print"/>
          <a:srcRect/>
          <a:stretch>
            <a:fillRect/>
          </a:stretch>
        </p:blipFill>
        <p:spPr bwMode="auto">
          <a:xfrm>
            <a:off x="4800600" y="3276600"/>
            <a:ext cx="3725863" cy="2828925"/>
          </a:xfrm>
          <a:prstGeom prst="rect">
            <a:avLst/>
          </a:prstGeom>
          <a:noFill/>
        </p:spPr>
      </p:pic>
    </p:spTree>
    <p:extLst>
      <p:ext uri="{BB962C8B-B14F-4D97-AF65-F5344CB8AC3E}">
        <p14:creationId xmlns:p14="http://schemas.microsoft.com/office/powerpoint/2010/main" val="35337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a:t>
            </a:r>
          </a:p>
        </p:txBody>
      </p:sp>
      <p:sp>
        <p:nvSpPr>
          <p:cNvPr id="3" name="Content Placeholder 2"/>
          <p:cNvSpPr>
            <a:spLocks noGrp="1"/>
          </p:cNvSpPr>
          <p:nvPr>
            <p:ph idx="1"/>
          </p:nvPr>
        </p:nvSpPr>
        <p:spPr>
          <a:xfrm>
            <a:off x="566738" y="1752600"/>
            <a:ext cx="8577262" cy="4267200"/>
          </a:xfrm>
        </p:spPr>
        <p:txBody>
          <a:bodyPr/>
          <a:lstStyle/>
          <a:p>
            <a:pPr>
              <a:lnSpc>
                <a:spcPct val="90000"/>
              </a:lnSpc>
            </a:pPr>
            <a:r>
              <a:rPr lang="en-US" sz="2400" dirty="0"/>
              <a:t>Basic idea: Encode opacity information in the image</a:t>
            </a:r>
          </a:p>
          <a:p>
            <a:pPr>
              <a:lnSpc>
                <a:spcPct val="90000"/>
              </a:lnSpc>
            </a:pPr>
            <a:r>
              <a:rPr lang="en-US" sz="2400" dirty="0"/>
              <a:t>Add an extra channel, the </a:t>
            </a:r>
            <a:r>
              <a:rPr lang="en-US" sz="2400" i="1" dirty="0"/>
              <a:t>alpha</a:t>
            </a:r>
            <a:r>
              <a:rPr lang="en-US" sz="2400" dirty="0"/>
              <a:t> channel, to each image</a:t>
            </a:r>
          </a:p>
          <a:p>
            <a:pPr lvl="1">
              <a:lnSpc>
                <a:spcPct val="90000"/>
              </a:lnSpc>
            </a:pPr>
            <a:r>
              <a:rPr lang="en-US" sz="2000" dirty="0"/>
              <a:t>For each pixel, store R, G, B and Alpha</a:t>
            </a:r>
          </a:p>
          <a:p>
            <a:pPr lvl="1">
              <a:lnSpc>
                <a:spcPct val="90000"/>
              </a:lnSpc>
            </a:pPr>
            <a:r>
              <a:rPr lang="en-US" sz="2000" dirty="0"/>
              <a:t>alpha = 1 implies full opacity at a pixel</a:t>
            </a:r>
          </a:p>
          <a:p>
            <a:pPr lvl="1">
              <a:lnSpc>
                <a:spcPct val="90000"/>
              </a:lnSpc>
            </a:pPr>
            <a:r>
              <a:rPr lang="en-US" sz="2000" dirty="0"/>
              <a:t>alpha = 0 implies completely clear pixels</a:t>
            </a:r>
          </a:p>
          <a:p>
            <a:pPr>
              <a:lnSpc>
                <a:spcPct val="90000"/>
              </a:lnSpc>
            </a:pPr>
            <a:r>
              <a:rPr lang="en-US" sz="2400" dirty="0"/>
              <a:t>There are many interpretations of alpha</a:t>
            </a:r>
          </a:p>
          <a:p>
            <a:pPr lvl="1">
              <a:lnSpc>
                <a:spcPct val="90000"/>
              </a:lnSpc>
            </a:pPr>
            <a:r>
              <a:rPr lang="en-US" sz="2000" dirty="0"/>
              <a:t>Is there anything in the image at that point (web graphics)</a:t>
            </a:r>
          </a:p>
          <a:p>
            <a:pPr lvl="1">
              <a:lnSpc>
                <a:spcPct val="90000"/>
              </a:lnSpc>
            </a:pPr>
            <a:r>
              <a:rPr lang="en-US" sz="2000" dirty="0"/>
              <a:t>Transparency (real-time OpenGL)</a:t>
            </a:r>
          </a:p>
          <a:p>
            <a:pPr>
              <a:lnSpc>
                <a:spcPct val="90000"/>
              </a:lnSpc>
            </a:pPr>
            <a:r>
              <a:rPr lang="en-US" sz="2400" dirty="0"/>
              <a:t>Images are now in RGBA format, and typically 32 bits per pixel (8 bits for alpha)</a:t>
            </a:r>
          </a:p>
          <a:p>
            <a:pPr>
              <a:lnSpc>
                <a:spcPct val="90000"/>
              </a:lnSpc>
            </a:pPr>
            <a:r>
              <a:rPr lang="en-US" sz="2400" dirty="0"/>
              <a:t>All images in the project are in this format</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Pre-Multiplied Alpha</a:t>
            </a:r>
          </a:p>
        </p:txBody>
      </p:sp>
      <p:sp>
        <p:nvSpPr>
          <p:cNvPr id="3" name="Content Placeholder 2"/>
          <p:cNvSpPr>
            <a:spLocks noGrp="1"/>
          </p:cNvSpPr>
          <p:nvPr>
            <p:ph idx="1"/>
          </p:nvPr>
        </p:nvSpPr>
        <p:spPr/>
        <p:txBody>
          <a:bodyPr/>
          <a:lstStyle/>
          <a:p>
            <a:r>
              <a:rPr lang="en-US" sz="2400" dirty="0"/>
              <a:t>Instead of storing (R,G,B,</a:t>
            </a:r>
            <a:r>
              <a:rPr lang="en-US" sz="2400" dirty="0">
                <a:sym typeface="Symbol" pitchFamily="18" charset="2"/>
              </a:rPr>
              <a:t>)</a:t>
            </a:r>
            <a:r>
              <a:rPr lang="en-US" sz="2400" dirty="0"/>
              <a:t>, store (</a:t>
            </a:r>
            <a:r>
              <a:rPr lang="en-US" sz="2400" dirty="0">
                <a:sym typeface="Symbol" pitchFamily="18" charset="2"/>
              </a:rPr>
              <a:t>R,G,B,)</a:t>
            </a:r>
          </a:p>
          <a:p>
            <a:r>
              <a:rPr lang="en-US" sz="2400" dirty="0">
                <a:sym typeface="Symbol" pitchFamily="18" charset="2"/>
              </a:rPr>
              <a:t>The compositing operations in the next several slides are easier with pre-multiplied alpha</a:t>
            </a:r>
          </a:p>
          <a:p>
            <a:r>
              <a:rPr lang="en-US" sz="2400" b="1" dirty="0">
                <a:sym typeface="Symbol" pitchFamily="18" charset="2"/>
              </a:rPr>
              <a:t>To display and do color conversions, must extract RGB by dividing out </a:t>
            </a:r>
          </a:p>
          <a:p>
            <a:pPr lvl="1"/>
            <a:r>
              <a:rPr lang="en-US" sz="2000" dirty="0">
                <a:sym typeface="Symbol" pitchFamily="18" charset="2"/>
              </a:rPr>
              <a:t>=0 is always black</a:t>
            </a:r>
          </a:p>
          <a:p>
            <a:pPr lvl="1"/>
            <a:r>
              <a:rPr lang="en-US" sz="2000" dirty="0">
                <a:sym typeface="Symbol" pitchFamily="18" charset="2"/>
              </a:rPr>
              <a:t>Some loss of precision as  gets small, but generally not a big problem</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Compositing Assumptions</a:t>
            </a:r>
          </a:p>
        </p:txBody>
      </p:sp>
      <p:sp>
        <p:nvSpPr>
          <p:cNvPr id="3" name="Content Placeholder 2"/>
          <p:cNvSpPr>
            <a:spLocks noGrp="1"/>
          </p:cNvSpPr>
          <p:nvPr>
            <p:ph idx="1"/>
          </p:nvPr>
        </p:nvSpPr>
        <p:spPr>
          <a:xfrm>
            <a:off x="566738" y="1752600"/>
            <a:ext cx="8196262" cy="4267200"/>
          </a:xfrm>
        </p:spPr>
        <p:txBody>
          <a:bodyPr/>
          <a:lstStyle/>
          <a:p>
            <a:r>
              <a:rPr lang="en-US" sz="2400" dirty="0"/>
              <a:t>We will combine two images, </a:t>
            </a:r>
            <a:r>
              <a:rPr lang="en-US" sz="2400" i="1" dirty="0"/>
              <a:t>f</a:t>
            </a:r>
            <a:r>
              <a:rPr lang="en-US" sz="2400" dirty="0"/>
              <a:t> and </a:t>
            </a:r>
            <a:r>
              <a:rPr lang="en-US" sz="2400" i="1" dirty="0"/>
              <a:t>g</a:t>
            </a:r>
            <a:r>
              <a:rPr lang="en-US" sz="2400" dirty="0"/>
              <a:t>, to get a third </a:t>
            </a:r>
            <a:r>
              <a:rPr lang="en-US" sz="2400" i="1" dirty="0"/>
              <a:t>composite image</a:t>
            </a:r>
          </a:p>
          <a:p>
            <a:r>
              <a:rPr lang="en-US" sz="2400" dirty="0"/>
              <a:t>Both images are the same size and use the same color representation</a:t>
            </a:r>
          </a:p>
          <a:p>
            <a:r>
              <a:rPr lang="en-US" sz="2400" dirty="0"/>
              <a:t>Multiple images can be combined in stages, operating on two at a time</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Compositing Operation</a:t>
            </a:r>
          </a:p>
        </p:txBody>
      </p:sp>
      <p:sp>
        <p:nvSpPr>
          <p:cNvPr id="3" name="Content Placeholder 2"/>
          <p:cNvSpPr>
            <a:spLocks noGrp="1"/>
          </p:cNvSpPr>
          <p:nvPr>
            <p:ph idx="1"/>
          </p:nvPr>
        </p:nvSpPr>
        <p:spPr/>
        <p:txBody>
          <a:bodyPr/>
          <a:lstStyle/>
          <a:p>
            <a:r>
              <a:rPr lang="en-US" sz="2000" dirty="0"/>
              <a:t>At each pixel, combine the pixel data from </a:t>
            </a:r>
            <a:r>
              <a:rPr lang="en-US" sz="2000" i="1" dirty="0"/>
              <a:t>f</a:t>
            </a:r>
            <a:r>
              <a:rPr lang="en-US" sz="2000" dirty="0"/>
              <a:t> and the pixel data from</a:t>
            </a:r>
            <a:r>
              <a:rPr lang="en-US" sz="2000" i="1" dirty="0"/>
              <a:t> g </a:t>
            </a:r>
            <a:r>
              <a:rPr lang="en-US" sz="2000" dirty="0"/>
              <a:t>with the equation:</a:t>
            </a:r>
          </a:p>
          <a:p>
            <a:endParaRPr lang="en-US" sz="2000" dirty="0"/>
          </a:p>
          <a:p>
            <a:endParaRPr lang="en-US" sz="2000" dirty="0"/>
          </a:p>
          <a:p>
            <a:endParaRPr lang="en-US" sz="2000" dirty="0"/>
          </a:p>
          <a:p>
            <a:r>
              <a:rPr lang="en-US" sz="2000" i="1" dirty="0"/>
              <a:t>F</a:t>
            </a:r>
            <a:r>
              <a:rPr lang="en-US" sz="2000" dirty="0"/>
              <a:t> and </a:t>
            </a:r>
            <a:r>
              <a:rPr lang="en-US" sz="2000" i="1" dirty="0"/>
              <a:t>G</a:t>
            </a:r>
            <a:r>
              <a:rPr lang="en-US" sz="2000" dirty="0"/>
              <a:t> describe how much of each input image survives, and </a:t>
            </a:r>
            <a:r>
              <a:rPr lang="en-US" sz="2000" i="1" dirty="0" err="1"/>
              <a:t>c</a:t>
            </a:r>
            <a:r>
              <a:rPr lang="en-US" sz="2000" i="1" baseline="-25000" dirty="0" err="1"/>
              <a:t>f</a:t>
            </a:r>
            <a:r>
              <a:rPr lang="en-US" sz="2000" dirty="0"/>
              <a:t> and </a:t>
            </a:r>
            <a:r>
              <a:rPr lang="en-US" sz="2000" i="1" dirty="0"/>
              <a:t>c</a:t>
            </a:r>
            <a:r>
              <a:rPr lang="en-US" sz="2000" i="1" baseline="-25000" dirty="0"/>
              <a:t>g</a:t>
            </a:r>
            <a:r>
              <a:rPr lang="en-US" sz="2000" dirty="0"/>
              <a:t> are </a:t>
            </a:r>
            <a:r>
              <a:rPr lang="en-US" sz="2000" b="1" dirty="0"/>
              <a:t>pre-multiplied pixels</a:t>
            </a:r>
            <a:r>
              <a:rPr lang="en-US" sz="2000" dirty="0"/>
              <a:t>, and </a:t>
            </a:r>
            <a:r>
              <a:rPr lang="en-US" sz="2000" b="1" dirty="0"/>
              <a:t>all four channels</a:t>
            </a:r>
            <a:r>
              <a:rPr lang="en-US" sz="2000" dirty="0"/>
              <a:t> are calculated</a:t>
            </a:r>
          </a:p>
          <a:p>
            <a:r>
              <a:rPr lang="en-US" sz="2000" b="1" dirty="0"/>
              <a:t>To define a compositing operation, define </a:t>
            </a:r>
            <a:r>
              <a:rPr lang="en-US" sz="2000" b="1" i="1" dirty="0"/>
              <a:t>F</a:t>
            </a:r>
            <a:r>
              <a:rPr lang="en-US" sz="2000" b="1" dirty="0"/>
              <a:t> and </a:t>
            </a:r>
            <a:r>
              <a:rPr lang="en-US" sz="2000" b="1" i="1" dirty="0"/>
              <a:t>G</a:t>
            </a:r>
            <a:endParaRPr lang="en-US" sz="2000" dirty="0"/>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16</a:t>
            </a:fld>
            <a:endParaRPr lang="en-US"/>
          </a:p>
        </p:txBody>
      </p:sp>
      <p:graphicFrame>
        <p:nvGraphicFramePr>
          <p:cNvPr id="315394" name="Object 2"/>
          <p:cNvGraphicFramePr>
            <a:graphicFrameLocks noChangeAspect="1"/>
          </p:cNvGraphicFramePr>
          <p:nvPr/>
        </p:nvGraphicFramePr>
        <p:xfrm>
          <a:off x="3124200" y="2590800"/>
          <a:ext cx="2438400" cy="627063"/>
        </p:xfrm>
        <a:graphic>
          <a:graphicData uri="http://schemas.openxmlformats.org/presentationml/2006/ole">
            <mc:AlternateContent xmlns:mc="http://schemas.openxmlformats.org/markup-compatibility/2006">
              <mc:Choice xmlns:v="urn:schemas-microsoft-com:vml" Requires="v">
                <p:oleObj name="Equation" r:id="rId3" imgW="939392" imgH="241195" progId="Equation.3">
                  <p:embed/>
                </p:oleObj>
              </mc:Choice>
              <mc:Fallback>
                <p:oleObj name="Equation" r:id="rId3" imgW="939392" imgH="241195" progId="Equation.3">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590800"/>
                        <a:ext cx="2438400"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Compositing Operation</a:t>
            </a:r>
          </a:p>
        </p:txBody>
      </p:sp>
      <p:sp>
        <p:nvSpPr>
          <p:cNvPr id="4" name="Slide Number Placeholder 3"/>
          <p:cNvSpPr>
            <a:spLocks noGrp="1"/>
          </p:cNvSpPr>
          <p:nvPr>
            <p:ph type="sldNum" sz="quarter" idx="12"/>
          </p:nvPr>
        </p:nvSpPr>
        <p:spPr/>
        <p:txBody>
          <a:bodyPr/>
          <a:lstStyle/>
          <a:p>
            <a:fld id="{87037288-ABAD-4E56-93DB-19D719620939}" type="slidenum">
              <a:rPr lang="en-US" smtClean="0"/>
              <a:pPr/>
              <a:t>17</a:t>
            </a:fld>
            <a:endParaRPr lang="en-US"/>
          </a:p>
        </p:txBody>
      </p:sp>
      <p:sp>
        <p:nvSpPr>
          <p:cNvPr id="5" name="Rectangle 3"/>
          <p:cNvSpPr txBox="1">
            <a:spLocks noChangeArrowheads="1"/>
          </p:cNvSpPr>
          <p:nvPr/>
        </p:nvSpPr>
        <p:spPr bwMode="auto">
          <a:xfrm>
            <a:off x="685800" y="1676400"/>
            <a:ext cx="59436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90000"/>
              </a:lnSpc>
              <a:spcBef>
                <a:spcPct val="20000"/>
              </a:spcBef>
              <a:spcAft>
                <a:spcPct val="0"/>
              </a:spcAft>
              <a:buClr>
                <a:schemeClr val="accent2"/>
              </a:buClr>
              <a:buSzTx/>
              <a:buFont typeface="Wingdings" pitchFamily="2" charset="2"/>
              <a:buChar char="o"/>
              <a:tabLst/>
              <a:defRPr/>
            </a:pPr>
            <a:r>
              <a:rPr kumimoji="0" lang="en-US" sz="2400" b="0" i="1" u="none" strike="noStrike" kern="0" cap="none" spc="0" normalizeH="0" baseline="0" noProof="0" dirty="0">
                <a:ln>
                  <a:noFill/>
                </a:ln>
                <a:solidFill>
                  <a:schemeClr val="tx1"/>
                </a:solidFill>
                <a:effectLst/>
                <a:uLnTx/>
                <a:uFillTx/>
                <a:latin typeface="+mn-lt"/>
                <a:ea typeface="+mn-ea"/>
                <a:cs typeface="+mn-cs"/>
              </a:rPr>
              <a:t>F</a:t>
            </a:r>
            <a:r>
              <a:rPr kumimoji="0" lang="en-US" sz="2400" b="0" i="0" u="none" strike="noStrike" kern="0" cap="none" spc="0" normalizeH="0" baseline="0" noProof="0" dirty="0">
                <a:ln>
                  <a:noFill/>
                </a:ln>
                <a:solidFill>
                  <a:schemeClr val="tx1"/>
                </a:solidFill>
                <a:effectLst/>
                <a:uLnTx/>
                <a:uFillTx/>
                <a:latin typeface="+mn-lt"/>
                <a:ea typeface="+mn-ea"/>
                <a:cs typeface="+mn-cs"/>
              </a:rPr>
              <a:t> and </a:t>
            </a:r>
            <a:r>
              <a:rPr kumimoji="0" lang="en-US" sz="2400" b="0" i="1" u="none" strike="noStrike" kern="0" cap="none" spc="0" normalizeH="0" baseline="0" noProof="0" dirty="0">
                <a:ln>
                  <a:noFill/>
                </a:ln>
                <a:solidFill>
                  <a:schemeClr val="tx1"/>
                </a:solidFill>
                <a:effectLst/>
                <a:uLnTx/>
                <a:uFillTx/>
                <a:latin typeface="+mn-lt"/>
                <a:ea typeface="+mn-ea"/>
                <a:cs typeface="+mn-cs"/>
              </a:rPr>
              <a:t>G</a:t>
            </a:r>
            <a:r>
              <a:rPr kumimoji="0" lang="en-US" sz="2400" b="0" i="0" u="none" strike="noStrike" kern="0" cap="none" spc="0" normalizeH="0" baseline="0" noProof="0" dirty="0">
                <a:ln>
                  <a:noFill/>
                </a:ln>
                <a:solidFill>
                  <a:schemeClr val="tx1"/>
                </a:solidFill>
                <a:effectLst/>
                <a:uLnTx/>
                <a:uFillTx/>
                <a:latin typeface="+mn-lt"/>
                <a:ea typeface="+mn-ea"/>
                <a:cs typeface="+mn-cs"/>
              </a:rPr>
              <a:t> are simple </a:t>
            </a:r>
            <a:r>
              <a:rPr kumimoji="0" lang="en-US" sz="2400" b="1" i="0" u="none" strike="noStrike" kern="0" cap="none" spc="0" normalizeH="0" baseline="0" noProof="0" dirty="0">
                <a:ln>
                  <a:noFill/>
                </a:ln>
                <a:solidFill>
                  <a:schemeClr val="tx1"/>
                </a:solidFill>
                <a:effectLst/>
                <a:uLnTx/>
                <a:uFillTx/>
                <a:latin typeface="+mn-lt"/>
                <a:ea typeface="+mn-ea"/>
                <a:cs typeface="+mn-cs"/>
              </a:rPr>
              <a:t>functions</a:t>
            </a:r>
            <a:r>
              <a:rPr kumimoji="0" lang="en-US" sz="2400" b="0" i="0" u="none" strike="noStrike" kern="0" cap="none" spc="0" normalizeH="0" baseline="0" noProof="0" dirty="0">
                <a:ln>
                  <a:noFill/>
                </a:ln>
                <a:solidFill>
                  <a:schemeClr val="tx1"/>
                </a:solidFill>
                <a:effectLst/>
                <a:uLnTx/>
                <a:uFillTx/>
                <a:latin typeface="+mn-lt"/>
                <a:ea typeface="+mn-ea"/>
                <a:cs typeface="+mn-cs"/>
              </a:rPr>
              <a:t> of the alpha values</a:t>
            </a:r>
          </a:p>
          <a:p>
            <a:pPr marL="469900" marR="0" lvl="0" indent="-469900" algn="l" defTabSz="914400" rtl="0" eaLnBrk="1" fontAlgn="base" latinLnBrk="0" hangingPunct="1">
              <a:lnSpc>
                <a:spcPct val="90000"/>
              </a:lnSpc>
              <a:spcBef>
                <a:spcPct val="20000"/>
              </a:spcBef>
              <a:spcAft>
                <a:spcPct val="0"/>
              </a:spcAft>
              <a:buClr>
                <a:schemeClr val="accent2"/>
              </a:buClr>
              <a:buSzTx/>
              <a:buFont typeface="Wingdings" pitchFamily="2" charset="2"/>
              <a:buChar char="o"/>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90000"/>
              </a:lnSpc>
              <a:spcBef>
                <a:spcPct val="20000"/>
              </a:spcBef>
              <a:spcAft>
                <a:spcPct val="0"/>
              </a:spcAft>
              <a:buClr>
                <a:schemeClr val="accent2"/>
              </a:buClr>
              <a:buSzTx/>
              <a:buFont typeface="Wingdings" pitchFamily="2" charset="2"/>
              <a:buChar char="o"/>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90000"/>
              </a:lnSpc>
              <a:spcBef>
                <a:spcPct val="20000"/>
              </a:spcBef>
              <a:spcAft>
                <a:spcPct val="0"/>
              </a:spcAft>
              <a:buClr>
                <a:schemeClr val="accent2"/>
              </a:buClr>
              <a:buSzTx/>
              <a:buFont typeface="Wingdings" pitchFamily="2" charset="2"/>
              <a:buChar char="o"/>
              <a:tabLst/>
              <a:defRPr/>
            </a:pPr>
            <a:r>
              <a:rPr kumimoji="0" lang="en-US" sz="2400" b="0" i="1" u="none" strike="noStrike" kern="0" cap="none" spc="0" normalizeH="0" baseline="0" noProof="0" dirty="0">
                <a:ln>
                  <a:noFill/>
                </a:ln>
                <a:solidFill>
                  <a:schemeClr val="tx1"/>
                </a:solidFill>
                <a:effectLst/>
                <a:uLnTx/>
                <a:uFillTx/>
                <a:latin typeface="+mn-lt"/>
                <a:ea typeface="+mn-ea"/>
                <a:cs typeface="+mn-cs"/>
              </a:rPr>
              <a:t>F</a:t>
            </a:r>
            <a:r>
              <a:rPr kumimoji="0" lang="en-US" sz="2400" b="0" i="0" u="none" strike="noStrike" kern="0" cap="none" spc="0" normalizeH="0" baseline="0" noProof="0" dirty="0">
                <a:ln>
                  <a:noFill/>
                </a:ln>
                <a:solidFill>
                  <a:schemeClr val="tx1"/>
                </a:solidFill>
                <a:effectLst/>
                <a:uLnTx/>
                <a:uFillTx/>
                <a:latin typeface="+mn-lt"/>
                <a:ea typeface="+mn-ea"/>
                <a:cs typeface="+mn-cs"/>
              </a:rPr>
              <a:t> and </a:t>
            </a:r>
            <a:r>
              <a:rPr kumimoji="0" lang="en-US" sz="2400" b="0" i="1" u="none" strike="noStrike" kern="0" cap="none" spc="0" normalizeH="0" baseline="0" noProof="0" dirty="0">
                <a:ln>
                  <a:noFill/>
                </a:ln>
                <a:solidFill>
                  <a:schemeClr val="tx1"/>
                </a:solidFill>
                <a:effectLst/>
                <a:uLnTx/>
                <a:uFillTx/>
                <a:latin typeface="+mn-lt"/>
                <a:ea typeface="+mn-ea"/>
                <a:cs typeface="+mn-cs"/>
              </a:rPr>
              <a:t>G </a:t>
            </a:r>
            <a:r>
              <a:rPr kumimoji="0" lang="en-US" sz="2400" b="0" i="0" u="none" strike="noStrike" kern="0" cap="none" spc="0" normalizeH="0" baseline="0" noProof="0" dirty="0">
                <a:ln>
                  <a:noFill/>
                </a:ln>
                <a:solidFill>
                  <a:schemeClr val="tx1"/>
                </a:solidFill>
                <a:effectLst/>
                <a:uLnTx/>
                <a:uFillTx/>
                <a:latin typeface="+mn-lt"/>
                <a:ea typeface="+mn-ea"/>
                <a:cs typeface="+mn-cs"/>
              </a:rPr>
              <a:t>are chosen (independently)</a:t>
            </a:r>
          </a:p>
          <a:p>
            <a:pPr marL="469900" marR="0" lvl="0" indent="-469900" algn="l" defTabSz="914400" rtl="0" eaLnBrk="1" fontAlgn="base" latinLnBrk="0" hangingPunct="1">
              <a:lnSpc>
                <a:spcPct val="9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Different choices give different operations</a:t>
            </a:r>
          </a:p>
          <a:p>
            <a:pPr marL="469900" marR="0" lvl="0" indent="-469900" algn="l" defTabSz="914400" rtl="0" eaLnBrk="1" fontAlgn="base" latinLnBrk="0" hangingPunct="1">
              <a:lnSpc>
                <a:spcPct val="9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To code it, you can write one compositor and give it 6 numbers (3 for </a:t>
            </a:r>
            <a:r>
              <a:rPr kumimoji="0" lang="en-US" sz="2400" b="0" i="1" u="none" strike="noStrike" kern="0" cap="none" spc="0" normalizeH="0" baseline="0" noProof="0" dirty="0">
                <a:ln>
                  <a:noFill/>
                </a:ln>
                <a:solidFill>
                  <a:schemeClr val="tx1"/>
                </a:solidFill>
                <a:effectLst/>
                <a:uLnTx/>
                <a:uFillTx/>
                <a:latin typeface="+mn-lt"/>
                <a:ea typeface="+mn-ea"/>
                <a:cs typeface="+mn-cs"/>
              </a:rPr>
              <a:t>F</a:t>
            </a:r>
            <a:r>
              <a:rPr kumimoji="0" lang="en-US" sz="2400" b="0" i="0" u="none" strike="noStrike" kern="0" cap="none" spc="0" normalizeH="0" baseline="0" noProof="0" dirty="0">
                <a:ln>
                  <a:noFill/>
                </a:ln>
                <a:solidFill>
                  <a:schemeClr val="tx1"/>
                </a:solidFill>
                <a:effectLst/>
                <a:uLnTx/>
                <a:uFillTx/>
                <a:latin typeface="+mn-lt"/>
                <a:ea typeface="+mn-ea"/>
                <a:cs typeface="+mn-cs"/>
              </a:rPr>
              <a:t>, 3 for </a:t>
            </a:r>
            <a:r>
              <a:rPr kumimoji="0" lang="en-US" sz="2400" b="0" i="1" u="none" strike="noStrike" kern="0" cap="none" spc="0" normalizeH="0" baseline="0" noProof="0" dirty="0">
                <a:ln>
                  <a:noFill/>
                </a:ln>
                <a:solidFill>
                  <a:schemeClr val="tx1"/>
                </a:solidFill>
                <a:effectLst/>
                <a:uLnTx/>
                <a:uFillTx/>
                <a:latin typeface="+mn-lt"/>
                <a:ea typeface="+mn-ea"/>
                <a:cs typeface="+mn-cs"/>
              </a:rPr>
              <a:t>G</a:t>
            </a:r>
            <a:r>
              <a:rPr kumimoji="0" lang="en-US" sz="2400" b="0" i="0" u="none" strike="noStrike" kern="0" cap="none" spc="0" normalizeH="0" baseline="0" noProof="0" dirty="0">
                <a:ln>
                  <a:noFill/>
                </a:ln>
                <a:solidFill>
                  <a:schemeClr val="tx1"/>
                </a:solidFill>
                <a:effectLst/>
                <a:uLnTx/>
                <a:uFillTx/>
                <a:latin typeface="+mn-lt"/>
                <a:ea typeface="+mn-ea"/>
                <a:cs typeface="+mn-cs"/>
              </a:rPr>
              <a:t>) to say which function</a:t>
            </a:r>
          </a:p>
          <a:p>
            <a:pPr marL="908050" marR="0" lvl="1" indent="-436563" algn="l" defTabSz="914400" rtl="0" eaLnBrk="1" fontAlgn="base" latinLnBrk="0" hangingPunct="1">
              <a:lnSpc>
                <a:spcPct val="90000"/>
              </a:lnSpc>
              <a:spcBef>
                <a:spcPct val="20000"/>
              </a:spcBef>
              <a:spcAft>
                <a:spcPct val="0"/>
              </a:spcAft>
              <a:buClr>
                <a:schemeClr val="accent2"/>
              </a:buClr>
              <a:buSzTx/>
              <a:buFont typeface="Wingdings" pitchFamily="2" charset="2"/>
              <a:buChar char="n"/>
              <a:tabLst/>
              <a:defRPr/>
            </a:pPr>
            <a:r>
              <a:rPr kumimoji="0" lang="en-US" sz="2000" b="0" i="0" u="none" strike="noStrike" kern="0" cap="none" spc="0" normalizeH="0" baseline="0" noProof="0" dirty="0">
                <a:ln>
                  <a:noFill/>
                </a:ln>
                <a:solidFill>
                  <a:schemeClr val="tx1"/>
                </a:solidFill>
                <a:effectLst/>
                <a:uLnTx/>
                <a:uFillTx/>
                <a:latin typeface="+mn-lt"/>
              </a:rPr>
              <a:t>Constant of 0 or 1</a:t>
            </a:r>
          </a:p>
          <a:p>
            <a:pPr marL="908050" marR="0" lvl="1" indent="-436563" algn="l" defTabSz="914400" rtl="0" eaLnBrk="1" fontAlgn="base" latinLnBrk="0" hangingPunct="1">
              <a:lnSpc>
                <a:spcPct val="90000"/>
              </a:lnSpc>
              <a:spcBef>
                <a:spcPct val="20000"/>
              </a:spcBef>
              <a:spcAft>
                <a:spcPct val="0"/>
              </a:spcAft>
              <a:buClr>
                <a:schemeClr val="accent2"/>
              </a:buClr>
              <a:buSzTx/>
              <a:buFont typeface="Wingdings" pitchFamily="2" charset="2"/>
              <a:buChar char="n"/>
              <a:tabLst/>
              <a:defRPr/>
            </a:pPr>
            <a:r>
              <a:rPr kumimoji="0" lang="en-US" sz="2000" b="0" i="1" u="none" strike="noStrike" kern="0" cap="none" spc="0" normalizeH="0" baseline="0" noProof="0" dirty="0">
                <a:ln>
                  <a:noFill/>
                </a:ln>
                <a:solidFill>
                  <a:schemeClr val="tx1"/>
                </a:solidFill>
                <a:effectLst/>
                <a:uLnTx/>
                <a:uFillTx/>
                <a:latin typeface="+mn-lt"/>
                <a:sym typeface="Symbol" pitchFamily="18" charset="2"/>
              </a:rPr>
              <a:t></a:t>
            </a:r>
            <a:r>
              <a:rPr kumimoji="0" lang="en-US" sz="2000" b="0" i="1" u="none" strike="noStrike" kern="0" cap="none" spc="0" normalizeH="0" baseline="-25000" noProof="0" dirty="0">
                <a:ln>
                  <a:noFill/>
                </a:ln>
                <a:solidFill>
                  <a:schemeClr val="tx1"/>
                </a:solidFill>
                <a:effectLst/>
                <a:uLnTx/>
                <a:uFillTx/>
                <a:latin typeface="+mn-lt"/>
                <a:sym typeface="Symbol" pitchFamily="18" charset="2"/>
              </a:rPr>
              <a:t>f</a:t>
            </a:r>
            <a:r>
              <a:rPr kumimoji="0" lang="en-US" sz="2000" b="0" i="0" u="none" strike="noStrike" kern="0" cap="none" spc="0" normalizeH="0" baseline="0" noProof="0" dirty="0">
                <a:ln>
                  <a:noFill/>
                </a:ln>
                <a:solidFill>
                  <a:schemeClr val="tx1"/>
                </a:solidFill>
                <a:effectLst/>
                <a:uLnTx/>
                <a:uFillTx/>
                <a:latin typeface="+mn-lt"/>
              </a:rPr>
              <a:t> is multiplied by -1, 0 or 1. Similar for </a:t>
            </a:r>
            <a:r>
              <a:rPr kumimoji="0" lang="en-US" sz="2000" b="0" i="1" u="none" strike="noStrike" kern="0" cap="none" spc="0" normalizeH="0" baseline="0" noProof="0" dirty="0">
                <a:ln>
                  <a:noFill/>
                </a:ln>
                <a:solidFill>
                  <a:schemeClr val="tx1"/>
                </a:solidFill>
                <a:effectLst/>
                <a:uLnTx/>
                <a:uFillTx/>
                <a:latin typeface="+mn-lt"/>
                <a:sym typeface="Symbol" pitchFamily="18" charset="2"/>
              </a:rPr>
              <a:t></a:t>
            </a:r>
            <a:r>
              <a:rPr kumimoji="0" lang="en-US" sz="2000" b="0" i="1" u="none" strike="noStrike" kern="0" cap="none" spc="0" normalizeH="0" baseline="-25000" noProof="0" dirty="0">
                <a:ln>
                  <a:noFill/>
                </a:ln>
                <a:solidFill>
                  <a:schemeClr val="tx1"/>
                </a:solidFill>
                <a:effectLst/>
                <a:uLnTx/>
                <a:uFillTx/>
                <a:latin typeface="+mn-lt"/>
                <a:sym typeface="Symbol" pitchFamily="18" charset="2"/>
              </a:rPr>
              <a:t>g</a:t>
            </a:r>
            <a:r>
              <a:rPr kumimoji="0" lang="en-US" sz="2000" b="0" i="0" u="none" strike="noStrike" kern="0" cap="none" spc="0" normalizeH="0" baseline="0" noProof="0" dirty="0">
                <a:ln>
                  <a:noFill/>
                </a:ln>
                <a:solidFill>
                  <a:schemeClr val="tx1"/>
                </a:solidFill>
                <a:effectLst/>
                <a:uLnTx/>
                <a:uFillTx/>
                <a:latin typeface="+mn-lt"/>
              </a:rPr>
              <a:t> </a:t>
            </a:r>
          </a:p>
        </p:txBody>
      </p:sp>
      <p:graphicFrame>
        <p:nvGraphicFramePr>
          <p:cNvPr id="6" name="Object 7"/>
          <p:cNvGraphicFramePr>
            <a:graphicFrameLocks noChangeAspect="1"/>
          </p:cNvGraphicFramePr>
          <p:nvPr>
            <p:extLst>
              <p:ext uri="{D42A27DB-BD31-4B8C-83A1-F6EECF244321}">
                <p14:modId xmlns:p14="http://schemas.microsoft.com/office/powerpoint/2010/main" val="128899668"/>
              </p:ext>
            </p:extLst>
          </p:nvPr>
        </p:nvGraphicFramePr>
        <p:xfrm>
          <a:off x="6689725" y="2251075"/>
          <a:ext cx="2073275" cy="3159125"/>
        </p:xfrm>
        <a:graphic>
          <a:graphicData uri="http://schemas.openxmlformats.org/presentationml/2006/ole">
            <mc:AlternateContent xmlns:mc="http://schemas.openxmlformats.org/markup-compatibility/2006">
              <mc:Choice xmlns:v="urn:schemas-microsoft-com:vml" Requires="v">
                <p:oleObj name="Microsoft Equation 3.0" r:id="rId3" imgW="901700" imgH="1371600" progId="Equation.3">
                  <p:embed/>
                </p:oleObj>
              </mc:Choice>
              <mc:Fallback>
                <p:oleObj name="Microsoft Equation 3.0" r:id="rId3" imgW="901700" imgH="1371600" progId="Equation.3">
                  <p:embed/>
                  <p:pic>
                    <p:nvPicPr>
                      <p:cNvPr id="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725" y="2251075"/>
                        <a:ext cx="2073275" cy="315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6419" name="Object 3"/>
          <p:cNvGraphicFramePr>
            <a:graphicFrameLocks noChangeAspect="1"/>
          </p:cNvGraphicFramePr>
          <p:nvPr/>
        </p:nvGraphicFramePr>
        <p:xfrm>
          <a:off x="1066800" y="2438400"/>
          <a:ext cx="4976813" cy="627063"/>
        </p:xfrm>
        <a:graphic>
          <a:graphicData uri="http://schemas.openxmlformats.org/presentationml/2006/ole">
            <mc:AlternateContent xmlns:mc="http://schemas.openxmlformats.org/markup-compatibility/2006">
              <mc:Choice xmlns:v="urn:schemas-microsoft-com:vml" Requires="v">
                <p:oleObj name="Equation" r:id="rId5" imgW="1917700" imgH="241300" progId="Equation.3">
                  <p:embed/>
                </p:oleObj>
              </mc:Choice>
              <mc:Fallback>
                <p:oleObj name="Equation" r:id="rId5" imgW="1917700" imgH="241300" progId="Equation.3">
                  <p:embed/>
                  <p:pic>
                    <p:nvPicPr>
                      <p:cNvPr id="0"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438400"/>
                        <a:ext cx="4976813"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 name="TextBox 2"/>
              <p:cNvSpPr txBox="1"/>
              <p:nvPr/>
            </p:nvSpPr>
            <p:spPr>
              <a:xfrm>
                <a:off x="7800787" y="1752600"/>
                <a:ext cx="835368" cy="439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m:t>
                      </m:r>
                      <m:sSub>
                        <m:sSubPr>
                          <m:ctrlPr>
                            <a:rPr lang="en-US" sz="2400" b="0" i="1" smtClean="0">
                              <a:latin typeface="Cambria Math" panose="02040503050406030204" pitchFamily="18" charset="0"/>
                            </a:rPr>
                          </m:ctrlPr>
                        </m:sSubPr>
                        <m:e>
                          <m:r>
                            <m:rPr>
                              <m:sty m:val="p"/>
                            </m:rPr>
                            <a:rPr lang="el-GR" sz="2400" i="1">
                              <a:latin typeface="Cambria Math" panose="02040503050406030204" pitchFamily="18" charset="0"/>
                            </a:rPr>
                            <m:t>α</m:t>
                          </m:r>
                        </m:e>
                        <m:sub>
                          <m:r>
                            <a:rPr lang="en-US" sz="2400" b="0" i="1" smtClean="0">
                              <a:latin typeface="Cambria Math" panose="02040503050406030204" pitchFamily="18" charset="0"/>
                            </a:rPr>
                            <m:t>𝑓</m:t>
                          </m:r>
                        </m:sub>
                      </m:sSub>
                      <m:sSub>
                        <m:sSubPr>
                          <m:ctrlPr>
                            <a:rPr lang="en-US" sz="2400" i="1">
                              <a:latin typeface="Cambria Math" panose="02040503050406030204" pitchFamily="18" charset="0"/>
                            </a:rPr>
                          </m:ctrlPr>
                        </m:sSubPr>
                        <m:e>
                          <m:r>
                            <m:rPr>
                              <m:sty m:val="p"/>
                            </m:rPr>
                            <a:rPr lang="el-GR" sz="2400" i="1">
                              <a:latin typeface="Cambria Math" panose="02040503050406030204" pitchFamily="18" charset="0"/>
                            </a:rPr>
                            <m:t>α</m:t>
                          </m:r>
                        </m:e>
                        <m:sub>
                          <m:r>
                            <a:rPr lang="en-US" sz="2400" b="0" i="1" smtClean="0">
                              <a:latin typeface="Cambria Math" panose="02040503050406030204" pitchFamily="18" charset="0"/>
                            </a:rPr>
                            <m:t>𝑔</m:t>
                          </m:r>
                        </m:sub>
                      </m:sSub>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7800787" y="1752600"/>
                <a:ext cx="835368" cy="439346"/>
              </a:xfrm>
              <a:prstGeom prst="rect">
                <a:avLst/>
              </a:prstGeom>
              <a:blipFill>
                <a:blip r:embed="rId8"/>
                <a:stretch>
                  <a:fillRect l="-10949" r="-5839" b="-13889"/>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Images</a:t>
            </a:r>
          </a:p>
        </p:txBody>
      </p:sp>
      <p:sp>
        <p:nvSpPr>
          <p:cNvPr id="4" name="Slide Number Placeholder 3"/>
          <p:cNvSpPr>
            <a:spLocks noGrp="1"/>
          </p:cNvSpPr>
          <p:nvPr>
            <p:ph type="sldNum" sz="quarter" idx="12"/>
          </p:nvPr>
        </p:nvSpPr>
        <p:spPr/>
        <p:txBody>
          <a:bodyPr/>
          <a:lstStyle/>
          <a:p>
            <a:fld id="{87037288-ABAD-4E56-93DB-19D719620939}" type="slidenum">
              <a:rPr lang="en-US" smtClean="0"/>
              <a:pPr/>
              <a:t>18</a:t>
            </a:fld>
            <a:endParaRPr lang="en-US"/>
          </a:p>
        </p:txBody>
      </p:sp>
      <p:sp>
        <p:nvSpPr>
          <p:cNvPr id="5" name="Text Box 4"/>
          <p:cNvSpPr txBox="1">
            <a:spLocks noChangeArrowheads="1"/>
          </p:cNvSpPr>
          <p:nvPr/>
        </p:nvSpPr>
        <p:spPr bwMode="auto">
          <a:xfrm>
            <a:off x="1219200" y="2308225"/>
            <a:ext cx="1063625" cy="457200"/>
          </a:xfrm>
          <a:prstGeom prst="rect">
            <a:avLst/>
          </a:prstGeom>
          <a:noFill/>
          <a:ln w="9525">
            <a:noFill/>
            <a:miter lim="800000"/>
            <a:headEnd/>
            <a:tailEnd/>
          </a:ln>
          <a:effectLst/>
        </p:spPr>
        <p:txBody>
          <a:bodyPr wrap="none">
            <a:spAutoFit/>
          </a:bodyPr>
          <a:lstStyle/>
          <a:p>
            <a:r>
              <a:rPr lang="en-US" dirty="0"/>
              <a:t>Images</a:t>
            </a:r>
          </a:p>
        </p:txBody>
      </p:sp>
      <p:sp>
        <p:nvSpPr>
          <p:cNvPr id="6" name="Text Box 5"/>
          <p:cNvSpPr txBox="1">
            <a:spLocks noChangeArrowheads="1"/>
          </p:cNvSpPr>
          <p:nvPr/>
        </p:nvSpPr>
        <p:spPr bwMode="auto">
          <a:xfrm>
            <a:off x="1219200" y="4213225"/>
            <a:ext cx="1047750" cy="457200"/>
          </a:xfrm>
          <a:prstGeom prst="rect">
            <a:avLst/>
          </a:prstGeom>
          <a:noFill/>
          <a:ln w="9525">
            <a:noFill/>
            <a:miter lim="800000"/>
            <a:headEnd/>
            <a:tailEnd/>
          </a:ln>
          <a:effectLst/>
        </p:spPr>
        <p:txBody>
          <a:bodyPr wrap="none">
            <a:spAutoFit/>
          </a:bodyPr>
          <a:lstStyle/>
          <a:p>
            <a:r>
              <a:rPr lang="en-US"/>
              <a:t>Alphas</a:t>
            </a:r>
          </a:p>
        </p:txBody>
      </p:sp>
      <p:pic>
        <p:nvPicPr>
          <p:cNvPr id="7" name="Picture 6" descr="green-vert-alpha"/>
          <p:cNvPicPr>
            <a:picLocks noChangeAspect="1" noChangeArrowheads="1"/>
          </p:cNvPicPr>
          <p:nvPr/>
        </p:nvPicPr>
        <p:blipFill>
          <a:blip r:embed="rId3" cstate="print"/>
          <a:srcRect/>
          <a:stretch>
            <a:fillRect/>
          </a:stretch>
        </p:blipFill>
        <p:spPr bwMode="auto">
          <a:xfrm>
            <a:off x="2644775" y="1851025"/>
            <a:ext cx="1882775" cy="1882775"/>
          </a:xfrm>
          <a:prstGeom prst="rect">
            <a:avLst/>
          </a:prstGeom>
          <a:noFill/>
        </p:spPr>
      </p:pic>
      <p:pic>
        <p:nvPicPr>
          <p:cNvPr id="8" name="Picture 7" descr="green-vert-alpha-alpha"/>
          <p:cNvPicPr>
            <a:picLocks noChangeAspect="1" noChangeArrowheads="1"/>
          </p:cNvPicPr>
          <p:nvPr/>
        </p:nvPicPr>
        <p:blipFill>
          <a:blip r:embed="rId4" cstate="print"/>
          <a:srcRect/>
          <a:stretch>
            <a:fillRect/>
          </a:stretch>
        </p:blipFill>
        <p:spPr bwMode="auto">
          <a:xfrm>
            <a:off x="2644775" y="3908425"/>
            <a:ext cx="1882775" cy="1882775"/>
          </a:xfrm>
          <a:prstGeom prst="rect">
            <a:avLst/>
          </a:prstGeom>
          <a:noFill/>
          <a:ln w="9525">
            <a:solidFill>
              <a:schemeClr val="tx1"/>
            </a:solidFill>
            <a:miter lim="800000"/>
            <a:headEnd/>
            <a:tailEnd/>
          </a:ln>
        </p:spPr>
      </p:pic>
      <p:pic>
        <p:nvPicPr>
          <p:cNvPr id="9" name="Picture 8" descr="red-horiz-alpha"/>
          <p:cNvPicPr>
            <a:picLocks noChangeAspect="1" noChangeArrowheads="1"/>
          </p:cNvPicPr>
          <p:nvPr/>
        </p:nvPicPr>
        <p:blipFill>
          <a:blip r:embed="rId5" cstate="print"/>
          <a:srcRect/>
          <a:stretch>
            <a:fillRect/>
          </a:stretch>
        </p:blipFill>
        <p:spPr bwMode="auto">
          <a:xfrm>
            <a:off x="4800600" y="1851025"/>
            <a:ext cx="1882775" cy="1882775"/>
          </a:xfrm>
          <a:prstGeom prst="rect">
            <a:avLst/>
          </a:prstGeom>
          <a:noFill/>
        </p:spPr>
      </p:pic>
      <p:pic>
        <p:nvPicPr>
          <p:cNvPr id="10" name="Picture 9" descr="red-horiz-alpha-alpha"/>
          <p:cNvPicPr>
            <a:picLocks noChangeAspect="1" noChangeArrowheads="1"/>
          </p:cNvPicPr>
          <p:nvPr/>
        </p:nvPicPr>
        <p:blipFill>
          <a:blip r:embed="rId6" cstate="print"/>
          <a:srcRect/>
          <a:stretch>
            <a:fillRect/>
          </a:stretch>
        </p:blipFill>
        <p:spPr bwMode="auto">
          <a:xfrm>
            <a:off x="4800600" y="3908425"/>
            <a:ext cx="1882775" cy="1882775"/>
          </a:xfrm>
          <a:prstGeom prst="rect">
            <a:avLst/>
          </a:prstGeom>
          <a:noFill/>
          <a:ln w="9525">
            <a:solidFill>
              <a:schemeClr val="tx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Images</a:t>
            </a:r>
          </a:p>
        </p:txBody>
      </p:sp>
      <p:sp>
        <p:nvSpPr>
          <p:cNvPr id="4" name="Slide Number Placeholder 3"/>
          <p:cNvSpPr>
            <a:spLocks noGrp="1"/>
          </p:cNvSpPr>
          <p:nvPr>
            <p:ph type="sldNum" sz="quarter" idx="12"/>
          </p:nvPr>
        </p:nvSpPr>
        <p:spPr/>
        <p:txBody>
          <a:bodyPr/>
          <a:lstStyle/>
          <a:p>
            <a:fld id="{87037288-ABAD-4E56-93DB-19D719620939}" type="slidenum">
              <a:rPr lang="en-US" smtClean="0"/>
              <a:pPr/>
              <a:t>19</a:t>
            </a:fld>
            <a:endParaRPr lang="en-US"/>
          </a:p>
        </p:txBody>
      </p:sp>
      <p:sp>
        <p:nvSpPr>
          <p:cNvPr id="5" name="Text Box 4"/>
          <p:cNvSpPr txBox="1">
            <a:spLocks noChangeArrowheads="1"/>
          </p:cNvSpPr>
          <p:nvPr/>
        </p:nvSpPr>
        <p:spPr bwMode="auto">
          <a:xfrm>
            <a:off x="381000" y="1905000"/>
            <a:ext cx="1063625" cy="457200"/>
          </a:xfrm>
          <a:prstGeom prst="rect">
            <a:avLst/>
          </a:prstGeom>
          <a:noFill/>
          <a:ln w="9525">
            <a:noFill/>
            <a:miter lim="800000"/>
            <a:headEnd/>
            <a:tailEnd/>
          </a:ln>
          <a:effectLst/>
        </p:spPr>
        <p:txBody>
          <a:bodyPr wrap="none">
            <a:spAutoFit/>
          </a:bodyPr>
          <a:lstStyle/>
          <a:p>
            <a:r>
              <a:rPr lang="en-US" dirty="0"/>
              <a:t>Images</a:t>
            </a:r>
          </a:p>
        </p:txBody>
      </p:sp>
      <p:sp>
        <p:nvSpPr>
          <p:cNvPr id="6" name="Text Box 5"/>
          <p:cNvSpPr txBox="1">
            <a:spLocks noChangeArrowheads="1"/>
          </p:cNvSpPr>
          <p:nvPr/>
        </p:nvSpPr>
        <p:spPr bwMode="auto">
          <a:xfrm>
            <a:off x="457200" y="4724400"/>
            <a:ext cx="1047750" cy="457200"/>
          </a:xfrm>
          <a:prstGeom prst="rect">
            <a:avLst/>
          </a:prstGeom>
          <a:noFill/>
          <a:ln w="9525">
            <a:noFill/>
            <a:miter lim="800000"/>
            <a:headEnd/>
            <a:tailEnd/>
          </a:ln>
          <a:effectLst/>
        </p:spPr>
        <p:txBody>
          <a:bodyPr wrap="none">
            <a:spAutoFit/>
          </a:bodyPr>
          <a:lstStyle/>
          <a:p>
            <a:r>
              <a:rPr lang="en-US" dirty="0"/>
              <a:t>Alphas</a:t>
            </a:r>
          </a:p>
        </p:txBody>
      </p:sp>
      <p:pic>
        <p:nvPicPr>
          <p:cNvPr id="7" name="Picture 6" descr="green-vert-alpha"/>
          <p:cNvPicPr>
            <a:picLocks noChangeAspect="1" noChangeArrowheads="1"/>
          </p:cNvPicPr>
          <p:nvPr/>
        </p:nvPicPr>
        <p:blipFill>
          <a:blip r:embed="rId3" cstate="print"/>
          <a:srcRect/>
          <a:stretch>
            <a:fillRect/>
          </a:stretch>
        </p:blipFill>
        <p:spPr bwMode="auto">
          <a:xfrm>
            <a:off x="2743200" y="1712616"/>
            <a:ext cx="1216152" cy="1216152"/>
          </a:xfrm>
          <a:prstGeom prst="rect">
            <a:avLst/>
          </a:prstGeom>
          <a:noFill/>
        </p:spPr>
      </p:pic>
      <p:pic>
        <p:nvPicPr>
          <p:cNvPr id="9" name="Picture 8" descr="red-horiz-alpha"/>
          <p:cNvPicPr>
            <a:picLocks noChangeAspect="1" noChangeArrowheads="1"/>
          </p:cNvPicPr>
          <p:nvPr/>
        </p:nvPicPr>
        <p:blipFill>
          <a:blip r:embed="rId4" cstate="print"/>
          <a:srcRect/>
          <a:stretch>
            <a:fillRect/>
          </a:stretch>
        </p:blipFill>
        <p:spPr bwMode="auto">
          <a:xfrm>
            <a:off x="5410200" y="1701858"/>
            <a:ext cx="1216152" cy="1216152"/>
          </a:xfrm>
          <a:prstGeom prst="rect">
            <a:avLst/>
          </a:prstGeom>
          <a:noFill/>
        </p:spPr>
      </p:pic>
      <p:pic>
        <p:nvPicPr>
          <p:cNvPr id="10" name="Picture 9" descr="red-horiz-alpha-alpha"/>
          <p:cNvPicPr>
            <a:picLocks noChangeAspect="1" noChangeArrowheads="1"/>
          </p:cNvPicPr>
          <p:nvPr/>
        </p:nvPicPr>
        <p:blipFill>
          <a:blip r:embed="rId5" cstate="print"/>
          <a:srcRect/>
          <a:stretch>
            <a:fillRect/>
          </a:stretch>
        </p:blipFill>
        <p:spPr bwMode="auto">
          <a:xfrm>
            <a:off x="5486400" y="3962400"/>
            <a:ext cx="1216152" cy="1216152"/>
          </a:xfrm>
          <a:prstGeom prst="rect">
            <a:avLst/>
          </a:prstGeom>
          <a:noFill/>
          <a:ln w="9525">
            <a:solidFill>
              <a:schemeClr val="tx1"/>
            </a:solidFill>
            <a:miter lim="800000"/>
            <a:headEnd/>
            <a:tailEnd/>
          </a:ln>
        </p:spPr>
      </p:pic>
      <p:graphicFrame>
        <p:nvGraphicFramePr>
          <p:cNvPr id="11" name="Table 10"/>
          <p:cNvGraphicFramePr>
            <a:graphicFrameLocks noGrp="1"/>
          </p:cNvGraphicFramePr>
          <p:nvPr/>
        </p:nvGraphicFramePr>
        <p:xfrm>
          <a:off x="2362200" y="2982558"/>
          <a:ext cx="2133600" cy="914400"/>
        </p:xfrm>
        <a:graphic>
          <a:graphicData uri="http://schemas.openxmlformats.org/drawingml/2006/table">
            <a:tbl>
              <a:tblPr firstRow="1" bandRow="1">
                <a:tableStyleId>{5C22544A-7EE6-4342-B048-85BDC9FD1C3A}</a:tableStyleId>
              </a:tblPr>
              <a:tblGrid>
                <a:gridCol w="7112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711200">
                  <a:extLst>
                    <a:ext uri="{9D8B030D-6E8A-4147-A177-3AD203B41FA5}">
                      <a16:colId xmlns:a16="http://schemas.microsoft.com/office/drawing/2014/main" val="20002"/>
                    </a:ext>
                  </a:extLst>
                </a:gridCol>
              </a:tblGrid>
              <a:tr h="225014">
                <a:tc>
                  <a:txBody>
                    <a:bodyPr/>
                    <a:lstStyle/>
                    <a:p>
                      <a:pPr algn="ctr"/>
                      <a:r>
                        <a:rPr lang="en-US" sz="1400" b="0" dirty="0">
                          <a:solidFill>
                            <a:srgbClr val="00B050"/>
                          </a:solidFill>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0, 0, 0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5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5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nvGraphicFramePr>
        <p:xfrm>
          <a:off x="5181600" y="5257800"/>
          <a:ext cx="1828800" cy="9144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25014">
                <a:tc>
                  <a:txBody>
                    <a:bodyPr/>
                    <a:lstStyle/>
                    <a:p>
                      <a:pPr algn="ct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5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5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6" name="Table 15"/>
          <p:cNvGraphicFramePr>
            <a:graphicFrameLocks noGrp="1"/>
          </p:cNvGraphicFramePr>
          <p:nvPr/>
        </p:nvGraphicFramePr>
        <p:xfrm>
          <a:off x="4953000" y="2971800"/>
          <a:ext cx="2362200" cy="914400"/>
        </p:xfrm>
        <a:graphic>
          <a:graphicData uri="http://schemas.openxmlformats.org/drawingml/2006/table">
            <a:tbl>
              <a:tblPr firstRow="1" bandRow="1">
                <a:tableStyleId>{5C22544A-7EE6-4342-B048-85BDC9FD1C3A}</a:tableStyleId>
              </a:tblPr>
              <a:tblGrid>
                <a:gridCol w="787400">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tblGrid>
              <a:tr h="247135">
                <a:tc>
                  <a:txBody>
                    <a:bodyPr/>
                    <a:lstStyle/>
                    <a:p>
                      <a:pPr algn="ctr"/>
                      <a:r>
                        <a:rPr lang="en-US" sz="1400" b="0" dirty="0">
                          <a:solidFill>
                            <a:srgbClr val="FF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rgbClr val="FF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7" name="Text Box 4"/>
          <p:cNvSpPr txBox="1">
            <a:spLocks noChangeArrowheads="1"/>
          </p:cNvSpPr>
          <p:nvPr/>
        </p:nvSpPr>
        <p:spPr bwMode="auto">
          <a:xfrm>
            <a:off x="457200" y="3200400"/>
            <a:ext cx="683200" cy="369332"/>
          </a:xfrm>
          <a:prstGeom prst="rect">
            <a:avLst/>
          </a:prstGeom>
          <a:noFill/>
          <a:ln w="9525">
            <a:noFill/>
            <a:miter lim="800000"/>
            <a:headEnd/>
            <a:tailEnd/>
          </a:ln>
          <a:effectLst/>
        </p:spPr>
        <p:txBody>
          <a:bodyPr wrap="none">
            <a:spAutoFit/>
          </a:bodyPr>
          <a:lstStyle/>
          <a:p>
            <a:r>
              <a:rPr lang="en-US" dirty="0"/>
              <a:t>RGB</a:t>
            </a:r>
          </a:p>
        </p:txBody>
      </p:sp>
      <p:pic>
        <p:nvPicPr>
          <p:cNvPr id="18" name="Picture 17" descr="green-vert-alpha-alpha"/>
          <p:cNvPicPr>
            <a:picLocks noChangeAspect="1" noChangeArrowheads="1"/>
          </p:cNvPicPr>
          <p:nvPr/>
        </p:nvPicPr>
        <p:blipFill>
          <a:blip r:embed="rId6" cstate="print"/>
          <a:srcRect/>
          <a:stretch>
            <a:fillRect/>
          </a:stretch>
        </p:blipFill>
        <p:spPr bwMode="auto">
          <a:xfrm>
            <a:off x="2819400" y="3962400"/>
            <a:ext cx="1216152" cy="1216152"/>
          </a:xfrm>
          <a:prstGeom prst="rect">
            <a:avLst/>
          </a:prstGeom>
          <a:noFill/>
          <a:ln w="9525">
            <a:solidFill>
              <a:schemeClr val="tx1"/>
            </a:solidFill>
            <a:miter lim="800000"/>
            <a:headEnd/>
            <a:tailEnd/>
          </a:ln>
        </p:spPr>
      </p:pic>
      <p:graphicFrame>
        <p:nvGraphicFramePr>
          <p:cNvPr id="19" name="Table 18"/>
          <p:cNvGraphicFramePr>
            <a:graphicFrameLocks noGrp="1"/>
          </p:cNvGraphicFramePr>
          <p:nvPr/>
        </p:nvGraphicFramePr>
        <p:xfrm>
          <a:off x="2590800" y="5170842"/>
          <a:ext cx="1828800" cy="9144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25014">
                <a:tc>
                  <a:txBody>
                    <a:bodyPr/>
                    <a:lstStyle/>
                    <a:p>
                      <a:pPr algn="ct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5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5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Last time</a:t>
            </a:r>
          </a:p>
        </p:txBody>
      </p:sp>
      <p:sp>
        <p:nvSpPr>
          <p:cNvPr id="34819" name="Rectangle 3"/>
          <p:cNvSpPr>
            <a:spLocks noGrp="1" noChangeArrowheads="1"/>
          </p:cNvSpPr>
          <p:nvPr>
            <p:ph type="body" idx="1"/>
          </p:nvPr>
        </p:nvSpPr>
        <p:spPr>
          <a:xfrm>
            <a:off x="566738" y="1752600"/>
            <a:ext cx="8272462" cy="4267200"/>
          </a:xfrm>
        </p:spPr>
        <p:txBody>
          <a:bodyPr/>
          <a:lstStyle/>
          <a:p>
            <a:r>
              <a:rPr lang="en-US" dirty="0"/>
              <a:t>Filtering</a:t>
            </a:r>
          </a:p>
          <a:p>
            <a:r>
              <a:rPr lang="en-US" dirty="0"/>
              <a:t>Resampling</a:t>
            </a:r>
          </a:p>
          <a:p>
            <a:endParaRPr lang="en-US" dirty="0"/>
          </a:p>
          <a:p>
            <a:endParaRPr lang="en-US" dirty="0"/>
          </a:p>
          <a:p>
            <a:pPr>
              <a:buNone/>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Images</a:t>
            </a:r>
          </a:p>
        </p:txBody>
      </p:sp>
      <p:sp>
        <p:nvSpPr>
          <p:cNvPr id="4" name="Slide Number Placeholder 3"/>
          <p:cNvSpPr>
            <a:spLocks noGrp="1"/>
          </p:cNvSpPr>
          <p:nvPr>
            <p:ph type="sldNum" sz="quarter" idx="12"/>
          </p:nvPr>
        </p:nvSpPr>
        <p:spPr/>
        <p:txBody>
          <a:bodyPr/>
          <a:lstStyle/>
          <a:p>
            <a:fld id="{87037288-ABAD-4E56-93DB-19D719620939}" type="slidenum">
              <a:rPr lang="en-US" smtClean="0"/>
              <a:pPr/>
              <a:t>20</a:t>
            </a:fld>
            <a:endParaRPr lang="en-US"/>
          </a:p>
        </p:txBody>
      </p:sp>
      <p:sp>
        <p:nvSpPr>
          <p:cNvPr id="5" name="Text Box 4"/>
          <p:cNvSpPr txBox="1">
            <a:spLocks noChangeArrowheads="1"/>
          </p:cNvSpPr>
          <p:nvPr/>
        </p:nvSpPr>
        <p:spPr bwMode="auto">
          <a:xfrm>
            <a:off x="381000" y="1905000"/>
            <a:ext cx="1063625" cy="457200"/>
          </a:xfrm>
          <a:prstGeom prst="rect">
            <a:avLst/>
          </a:prstGeom>
          <a:noFill/>
          <a:ln w="9525">
            <a:noFill/>
            <a:miter lim="800000"/>
            <a:headEnd/>
            <a:tailEnd/>
          </a:ln>
          <a:effectLst/>
        </p:spPr>
        <p:txBody>
          <a:bodyPr wrap="none">
            <a:spAutoFit/>
          </a:bodyPr>
          <a:lstStyle/>
          <a:p>
            <a:r>
              <a:rPr lang="en-US" dirty="0"/>
              <a:t>Images</a:t>
            </a:r>
          </a:p>
        </p:txBody>
      </p:sp>
      <p:sp>
        <p:nvSpPr>
          <p:cNvPr id="6" name="Text Box 5"/>
          <p:cNvSpPr txBox="1">
            <a:spLocks noChangeArrowheads="1"/>
          </p:cNvSpPr>
          <p:nvPr/>
        </p:nvSpPr>
        <p:spPr bwMode="auto">
          <a:xfrm>
            <a:off x="533400" y="5181600"/>
            <a:ext cx="1047750" cy="457200"/>
          </a:xfrm>
          <a:prstGeom prst="rect">
            <a:avLst/>
          </a:prstGeom>
          <a:noFill/>
          <a:ln w="9525">
            <a:noFill/>
            <a:miter lim="800000"/>
            <a:headEnd/>
            <a:tailEnd/>
          </a:ln>
          <a:effectLst/>
        </p:spPr>
        <p:txBody>
          <a:bodyPr wrap="none">
            <a:spAutoFit/>
          </a:bodyPr>
          <a:lstStyle/>
          <a:p>
            <a:r>
              <a:rPr lang="en-US" dirty="0"/>
              <a:t>Alphas</a:t>
            </a:r>
          </a:p>
        </p:txBody>
      </p:sp>
      <p:pic>
        <p:nvPicPr>
          <p:cNvPr id="7" name="Picture 6" descr="green-vert-alpha"/>
          <p:cNvPicPr>
            <a:picLocks noChangeAspect="1" noChangeArrowheads="1"/>
          </p:cNvPicPr>
          <p:nvPr/>
        </p:nvPicPr>
        <p:blipFill>
          <a:blip r:embed="rId3" cstate="print"/>
          <a:srcRect/>
          <a:stretch>
            <a:fillRect/>
          </a:stretch>
        </p:blipFill>
        <p:spPr bwMode="auto">
          <a:xfrm>
            <a:off x="2743200" y="1712616"/>
            <a:ext cx="1216152" cy="1216152"/>
          </a:xfrm>
          <a:prstGeom prst="rect">
            <a:avLst/>
          </a:prstGeom>
          <a:noFill/>
        </p:spPr>
      </p:pic>
      <p:pic>
        <p:nvPicPr>
          <p:cNvPr id="9" name="Picture 8" descr="red-horiz-alpha"/>
          <p:cNvPicPr>
            <a:picLocks noChangeAspect="1" noChangeArrowheads="1"/>
          </p:cNvPicPr>
          <p:nvPr/>
        </p:nvPicPr>
        <p:blipFill>
          <a:blip r:embed="rId4" cstate="print"/>
          <a:srcRect/>
          <a:stretch>
            <a:fillRect/>
          </a:stretch>
        </p:blipFill>
        <p:spPr bwMode="auto">
          <a:xfrm>
            <a:off x="5410200" y="1701858"/>
            <a:ext cx="1216152" cy="1216152"/>
          </a:xfrm>
          <a:prstGeom prst="rect">
            <a:avLst/>
          </a:prstGeom>
          <a:noFill/>
        </p:spPr>
      </p:pic>
      <p:pic>
        <p:nvPicPr>
          <p:cNvPr id="10" name="Picture 9" descr="red-horiz-alpha-alpha"/>
          <p:cNvPicPr>
            <a:picLocks noChangeAspect="1" noChangeArrowheads="1"/>
          </p:cNvPicPr>
          <p:nvPr/>
        </p:nvPicPr>
        <p:blipFill>
          <a:blip r:embed="rId5" cstate="print"/>
          <a:srcRect/>
          <a:stretch>
            <a:fillRect/>
          </a:stretch>
        </p:blipFill>
        <p:spPr bwMode="auto">
          <a:xfrm>
            <a:off x="5486400" y="4876800"/>
            <a:ext cx="1216152" cy="1216152"/>
          </a:xfrm>
          <a:prstGeom prst="rect">
            <a:avLst/>
          </a:prstGeom>
          <a:noFill/>
          <a:ln w="9525">
            <a:solidFill>
              <a:schemeClr val="tx1"/>
            </a:solidFill>
            <a:miter lim="800000"/>
            <a:headEnd/>
            <a:tailEnd/>
          </a:ln>
        </p:spPr>
      </p:pic>
      <p:graphicFrame>
        <p:nvGraphicFramePr>
          <p:cNvPr id="11" name="Table 10"/>
          <p:cNvGraphicFramePr>
            <a:graphicFrameLocks noGrp="1"/>
          </p:cNvGraphicFramePr>
          <p:nvPr/>
        </p:nvGraphicFramePr>
        <p:xfrm>
          <a:off x="2209800" y="3093720"/>
          <a:ext cx="2590800" cy="1554480"/>
        </p:xfrm>
        <a:graphic>
          <a:graphicData uri="http://schemas.openxmlformats.org/drawingml/2006/table">
            <a:tbl>
              <a:tblPr firstRow="1" bandRow="1">
                <a:tableStyleId>{5C22544A-7EE6-4342-B048-85BDC9FD1C3A}</a:tableStyleId>
              </a:tblPr>
              <a:tblGrid>
                <a:gridCol w="86360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tblGrid>
              <a:tr h="225014">
                <a:tc>
                  <a:txBody>
                    <a:bodyPr/>
                    <a:lstStyle/>
                    <a:p>
                      <a:pPr algn="ctr"/>
                      <a:r>
                        <a:rPr lang="en-US" sz="1400" b="0" dirty="0">
                          <a:solidFill>
                            <a:srgbClr val="00B050"/>
                          </a:solidFill>
                        </a:rPr>
                        <a:t>0,1,0</a:t>
                      </a:r>
                    </a:p>
                    <a:p>
                      <a:pPr algn="ctr"/>
                      <a:r>
                        <a:rPr lang="en-US" sz="1400" b="0" dirty="0">
                          <a:solidFill>
                            <a:srgbClr val="00B05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0, 0, 0</a:t>
                      </a:r>
                    </a:p>
                    <a:p>
                      <a:pPr algn="ct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5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5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6" name="Table 15"/>
          <p:cNvGraphicFramePr>
            <a:graphicFrameLocks noGrp="1"/>
          </p:cNvGraphicFramePr>
          <p:nvPr/>
        </p:nvGraphicFramePr>
        <p:xfrm>
          <a:off x="4953000" y="3082962"/>
          <a:ext cx="2362200" cy="1554480"/>
        </p:xfrm>
        <a:graphic>
          <a:graphicData uri="http://schemas.openxmlformats.org/drawingml/2006/table">
            <a:tbl>
              <a:tblPr firstRow="1" bandRow="1">
                <a:tableStyleId>{5C22544A-7EE6-4342-B048-85BDC9FD1C3A}</a:tableStyleId>
              </a:tblPr>
              <a:tblGrid>
                <a:gridCol w="787400">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tblGrid>
              <a:tr h="247135">
                <a:tc>
                  <a:txBody>
                    <a:bodyPr/>
                    <a:lstStyle/>
                    <a:p>
                      <a:pPr algn="ctr"/>
                      <a:r>
                        <a:rPr lang="en-US" sz="1400" b="0" dirty="0">
                          <a:solidFill>
                            <a:srgbClr val="FF0000"/>
                          </a:solidFill>
                        </a:rPr>
                        <a:t>1,0,0</a:t>
                      </a:r>
                    </a:p>
                    <a:p>
                      <a:pPr algn="ctr"/>
                      <a:r>
                        <a:rPr lang="en-US" sz="1400"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1,0,0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rgbClr val="FF0000"/>
                          </a:solidFill>
                        </a:rPr>
                        <a:t>1,0,0</a:t>
                      </a:r>
                    </a:p>
                    <a:p>
                      <a:pPr algn="ctr"/>
                      <a:r>
                        <a:rPr lang="en-US" sz="1400"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7" name="Text Box 4"/>
          <p:cNvSpPr txBox="1">
            <a:spLocks noChangeArrowheads="1"/>
          </p:cNvSpPr>
          <p:nvPr/>
        </p:nvSpPr>
        <p:spPr bwMode="auto">
          <a:xfrm>
            <a:off x="457200" y="3200400"/>
            <a:ext cx="1890261" cy="646331"/>
          </a:xfrm>
          <a:prstGeom prst="rect">
            <a:avLst/>
          </a:prstGeom>
          <a:noFill/>
          <a:ln w="9525">
            <a:noFill/>
            <a:miter lim="800000"/>
            <a:headEnd/>
            <a:tailEnd/>
          </a:ln>
          <a:effectLst/>
        </p:spPr>
        <p:txBody>
          <a:bodyPr wrap="none">
            <a:spAutoFit/>
          </a:bodyPr>
          <a:lstStyle/>
          <a:p>
            <a:r>
              <a:rPr lang="en-US" dirty="0"/>
              <a:t>Pre-multiplied </a:t>
            </a:r>
          </a:p>
          <a:p>
            <a:r>
              <a:rPr lang="en-US" dirty="0"/>
              <a:t>RGBA</a:t>
            </a:r>
          </a:p>
        </p:txBody>
      </p:sp>
      <p:pic>
        <p:nvPicPr>
          <p:cNvPr id="18" name="Picture 17" descr="green-vert-alpha-alpha"/>
          <p:cNvPicPr>
            <a:picLocks noChangeAspect="1" noChangeArrowheads="1"/>
          </p:cNvPicPr>
          <p:nvPr/>
        </p:nvPicPr>
        <p:blipFill>
          <a:blip r:embed="rId6" cstate="print"/>
          <a:srcRect/>
          <a:stretch>
            <a:fillRect/>
          </a:stretch>
        </p:blipFill>
        <p:spPr bwMode="auto">
          <a:xfrm>
            <a:off x="2819400" y="4876800"/>
            <a:ext cx="1216152" cy="1216152"/>
          </a:xfrm>
          <a:prstGeom prst="rect">
            <a:avLst/>
          </a:prstGeom>
          <a:noFill/>
          <a:ln w="9525">
            <a:solidFill>
              <a:schemeClr val="tx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 Operator</a:t>
            </a:r>
          </a:p>
        </p:txBody>
      </p:sp>
      <p:sp>
        <p:nvSpPr>
          <p:cNvPr id="3" name="Content Placeholder 2"/>
          <p:cNvSpPr>
            <a:spLocks noGrp="1"/>
          </p:cNvSpPr>
          <p:nvPr>
            <p:ph idx="1"/>
          </p:nvPr>
        </p:nvSpPr>
        <p:spPr/>
        <p:txBody>
          <a:bodyPr/>
          <a:lstStyle/>
          <a:p>
            <a:r>
              <a:rPr lang="en-US" sz="2400" dirty="0"/>
              <a:t>Computes composite with the rule that </a:t>
            </a:r>
            <a:r>
              <a:rPr lang="en-US" sz="2400" i="1" dirty="0"/>
              <a:t>f</a:t>
            </a:r>
            <a:r>
              <a:rPr lang="en-US" sz="2400" dirty="0"/>
              <a:t> covers </a:t>
            </a:r>
            <a:r>
              <a:rPr lang="en-US" sz="2400" i="1" dirty="0"/>
              <a:t>g</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21</a:t>
            </a:fld>
            <a:endParaRPr lang="en-US"/>
          </a:p>
        </p:txBody>
      </p:sp>
      <p:graphicFrame>
        <p:nvGraphicFramePr>
          <p:cNvPr id="317443" name="Object 3"/>
          <p:cNvGraphicFramePr>
            <a:graphicFrameLocks noChangeAspect="1"/>
          </p:cNvGraphicFramePr>
          <p:nvPr/>
        </p:nvGraphicFramePr>
        <p:xfrm>
          <a:off x="3352800" y="2514600"/>
          <a:ext cx="1905000" cy="1319213"/>
        </p:xfrm>
        <a:graphic>
          <a:graphicData uri="http://schemas.openxmlformats.org/presentationml/2006/ole">
            <mc:AlternateContent xmlns:mc="http://schemas.openxmlformats.org/markup-compatibility/2006">
              <mc:Choice xmlns:v="urn:schemas-microsoft-com:vml" Requires="v">
                <p:oleObj name="Equation" r:id="rId3" imgW="660400" imgH="457200" progId="Equation.3">
                  <p:embed/>
                </p:oleObj>
              </mc:Choice>
              <mc:Fallback>
                <p:oleObj name="Equation" r:id="rId3" imgW="660400" imgH="457200" progId="Equation.3">
                  <p:embed/>
                  <p:pic>
                    <p:nvPicPr>
                      <p:cNvPr id="0"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514600"/>
                        <a:ext cx="1905000" cy="1319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44" name="Object 4"/>
          <p:cNvGraphicFramePr>
            <a:graphicFrameLocks noChangeAspect="1"/>
          </p:cNvGraphicFramePr>
          <p:nvPr/>
        </p:nvGraphicFramePr>
        <p:xfrm>
          <a:off x="1828800" y="4191000"/>
          <a:ext cx="5140326" cy="627063"/>
        </p:xfrm>
        <a:graphic>
          <a:graphicData uri="http://schemas.openxmlformats.org/presentationml/2006/ole">
            <mc:AlternateContent xmlns:mc="http://schemas.openxmlformats.org/markup-compatibility/2006">
              <mc:Choice xmlns:v="urn:schemas-microsoft-com:vml" Requires="v">
                <p:oleObj name="Equation" r:id="rId5" imgW="1981200" imgH="241300" progId="Equation.3">
                  <p:embed/>
                </p:oleObj>
              </mc:Choice>
              <mc:Fallback>
                <p:oleObj name="Equation" r:id="rId5" imgW="1981200" imgH="241300" progId="Equation.3">
                  <p:embed/>
                  <p:pic>
                    <p:nvPicPr>
                      <p:cNvPr id="0" name="Picture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191000"/>
                        <a:ext cx="5140326"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ight Arrow 6"/>
          <p:cNvSpPr/>
          <p:nvPr/>
        </p:nvSpPr>
        <p:spPr bwMode="auto">
          <a:xfrm>
            <a:off x="762000" y="4343400"/>
            <a:ext cx="9144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 Operator</a:t>
            </a:r>
          </a:p>
        </p:txBody>
      </p:sp>
      <p:sp>
        <p:nvSpPr>
          <p:cNvPr id="4" name="Slide Number Placeholder 3"/>
          <p:cNvSpPr>
            <a:spLocks noGrp="1"/>
          </p:cNvSpPr>
          <p:nvPr>
            <p:ph type="sldNum" sz="quarter" idx="12"/>
          </p:nvPr>
        </p:nvSpPr>
        <p:spPr/>
        <p:txBody>
          <a:bodyPr/>
          <a:lstStyle/>
          <a:p>
            <a:fld id="{87037288-ABAD-4E56-93DB-19D719620939}" type="slidenum">
              <a:rPr lang="en-US" smtClean="0"/>
              <a:pPr/>
              <a:t>22</a:t>
            </a:fld>
            <a:endParaRPr lang="en-US"/>
          </a:p>
        </p:txBody>
      </p:sp>
      <p:graphicFrame>
        <p:nvGraphicFramePr>
          <p:cNvPr id="317444" name="Object 4"/>
          <p:cNvGraphicFramePr>
            <a:graphicFrameLocks noChangeAspect="1"/>
          </p:cNvGraphicFramePr>
          <p:nvPr/>
        </p:nvGraphicFramePr>
        <p:xfrm>
          <a:off x="1600200" y="1828800"/>
          <a:ext cx="5140326" cy="627063"/>
        </p:xfrm>
        <a:graphic>
          <a:graphicData uri="http://schemas.openxmlformats.org/presentationml/2006/ole">
            <mc:AlternateContent xmlns:mc="http://schemas.openxmlformats.org/markup-compatibility/2006">
              <mc:Choice xmlns:v="urn:schemas-microsoft-com:vml" Requires="v">
                <p:oleObj name="Equation" r:id="rId3" imgW="1981200" imgH="241300" progId="Equation.3">
                  <p:embed/>
                </p:oleObj>
              </mc:Choice>
              <mc:Fallback>
                <p:oleObj name="Equation" r:id="rId3" imgW="1981200" imgH="241300" progId="Equation.3">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828800"/>
                        <a:ext cx="5140326"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Table 8"/>
          <p:cNvGraphicFramePr>
            <a:graphicFrameLocks noGrp="1"/>
          </p:cNvGraphicFramePr>
          <p:nvPr/>
        </p:nvGraphicFramePr>
        <p:xfrm>
          <a:off x="0" y="2743200"/>
          <a:ext cx="2590800" cy="1554480"/>
        </p:xfrm>
        <a:graphic>
          <a:graphicData uri="http://schemas.openxmlformats.org/drawingml/2006/table">
            <a:tbl>
              <a:tblPr firstRow="1" bandRow="1">
                <a:tableStyleId>{5C22544A-7EE6-4342-B048-85BDC9FD1C3A}</a:tableStyleId>
              </a:tblPr>
              <a:tblGrid>
                <a:gridCol w="86360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tblGrid>
              <a:tr h="225014">
                <a:tc>
                  <a:txBody>
                    <a:bodyPr/>
                    <a:lstStyle/>
                    <a:p>
                      <a:pPr algn="ctr"/>
                      <a:r>
                        <a:rPr lang="en-US" sz="1400" b="0" dirty="0">
                          <a:solidFill>
                            <a:srgbClr val="00B050"/>
                          </a:solidFill>
                        </a:rPr>
                        <a:t>0,1,0</a:t>
                      </a:r>
                    </a:p>
                    <a:p>
                      <a:pPr algn="ctr"/>
                      <a:r>
                        <a:rPr lang="en-US" sz="1400" b="0" dirty="0">
                          <a:solidFill>
                            <a:srgbClr val="00B05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0, 0, 0</a:t>
                      </a:r>
                    </a:p>
                    <a:p>
                      <a:pPr algn="ct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5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5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nvGraphicFramePr>
        <p:xfrm>
          <a:off x="3200400" y="2743200"/>
          <a:ext cx="2362200" cy="1554480"/>
        </p:xfrm>
        <a:graphic>
          <a:graphicData uri="http://schemas.openxmlformats.org/drawingml/2006/table">
            <a:tbl>
              <a:tblPr firstRow="1" bandRow="1">
                <a:tableStyleId>{5C22544A-7EE6-4342-B048-85BDC9FD1C3A}</a:tableStyleId>
              </a:tblPr>
              <a:tblGrid>
                <a:gridCol w="787400">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tblGrid>
              <a:tr h="247135">
                <a:tc>
                  <a:txBody>
                    <a:bodyPr/>
                    <a:lstStyle/>
                    <a:p>
                      <a:pPr algn="ctr"/>
                      <a:r>
                        <a:rPr lang="en-US" sz="1400" b="0" dirty="0">
                          <a:solidFill>
                            <a:srgbClr val="FF0000"/>
                          </a:solidFill>
                        </a:rPr>
                        <a:t>1,0,0</a:t>
                      </a:r>
                    </a:p>
                    <a:p>
                      <a:pPr algn="ctr"/>
                      <a:r>
                        <a:rPr lang="en-US" sz="1400"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1,0,0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rgbClr val="FF0000"/>
                          </a:solidFill>
                        </a:rPr>
                        <a:t>1,0,0</a:t>
                      </a:r>
                    </a:p>
                    <a:p>
                      <a:pPr algn="ctr"/>
                      <a:r>
                        <a:rPr lang="en-US" sz="1400"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 name="Rectangle 10"/>
          <p:cNvSpPr/>
          <p:nvPr/>
        </p:nvSpPr>
        <p:spPr>
          <a:xfrm>
            <a:off x="1143000" y="4343400"/>
            <a:ext cx="7620000" cy="369332"/>
          </a:xfrm>
          <a:prstGeom prst="rect">
            <a:avLst/>
          </a:prstGeom>
        </p:spPr>
        <p:txBody>
          <a:bodyPr wrap="square">
            <a:spAutoFit/>
          </a:bodyPr>
          <a:lstStyle/>
          <a:p>
            <a:r>
              <a:rPr lang="en-US" dirty="0"/>
              <a:t>f                                     g                                  result </a:t>
            </a:r>
          </a:p>
        </p:txBody>
      </p:sp>
      <p:sp>
        <p:nvSpPr>
          <p:cNvPr id="12" name="Rectangle 11"/>
          <p:cNvSpPr/>
          <p:nvPr/>
        </p:nvSpPr>
        <p:spPr>
          <a:xfrm>
            <a:off x="2514600" y="3352800"/>
            <a:ext cx="735651" cy="369332"/>
          </a:xfrm>
          <a:prstGeom prst="rect">
            <a:avLst/>
          </a:prstGeom>
        </p:spPr>
        <p:txBody>
          <a:bodyPr wrap="square">
            <a:spAutoFit/>
          </a:bodyPr>
          <a:lstStyle/>
          <a:p>
            <a:r>
              <a:rPr lang="en-US" dirty="0"/>
              <a:t>Over</a:t>
            </a:r>
          </a:p>
        </p:txBody>
      </p:sp>
      <p:sp>
        <p:nvSpPr>
          <p:cNvPr id="13" name="Right Arrow 12"/>
          <p:cNvSpPr/>
          <p:nvPr/>
        </p:nvSpPr>
        <p:spPr bwMode="auto">
          <a:xfrm>
            <a:off x="5638800" y="3352800"/>
            <a:ext cx="381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graphicFrame>
        <p:nvGraphicFramePr>
          <p:cNvPr id="14" name="Table 13"/>
          <p:cNvGraphicFramePr>
            <a:graphicFrameLocks noGrp="1"/>
          </p:cNvGraphicFramePr>
          <p:nvPr/>
        </p:nvGraphicFramePr>
        <p:xfrm>
          <a:off x="6019800" y="2743200"/>
          <a:ext cx="3048000" cy="15544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247135">
                <a:tc>
                  <a:txBody>
                    <a:bodyPr/>
                    <a:lstStyle/>
                    <a:p>
                      <a:pPr algn="ctr"/>
                      <a:r>
                        <a:rPr lang="en-US" sz="1400" b="0" dirty="0">
                          <a:solidFill>
                            <a:schemeClr val="tx1"/>
                          </a:solidFill>
                        </a:rPr>
                        <a:t>0,1,0</a:t>
                      </a:r>
                    </a:p>
                    <a:p>
                      <a:pPr algn="ct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1,0,0</a:t>
                      </a:r>
                    </a:p>
                    <a:p>
                      <a:pPr algn="ct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0.25,0.5,0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0, 0.5 ,0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 Operator</a:t>
            </a:r>
          </a:p>
        </p:txBody>
      </p:sp>
      <p:sp>
        <p:nvSpPr>
          <p:cNvPr id="4" name="Slide Number Placeholder 3"/>
          <p:cNvSpPr>
            <a:spLocks noGrp="1"/>
          </p:cNvSpPr>
          <p:nvPr>
            <p:ph type="sldNum" sz="quarter" idx="12"/>
          </p:nvPr>
        </p:nvSpPr>
        <p:spPr/>
        <p:txBody>
          <a:bodyPr/>
          <a:lstStyle/>
          <a:p>
            <a:fld id="{87037288-ABAD-4E56-93DB-19D719620939}" type="slidenum">
              <a:rPr lang="en-US" smtClean="0"/>
              <a:pPr/>
              <a:t>23</a:t>
            </a:fld>
            <a:endParaRPr lang="en-US"/>
          </a:p>
        </p:txBody>
      </p:sp>
      <p:graphicFrame>
        <p:nvGraphicFramePr>
          <p:cNvPr id="317444" name="Object 4"/>
          <p:cNvGraphicFramePr>
            <a:graphicFrameLocks noChangeAspect="1"/>
          </p:cNvGraphicFramePr>
          <p:nvPr/>
        </p:nvGraphicFramePr>
        <p:xfrm>
          <a:off x="1600200" y="1828800"/>
          <a:ext cx="5140326" cy="627063"/>
        </p:xfrm>
        <a:graphic>
          <a:graphicData uri="http://schemas.openxmlformats.org/presentationml/2006/ole">
            <mc:AlternateContent xmlns:mc="http://schemas.openxmlformats.org/markup-compatibility/2006">
              <mc:Choice xmlns:v="urn:schemas-microsoft-com:vml" Requires="v">
                <p:oleObj name="Equation" r:id="rId3" imgW="1981200" imgH="241300" progId="Equation.3">
                  <p:embed/>
                </p:oleObj>
              </mc:Choice>
              <mc:Fallback>
                <p:oleObj name="Equation" r:id="rId3" imgW="1981200" imgH="241300" progId="Equation.3">
                  <p:embed/>
                  <p:pic>
                    <p:nvPicPr>
                      <p:cNvPr id="3174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828800"/>
                        <a:ext cx="5140326"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04939833"/>
              </p:ext>
            </p:extLst>
          </p:nvPr>
        </p:nvGraphicFramePr>
        <p:xfrm>
          <a:off x="0" y="2743200"/>
          <a:ext cx="2590800" cy="1554480"/>
        </p:xfrm>
        <a:graphic>
          <a:graphicData uri="http://schemas.openxmlformats.org/drawingml/2006/table">
            <a:tbl>
              <a:tblPr firstRow="1" bandRow="1">
                <a:tableStyleId>{5C22544A-7EE6-4342-B048-85BDC9FD1C3A}</a:tableStyleId>
              </a:tblPr>
              <a:tblGrid>
                <a:gridCol w="86360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tblGrid>
              <a:tr h="225014">
                <a:tc>
                  <a:txBody>
                    <a:bodyPr/>
                    <a:lstStyle/>
                    <a:p>
                      <a:pPr algn="ctr"/>
                      <a:r>
                        <a:rPr lang="en-US" sz="1400" b="0" dirty="0">
                          <a:solidFill>
                            <a:srgbClr val="00B050"/>
                          </a:solidFill>
                        </a:rPr>
                        <a:t>0,1,0</a:t>
                      </a:r>
                    </a:p>
                    <a:p>
                      <a:pPr algn="ctr"/>
                      <a:r>
                        <a:rPr lang="en-US" sz="1400" b="0" dirty="0">
                          <a:solidFill>
                            <a:srgbClr val="00B05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0, 0, 0</a:t>
                      </a:r>
                    </a:p>
                    <a:p>
                      <a:pPr algn="ct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5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5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nvGraphicFramePr>
        <p:xfrm>
          <a:off x="3200400" y="2743200"/>
          <a:ext cx="2362200" cy="1554480"/>
        </p:xfrm>
        <a:graphic>
          <a:graphicData uri="http://schemas.openxmlformats.org/drawingml/2006/table">
            <a:tbl>
              <a:tblPr firstRow="1" bandRow="1">
                <a:tableStyleId>{5C22544A-7EE6-4342-B048-85BDC9FD1C3A}</a:tableStyleId>
              </a:tblPr>
              <a:tblGrid>
                <a:gridCol w="787400">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tblGrid>
              <a:tr h="247135">
                <a:tc>
                  <a:txBody>
                    <a:bodyPr/>
                    <a:lstStyle/>
                    <a:p>
                      <a:pPr algn="ctr"/>
                      <a:r>
                        <a:rPr lang="en-US" sz="1400" b="0" dirty="0">
                          <a:solidFill>
                            <a:srgbClr val="FF0000"/>
                          </a:solidFill>
                        </a:rPr>
                        <a:t>1,0,0</a:t>
                      </a:r>
                    </a:p>
                    <a:p>
                      <a:pPr algn="ctr"/>
                      <a:r>
                        <a:rPr lang="en-US" sz="1400"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1,0,0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rgbClr val="FF0000"/>
                          </a:solidFill>
                        </a:rPr>
                        <a:t>1,0,0</a:t>
                      </a:r>
                    </a:p>
                    <a:p>
                      <a:pPr algn="ctr"/>
                      <a:r>
                        <a:rPr lang="en-US" sz="1400"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 name="Rectangle 10"/>
          <p:cNvSpPr/>
          <p:nvPr/>
        </p:nvSpPr>
        <p:spPr>
          <a:xfrm>
            <a:off x="1143000" y="4343400"/>
            <a:ext cx="7620000" cy="369332"/>
          </a:xfrm>
          <a:prstGeom prst="rect">
            <a:avLst/>
          </a:prstGeom>
        </p:spPr>
        <p:txBody>
          <a:bodyPr wrap="square">
            <a:spAutoFit/>
          </a:bodyPr>
          <a:lstStyle/>
          <a:p>
            <a:r>
              <a:rPr lang="en-US" dirty="0"/>
              <a:t>f                                     g                                  result </a:t>
            </a:r>
          </a:p>
        </p:txBody>
      </p:sp>
      <p:sp>
        <p:nvSpPr>
          <p:cNvPr id="12" name="Rectangle 11"/>
          <p:cNvSpPr/>
          <p:nvPr/>
        </p:nvSpPr>
        <p:spPr>
          <a:xfrm>
            <a:off x="2514600" y="3352800"/>
            <a:ext cx="735651" cy="369332"/>
          </a:xfrm>
          <a:prstGeom prst="rect">
            <a:avLst/>
          </a:prstGeom>
        </p:spPr>
        <p:txBody>
          <a:bodyPr wrap="square">
            <a:spAutoFit/>
          </a:bodyPr>
          <a:lstStyle/>
          <a:p>
            <a:r>
              <a:rPr lang="en-US" dirty="0"/>
              <a:t>Over</a:t>
            </a:r>
          </a:p>
        </p:txBody>
      </p:sp>
      <p:sp>
        <p:nvSpPr>
          <p:cNvPr id="13" name="Right Arrow 12"/>
          <p:cNvSpPr/>
          <p:nvPr/>
        </p:nvSpPr>
        <p:spPr bwMode="auto">
          <a:xfrm>
            <a:off x="5638800" y="3352800"/>
            <a:ext cx="381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graphicFrame>
        <p:nvGraphicFramePr>
          <p:cNvPr id="14" name="Table 13"/>
          <p:cNvGraphicFramePr>
            <a:graphicFrameLocks noGrp="1"/>
          </p:cNvGraphicFramePr>
          <p:nvPr/>
        </p:nvGraphicFramePr>
        <p:xfrm>
          <a:off x="6019800" y="2743200"/>
          <a:ext cx="3048000" cy="15544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247135">
                <a:tc>
                  <a:txBody>
                    <a:bodyPr/>
                    <a:lstStyle/>
                    <a:p>
                      <a:pPr algn="ctr"/>
                      <a:r>
                        <a:rPr lang="en-US" sz="1400" b="0" dirty="0">
                          <a:solidFill>
                            <a:schemeClr val="tx1"/>
                          </a:solidFill>
                        </a:rPr>
                        <a:t>0,1,0</a:t>
                      </a:r>
                    </a:p>
                    <a:p>
                      <a:pPr algn="ct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1,0,0</a:t>
                      </a:r>
                    </a:p>
                    <a:p>
                      <a:pPr algn="ct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0.25,0.5,0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0, 0.5 ,0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Rectangle 2">
            <a:extLst>
              <a:ext uri="{FF2B5EF4-FFF2-40B4-BE49-F238E27FC236}">
                <a16:creationId xmlns:a16="http://schemas.microsoft.com/office/drawing/2014/main" id="{59159BDC-F5DB-40D8-922A-EB5230D03F3F}"/>
              </a:ext>
            </a:extLst>
          </p:cNvPr>
          <p:cNvSpPr/>
          <p:nvPr/>
        </p:nvSpPr>
        <p:spPr bwMode="auto">
          <a:xfrm>
            <a:off x="838200" y="2763838"/>
            <a:ext cx="876500" cy="501935"/>
          </a:xfrm>
          <a:prstGeom prst="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5" name="Rectangle 14">
            <a:extLst>
              <a:ext uri="{FF2B5EF4-FFF2-40B4-BE49-F238E27FC236}">
                <a16:creationId xmlns:a16="http://schemas.microsoft.com/office/drawing/2014/main" id="{6367A80A-857E-4331-B265-683A9E7B9D2E}"/>
              </a:ext>
            </a:extLst>
          </p:cNvPr>
          <p:cNvSpPr/>
          <p:nvPr/>
        </p:nvSpPr>
        <p:spPr bwMode="auto">
          <a:xfrm>
            <a:off x="3962400" y="2743200"/>
            <a:ext cx="802105" cy="501935"/>
          </a:xfrm>
          <a:prstGeom prst="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6" name="Rectangle 15">
            <a:extLst>
              <a:ext uri="{FF2B5EF4-FFF2-40B4-BE49-F238E27FC236}">
                <a16:creationId xmlns:a16="http://schemas.microsoft.com/office/drawing/2014/main" id="{E133356C-C493-4BED-B47F-999FA4D27AE3}"/>
              </a:ext>
            </a:extLst>
          </p:cNvPr>
          <p:cNvSpPr/>
          <p:nvPr/>
        </p:nvSpPr>
        <p:spPr bwMode="auto">
          <a:xfrm>
            <a:off x="7039275" y="2763838"/>
            <a:ext cx="990600" cy="501935"/>
          </a:xfrm>
          <a:prstGeom prst="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9" name="Rectangle 18">
            <a:extLst>
              <a:ext uri="{FF2B5EF4-FFF2-40B4-BE49-F238E27FC236}">
                <a16:creationId xmlns:a16="http://schemas.microsoft.com/office/drawing/2014/main" id="{C9FC1EEA-75F1-4976-A7AF-063A97C65113}"/>
              </a:ext>
            </a:extLst>
          </p:cNvPr>
          <p:cNvSpPr/>
          <p:nvPr/>
        </p:nvSpPr>
        <p:spPr bwMode="auto">
          <a:xfrm>
            <a:off x="914400" y="4832065"/>
            <a:ext cx="876500" cy="501935"/>
          </a:xfrm>
          <a:prstGeom prst="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rPr>
              <a:t>0, 0.5, 0</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t>0.5</a:t>
            </a:r>
            <a:endParaRPr kumimoji="0" lang="en-US" sz="1200" b="0" i="0" u="none" strike="noStrike" cap="none" normalizeH="0" baseline="0" dirty="0">
              <a:ln>
                <a:noFill/>
              </a:ln>
              <a:solidFill>
                <a:schemeClr val="tx1"/>
              </a:solidFill>
              <a:effectLst/>
              <a:latin typeface="Verdana" pitchFamily="34" charset="0"/>
            </a:endParaRPr>
          </a:p>
        </p:txBody>
      </p:sp>
      <p:sp>
        <p:nvSpPr>
          <p:cNvPr id="20" name="Rectangle 19">
            <a:extLst>
              <a:ext uri="{FF2B5EF4-FFF2-40B4-BE49-F238E27FC236}">
                <a16:creationId xmlns:a16="http://schemas.microsoft.com/office/drawing/2014/main" id="{F7506E4E-F1C2-440A-9F1C-A7158211731F}"/>
              </a:ext>
            </a:extLst>
          </p:cNvPr>
          <p:cNvSpPr/>
          <p:nvPr/>
        </p:nvSpPr>
        <p:spPr bwMode="auto">
          <a:xfrm>
            <a:off x="4000300" y="4832065"/>
            <a:ext cx="876500" cy="501935"/>
          </a:xfrm>
          <a:prstGeom prst="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rPr>
              <a:t>1, 0, 0</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t>0</a:t>
            </a:r>
            <a:endParaRPr kumimoji="0" lang="en-US" sz="1200" b="0" i="0" u="none" strike="noStrike" cap="none" normalizeH="0" baseline="0" dirty="0">
              <a:ln>
                <a:noFill/>
              </a:ln>
              <a:solidFill>
                <a:schemeClr val="tx1"/>
              </a:solidFill>
              <a:effectLst/>
              <a:latin typeface="Verdana" pitchFamily="34" charset="0"/>
            </a:endParaRPr>
          </a:p>
        </p:txBody>
      </p:sp>
      <p:sp>
        <p:nvSpPr>
          <p:cNvPr id="21" name="Rectangle 20">
            <a:extLst>
              <a:ext uri="{FF2B5EF4-FFF2-40B4-BE49-F238E27FC236}">
                <a16:creationId xmlns:a16="http://schemas.microsoft.com/office/drawing/2014/main" id="{2836CF54-2CCC-4498-9477-FAACAD86872F}"/>
              </a:ext>
            </a:extLst>
          </p:cNvPr>
          <p:cNvSpPr/>
          <p:nvPr/>
        </p:nvSpPr>
        <p:spPr bwMode="auto">
          <a:xfrm>
            <a:off x="7039274" y="4832065"/>
            <a:ext cx="1114125" cy="501935"/>
          </a:xfrm>
          <a:prstGeom prst="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rPr>
              <a:t>0.5, 0.5, 0</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rPr>
              <a:t>1</a:t>
            </a:r>
          </a:p>
        </p:txBody>
      </p:sp>
      <p:sp>
        <p:nvSpPr>
          <p:cNvPr id="5" name="Rectangle 4">
            <a:extLst>
              <a:ext uri="{FF2B5EF4-FFF2-40B4-BE49-F238E27FC236}">
                <a16:creationId xmlns:a16="http://schemas.microsoft.com/office/drawing/2014/main" id="{F4A76EAE-7507-4E7A-96F9-A74129EFB72F}"/>
              </a:ext>
            </a:extLst>
          </p:cNvPr>
          <p:cNvSpPr/>
          <p:nvPr/>
        </p:nvSpPr>
        <p:spPr>
          <a:xfrm>
            <a:off x="2362200" y="4898366"/>
            <a:ext cx="373820" cy="369332"/>
          </a:xfrm>
          <a:prstGeom prst="rect">
            <a:avLst/>
          </a:prstGeom>
        </p:spPr>
        <p:txBody>
          <a:bodyPr wrap="none">
            <a:spAutoFit/>
          </a:bodyPr>
          <a:lstStyle/>
          <a:p>
            <a:r>
              <a:rPr lang="en-US" dirty="0"/>
              <a:t>+</a:t>
            </a:r>
          </a:p>
        </p:txBody>
      </p:sp>
      <p:sp>
        <p:nvSpPr>
          <p:cNvPr id="6" name="Rectangle 5">
            <a:extLst>
              <a:ext uri="{FF2B5EF4-FFF2-40B4-BE49-F238E27FC236}">
                <a16:creationId xmlns:a16="http://schemas.microsoft.com/office/drawing/2014/main" id="{D67BC754-C069-429E-A979-8D4297E916F5}"/>
              </a:ext>
            </a:extLst>
          </p:cNvPr>
          <p:cNvSpPr/>
          <p:nvPr/>
        </p:nvSpPr>
        <p:spPr>
          <a:xfrm>
            <a:off x="2882425" y="4899787"/>
            <a:ext cx="1186543" cy="369332"/>
          </a:xfrm>
          <a:prstGeom prst="rect">
            <a:avLst/>
          </a:prstGeom>
        </p:spPr>
        <p:txBody>
          <a:bodyPr wrap="none">
            <a:spAutoFit/>
          </a:bodyPr>
          <a:lstStyle/>
          <a:p>
            <a:r>
              <a:rPr lang="en-US" dirty="0"/>
              <a:t>(1 - 0.5)</a:t>
            </a:r>
          </a:p>
        </p:txBody>
      </p:sp>
      <p:sp>
        <p:nvSpPr>
          <p:cNvPr id="22" name="Right Arrow 12">
            <a:extLst>
              <a:ext uri="{FF2B5EF4-FFF2-40B4-BE49-F238E27FC236}">
                <a16:creationId xmlns:a16="http://schemas.microsoft.com/office/drawing/2014/main" id="{14A37008-BD34-4D1F-AD8A-FD9619530D47}"/>
              </a:ext>
            </a:extLst>
          </p:cNvPr>
          <p:cNvSpPr/>
          <p:nvPr/>
        </p:nvSpPr>
        <p:spPr bwMode="auto">
          <a:xfrm>
            <a:off x="5653238" y="4907280"/>
            <a:ext cx="381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919762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4" y="304800"/>
            <a:ext cx="8416925" cy="1216025"/>
          </a:xfrm>
        </p:spPr>
        <p:txBody>
          <a:bodyPr/>
          <a:lstStyle/>
          <a:p>
            <a:r>
              <a:rPr lang="en-US" dirty="0"/>
              <a:t>“Over” Operator: Extract RGB Color</a:t>
            </a:r>
          </a:p>
        </p:txBody>
      </p:sp>
      <p:sp>
        <p:nvSpPr>
          <p:cNvPr id="4" name="Slide Number Placeholder 3"/>
          <p:cNvSpPr>
            <a:spLocks noGrp="1"/>
          </p:cNvSpPr>
          <p:nvPr>
            <p:ph type="sldNum" sz="quarter" idx="12"/>
          </p:nvPr>
        </p:nvSpPr>
        <p:spPr/>
        <p:txBody>
          <a:bodyPr/>
          <a:lstStyle/>
          <a:p>
            <a:fld id="{87037288-ABAD-4E56-93DB-19D719620939}" type="slidenum">
              <a:rPr lang="en-US" smtClean="0"/>
              <a:pPr/>
              <a:t>24</a:t>
            </a:fld>
            <a:endParaRPr lang="en-US"/>
          </a:p>
        </p:txBody>
      </p:sp>
      <p:sp>
        <p:nvSpPr>
          <p:cNvPr id="11" name="Rectangle 10"/>
          <p:cNvSpPr/>
          <p:nvPr/>
        </p:nvSpPr>
        <p:spPr>
          <a:xfrm>
            <a:off x="609600" y="4343400"/>
            <a:ext cx="2667000" cy="369332"/>
          </a:xfrm>
          <a:prstGeom prst="rect">
            <a:avLst/>
          </a:prstGeom>
        </p:spPr>
        <p:txBody>
          <a:bodyPr wrap="square">
            <a:spAutoFit/>
          </a:bodyPr>
          <a:lstStyle/>
          <a:p>
            <a:r>
              <a:rPr lang="en-US" dirty="0"/>
              <a:t>Pre-multiplied RGBA</a:t>
            </a:r>
          </a:p>
        </p:txBody>
      </p:sp>
      <p:sp>
        <p:nvSpPr>
          <p:cNvPr id="13" name="Right Arrow 12"/>
          <p:cNvSpPr/>
          <p:nvPr/>
        </p:nvSpPr>
        <p:spPr bwMode="auto">
          <a:xfrm>
            <a:off x="3657600" y="3352800"/>
            <a:ext cx="381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graphicFrame>
        <p:nvGraphicFramePr>
          <p:cNvPr id="14" name="Table 13"/>
          <p:cNvGraphicFramePr>
            <a:graphicFrameLocks noGrp="1"/>
          </p:cNvGraphicFramePr>
          <p:nvPr/>
        </p:nvGraphicFramePr>
        <p:xfrm>
          <a:off x="381000" y="2667000"/>
          <a:ext cx="3048000" cy="15544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247135">
                <a:tc>
                  <a:txBody>
                    <a:bodyPr/>
                    <a:lstStyle/>
                    <a:p>
                      <a:pPr algn="ctr"/>
                      <a:r>
                        <a:rPr lang="en-US" sz="1400" b="0" dirty="0">
                          <a:solidFill>
                            <a:schemeClr val="tx1"/>
                          </a:solidFill>
                        </a:rPr>
                        <a:t>0,1,0</a:t>
                      </a:r>
                    </a:p>
                    <a:p>
                      <a:pPr algn="ct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1,0,0</a:t>
                      </a:r>
                    </a:p>
                    <a:p>
                      <a:pPr algn="ct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0.25,0.5,0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0, 0.5 ,0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nvGraphicFramePr>
        <p:xfrm>
          <a:off x="4648200" y="2057400"/>
          <a:ext cx="3048000" cy="15544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247135">
                <a:tc>
                  <a:txBody>
                    <a:bodyPr/>
                    <a:lstStyle/>
                    <a:p>
                      <a:pPr algn="ctr"/>
                      <a:r>
                        <a:rPr lang="en-US" sz="1400" b="0" dirty="0">
                          <a:solidFill>
                            <a:srgbClr val="00B050"/>
                          </a:solidFill>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807900"/>
                          </a:solidFill>
                        </a:rPr>
                        <a:t>0.5,0.5,0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rgbClr val="FF0000"/>
                          </a:solidFill>
                        </a:rPr>
                        <a:t>1,0,0</a:t>
                      </a:r>
                    </a:p>
                    <a:p>
                      <a:pPr algn="ctr"/>
                      <a:endParaRPr lang="en-US" sz="14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55AA00"/>
                          </a:solidFill>
                        </a:rPr>
                        <a:t>1/3,2/3,0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6" name="Table 15"/>
          <p:cNvGraphicFramePr>
            <a:graphicFrameLocks noGrp="1"/>
          </p:cNvGraphicFramePr>
          <p:nvPr/>
        </p:nvGraphicFramePr>
        <p:xfrm>
          <a:off x="4648200" y="4038600"/>
          <a:ext cx="3048000" cy="15544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247135">
                <a:tc>
                  <a:txBody>
                    <a:bodyPr/>
                    <a:lstStyle/>
                    <a:p>
                      <a:pPr algn="ctr"/>
                      <a:r>
                        <a:rPr lang="en-US" sz="1400" b="0" dirty="0">
                          <a:solidFill>
                            <a:schemeClr val="tx1"/>
                          </a:solidFill>
                        </a:rPr>
                        <a:t>0,1,0</a:t>
                      </a:r>
                    </a:p>
                    <a:p>
                      <a:pPr algn="ct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1,0,0</a:t>
                      </a:r>
                    </a:p>
                    <a:p>
                      <a:pPr algn="ct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0.25,0.5,0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0, 0.5 ,0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7" name="Rectangle 16"/>
          <p:cNvSpPr/>
          <p:nvPr/>
        </p:nvSpPr>
        <p:spPr>
          <a:xfrm>
            <a:off x="5562600" y="3657600"/>
            <a:ext cx="2667000" cy="369332"/>
          </a:xfrm>
          <a:prstGeom prst="rect">
            <a:avLst/>
          </a:prstGeom>
        </p:spPr>
        <p:txBody>
          <a:bodyPr wrap="square">
            <a:spAutoFit/>
          </a:bodyPr>
          <a:lstStyle/>
          <a:p>
            <a:r>
              <a:rPr lang="en-US" dirty="0"/>
              <a:t>RGB</a:t>
            </a:r>
          </a:p>
        </p:txBody>
      </p:sp>
      <p:sp>
        <p:nvSpPr>
          <p:cNvPr id="18" name="Rectangle 17"/>
          <p:cNvSpPr/>
          <p:nvPr/>
        </p:nvSpPr>
        <p:spPr>
          <a:xfrm>
            <a:off x="5562600" y="5638800"/>
            <a:ext cx="2667000" cy="369332"/>
          </a:xfrm>
          <a:prstGeom prst="rect">
            <a:avLst/>
          </a:prstGeom>
        </p:spPr>
        <p:txBody>
          <a:bodyPr wrap="square">
            <a:spAutoFit/>
          </a:bodyPr>
          <a:lstStyle/>
          <a:p>
            <a:r>
              <a:rPr lang="en-US" dirty="0"/>
              <a:t>Alpha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 Operator</a:t>
            </a:r>
          </a:p>
        </p:txBody>
      </p:sp>
      <p:sp>
        <p:nvSpPr>
          <p:cNvPr id="4" name="Slide Number Placeholder 3"/>
          <p:cNvSpPr>
            <a:spLocks noGrp="1"/>
          </p:cNvSpPr>
          <p:nvPr>
            <p:ph type="sldNum" sz="quarter" idx="12"/>
          </p:nvPr>
        </p:nvSpPr>
        <p:spPr>
          <a:xfrm>
            <a:off x="6172200" y="6381750"/>
            <a:ext cx="1981200" cy="476250"/>
          </a:xfrm>
        </p:spPr>
        <p:txBody>
          <a:bodyPr/>
          <a:lstStyle/>
          <a:p>
            <a:fld id="{87037288-ABAD-4E56-93DB-19D719620939}" type="slidenum">
              <a:rPr lang="en-US" smtClean="0"/>
              <a:pPr/>
              <a:t>25</a:t>
            </a:fld>
            <a:endParaRPr lang="en-US"/>
          </a:p>
        </p:txBody>
      </p:sp>
      <p:sp>
        <p:nvSpPr>
          <p:cNvPr id="5" name="Rectangle 4"/>
          <p:cNvSpPr txBox="1">
            <a:spLocks noChangeArrowheads="1"/>
          </p:cNvSpPr>
          <p:nvPr/>
        </p:nvSpPr>
        <p:spPr bwMode="auto">
          <a:xfrm>
            <a:off x="685800" y="1622425"/>
            <a:ext cx="79248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If there’s some </a:t>
            </a:r>
            <a:r>
              <a:rPr kumimoji="0" lang="en-US" sz="2400" b="0" i="1" u="none" strike="noStrike" kern="0" cap="none" spc="0" normalizeH="0" baseline="0" noProof="0" dirty="0">
                <a:ln>
                  <a:noFill/>
                </a:ln>
                <a:solidFill>
                  <a:schemeClr val="tx1"/>
                </a:solidFill>
                <a:effectLst/>
                <a:uLnTx/>
                <a:uFillTx/>
                <a:latin typeface="+mn-lt"/>
                <a:ea typeface="+mn-ea"/>
                <a:cs typeface="+mn-cs"/>
              </a:rPr>
              <a:t>f</a:t>
            </a:r>
            <a:r>
              <a:rPr kumimoji="0" lang="en-US" sz="2400" b="0" i="0" u="none" strike="noStrike" kern="0" cap="none" spc="0" normalizeH="0" baseline="0" noProof="0" dirty="0">
                <a:ln>
                  <a:noFill/>
                </a:ln>
                <a:solidFill>
                  <a:schemeClr val="tx1"/>
                </a:solidFill>
                <a:effectLst/>
                <a:uLnTx/>
                <a:uFillTx/>
                <a:latin typeface="+mn-lt"/>
                <a:ea typeface="+mn-ea"/>
                <a:cs typeface="+mn-cs"/>
              </a:rPr>
              <a:t>, get </a:t>
            </a:r>
            <a:r>
              <a:rPr kumimoji="0" lang="en-US" sz="2400" b="0" i="1" u="none" strike="noStrike" kern="0" cap="none" spc="0" normalizeH="0" baseline="0" noProof="0" dirty="0">
                <a:ln>
                  <a:noFill/>
                </a:ln>
                <a:solidFill>
                  <a:schemeClr val="tx1"/>
                </a:solidFill>
                <a:effectLst/>
                <a:uLnTx/>
                <a:uFillTx/>
                <a:latin typeface="+mn-lt"/>
                <a:ea typeface="+mn-ea"/>
                <a:cs typeface="+mn-cs"/>
              </a:rPr>
              <a:t>f</a:t>
            </a:r>
            <a:r>
              <a:rPr kumimoji="0" lang="en-US" sz="2400" b="0" i="0" u="none" strike="noStrike" kern="0" cap="none" spc="0" normalizeH="0" baseline="0" noProof="0" dirty="0">
                <a:ln>
                  <a:noFill/>
                </a:ln>
                <a:solidFill>
                  <a:schemeClr val="tx1"/>
                </a:solidFill>
                <a:effectLst/>
                <a:uLnTx/>
                <a:uFillTx/>
                <a:latin typeface="+mn-lt"/>
                <a:ea typeface="+mn-ea"/>
                <a:cs typeface="+mn-cs"/>
              </a:rPr>
              <a:t>, otherwise get </a:t>
            </a:r>
            <a:r>
              <a:rPr kumimoji="0" lang="en-US" sz="2400" b="0" i="1" u="none" strike="noStrike" kern="0" cap="none" spc="0" normalizeH="0" baseline="0" noProof="0" dirty="0">
                <a:ln>
                  <a:noFill/>
                </a:ln>
                <a:solidFill>
                  <a:schemeClr val="tx1"/>
                </a:solidFill>
                <a:effectLst/>
                <a:uLnTx/>
                <a:uFillTx/>
                <a:latin typeface="+mn-lt"/>
                <a:ea typeface="+mn-ea"/>
                <a:cs typeface="+mn-cs"/>
              </a:rPr>
              <a:t>g</a:t>
            </a:r>
          </a:p>
        </p:txBody>
      </p:sp>
      <p:sp>
        <p:nvSpPr>
          <p:cNvPr id="10" name="Text Box 9"/>
          <p:cNvSpPr txBox="1">
            <a:spLocks noChangeArrowheads="1"/>
          </p:cNvSpPr>
          <p:nvPr/>
        </p:nvSpPr>
        <p:spPr bwMode="auto">
          <a:xfrm>
            <a:off x="2590800" y="2898775"/>
            <a:ext cx="725488" cy="457200"/>
          </a:xfrm>
          <a:prstGeom prst="rect">
            <a:avLst/>
          </a:prstGeom>
          <a:noFill/>
          <a:ln w="9525">
            <a:noFill/>
            <a:miter lim="800000"/>
            <a:headEnd/>
            <a:tailEnd/>
          </a:ln>
          <a:effectLst/>
        </p:spPr>
        <p:txBody>
          <a:bodyPr wrap="none">
            <a:spAutoFit/>
          </a:bodyPr>
          <a:lstStyle/>
          <a:p>
            <a:r>
              <a:rPr lang="en-US"/>
              <a:t>over</a:t>
            </a:r>
          </a:p>
        </p:txBody>
      </p:sp>
      <p:sp>
        <p:nvSpPr>
          <p:cNvPr id="11" name="Text Box 10"/>
          <p:cNvSpPr txBox="1">
            <a:spLocks noChangeArrowheads="1"/>
          </p:cNvSpPr>
          <p:nvPr/>
        </p:nvSpPr>
        <p:spPr bwMode="auto">
          <a:xfrm>
            <a:off x="5715000" y="2898775"/>
            <a:ext cx="355600" cy="457200"/>
          </a:xfrm>
          <a:prstGeom prst="rect">
            <a:avLst/>
          </a:prstGeom>
          <a:noFill/>
          <a:ln w="9525">
            <a:noFill/>
            <a:miter lim="800000"/>
            <a:headEnd/>
            <a:tailEnd/>
          </a:ln>
          <a:effectLst/>
        </p:spPr>
        <p:txBody>
          <a:bodyPr wrap="none">
            <a:spAutoFit/>
          </a:bodyPr>
          <a:lstStyle/>
          <a:p>
            <a:r>
              <a:rPr lang="en-US"/>
              <a:t>=</a:t>
            </a:r>
          </a:p>
        </p:txBody>
      </p:sp>
      <p:pic>
        <p:nvPicPr>
          <p:cNvPr id="6" name="Picture 5" descr="green-vert-alpha"/>
          <p:cNvPicPr>
            <a:picLocks noChangeAspect="1" noChangeArrowheads="1"/>
          </p:cNvPicPr>
          <p:nvPr/>
        </p:nvPicPr>
        <p:blipFill>
          <a:blip r:embed="rId3" cstate="print"/>
          <a:srcRect/>
          <a:stretch>
            <a:fillRect/>
          </a:stretch>
        </p:blipFill>
        <p:spPr bwMode="auto">
          <a:xfrm>
            <a:off x="533400" y="2212975"/>
            <a:ext cx="1882775" cy="1882775"/>
          </a:xfrm>
          <a:prstGeom prst="rect">
            <a:avLst/>
          </a:prstGeom>
          <a:noFill/>
        </p:spPr>
      </p:pic>
      <p:pic>
        <p:nvPicPr>
          <p:cNvPr id="7" name="Picture 6" descr="green-vert-alpha-alpha"/>
          <p:cNvPicPr>
            <a:picLocks noChangeAspect="1" noChangeArrowheads="1"/>
          </p:cNvPicPr>
          <p:nvPr/>
        </p:nvPicPr>
        <p:blipFill>
          <a:blip r:embed="rId4" cstate="print"/>
          <a:srcRect/>
          <a:stretch>
            <a:fillRect/>
          </a:stretch>
        </p:blipFill>
        <p:spPr bwMode="auto">
          <a:xfrm>
            <a:off x="533400" y="4270375"/>
            <a:ext cx="1882775" cy="1882775"/>
          </a:xfrm>
          <a:prstGeom prst="rect">
            <a:avLst/>
          </a:prstGeom>
          <a:noFill/>
          <a:ln w="9525">
            <a:solidFill>
              <a:schemeClr val="tx1"/>
            </a:solidFill>
            <a:miter lim="800000"/>
            <a:headEnd/>
            <a:tailEnd/>
          </a:ln>
        </p:spPr>
      </p:pic>
      <p:pic>
        <p:nvPicPr>
          <p:cNvPr id="8" name="Picture 7" descr="red-horiz-alpha"/>
          <p:cNvPicPr>
            <a:picLocks noChangeAspect="1" noChangeArrowheads="1"/>
          </p:cNvPicPr>
          <p:nvPr/>
        </p:nvPicPr>
        <p:blipFill>
          <a:blip r:embed="rId5" cstate="print"/>
          <a:srcRect/>
          <a:stretch>
            <a:fillRect/>
          </a:stretch>
        </p:blipFill>
        <p:spPr bwMode="auto">
          <a:xfrm>
            <a:off x="3581400" y="2212975"/>
            <a:ext cx="1882775" cy="1882775"/>
          </a:xfrm>
          <a:prstGeom prst="rect">
            <a:avLst/>
          </a:prstGeom>
          <a:noFill/>
        </p:spPr>
      </p:pic>
      <p:pic>
        <p:nvPicPr>
          <p:cNvPr id="9" name="Picture 8" descr="red-horiz-alpha-alpha"/>
          <p:cNvPicPr>
            <a:picLocks noChangeAspect="1" noChangeArrowheads="1"/>
          </p:cNvPicPr>
          <p:nvPr/>
        </p:nvPicPr>
        <p:blipFill>
          <a:blip r:embed="rId6" cstate="print"/>
          <a:srcRect/>
          <a:stretch>
            <a:fillRect/>
          </a:stretch>
        </p:blipFill>
        <p:spPr bwMode="auto">
          <a:xfrm>
            <a:off x="3581400" y="4270375"/>
            <a:ext cx="1882775" cy="1882775"/>
          </a:xfrm>
          <a:prstGeom prst="rect">
            <a:avLst/>
          </a:prstGeom>
          <a:noFill/>
          <a:ln w="9525">
            <a:solidFill>
              <a:schemeClr val="tx1"/>
            </a:solidFill>
            <a:miter lim="800000"/>
            <a:headEnd/>
            <a:tailEnd/>
          </a:ln>
        </p:spPr>
      </p:pic>
      <p:pic>
        <p:nvPicPr>
          <p:cNvPr id="12" name="Picture 11" descr="comp-over"/>
          <p:cNvPicPr>
            <a:picLocks noChangeAspect="1" noChangeArrowheads="1"/>
          </p:cNvPicPr>
          <p:nvPr/>
        </p:nvPicPr>
        <p:blipFill>
          <a:blip r:embed="rId7" cstate="print"/>
          <a:srcRect/>
          <a:stretch>
            <a:fillRect/>
          </a:stretch>
        </p:blipFill>
        <p:spPr bwMode="auto">
          <a:xfrm>
            <a:off x="6400800" y="2212975"/>
            <a:ext cx="1882775" cy="1882775"/>
          </a:xfrm>
          <a:prstGeom prst="rect">
            <a:avLst/>
          </a:prstGeom>
          <a:noFill/>
        </p:spPr>
      </p:pic>
      <p:pic>
        <p:nvPicPr>
          <p:cNvPr id="13" name="Picture 12" descr="comp-over-alpha"/>
          <p:cNvPicPr>
            <a:picLocks noChangeAspect="1" noChangeArrowheads="1"/>
          </p:cNvPicPr>
          <p:nvPr/>
        </p:nvPicPr>
        <p:blipFill>
          <a:blip r:embed="rId8" cstate="print"/>
          <a:srcRect/>
          <a:stretch>
            <a:fillRect/>
          </a:stretch>
        </p:blipFill>
        <p:spPr bwMode="auto">
          <a:xfrm>
            <a:off x="6400800" y="4270375"/>
            <a:ext cx="1882775" cy="1882775"/>
          </a:xfrm>
          <a:prstGeom prst="rect">
            <a:avLst/>
          </a:prstGeom>
          <a:noFill/>
          <a:ln w="9525">
            <a:solidFill>
              <a:schemeClr val="tx1"/>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Operator</a:t>
            </a:r>
          </a:p>
        </p:txBody>
      </p:sp>
      <p:sp>
        <p:nvSpPr>
          <p:cNvPr id="3" name="Content Placeholder 2"/>
          <p:cNvSpPr>
            <a:spLocks noGrp="1"/>
          </p:cNvSpPr>
          <p:nvPr>
            <p:ph idx="1"/>
          </p:nvPr>
        </p:nvSpPr>
        <p:spPr/>
        <p:txBody>
          <a:bodyPr/>
          <a:lstStyle/>
          <a:p>
            <a:r>
              <a:rPr lang="en-US" sz="2400" dirty="0"/>
              <a:t>Computes composite with the rule that only parts of </a:t>
            </a:r>
            <a:r>
              <a:rPr lang="en-US" sz="2400" i="1" dirty="0"/>
              <a:t>f</a:t>
            </a:r>
            <a:r>
              <a:rPr lang="en-US" sz="2400" dirty="0"/>
              <a:t> that are inside </a:t>
            </a:r>
            <a:r>
              <a:rPr lang="en-US" sz="2400" i="1" dirty="0"/>
              <a:t>g</a:t>
            </a:r>
            <a:r>
              <a:rPr lang="en-US" sz="2400" dirty="0"/>
              <a:t> contribute</a:t>
            </a:r>
            <a:endParaRPr lang="en-US" sz="2400" i="1" dirty="0"/>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26</a:t>
            </a:fld>
            <a:endParaRPr lang="en-US"/>
          </a:p>
        </p:txBody>
      </p:sp>
      <p:graphicFrame>
        <p:nvGraphicFramePr>
          <p:cNvPr id="318466" name="Object 2"/>
          <p:cNvGraphicFramePr>
            <a:graphicFrameLocks noChangeAspect="1"/>
          </p:cNvGraphicFramePr>
          <p:nvPr/>
        </p:nvGraphicFramePr>
        <p:xfrm>
          <a:off x="3856038" y="2779713"/>
          <a:ext cx="1355725" cy="1246187"/>
        </p:xfrm>
        <a:graphic>
          <a:graphicData uri="http://schemas.openxmlformats.org/presentationml/2006/ole">
            <mc:AlternateContent xmlns:mc="http://schemas.openxmlformats.org/markup-compatibility/2006">
              <mc:Choice xmlns:v="urn:schemas-microsoft-com:vml" Requires="v">
                <p:oleObj name="Equation" r:id="rId2" imgW="469696" imgH="431613" progId="Equation.3">
                  <p:embed/>
                </p:oleObj>
              </mc:Choice>
              <mc:Fallback>
                <p:oleObj name="Equation" r:id="rId2" imgW="469696" imgH="431613" progId="Equation.3">
                  <p:embed/>
                  <p:pic>
                    <p:nvPicPr>
                      <p:cNvPr id="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038" y="2779713"/>
                        <a:ext cx="1355725" cy="1246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Operator</a:t>
            </a:r>
          </a:p>
        </p:txBody>
      </p:sp>
      <p:sp>
        <p:nvSpPr>
          <p:cNvPr id="4" name="Slide Number Placeholder 3"/>
          <p:cNvSpPr>
            <a:spLocks noGrp="1"/>
          </p:cNvSpPr>
          <p:nvPr>
            <p:ph type="sldNum" sz="quarter" idx="12"/>
          </p:nvPr>
        </p:nvSpPr>
        <p:spPr/>
        <p:txBody>
          <a:bodyPr/>
          <a:lstStyle/>
          <a:p>
            <a:fld id="{87037288-ABAD-4E56-93DB-19D719620939}" type="slidenum">
              <a:rPr lang="en-US" smtClean="0"/>
              <a:pPr/>
              <a:t>27</a:t>
            </a:fld>
            <a:endParaRPr lang="en-US"/>
          </a:p>
        </p:txBody>
      </p:sp>
      <p:graphicFrame>
        <p:nvGraphicFramePr>
          <p:cNvPr id="317444" name="Object 4"/>
          <p:cNvGraphicFramePr>
            <a:graphicFrameLocks noChangeAspect="1"/>
          </p:cNvGraphicFramePr>
          <p:nvPr/>
        </p:nvGraphicFramePr>
        <p:xfrm>
          <a:off x="2357438" y="1828800"/>
          <a:ext cx="3624262" cy="627063"/>
        </p:xfrm>
        <a:graphic>
          <a:graphicData uri="http://schemas.openxmlformats.org/presentationml/2006/ole">
            <mc:AlternateContent xmlns:mc="http://schemas.openxmlformats.org/markup-compatibility/2006">
              <mc:Choice xmlns:v="urn:schemas-microsoft-com:vml" Requires="v">
                <p:oleObj name="Equation" r:id="rId3" imgW="1397000" imgH="241300" progId="Equation.3">
                  <p:embed/>
                </p:oleObj>
              </mc:Choice>
              <mc:Fallback>
                <p:oleObj name="Equation" r:id="rId3" imgW="1397000" imgH="241300" progId="Equation.3">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1828800"/>
                        <a:ext cx="3624262"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Table 8"/>
          <p:cNvGraphicFramePr>
            <a:graphicFrameLocks noGrp="1"/>
          </p:cNvGraphicFramePr>
          <p:nvPr/>
        </p:nvGraphicFramePr>
        <p:xfrm>
          <a:off x="0" y="2743200"/>
          <a:ext cx="2590800" cy="1554480"/>
        </p:xfrm>
        <a:graphic>
          <a:graphicData uri="http://schemas.openxmlformats.org/drawingml/2006/table">
            <a:tbl>
              <a:tblPr firstRow="1" bandRow="1">
                <a:tableStyleId>{5C22544A-7EE6-4342-B048-85BDC9FD1C3A}</a:tableStyleId>
              </a:tblPr>
              <a:tblGrid>
                <a:gridCol w="86360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tblGrid>
              <a:tr h="225014">
                <a:tc>
                  <a:txBody>
                    <a:bodyPr/>
                    <a:lstStyle/>
                    <a:p>
                      <a:pPr algn="ctr"/>
                      <a:r>
                        <a:rPr lang="en-US" sz="1400" b="0" dirty="0">
                          <a:solidFill>
                            <a:srgbClr val="00B050"/>
                          </a:solidFill>
                        </a:rPr>
                        <a:t>0,1,0</a:t>
                      </a:r>
                    </a:p>
                    <a:p>
                      <a:pPr algn="ctr"/>
                      <a:r>
                        <a:rPr lang="en-US" sz="1400" b="0" dirty="0">
                          <a:solidFill>
                            <a:srgbClr val="00B05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0, 0, 0</a:t>
                      </a:r>
                    </a:p>
                    <a:p>
                      <a:pPr algn="ct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5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50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B05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nvGraphicFramePr>
        <p:xfrm>
          <a:off x="3200400" y="2743200"/>
          <a:ext cx="2362200" cy="1554480"/>
        </p:xfrm>
        <a:graphic>
          <a:graphicData uri="http://schemas.openxmlformats.org/drawingml/2006/table">
            <a:tbl>
              <a:tblPr firstRow="1" bandRow="1">
                <a:tableStyleId>{5C22544A-7EE6-4342-B048-85BDC9FD1C3A}</a:tableStyleId>
              </a:tblPr>
              <a:tblGrid>
                <a:gridCol w="787400">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tblGrid>
              <a:tr h="247135">
                <a:tc>
                  <a:txBody>
                    <a:bodyPr/>
                    <a:lstStyle/>
                    <a:p>
                      <a:pPr algn="ctr"/>
                      <a:r>
                        <a:rPr lang="en-US" sz="1400" b="0" dirty="0">
                          <a:solidFill>
                            <a:srgbClr val="FF0000"/>
                          </a:solidFill>
                        </a:rPr>
                        <a:t>1,0,0</a:t>
                      </a:r>
                    </a:p>
                    <a:p>
                      <a:pPr algn="ctr"/>
                      <a:r>
                        <a:rPr lang="en-US" sz="1400"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1,0,0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rgbClr val="FF0000"/>
                          </a:solidFill>
                        </a:rPr>
                        <a:t>1,0,0</a:t>
                      </a:r>
                    </a:p>
                    <a:p>
                      <a:pPr algn="ctr"/>
                      <a:r>
                        <a:rPr lang="en-US" sz="1400" b="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 name="Rectangle 10"/>
          <p:cNvSpPr/>
          <p:nvPr/>
        </p:nvSpPr>
        <p:spPr>
          <a:xfrm>
            <a:off x="1143000" y="4343400"/>
            <a:ext cx="7620000" cy="369332"/>
          </a:xfrm>
          <a:prstGeom prst="rect">
            <a:avLst/>
          </a:prstGeom>
        </p:spPr>
        <p:txBody>
          <a:bodyPr wrap="square">
            <a:spAutoFit/>
          </a:bodyPr>
          <a:lstStyle/>
          <a:p>
            <a:r>
              <a:rPr lang="en-US" dirty="0"/>
              <a:t>f                                     g                                  result </a:t>
            </a:r>
          </a:p>
        </p:txBody>
      </p:sp>
      <p:sp>
        <p:nvSpPr>
          <p:cNvPr id="12" name="Rectangle 11"/>
          <p:cNvSpPr/>
          <p:nvPr/>
        </p:nvSpPr>
        <p:spPr>
          <a:xfrm>
            <a:off x="2514600" y="3352800"/>
            <a:ext cx="735651" cy="369332"/>
          </a:xfrm>
          <a:prstGeom prst="rect">
            <a:avLst/>
          </a:prstGeom>
        </p:spPr>
        <p:txBody>
          <a:bodyPr wrap="square">
            <a:spAutoFit/>
          </a:bodyPr>
          <a:lstStyle/>
          <a:p>
            <a:r>
              <a:rPr lang="en-US" dirty="0"/>
              <a:t>Over</a:t>
            </a:r>
          </a:p>
        </p:txBody>
      </p:sp>
      <p:sp>
        <p:nvSpPr>
          <p:cNvPr id="13" name="Right Arrow 12"/>
          <p:cNvSpPr/>
          <p:nvPr/>
        </p:nvSpPr>
        <p:spPr bwMode="auto">
          <a:xfrm>
            <a:off x="5638800" y="3352800"/>
            <a:ext cx="381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graphicFrame>
        <p:nvGraphicFramePr>
          <p:cNvPr id="14" name="Table 13"/>
          <p:cNvGraphicFramePr>
            <a:graphicFrameLocks noGrp="1"/>
          </p:cNvGraphicFramePr>
          <p:nvPr/>
        </p:nvGraphicFramePr>
        <p:xfrm>
          <a:off x="6019800" y="2743200"/>
          <a:ext cx="3048000" cy="15544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247135">
                <a:tc>
                  <a:txBody>
                    <a:bodyPr/>
                    <a:lstStyle/>
                    <a:p>
                      <a:pPr algn="ctr"/>
                      <a:r>
                        <a:rPr lang="en-US" sz="1400" b="0" dirty="0">
                          <a:solidFill>
                            <a:schemeClr val="tx1"/>
                          </a:solidFill>
                        </a:rPr>
                        <a:t>0,1,0</a:t>
                      </a:r>
                    </a:p>
                    <a:p>
                      <a:pPr algn="ctr"/>
                      <a:r>
                        <a:rPr lang="en-US"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0,0,0</a:t>
                      </a:r>
                    </a:p>
                    <a:p>
                      <a:pPr algn="ct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0,0.5,0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0,0.25,0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0, 0 ,0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Operator</a:t>
            </a:r>
          </a:p>
        </p:txBody>
      </p:sp>
      <p:sp>
        <p:nvSpPr>
          <p:cNvPr id="3" name="Content Placeholder 2"/>
          <p:cNvSpPr>
            <a:spLocks noGrp="1"/>
          </p:cNvSpPr>
          <p:nvPr>
            <p:ph idx="1"/>
          </p:nvPr>
        </p:nvSpPr>
        <p:spPr/>
        <p:txBody>
          <a:bodyPr/>
          <a:lstStyle/>
          <a:p>
            <a:r>
              <a:rPr lang="en-US" sz="2400" dirty="0"/>
              <a:t>Get </a:t>
            </a:r>
            <a:r>
              <a:rPr lang="en-US" sz="2400" i="1" dirty="0"/>
              <a:t>f </a:t>
            </a:r>
            <a:r>
              <a:rPr lang="en-US" sz="2400" dirty="0"/>
              <a:t>to the extent that </a:t>
            </a:r>
            <a:r>
              <a:rPr lang="en-US" sz="2400" i="1" dirty="0"/>
              <a:t>g</a:t>
            </a:r>
            <a:r>
              <a:rPr lang="en-US" sz="2400" dirty="0"/>
              <a:t> is there, otherwise nothing</a:t>
            </a:r>
            <a:endParaRPr lang="en-US" sz="2400" i="1" dirty="0"/>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28</a:t>
            </a:fld>
            <a:endParaRPr lang="en-US"/>
          </a:p>
        </p:txBody>
      </p:sp>
      <p:pic>
        <p:nvPicPr>
          <p:cNvPr id="5" name="Picture 5" descr="green-vert-alpha"/>
          <p:cNvPicPr>
            <a:picLocks noChangeAspect="1" noChangeArrowheads="1"/>
          </p:cNvPicPr>
          <p:nvPr/>
        </p:nvPicPr>
        <p:blipFill>
          <a:blip r:embed="rId2" cstate="print"/>
          <a:srcRect/>
          <a:stretch>
            <a:fillRect/>
          </a:stretch>
        </p:blipFill>
        <p:spPr bwMode="auto">
          <a:xfrm>
            <a:off x="555625" y="2286000"/>
            <a:ext cx="1882775" cy="1882775"/>
          </a:xfrm>
          <a:prstGeom prst="rect">
            <a:avLst/>
          </a:prstGeom>
          <a:noFill/>
        </p:spPr>
      </p:pic>
      <p:pic>
        <p:nvPicPr>
          <p:cNvPr id="6" name="Picture 6" descr="green-vert-alpha-alpha"/>
          <p:cNvPicPr>
            <a:picLocks noChangeAspect="1" noChangeArrowheads="1"/>
          </p:cNvPicPr>
          <p:nvPr/>
        </p:nvPicPr>
        <p:blipFill>
          <a:blip r:embed="rId3" cstate="print"/>
          <a:srcRect/>
          <a:stretch>
            <a:fillRect/>
          </a:stretch>
        </p:blipFill>
        <p:spPr bwMode="auto">
          <a:xfrm>
            <a:off x="555625" y="4343400"/>
            <a:ext cx="1882775" cy="1882775"/>
          </a:xfrm>
          <a:prstGeom prst="rect">
            <a:avLst/>
          </a:prstGeom>
          <a:noFill/>
          <a:ln w="9525">
            <a:solidFill>
              <a:schemeClr val="tx1"/>
            </a:solidFill>
            <a:miter lim="800000"/>
            <a:headEnd/>
            <a:tailEnd/>
          </a:ln>
        </p:spPr>
      </p:pic>
      <p:pic>
        <p:nvPicPr>
          <p:cNvPr id="7" name="Picture 7" descr="red-horiz-alpha"/>
          <p:cNvPicPr>
            <a:picLocks noChangeAspect="1" noChangeArrowheads="1"/>
          </p:cNvPicPr>
          <p:nvPr/>
        </p:nvPicPr>
        <p:blipFill>
          <a:blip r:embed="rId4" cstate="print"/>
          <a:srcRect/>
          <a:stretch>
            <a:fillRect/>
          </a:stretch>
        </p:blipFill>
        <p:spPr bwMode="auto">
          <a:xfrm>
            <a:off x="3603625" y="2286000"/>
            <a:ext cx="1882775" cy="1882775"/>
          </a:xfrm>
          <a:prstGeom prst="rect">
            <a:avLst/>
          </a:prstGeom>
          <a:noFill/>
        </p:spPr>
      </p:pic>
      <p:pic>
        <p:nvPicPr>
          <p:cNvPr id="8" name="Picture 8" descr="red-horiz-alpha-alpha"/>
          <p:cNvPicPr>
            <a:picLocks noChangeAspect="1" noChangeArrowheads="1"/>
          </p:cNvPicPr>
          <p:nvPr/>
        </p:nvPicPr>
        <p:blipFill>
          <a:blip r:embed="rId5" cstate="print"/>
          <a:srcRect/>
          <a:stretch>
            <a:fillRect/>
          </a:stretch>
        </p:blipFill>
        <p:spPr bwMode="auto">
          <a:xfrm>
            <a:off x="3603625" y="4343400"/>
            <a:ext cx="1882775" cy="1882775"/>
          </a:xfrm>
          <a:prstGeom prst="rect">
            <a:avLst/>
          </a:prstGeom>
          <a:noFill/>
          <a:ln w="9525">
            <a:solidFill>
              <a:schemeClr val="tx1"/>
            </a:solidFill>
            <a:miter lim="800000"/>
            <a:headEnd/>
            <a:tailEnd/>
          </a:ln>
        </p:spPr>
      </p:pic>
      <p:sp>
        <p:nvSpPr>
          <p:cNvPr id="9" name="Text Box 9"/>
          <p:cNvSpPr txBox="1">
            <a:spLocks noChangeArrowheads="1"/>
          </p:cNvSpPr>
          <p:nvPr/>
        </p:nvSpPr>
        <p:spPr bwMode="auto">
          <a:xfrm>
            <a:off x="2613025" y="2971800"/>
            <a:ext cx="911225" cy="457200"/>
          </a:xfrm>
          <a:prstGeom prst="rect">
            <a:avLst/>
          </a:prstGeom>
          <a:noFill/>
          <a:ln w="9525">
            <a:noFill/>
            <a:miter lim="800000"/>
            <a:headEnd/>
            <a:tailEnd/>
          </a:ln>
          <a:effectLst/>
        </p:spPr>
        <p:txBody>
          <a:bodyPr wrap="none">
            <a:spAutoFit/>
          </a:bodyPr>
          <a:lstStyle/>
          <a:p>
            <a:r>
              <a:rPr lang="en-US"/>
              <a:t>inside</a:t>
            </a:r>
          </a:p>
        </p:txBody>
      </p:sp>
      <p:sp>
        <p:nvSpPr>
          <p:cNvPr id="10" name="Text Box 10"/>
          <p:cNvSpPr txBox="1">
            <a:spLocks noChangeArrowheads="1"/>
          </p:cNvSpPr>
          <p:nvPr/>
        </p:nvSpPr>
        <p:spPr bwMode="auto">
          <a:xfrm>
            <a:off x="5737225" y="2971800"/>
            <a:ext cx="355600" cy="457200"/>
          </a:xfrm>
          <a:prstGeom prst="rect">
            <a:avLst/>
          </a:prstGeom>
          <a:noFill/>
          <a:ln w="9525">
            <a:noFill/>
            <a:miter lim="800000"/>
            <a:headEnd/>
            <a:tailEnd/>
          </a:ln>
          <a:effectLst/>
        </p:spPr>
        <p:txBody>
          <a:bodyPr wrap="none">
            <a:spAutoFit/>
          </a:bodyPr>
          <a:lstStyle/>
          <a:p>
            <a:r>
              <a:rPr lang="en-US"/>
              <a:t>=</a:t>
            </a:r>
          </a:p>
        </p:txBody>
      </p:sp>
      <p:pic>
        <p:nvPicPr>
          <p:cNvPr id="11" name="Picture 13" descr="comp-in-alpha"/>
          <p:cNvPicPr>
            <a:picLocks noChangeAspect="1" noChangeArrowheads="1"/>
          </p:cNvPicPr>
          <p:nvPr/>
        </p:nvPicPr>
        <p:blipFill>
          <a:blip r:embed="rId6" cstate="print"/>
          <a:srcRect/>
          <a:stretch>
            <a:fillRect/>
          </a:stretch>
        </p:blipFill>
        <p:spPr bwMode="auto">
          <a:xfrm>
            <a:off x="6423025" y="4343400"/>
            <a:ext cx="1882775" cy="1882775"/>
          </a:xfrm>
          <a:prstGeom prst="rect">
            <a:avLst/>
          </a:prstGeom>
          <a:noFill/>
          <a:ln w="9525">
            <a:solidFill>
              <a:schemeClr val="tx1"/>
            </a:solidFill>
            <a:miter lim="800000"/>
            <a:headEnd/>
            <a:tailEnd/>
          </a:ln>
        </p:spPr>
      </p:pic>
      <p:pic>
        <p:nvPicPr>
          <p:cNvPr id="12" name="Picture 14" descr="comp-in"/>
          <p:cNvPicPr>
            <a:picLocks noChangeAspect="1" noChangeArrowheads="1"/>
          </p:cNvPicPr>
          <p:nvPr/>
        </p:nvPicPr>
        <p:blipFill>
          <a:blip r:embed="rId7" cstate="print"/>
          <a:srcRect/>
          <a:stretch>
            <a:fillRect/>
          </a:stretch>
        </p:blipFill>
        <p:spPr bwMode="auto">
          <a:xfrm>
            <a:off x="6423025" y="2286000"/>
            <a:ext cx="1882775" cy="18827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“Outside” Operator</a:t>
            </a:r>
          </a:p>
        </p:txBody>
      </p:sp>
      <p:sp>
        <p:nvSpPr>
          <p:cNvPr id="289795" name="Rectangle 3"/>
          <p:cNvSpPr>
            <a:spLocks noGrp="1" noChangeArrowheads="1"/>
          </p:cNvSpPr>
          <p:nvPr>
            <p:ph type="body" idx="1"/>
          </p:nvPr>
        </p:nvSpPr>
        <p:spPr>
          <a:xfrm>
            <a:off x="566738" y="1752600"/>
            <a:ext cx="8348662" cy="4267200"/>
          </a:xfrm>
        </p:spPr>
        <p:txBody>
          <a:bodyPr/>
          <a:lstStyle/>
          <a:p>
            <a:r>
              <a:rPr lang="en-US" sz="2000" dirty="0"/>
              <a:t>Computes composite with the rule that only parts of </a:t>
            </a:r>
            <a:r>
              <a:rPr lang="en-US" sz="2000" i="1" dirty="0"/>
              <a:t>f</a:t>
            </a:r>
            <a:r>
              <a:rPr lang="en-US" sz="2000" dirty="0"/>
              <a:t> that are outside </a:t>
            </a:r>
            <a:r>
              <a:rPr lang="en-US" sz="2000" i="1" dirty="0"/>
              <a:t>g</a:t>
            </a:r>
            <a:r>
              <a:rPr lang="en-US" sz="2000" dirty="0"/>
              <a:t> contribute</a:t>
            </a:r>
            <a:endParaRPr lang="en-US" sz="2000" i="1" dirty="0"/>
          </a:p>
        </p:txBody>
      </p:sp>
      <p:graphicFrame>
        <p:nvGraphicFramePr>
          <p:cNvPr id="289796" name="Object 4"/>
          <p:cNvGraphicFramePr>
            <a:graphicFrameLocks noChangeAspect="1"/>
          </p:cNvGraphicFramePr>
          <p:nvPr/>
        </p:nvGraphicFramePr>
        <p:xfrm>
          <a:off x="3581400" y="3505200"/>
          <a:ext cx="1905000" cy="1246188"/>
        </p:xfrm>
        <a:graphic>
          <a:graphicData uri="http://schemas.openxmlformats.org/presentationml/2006/ole">
            <mc:AlternateContent xmlns:mc="http://schemas.openxmlformats.org/markup-compatibility/2006">
              <mc:Choice xmlns:v="urn:schemas-microsoft-com:vml" Requires="v">
                <p:oleObj name="Equation" r:id="rId2" imgW="660113" imgH="431613" progId="Equation.3">
                  <p:embed/>
                </p:oleObj>
              </mc:Choice>
              <mc:Fallback>
                <p:oleObj name="Equation" r:id="rId2" imgW="660113" imgH="431613" progId="Equation.3">
                  <p:embed/>
                  <p:pic>
                    <p:nvPicPr>
                      <p:cNvPr id="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505200"/>
                        <a:ext cx="1905000" cy="124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87037288-ABAD-4E56-93DB-19D719620939}" type="slidenum">
              <a:rPr lang="en-US" smtClean="0"/>
              <a:pPr/>
              <a:t>29</a:t>
            </a:fld>
            <a:endParaRPr lang="en-US"/>
          </a:p>
        </p:txBody>
      </p:sp>
    </p:spTree>
    <p:extLst>
      <p:ext uri="{BB962C8B-B14F-4D97-AF65-F5344CB8AC3E}">
        <p14:creationId xmlns:p14="http://schemas.microsoft.com/office/powerpoint/2010/main" val="405594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Today</a:t>
            </a:r>
          </a:p>
        </p:txBody>
      </p:sp>
      <p:sp>
        <p:nvSpPr>
          <p:cNvPr id="34819" name="Rectangle 3"/>
          <p:cNvSpPr>
            <a:spLocks noGrp="1" noChangeArrowheads="1"/>
          </p:cNvSpPr>
          <p:nvPr>
            <p:ph type="body" idx="1"/>
          </p:nvPr>
        </p:nvSpPr>
        <p:spPr>
          <a:xfrm>
            <a:off x="566738" y="1752600"/>
            <a:ext cx="8272462" cy="4267200"/>
          </a:xfrm>
        </p:spPr>
        <p:txBody>
          <a:bodyPr/>
          <a:lstStyle/>
          <a:p>
            <a:r>
              <a:rPr lang="en-US" dirty="0"/>
              <a:t>Compositing</a:t>
            </a:r>
          </a:p>
          <a:p>
            <a:r>
              <a:rPr lang="en-US" dirty="0"/>
              <a:t>NPR</a:t>
            </a:r>
          </a:p>
          <a:p>
            <a:endParaRPr lang="en-US" dirty="0"/>
          </a:p>
          <a:p>
            <a:pPr>
              <a:buNone/>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dirty="0"/>
              <a:t>“Outside” Operator</a:t>
            </a:r>
          </a:p>
        </p:txBody>
      </p:sp>
      <p:sp>
        <p:nvSpPr>
          <p:cNvPr id="288772" name="Rectangle 4"/>
          <p:cNvSpPr>
            <a:spLocks noGrp="1" noChangeArrowheads="1"/>
          </p:cNvSpPr>
          <p:nvPr>
            <p:ph type="body" idx="1"/>
          </p:nvPr>
        </p:nvSpPr>
        <p:spPr>
          <a:xfrm>
            <a:off x="685800" y="1600200"/>
            <a:ext cx="8458200" cy="685800"/>
          </a:xfrm>
          <a:noFill/>
          <a:ln/>
        </p:spPr>
        <p:txBody>
          <a:bodyPr/>
          <a:lstStyle/>
          <a:p>
            <a:r>
              <a:rPr lang="en-US" sz="2400" dirty="0"/>
              <a:t>Get </a:t>
            </a:r>
            <a:r>
              <a:rPr lang="en-US" sz="2400" i="1" dirty="0"/>
              <a:t>f </a:t>
            </a:r>
            <a:r>
              <a:rPr lang="en-US" sz="2400" dirty="0"/>
              <a:t>to the extent that </a:t>
            </a:r>
            <a:r>
              <a:rPr lang="en-US" sz="2400" i="1" dirty="0"/>
              <a:t>g</a:t>
            </a:r>
            <a:r>
              <a:rPr lang="en-US" sz="2400" dirty="0"/>
              <a:t> is </a:t>
            </a:r>
            <a:r>
              <a:rPr lang="en-US" sz="2400" b="1" dirty="0"/>
              <a:t>not</a:t>
            </a:r>
            <a:r>
              <a:rPr lang="en-US" sz="2400" dirty="0"/>
              <a:t> there, otherwise nothing</a:t>
            </a:r>
          </a:p>
        </p:txBody>
      </p:sp>
      <p:pic>
        <p:nvPicPr>
          <p:cNvPr id="288773" name="Picture 5" descr="green-vert-alpha"/>
          <p:cNvPicPr>
            <a:picLocks noChangeAspect="1" noChangeArrowheads="1"/>
          </p:cNvPicPr>
          <p:nvPr/>
        </p:nvPicPr>
        <p:blipFill>
          <a:blip r:embed="rId2" cstate="print"/>
          <a:srcRect/>
          <a:stretch>
            <a:fillRect/>
          </a:stretch>
        </p:blipFill>
        <p:spPr bwMode="auto">
          <a:xfrm>
            <a:off x="631825" y="2155825"/>
            <a:ext cx="1882775" cy="1882775"/>
          </a:xfrm>
          <a:prstGeom prst="rect">
            <a:avLst/>
          </a:prstGeom>
          <a:noFill/>
        </p:spPr>
      </p:pic>
      <p:pic>
        <p:nvPicPr>
          <p:cNvPr id="288774" name="Picture 6" descr="green-vert-alpha-alpha"/>
          <p:cNvPicPr>
            <a:picLocks noChangeAspect="1" noChangeArrowheads="1"/>
          </p:cNvPicPr>
          <p:nvPr/>
        </p:nvPicPr>
        <p:blipFill>
          <a:blip r:embed="rId3" cstate="print"/>
          <a:srcRect/>
          <a:stretch>
            <a:fillRect/>
          </a:stretch>
        </p:blipFill>
        <p:spPr bwMode="auto">
          <a:xfrm>
            <a:off x="631825" y="4213225"/>
            <a:ext cx="1882775" cy="1882775"/>
          </a:xfrm>
          <a:prstGeom prst="rect">
            <a:avLst/>
          </a:prstGeom>
          <a:noFill/>
          <a:ln w="9525">
            <a:solidFill>
              <a:schemeClr val="tx1"/>
            </a:solidFill>
            <a:miter lim="800000"/>
            <a:headEnd/>
            <a:tailEnd/>
          </a:ln>
        </p:spPr>
      </p:pic>
      <p:pic>
        <p:nvPicPr>
          <p:cNvPr id="288775" name="Picture 7" descr="red-horiz-alpha"/>
          <p:cNvPicPr>
            <a:picLocks noChangeAspect="1" noChangeArrowheads="1"/>
          </p:cNvPicPr>
          <p:nvPr/>
        </p:nvPicPr>
        <p:blipFill>
          <a:blip r:embed="rId4" cstate="print"/>
          <a:srcRect/>
          <a:stretch>
            <a:fillRect/>
          </a:stretch>
        </p:blipFill>
        <p:spPr bwMode="auto">
          <a:xfrm>
            <a:off x="3679825" y="2155825"/>
            <a:ext cx="1882775" cy="1882775"/>
          </a:xfrm>
          <a:prstGeom prst="rect">
            <a:avLst/>
          </a:prstGeom>
          <a:noFill/>
        </p:spPr>
      </p:pic>
      <p:pic>
        <p:nvPicPr>
          <p:cNvPr id="288776" name="Picture 8" descr="red-horiz-alpha-alpha"/>
          <p:cNvPicPr>
            <a:picLocks noChangeAspect="1" noChangeArrowheads="1"/>
          </p:cNvPicPr>
          <p:nvPr/>
        </p:nvPicPr>
        <p:blipFill>
          <a:blip r:embed="rId5" cstate="print"/>
          <a:srcRect/>
          <a:stretch>
            <a:fillRect/>
          </a:stretch>
        </p:blipFill>
        <p:spPr bwMode="auto">
          <a:xfrm>
            <a:off x="3679825" y="4213225"/>
            <a:ext cx="1882775" cy="1882775"/>
          </a:xfrm>
          <a:prstGeom prst="rect">
            <a:avLst/>
          </a:prstGeom>
          <a:noFill/>
          <a:ln w="9525">
            <a:solidFill>
              <a:schemeClr val="tx1"/>
            </a:solidFill>
            <a:miter lim="800000"/>
            <a:headEnd/>
            <a:tailEnd/>
          </a:ln>
        </p:spPr>
      </p:pic>
      <p:sp>
        <p:nvSpPr>
          <p:cNvPr id="288777" name="Text Box 9"/>
          <p:cNvSpPr txBox="1">
            <a:spLocks noChangeArrowheads="1"/>
          </p:cNvSpPr>
          <p:nvPr/>
        </p:nvSpPr>
        <p:spPr bwMode="auto">
          <a:xfrm>
            <a:off x="2613025" y="2841625"/>
            <a:ext cx="1063625" cy="457200"/>
          </a:xfrm>
          <a:prstGeom prst="rect">
            <a:avLst/>
          </a:prstGeom>
          <a:noFill/>
          <a:ln w="9525">
            <a:noFill/>
            <a:miter lim="800000"/>
            <a:headEnd/>
            <a:tailEnd/>
          </a:ln>
          <a:effectLst/>
        </p:spPr>
        <p:txBody>
          <a:bodyPr wrap="none">
            <a:spAutoFit/>
          </a:bodyPr>
          <a:lstStyle/>
          <a:p>
            <a:r>
              <a:rPr lang="en-US"/>
              <a:t>outside</a:t>
            </a:r>
          </a:p>
        </p:txBody>
      </p:sp>
      <p:sp>
        <p:nvSpPr>
          <p:cNvPr id="288778" name="Text Box 10"/>
          <p:cNvSpPr txBox="1">
            <a:spLocks noChangeArrowheads="1"/>
          </p:cNvSpPr>
          <p:nvPr/>
        </p:nvSpPr>
        <p:spPr bwMode="auto">
          <a:xfrm>
            <a:off x="5813425" y="2841625"/>
            <a:ext cx="355600" cy="457200"/>
          </a:xfrm>
          <a:prstGeom prst="rect">
            <a:avLst/>
          </a:prstGeom>
          <a:noFill/>
          <a:ln w="9525">
            <a:noFill/>
            <a:miter lim="800000"/>
            <a:headEnd/>
            <a:tailEnd/>
          </a:ln>
          <a:effectLst/>
        </p:spPr>
        <p:txBody>
          <a:bodyPr wrap="none">
            <a:spAutoFit/>
          </a:bodyPr>
          <a:lstStyle/>
          <a:p>
            <a:r>
              <a:rPr lang="en-US"/>
              <a:t>=</a:t>
            </a:r>
          </a:p>
        </p:txBody>
      </p:sp>
      <p:pic>
        <p:nvPicPr>
          <p:cNvPr id="288781" name="Picture 13" descr="comp-out"/>
          <p:cNvPicPr>
            <a:picLocks noChangeAspect="1" noChangeArrowheads="1"/>
          </p:cNvPicPr>
          <p:nvPr/>
        </p:nvPicPr>
        <p:blipFill>
          <a:blip r:embed="rId6" cstate="print"/>
          <a:srcRect/>
          <a:stretch>
            <a:fillRect/>
          </a:stretch>
        </p:blipFill>
        <p:spPr bwMode="auto">
          <a:xfrm>
            <a:off x="6423025" y="2155825"/>
            <a:ext cx="1882775" cy="1882775"/>
          </a:xfrm>
          <a:prstGeom prst="rect">
            <a:avLst/>
          </a:prstGeom>
          <a:noFill/>
        </p:spPr>
      </p:pic>
      <p:pic>
        <p:nvPicPr>
          <p:cNvPr id="288782" name="Picture 14" descr="comp-out-alpha"/>
          <p:cNvPicPr>
            <a:picLocks noChangeAspect="1" noChangeArrowheads="1"/>
          </p:cNvPicPr>
          <p:nvPr/>
        </p:nvPicPr>
        <p:blipFill>
          <a:blip r:embed="rId7" cstate="print"/>
          <a:srcRect/>
          <a:stretch>
            <a:fillRect/>
          </a:stretch>
        </p:blipFill>
        <p:spPr bwMode="auto">
          <a:xfrm>
            <a:off x="6423025" y="4213225"/>
            <a:ext cx="1882775" cy="1882775"/>
          </a:xfrm>
          <a:prstGeom prst="rect">
            <a:avLst/>
          </a:prstGeom>
          <a:noFill/>
          <a:ln w="9525">
            <a:solidFill>
              <a:schemeClr val="tx1"/>
            </a:solidFill>
            <a:miter lim="800000"/>
            <a:headEnd/>
            <a:tailEnd/>
          </a:ln>
        </p:spPr>
      </p:pic>
      <p:sp>
        <p:nvSpPr>
          <p:cNvPr id="14" name="Slide Number Placeholder 13"/>
          <p:cNvSpPr>
            <a:spLocks noGrp="1"/>
          </p:cNvSpPr>
          <p:nvPr>
            <p:ph type="sldNum" sz="quarter" idx="12"/>
          </p:nvPr>
        </p:nvSpPr>
        <p:spPr/>
        <p:txBody>
          <a:bodyPr/>
          <a:lstStyle/>
          <a:p>
            <a:fld id="{87037288-ABAD-4E56-93DB-19D719620939}" type="slidenum">
              <a:rPr lang="en-US" smtClean="0"/>
              <a:pPr/>
              <a:t>30</a:t>
            </a:fld>
            <a:endParaRPr lang="en-US"/>
          </a:p>
        </p:txBody>
      </p:sp>
    </p:spTree>
    <p:extLst>
      <p:ext uri="{BB962C8B-B14F-4D97-AF65-F5344CB8AC3E}">
        <p14:creationId xmlns:p14="http://schemas.microsoft.com/office/powerpoint/2010/main" val="432472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a:t>“Atop” Operator</a:t>
            </a:r>
          </a:p>
        </p:txBody>
      </p:sp>
      <p:sp>
        <p:nvSpPr>
          <p:cNvPr id="291843" name="Rectangle 3"/>
          <p:cNvSpPr>
            <a:spLocks noGrp="1" noChangeArrowheads="1"/>
          </p:cNvSpPr>
          <p:nvPr>
            <p:ph type="body" idx="1"/>
          </p:nvPr>
        </p:nvSpPr>
        <p:spPr/>
        <p:txBody>
          <a:bodyPr/>
          <a:lstStyle/>
          <a:p>
            <a:r>
              <a:rPr lang="en-US" sz="2400" dirty="0"/>
              <a:t>Computes composite with the </a:t>
            </a:r>
            <a:r>
              <a:rPr lang="en-US" sz="2400" i="1" dirty="0"/>
              <a:t>over</a:t>
            </a:r>
            <a:r>
              <a:rPr lang="en-US" sz="2400" dirty="0"/>
              <a:t> rule but restricted to places where there is some </a:t>
            </a:r>
            <a:r>
              <a:rPr lang="en-US" sz="2400" i="1" dirty="0"/>
              <a:t>g</a:t>
            </a:r>
          </a:p>
        </p:txBody>
      </p:sp>
      <p:graphicFrame>
        <p:nvGraphicFramePr>
          <p:cNvPr id="291844" name="Object 4"/>
          <p:cNvGraphicFramePr>
            <a:graphicFrameLocks noChangeAspect="1"/>
          </p:cNvGraphicFramePr>
          <p:nvPr/>
        </p:nvGraphicFramePr>
        <p:xfrm>
          <a:off x="3505200" y="2667000"/>
          <a:ext cx="1905000" cy="1392238"/>
        </p:xfrm>
        <a:graphic>
          <a:graphicData uri="http://schemas.openxmlformats.org/presentationml/2006/ole">
            <mc:AlternateContent xmlns:mc="http://schemas.openxmlformats.org/markup-compatibility/2006">
              <mc:Choice xmlns:v="urn:schemas-microsoft-com:vml" Requires="v">
                <p:oleObj name="Equation" r:id="rId2" imgW="660113" imgH="482391" progId="Equation.3">
                  <p:embed/>
                </p:oleObj>
              </mc:Choice>
              <mc:Fallback>
                <p:oleObj name="Equation" r:id="rId2" imgW="660113" imgH="482391" progId="Equation.3">
                  <p:embed/>
                  <p:pic>
                    <p:nvPicPr>
                      <p:cNvPr id="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667000"/>
                        <a:ext cx="1905000" cy="139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87037288-ABAD-4E56-93DB-19D719620939}" type="slidenum">
              <a:rPr lang="en-US" smtClean="0"/>
              <a:pPr/>
              <a:t>31</a:t>
            </a:fld>
            <a:endParaRPr lang="en-US"/>
          </a:p>
        </p:txBody>
      </p:sp>
    </p:spTree>
    <p:extLst>
      <p:ext uri="{BB962C8B-B14F-4D97-AF65-F5344CB8AC3E}">
        <p14:creationId xmlns:p14="http://schemas.microsoft.com/office/powerpoint/2010/main" val="1488190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a:t>“Atop” Operator</a:t>
            </a:r>
          </a:p>
        </p:txBody>
      </p:sp>
      <p:sp>
        <p:nvSpPr>
          <p:cNvPr id="290820" name="Rectangle 4"/>
          <p:cNvSpPr>
            <a:spLocks noGrp="1" noChangeArrowheads="1"/>
          </p:cNvSpPr>
          <p:nvPr>
            <p:ph type="body" idx="1"/>
          </p:nvPr>
        </p:nvSpPr>
        <p:spPr>
          <a:xfrm>
            <a:off x="685800" y="1600200"/>
            <a:ext cx="7924800" cy="685800"/>
          </a:xfrm>
          <a:noFill/>
          <a:ln/>
        </p:spPr>
        <p:txBody>
          <a:bodyPr/>
          <a:lstStyle/>
          <a:p>
            <a:r>
              <a:rPr lang="en-US" sz="2400" dirty="0"/>
              <a:t>Get </a:t>
            </a:r>
            <a:r>
              <a:rPr lang="en-US" sz="2400" i="1" dirty="0"/>
              <a:t>f </a:t>
            </a:r>
            <a:r>
              <a:rPr lang="en-US" sz="2400" dirty="0"/>
              <a:t>to the extent that </a:t>
            </a:r>
            <a:r>
              <a:rPr lang="en-US" sz="2400" i="1" dirty="0"/>
              <a:t>g</a:t>
            </a:r>
            <a:r>
              <a:rPr lang="en-US" sz="2400" dirty="0"/>
              <a:t> is there, otherwise </a:t>
            </a:r>
            <a:r>
              <a:rPr lang="en-US" sz="2400" i="1" dirty="0"/>
              <a:t>g</a:t>
            </a:r>
          </a:p>
        </p:txBody>
      </p:sp>
      <p:pic>
        <p:nvPicPr>
          <p:cNvPr id="290821" name="Picture 5" descr="green-vert-alpha"/>
          <p:cNvPicPr>
            <a:picLocks noChangeAspect="1" noChangeArrowheads="1"/>
          </p:cNvPicPr>
          <p:nvPr/>
        </p:nvPicPr>
        <p:blipFill>
          <a:blip r:embed="rId2" cstate="print"/>
          <a:srcRect/>
          <a:stretch>
            <a:fillRect/>
          </a:stretch>
        </p:blipFill>
        <p:spPr bwMode="auto">
          <a:xfrm>
            <a:off x="533400" y="2155825"/>
            <a:ext cx="1882775" cy="1882775"/>
          </a:xfrm>
          <a:prstGeom prst="rect">
            <a:avLst/>
          </a:prstGeom>
          <a:noFill/>
        </p:spPr>
      </p:pic>
      <p:pic>
        <p:nvPicPr>
          <p:cNvPr id="290822" name="Picture 6" descr="green-vert-alpha-alpha"/>
          <p:cNvPicPr>
            <a:picLocks noChangeAspect="1" noChangeArrowheads="1"/>
          </p:cNvPicPr>
          <p:nvPr/>
        </p:nvPicPr>
        <p:blipFill>
          <a:blip r:embed="rId3" cstate="print"/>
          <a:srcRect/>
          <a:stretch>
            <a:fillRect/>
          </a:stretch>
        </p:blipFill>
        <p:spPr bwMode="auto">
          <a:xfrm>
            <a:off x="533400" y="4213225"/>
            <a:ext cx="1882775" cy="1882775"/>
          </a:xfrm>
          <a:prstGeom prst="rect">
            <a:avLst/>
          </a:prstGeom>
          <a:noFill/>
          <a:ln w="9525">
            <a:solidFill>
              <a:schemeClr val="tx1"/>
            </a:solidFill>
            <a:miter lim="800000"/>
            <a:headEnd/>
            <a:tailEnd/>
          </a:ln>
        </p:spPr>
      </p:pic>
      <p:pic>
        <p:nvPicPr>
          <p:cNvPr id="290823" name="Picture 7" descr="red-horiz-alpha"/>
          <p:cNvPicPr>
            <a:picLocks noChangeAspect="1" noChangeArrowheads="1"/>
          </p:cNvPicPr>
          <p:nvPr/>
        </p:nvPicPr>
        <p:blipFill>
          <a:blip r:embed="rId4" cstate="print"/>
          <a:srcRect/>
          <a:stretch>
            <a:fillRect/>
          </a:stretch>
        </p:blipFill>
        <p:spPr bwMode="auto">
          <a:xfrm>
            <a:off x="3581400" y="2155825"/>
            <a:ext cx="1882775" cy="1882775"/>
          </a:xfrm>
          <a:prstGeom prst="rect">
            <a:avLst/>
          </a:prstGeom>
          <a:noFill/>
        </p:spPr>
      </p:pic>
      <p:pic>
        <p:nvPicPr>
          <p:cNvPr id="290824" name="Picture 8" descr="red-horiz-alpha-alpha"/>
          <p:cNvPicPr>
            <a:picLocks noChangeAspect="1" noChangeArrowheads="1"/>
          </p:cNvPicPr>
          <p:nvPr/>
        </p:nvPicPr>
        <p:blipFill>
          <a:blip r:embed="rId5" cstate="print"/>
          <a:srcRect/>
          <a:stretch>
            <a:fillRect/>
          </a:stretch>
        </p:blipFill>
        <p:spPr bwMode="auto">
          <a:xfrm>
            <a:off x="3581400" y="4213225"/>
            <a:ext cx="1882775" cy="1882775"/>
          </a:xfrm>
          <a:prstGeom prst="rect">
            <a:avLst/>
          </a:prstGeom>
          <a:noFill/>
          <a:ln w="9525">
            <a:solidFill>
              <a:schemeClr val="tx1"/>
            </a:solidFill>
            <a:miter lim="800000"/>
            <a:headEnd/>
            <a:tailEnd/>
          </a:ln>
        </p:spPr>
      </p:pic>
      <p:sp>
        <p:nvSpPr>
          <p:cNvPr id="290825" name="Text Box 9"/>
          <p:cNvSpPr txBox="1">
            <a:spLocks noChangeArrowheads="1"/>
          </p:cNvSpPr>
          <p:nvPr/>
        </p:nvSpPr>
        <p:spPr bwMode="auto">
          <a:xfrm>
            <a:off x="2590800" y="2841625"/>
            <a:ext cx="697627" cy="369332"/>
          </a:xfrm>
          <a:prstGeom prst="rect">
            <a:avLst/>
          </a:prstGeom>
          <a:noFill/>
          <a:ln w="9525">
            <a:noFill/>
            <a:miter lim="800000"/>
            <a:headEnd/>
            <a:tailEnd/>
          </a:ln>
          <a:effectLst/>
        </p:spPr>
        <p:txBody>
          <a:bodyPr wrap="none">
            <a:spAutoFit/>
          </a:bodyPr>
          <a:lstStyle/>
          <a:p>
            <a:r>
              <a:rPr lang="en-US" dirty="0"/>
              <a:t>atop</a:t>
            </a:r>
          </a:p>
        </p:txBody>
      </p:sp>
      <p:sp>
        <p:nvSpPr>
          <p:cNvPr id="290826" name="Text Box 10"/>
          <p:cNvSpPr txBox="1">
            <a:spLocks noChangeArrowheads="1"/>
          </p:cNvSpPr>
          <p:nvPr/>
        </p:nvSpPr>
        <p:spPr bwMode="auto">
          <a:xfrm>
            <a:off x="5715000" y="2841625"/>
            <a:ext cx="355600" cy="457200"/>
          </a:xfrm>
          <a:prstGeom prst="rect">
            <a:avLst/>
          </a:prstGeom>
          <a:noFill/>
          <a:ln w="9525">
            <a:noFill/>
            <a:miter lim="800000"/>
            <a:headEnd/>
            <a:tailEnd/>
          </a:ln>
          <a:effectLst/>
        </p:spPr>
        <p:txBody>
          <a:bodyPr wrap="none">
            <a:spAutoFit/>
          </a:bodyPr>
          <a:lstStyle/>
          <a:p>
            <a:r>
              <a:rPr lang="en-US"/>
              <a:t>=</a:t>
            </a:r>
          </a:p>
        </p:txBody>
      </p:sp>
      <p:pic>
        <p:nvPicPr>
          <p:cNvPr id="290829" name="Picture 13" descr="comp-atop"/>
          <p:cNvPicPr>
            <a:picLocks noChangeAspect="1" noChangeArrowheads="1"/>
          </p:cNvPicPr>
          <p:nvPr/>
        </p:nvPicPr>
        <p:blipFill>
          <a:blip r:embed="rId6" cstate="print"/>
          <a:srcRect/>
          <a:stretch>
            <a:fillRect/>
          </a:stretch>
        </p:blipFill>
        <p:spPr bwMode="auto">
          <a:xfrm>
            <a:off x="6324600" y="2155825"/>
            <a:ext cx="1882775" cy="1882775"/>
          </a:xfrm>
          <a:prstGeom prst="rect">
            <a:avLst/>
          </a:prstGeom>
          <a:noFill/>
        </p:spPr>
      </p:pic>
      <p:pic>
        <p:nvPicPr>
          <p:cNvPr id="290830" name="Picture 14" descr="comp-atop-alpha"/>
          <p:cNvPicPr>
            <a:picLocks noChangeAspect="1" noChangeArrowheads="1"/>
          </p:cNvPicPr>
          <p:nvPr/>
        </p:nvPicPr>
        <p:blipFill>
          <a:blip r:embed="rId5" cstate="print"/>
          <a:srcRect/>
          <a:stretch>
            <a:fillRect/>
          </a:stretch>
        </p:blipFill>
        <p:spPr bwMode="auto">
          <a:xfrm>
            <a:off x="6324600" y="4213225"/>
            <a:ext cx="1882775" cy="1882775"/>
          </a:xfrm>
          <a:prstGeom prst="rect">
            <a:avLst/>
          </a:prstGeom>
          <a:noFill/>
          <a:ln w="9525">
            <a:solidFill>
              <a:schemeClr val="tx1"/>
            </a:solidFill>
            <a:miter lim="800000"/>
            <a:headEnd/>
            <a:tailEnd/>
          </a:ln>
        </p:spPr>
      </p:pic>
      <p:sp>
        <p:nvSpPr>
          <p:cNvPr id="14" name="Slide Number Placeholder 13"/>
          <p:cNvSpPr>
            <a:spLocks noGrp="1"/>
          </p:cNvSpPr>
          <p:nvPr>
            <p:ph type="sldNum" sz="quarter" idx="12"/>
          </p:nvPr>
        </p:nvSpPr>
        <p:spPr/>
        <p:txBody>
          <a:bodyPr/>
          <a:lstStyle/>
          <a:p>
            <a:fld id="{87037288-ABAD-4E56-93DB-19D719620939}" type="slidenum">
              <a:rPr lang="en-US" smtClean="0"/>
              <a:pPr/>
              <a:t>32</a:t>
            </a:fld>
            <a:endParaRPr lang="en-US"/>
          </a:p>
        </p:txBody>
      </p:sp>
    </p:spTree>
    <p:extLst>
      <p:ext uri="{BB962C8B-B14F-4D97-AF65-F5344CB8AC3E}">
        <p14:creationId xmlns:p14="http://schemas.microsoft.com/office/powerpoint/2010/main" val="3360968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t>“Xor” Operator</a:t>
            </a:r>
          </a:p>
        </p:txBody>
      </p:sp>
      <p:sp>
        <p:nvSpPr>
          <p:cNvPr id="292867" name="Rectangle 3"/>
          <p:cNvSpPr>
            <a:spLocks noGrp="1" noChangeArrowheads="1"/>
          </p:cNvSpPr>
          <p:nvPr>
            <p:ph type="body" idx="1"/>
          </p:nvPr>
        </p:nvSpPr>
        <p:spPr/>
        <p:txBody>
          <a:bodyPr/>
          <a:lstStyle/>
          <a:p>
            <a:r>
              <a:rPr lang="en-US" sz="2400" dirty="0"/>
              <a:t>Computes composite with the rule that </a:t>
            </a:r>
            <a:r>
              <a:rPr lang="en-US" sz="2400" i="1" dirty="0"/>
              <a:t>f</a:t>
            </a:r>
            <a:r>
              <a:rPr lang="en-US" sz="2400" dirty="0"/>
              <a:t> contributes where there is no </a:t>
            </a:r>
            <a:r>
              <a:rPr lang="en-US" sz="2400" i="1" dirty="0"/>
              <a:t>g</a:t>
            </a:r>
            <a:r>
              <a:rPr lang="en-US" sz="2400" dirty="0"/>
              <a:t>, and </a:t>
            </a:r>
            <a:r>
              <a:rPr lang="en-US" sz="2400" i="1" dirty="0"/>
              <a:t>g</a:t>
            </a:r>
            <a:r>
              <a:rPr lang="en-US" sz="2400" dirty="0"/>
              <a:t> contributes where there is no </a:t>
            </a:r>
            <a:r>
              <a:rPr lang="en-US" sz="2400" i="1" dirty="0"/>
              <a:t>f</a:t>
            </a:r>
          </a:p>
        </p:txBody>
      </p:sp>
      <p:graphicFrame>
        <p:nvGraphicFramePr>
          <p:cNvPr id="292868" name="Object 4"/>
          <p:cNvGraphicFramePr>
            <a:graphicFrameLocks noChangeAspect="1"/>
          </p:cNvGraphicFramePr>
          <p:nvPr/>
        </p:nvGraphicFramePr>
        <p:xfrm>
          <a:off x="3581400" y="3048000"/>
          <a:ext cx="1905000" cy="1392238"/>
        </p:xfrm>
        <a:graphic>
          <a:graphicData uri="http://schemas.openxmlformats.org/presentationml/2006/ole">
            <mc:AlternateContent xmlns:mc="http://schemas.openxmlformats.org/markup-compatibility/2006">
              <mc:Choice xmlns:v="urn:schemas-microsoft-com:vml" Requires="v">
                <p:oleObj name="Equation" r:id="rId2" imgW="660113" imgH="482391" progId="Equation.3">
                  <p:embed/>
                </p:oleObj>
              </mc:Choice>
              <mc:Fallback>
                <p:oleObj name="Equation" r:id="rId2" imgW="660113" imgH="482391" progId="Equation.3">
                  <p:embed/>
                  <p:pic>
                    <p:nvPicPr>
                      <p:cNvPr id="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048000"/>
                        <a:ext cx="1905000" cy="139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87037288-ABAD-4E56-93DB-19D719620939}" type="slidenum">
              <a:rPr lang="en-US" smtClean="0"/>
              <a:pPr/>
              <a:t>33</a:t>
            </a:fld>
            <a:endParaRPr lang="en-US"/>
          </a:p>
        </p:txBody>
      </p:sp>
    </p:spTree>
    <p:extLst>
      <p:ext uri="{BB962C8B-B14F-4D97-AF65-F5344CB8AC3E}">
        <p14:creationId xmlns:p14="http://schemas.microsoft.com/office/powerpoint/2010/main" val="4068406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a:t>“Xor” Operator</a:t>
            </a:r>
          </a:p>
        </p:txBody>
      </p:sp>
      <p:sp>
        <p:nvSpPr>
          <p:cNvPr id="293892" name="Rectangle 4"/>
          <p:cNvSpPr>
            <a:spLocks noGrp="1" noChangeArrowheads="1"/>
          </p:cNvSpPr>
          <p:nvPr>
            <p:ph type="body" idx="1"/>
          </p:nvPr>
        </p:nvSpPr>
        <p:spPr>
          <a:xfrm>
            <a:off x="685800" y="1676400"/>
            <a:ext cx="8458200" cy="685800"/>
          </a:xfrm>
          <a:noFill/>
          <a:ln/>
        </p:spPr>
        <p:txBody>
          <a:bodyPr/>
          <a:lstStyle/>
          <a:p>
            <a:r>
              <a:rPr lang="en-US" sz="2000" dirty="0"/>
              <a:t>Get </a:t>
            </a:r>
            <a:r>
              <a:rPr lang="en-US" sz="2000" i="1" dirty="0"/>
              <a:t>f </a:t>
            </a:r>
            <a:r>
              <a:rPr lang="en-US" sz="2000" dirty="0"/>
              <a:t>to the extent that </a:t>
            </a:r>
            <a:r>
              <a:rPr lang="en-US" sz="2000" i="1" dirty="0"/>
              <a:t>g</a:t>
            </a:r>
            <a:r>
              <a:rPr lang="en-US" sz="2000" dirty="0"/>
              <a:t> is not there, and </a:t>
            </a:r>
            <a:r>
              <a:rPr lang="en-US" sz="2000" i="1" dirty="0"/>
              <a:t>g </a:t>
            </a:r>
            <a:r>
              <a:rPr lang="en-US" sz="2000" dirty="0"/>
              <a:t>to extent of no </a:t>
            </a:r>
            <a:r>
              <a:rPr lang="en-US" sz="2000" i="1" dirty="0"/>
              <a:t>f</a:t>
            </a:r>
          </a:p>
        </p:txBody>
      </p:sp>
      <p:pic>
        <p:nvPicPr>
          <p:cNvPr id="293893" name="Picture 5" descr="green-vert-alpha"/>
          <p:cNvPicPr>
            <a:picLocks noChangeAspect="1" noChangeArrowheads="1"/>
          </p:cNvPicPr>
          <p:nvPr/>
        </p:nvPicPr>
        <p:blipFill>
          <a:blip r:embed="rId2" cstate="print"/>
          <a:srcRect/>
          <a:stretch>
            <a:fillRect/>
          </a:stretch>
        </p:blipFill>
        <p:spPr bwMode="auto">
          <a:xfrm>
            <a:off x="533400" y="2155825"/>
            <a:ext cx="1882775" cy="1882775"/>
          </a:xfrm>
          <a:prstGeom prst="rect">
            <a:avLst/>
          </a:prstGeom>
          <a:noFill/>
        </p:spPr>
      </p:pic>
      <p:pic>
        <p:nvPicPr>
          <p:cNvPr id="293894" name="Picture 6" descr="green-vert-alpha-alpha"/>
          <p:cNvPicPr>
            <a:picLocks noChangeAspect="1" noChangeArrowheads="1"/>
          </p:cNvPicPr>
          <p:nvPr/>
        </p:nvPicPr>
        <p:blipFill>
          <a:blip r:embed="rId3" cstate="print"/>
          <a:srcRect/>
          <a:stretch>
            <a:fillRect/>
          </a:stretch>
        </p:blipFill>
        <p:spPr bwMode="auto">
          <a:xfrm>
            <a:off x="533400" y="4213225"/>
            <a:ext cx="1882775" cy="1882775"/>
          </a:xfrm>
          <a:prstGeom prst="rect">
            <a:avLst/>
          </a:prstGeom>
          <a:noFill/>
          <a:ln w="9525">
            <a:solidFill>
              <a:schemeClr val="tx1"/>
            </a:solidFill>
            <a:miter lim="800000"/>
            <a:headEnd/>
            <a:tailEnd/>
          </a:ln>
        </p:spPr>
      </p:pic>
      <p:pic>
        <p:nvPicPr>
          <p:cNvPr id="293895" name="Picture 7" descr="red-horiz-alpha"/>
          <p:cNvPicPr>
            <a:picLocks noChangeAspect="1" noChangeArrowheads="1"/>
          </p:cNvPicPr>
          <p:nvPr/>
        </p:nvPicPr>
        <p:blipFill>
          <a:blip r:embed="rId4" cstate="print"/>
          <a:srcRect/>
          <a:stretch>
            <a:fillRect/>
          </a:stretch>
        </p:blipFill>
        <p:spPr bwMode="auto">
          <a:xfrm>
            <a:off x="3581400" y="2155825"/>
            <a:ext cx="1882775" cy="1882775"/>
          </a:xfrm>
          <a:prstGeom prst="rect">
            <a:avLst/>
          </a:prstGeom>
          <a:noFill/>
        </p:spPr>
      </p:pic>
      <p:pic>
        <p:nvPicPr>
          <p:cNvPr id="293896" name="Picture 8" descr="red-horiz-alpha-alpha"/>
          <p:cNvPicPr>
            <a:picLocks noChangeAspect="1" noChangeArrowheads="1"/>
          </p:cNvPicPr>
          <p:nvPr/>
        </p:nvPicPr>
        <p:blipFill>
          <a:blip r:embed="rId5" cstate="print"/>
          <a:srcRect/>
          <a:stretch>
            <a:fillRect/>
          </a:stretch>
        </p:blipFill>
        <p:spPr bwMode="auto">
          <a:xfrm>
            <a:off x="3581400" y="4213225"/>
            <a:ext cx="1882775" cy="1882775"/>
          </a:xfrm>
          <a:prstGeom prst="rect">
            <a:avLst/>
          </a:prstGeom>
          <a:noFill/>
          <a:ln w="9525">
            <a:solidFill>
              <a:schemeClr val="tx1"/>
            </a:solidFill>
            <a:miter lim="800000"/>
            <a:headEnd/>
            <a:tailEnd/>
          </a:ln>
        </p:spPr>
      </p:pic>
      <p:sp>
        <p:nvSpPr>
          <p:cNvPr id="293897" name="Text Box 9"/>
          <p:cNvSpPr txBox="1">
            <a:spLocks noChangeArrowheads="1"/>
          </p:cNvSpPr>
          <p:nvPr/>
        </p:nvSpPr>
        <p:spPr bwMode="auto">
          <a:xfrm>
            <a:off x="2590800" y="2841625"/>
            <a:ext cx="590550" cy="457200"/>
          </a:xfrm>
          <a:prstGeom prst="rect">
            <a:avLst/>
          </a:prstGeom>
          <a:noFill/>
          <a:ln w="9525">
            <a:noFill/>
            <a:miter lim="800000"/>
            <a:headEnd/>
            <a:tailEnd/>
          </a:ln>
          <a:effectLst/>
        </p:spPr>
        <p:txBody>
          <a:bodyPr wrap="none">
            <a:spAutoFit/>
          </a:bodyPr>
          <a:lstStyle/>
          <a:p>
            <a:r>
              <a:rPr lang="en-US"/>
              <a:t>xor</a:t>
            </a:r>
          </a:p>
        </p:txBody>
      </p:sp>
      <p:sp>
        <p:nvSpPr>
          <p:cNvPr id="293898" name="Text Box 10"/>
          <p:cNvSpPr txBox="1">
            <a:spLocks noChangeArrowheads="1"/>
          </p:cNvSpPr>
          <p:nvPr/>
        </p:nvSpPr>
        <p:spPr bwMode="auto">
          <a:xfrm>
            <a:off x="5715000" y="2841625"/>
            <a:ext cx="355600" cy="457200"/>
          </a:xfrm>
          <a:prstGeom prst="rect">
            <a:avLst/>
          </a:prstGeom>
          <a:noFill/>
          <a:ln w="9525">
            <a:noFill/>
            <a:miter lim="800000"/>
            <a:headEnd/>
            <a:tailEnd/>
          </a:ln>
          <a:effectLst/>
        </p:spPr>
        <p:txBody>
          <a:bodyPr wrap="none">
            <a:spAutoFit/>
          </a:bodyPr>
          <a:lstStyle/>
          <a:p>
            <a:r>
              <a:rPr lang="en-US"/>
              <a:t>=</a:t>
            </a:r>
          </a:p>
        </p:txBody>
      </p:sp>
      <p:pic>
        <p:nvPicPr>
          <p:cNvPr id="293901" name="Picture 13" descr="comp-xor"/>
          <p:cNvPicPr>
            <a:picLocks noChangeAspect="1" noChangeArrowheads="1"/>
          </p:cNvPicPr>
          <p:nvPr/>
        </p:nvPicPr>
        <p:blipFill>
          <a:blip r:embed="rId6" cstate="print"/>
          <a:srcRect/>
          <a:stretch>
            <a:fillRect/>
          </a:stretch>
        </p:blipFill>
        <p:spPr bwMode="auto">
          <a:xfrm>
            <a:off x="6324600" y="2155825"/>
            <a:ext cx="1882775" cy="1882775"/>
          </a:xfrm>
          <a:prstGeom prst="rect">
            <a:avLst/>
          </a:prstGeom>
          <a:noFill/>
        </p:spPr>
      </p:pic>
      <p:pic>
        <p:nvPicPr>
          <p:cNvPr id="293902" name="Picture 14" descr="comp-xor-alpha"/>
          <p:cNvPicPr>
            <a:picLocks noChangeAspect="1" noChangeArrowheads="1"/>
          </p:cNvPicPr>
          <p:nvPr/>
        </p:nvPicPr>
        <p:blipFill>
          <a:blip r:embed="rId7" cstate="print"/>
          <a:srcRect/>
          <a:stretch>
            <a:fillRect/>
          </a:stretch>
        </p:blipFill>
        <p:spPr bwMode="auto">
          <a:xfrm>
            <a:off x="6324600" y="4213225"/>
            <a:ext cx="1882775" cy="1882775"/>
          </a:xfrm>
          <a:prstGeom prst="rect">
            <a:avLst/>
          </a:prstGeom>
          <a:noFill/>
          <a:ln w="9525">
            <a:solidFill>
              <a:schemeClr val="tx1"/>
            </a:solidFill>
            <a:miter lim="800000"/>
            <a:headEnd/>
            <a:tailEnd/>
          </a:ln>
        </p:spPr>
      </p:pic>
      <p:sp>
        <p:nvSpPr>
          <p:cNvPr id="14" name="Slide Number Placeholder 13"/>
          <p:cNvSpPr>
            <a:spLocks noGrp="1"/>
          </p:cNvSpPr>
          <p:nvPr>
            <p:ph type="sldNum" sz="quarter" idx="12"/>
          </p:nvPr>
        </p:nvSpPr>
        <p:spPr/>
        <p:txBody>
          <a:bodyPr/>
          <a:lstStyle/>
          <a:p>
            <a:fld id="{87037288-ABAD-4E56-93DB-19D719620939}" type="slidenum">
              <a:rPr lang="en-US" smtClean="0"/>
              <a:pPr/>
              <a:t>34</a:t>
            </a:fld>
            <a:endParaRPr lang="en-US"/>
          </a:p>
        </p:txBody>
      </p:sp>
    </p:spTree>
    <p:extLst>
      <p:ext uri="{BB962C8B-B14F-4D97-AF65-F5344CB8AC3E}">
        <p14:creationId xmlns:p14="http://schemas.microsoft.com/office/powerpoint/2010/main" val="772571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a:t>“Clear” Operator</a:t>
            </a:r>
          </a:p>
        </p:txBody>
      </p:sp>
      <p:sp>
        <p:nvSpPr>
          <p:cNvPr id="294915" name="Rectangle 3"/>
          <p:cNvSpPr>
            <a:spLocks noGrp="1" noChangeArrowheads="1"/>
          </p:cNvSpPr>
          <p:nvPr>
            <p:ph type="body" idx="1"/>
          </p:nvPr>
        </p:nvSpPr>
        <p:spPr/>
        <p:txBody>
          <a:bodyPr/>
          <a:lstStyle/>
          <a:p>
            <a:r>
              <a:rPr lang="en-US"/>
              <a:t>Computes a clear composite</a:t>
            </a:r>
          </a:p>
          <a:p>
            <a:endParaRPr lang="en-US"/>
          </a:p>
          <a:p>
            <a:endParaRPr lang="en-US"/>
          </a:p>
          <a:p>
            <a:endParaRPr lang="en-US"/>
          </a:p>
          <a:p>
            <a:r>
              <a:rPr lang="en-US"/>
              <a:t>Note that (0,0,0,</a:t>
            </a:r>
            <a:r>
              <a:rPr lang="en-US">
                <a:sym typeface="Symbol" pitchFamily="18" charset="2"/>
              </a:rPr>
              <a:t>&gt;0) is a partially opaque black pixel, whereas (0,0,0,0) is fully transparent, and hence has no color</a:t>
            </a:r>
            <a:endParaRPr lang="en-US" i="1"/>
          </a:p>
        </p:txBody>
      </p:sp>
      <p:graphicFrame>
        <p:nvGraphicFramePr>
          <p:cNvPr id="294916" name="Object 4"/>
          <p:cNvGraphicFramePr>
            <a:graphicFrameLocks noChangeAspect="1"/>
          </p:cNvGraphicFramePr>
          <p:nvPr/>
        </p:nvGraphicFramePr>
        <p:xfrm>
          <a:off x="3962400" y="2209800"/>
          <a:ext cx="1135063" cy="1173163"/>
        </p:xfrm>
        <a:graphic>
          <a:graphicData uri="http://schemas.openxmlformats.org/presentationml/2006/ole">
            <mc:AlternateContent xmlns:mc="http://schemas.openxmlformats.org/markup-compatibility/2006">
              <mc:Choice xmlns:v="urn:schemas-microsoft-com:vml" Requires="v">
                <p:oleObj name="Equation" r:id="rId3" imgW="393359" imgH="406048" progId="Equation.3">
                  <p:embed/>
                </p:oleObj>
              </mc:Choice>
              <mc:Fallback>
                <p:oleObj name="Equation" r:id="rId3" imgW="393359" imgH="406048" progId="Equation.3">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209800"/>
                        <a:ext cx="1135063" cy="1173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87037288-ABAD-4E56-93DB-19D719620939}" type="slidenum">
              <a:rPr lang="en-US" smtClean="0"/>
              <a:pPr/>
              <a:t>35</a:t>
            </a:fld>
            <a:endParaRPr lang="en-US"/>
          </a:p>
        </p:txBody>
      </p:sp>
    </p:spTree>
    <p:extLst>
      <p:ext uri="{BB962C8B-B14F-4D97-AF65-F5344CB8AC3E}">
        <p14:creationId xmlns:p14="http://schemas.microsoft.com/office/powerpoint/2010/main" val="2111797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“Set” Operator</a:t>
            </a:r>
          </a:p>
        </p:txBody>
      </p:sp>
      <p:sp>
        <p:nvSpPr>
          <p:cNvPr id="295939" name="Rectangle 3"/>
          <p:cNvSpPr>
            <a:spLocks noGrp="1" noChangeArrowheads="1"/>
          </p:cNvSpPr>
          <p:nvPr>
            <p:ph type="body" idx="1"/>
          </p:nvPr>
        </p:nvSpPr>
        <p:spPr/>
        <p:txBody>
          <a:bodyPr/>
          <a:lstStyle/>
          <a:p>
            <a:r>
              <a:rPr lang="en-US"/>
              <a:t>Computes composite by setting it to equal </a:t>
            </a:r>
            <a:r>
              <a:rPr lang="en-US" i="1"/>
              <a:t>f</a:t>
            </a:r>
            <a:r>
              <a:rPr lang="en-US"/>
              <a:t> </a:t>
            </a:r>
          </a:p>
          <a:p>
            <a:endParaRPr lang="en-US"/>
          </a:p>
          <a:p>
            <a:endParaRPr lang="en-US"/>
          </a:p>
          <a:p>
            <a:endParaRPr lang="en-US"/>
          </a:p>
          <a:p>
            <a:r>
              <a:rPr lang="en-US"/>
              <a:t>Copies </a:t>
            </a:r>
            <a:r>
              <a:rPr lang="en-US" i="1"/>
              <a:t>f</a:t>
            </a:r>
            <a:r>
              <a:rPr lang="en-US"/>
              <a:t> into the composite</a:t>
            </a:r>
            <a:endParaRPr lang="en-US" i="1"/>
          </a:p>
        </p:txBody>
      </p:sp>
      <p:graphicFrame>
        <p:nvGraphicFramePr>
          <p:cNvPr id="295940" name="Object 4"/>
          <p:cNvGraphicFramePr>
            <a:graphicFrameLocks noChangeAspect="1"/>
          </p:cNvGraphicFramePr>
          <p:nvPr/>
        </p:nvGraphicFramePr>
        <p:xfrm>
          <a:off x="3962400" y="2209800"/>
          <a:ext cx="1135063" cy="1173163"/>
        </p:xfrm>
        <a:graphic>
          <a:graphicData uri="http://schemas.openxmlformats.org/presentationml/2006/ole">
            <mc:AlternateContent xmlns:mc="http://schemas.openxmlformats.org/markup-compatibility/2006">
              <mc:Choice xmlns:v="urn:schemas-microsoft-com:vml" Requires="v">
                <p:oleObj name="Equation" r:id="rId3" imgW="393359" imgH="406048" progId="Equation.3">
                  <p:embed/>
                </p:oleObj>
              </mc:Choice>
              <mc:Fallback>
                <p:oleObj name="Equation" r:id="rId3" imgW="393359" imgH="406048" progId="Equation.3">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209800"/>
                        <a:ext cx="1135063" cy="1173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87037288-ABAD-4E56-93DB-19D719620939}" type="slidenum">
              <a:rPr lang="en-US" smtClean="0"/>
              <a:pPr/>
              <a:t>36</a:t>
            </a:fld>
            <a:endParaRPr lang="en-US"/>
          </a:p>
        </p:txBody>
      </p:sp>
    </p:spTree>
    <p:extLst>
      <p:ext uri="{BB962C8B-B14F-4D97-AF65-F5344CB8AC3E}">
        <p14:creationId xmlns:p14="http://schemas.microsoft.com/office/powerpoint/2010/main" val="10337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t>Compositing Operations</a:t>
            </a:r>
          </a:p>
        </p:txBody>
      </p:sp>
      <p:sp>
        <p:nvSpPr>
          <p:cNvPr id="296963" name="Rectangle 3"/>
          <p:cNvSpPr>
            <a:spLocks noGrp="1" noChangeArrowheads="1"/>
          </p:cNvSpPr>
          <p:nvPr>
            <p:ph type="body" sz="half" idx="1"/>
          </p:nvPr>
        </p:nvSpPr>
        <p:spPr>
          <a:xfrm>
            <a:off x="685800" y="1752600"/>
            <a:ext cx="3886200" cy="4343400"/>
          </a:xfrm>
        </p:spPr>
        <p:txBody>
          <a:bodyPr/>
          <a:lstStyle/>
          <a:p>
            <a:r>
              <a:rPr lang="en-US" sz="2000" i="1" dirty="0"/>
              <a:t>F</a:t>
            </a:r>
            <a:r>
              <a:rPr lang="en-US" sz="2000" dirty="0"/>
              <a:t> and </a:t>
            </a:r>
            <a:r>
              <a:rPr lang="en-US" sz="2000" i="1" dirty="0"/>
              <a:t>G</a:t>
            </a:r>
            <a:r>
              <a:rPr lang="en-US" sz="2000" dirty="0"/>
              <a:t> describe how much of each input image survives, and </a:t>
            </a:r>
            <a:r>
              <a:rPr lang="en-US" sz="2000" i="1" dirty="0" err="1"/>
              <a:t>c</a:t>
            </a:r>
            <a:r>
              <a:rPr lang="en-US" sz="2000" i="1" baseline="-25000" dirty="0" err="1"/>
              <a:t>f</a:t>
            </a:r>
            <a:r>
              <a:rPr lang="en-US" sz="2000" dirty="0"/>
              <a:t> and </a:t>
            </a:r>
            <a:r>
              <a:rPr lang="en-US" sz="2000" i="1" dirty="0"/>
              <a:t>c</a:t>
            </a:r>
            <a:r>
              <a:rPr lang="en-US" sz="2000" i="1" baseline="-25000" dirty="0"/>
              <a:t>g</a:t>
            </a:r>
            <a:r>
              <a:rPr lang="en-US" sz="2000" dirty="0"/>
              <a:t> are </a:t>
            </a:r>
            <a:r>
              <a:rPr lang="en-US" sz="2000" b="1" dirty="0"/>
              <a:t>pre-multiplied pixels</a:t>
            </a:r>
            <a:r>
              <a:rPr lang="en-US" sz="2000" dirty="0"/>
              <a:t>, and </a:t>
            </a:r>
            <a:r>
              <a:rPr lang="en-US" sz="2000" b="1" dirty="0"/>
              <a:t>all four channels</a:t>
            </a:r>
            <a:r>
              <a:rPr lang="en-US" sz="2000" dirty="0"/>
              <a:t> are calculated</a:t>
            </a:r>
          </a:p>
        </p:txBody>
      </p:sp>
      <p:graphicFrame>
        <p:nvGraphicFramePr>
          <p:cNvPr id="296964" name="Object 4"/>
          <p:cNvGraphicFramePr>
            <a:graphicFrameLocks noChangeAspect="1"/>
          </p:cNvGraphicFramePr>
          <p:nvPr/>
        </p:nvGraphicFramePr>
        <p:xfrm>
          <a:off x="1524000" y="3640137"/>
          <a:ext cx="2438400" cy="627063"/>
        </p:xfrm>
        <a:graphic>
          <a:graphicData uri="http://schemas.openxmlformats.org/presentationml/2006/ole">
            <mc:AlternateContent xmlns:mc="http://schemas.openxmlformats.org/markup-compatibility/2006">
              <mc:Choice xmlns:v="urn:schemas-microsoft-com:vml" Requires="v">
                <p:oleObj name="Equation" r:id="rId3" imgW="939392" imgH="241195" progId="Equation.3">
                  <p:embed/>
                </p:oleObj>
              </mc:Choice>
              <mc:Fallback>
                <p:oleObj name="Equation" r:id="rId3" imgW="939392" imgH="241195" progId="Equation.3">
                  <p:embed/>
                  <p:pic>
                    <p:nvPicPr>
                      <p:cNvPr id="0" name="Picture 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640137"/>
                        <a:ext cx="2438400"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6965" name="Group 5"/>
          <p:cNvGraphicFramePr>
            <a:graphicFrameLocks noGrp="1"/>
          </p:cNvGraphicFramePr>
          <p:nvPr>
            <p:ph sz="half" idx="2"/>
          </p:nvPr>
        </p:nvGraphicFramePr>
        <p:xfrm>
          <a:off x="4724400" y="1760538"/>
          <a:ext cx="3733800" cy="3570291"/>
        </p:xfrm>
        <a:graphic>
          <a:graphicData uri="http://schemas.openxmlformats.org/drawingml/2006/table">
            <a:tbl>
              <a:tblPr/>
              <a:tblGrid>
                <a:gridCol w="1524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446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Operation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6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Over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6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Inside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7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Outside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6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Atop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6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Xor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6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Clear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46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Set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297003" name="Object 43"/>
          <p:cNvGraphicFramePr>
            <a:graphicFrameLocks noChangeAspect="1"/>
          </p:cNvGraphicFramePr>
          <p:nvPr/>
        </p:nvGraphicFramePr>
        <p:xfrm>
          <a:off x="7467600" y="2209800"/>
          <a:ext cx="838200" cy="514350"/>
        </p:xfrm>
        <a:graphic>
          <a:graphicData uri="http://schemas.openxmlformats.org/presentationml/2006/ole">
            <mc:AlternateContent xmlns:mc="http://schemas.openxmlformats.org/markup-compatibility/2006">
              <mc:Choice xmlns:v="urn:schemas-microsoft-com:vml" Requires="v">
                <p:oleObj name="Equation" r:id="rId5" imgW="393529" imgH="241195" progId="Equation.3">
                  <p:embed/>
                </p:oleObj>
              </mc:Choice>
              <mc:Fallback>
                <p:oleObj name="Equation" r:id="rId5" imgW="393529" imgH="241195" progId="Equation.3">
                  <p:embed/>
                  <p:pic>
                    <p:nvPicPr>
                      <p:cNvPr id="0" name="Picture 1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2209800"/>
                        <a:ext cx="8382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4" name="Object 44"/>
          <p:cNvGraphicFramePr>
            <a:graphicFrameLocks noChangeAspect="1"/>
          </p:cNvGraphicFramePr>
          <p:nvPr/>
        </p:nvGraphicFramePr>
        <p:xfrm>
          <a:off x="6705600" y="2209800"/>
          <a:ext cx="188913" cy="352425"/>
        </p:xfrm>
        <a:graphic>
          <a:graphicData uri="http://schemas.openxmlformats.org/presentationml/2006/ole">
            <mc:AlternateContent xmlns:mc="http://schemas.openxmlformats.org/markup-compatibility/2006">
              <mc:Choice xmlns:v="urn:schemas-microsoft-com:vml" Requires="v">
                <p:oleObj name="Equation" r:id="rId7" imgW="88707" imgH="164742" progId="Equation.3">
                  <p:embed/>
                </p:oleObj>
              </mc:Choice>
              <mc:Fallback>
                <p:oleObj name="Equation" r:id="rId7" imgW="88707" imgH="164742" progId="Equation.3">
                  <p:embed/>
                  <p:pic>
                    <p:nvPicPr>
                      <p:cNvPr id="0" name="Picture 1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2209800"/>
                        <a:ext cx="188913"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5" name="Object 45"/>
          <p:cNvGraphicFramePr>
            <a:graphicFrameLocks noChangeAspect="1"/>
          </p:cNvGraphicFramePr>
          <p:nvPr/>
        </p:nvGraphicFramePr>
        <p:xfrm>
          <a:off x="6629400" y="2590800"/>
          <a:ext cx="449263" cy="533400"/>
        </p:xfrm>
        <a:graphic>
          <a:graphicData uri="http://schemas.openxmlformats.org/presentationml/2006/ole">
            <mc:AlternateContent xmlns:mc="http://schemas.openxmlformats.org/markup-compatibility/2006">
              <mc:Choice xmlns:v="urn:schemas-microsoft-com:vml" Requires="v">
                <p:oleObj name="Equation" r:id="rId9" imgW="203112" imgH="241195" progId="Equation.3">
                  <p:embed/>
                </p:oleObj>
              </mc:Choice>
              <mc:Fallback>
                <p:oleObj name="Equation" r:id="rId9" imgW="203112" imgH="241195" progId="Equation.3">
                  <p:embed/>
                  <p:pic>
                    <p:nvPicPr>
                      <p:cNvPr id="0" name="Picture 2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2590800"/>
                        <a:ext cx="44926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6" name="Object 46"/>
          <p:cNvGraphicFramePr>
            <a:graphicFrameLocks noChangeAspect="1"/>
          </p:cNvGraphicFramePr>
          <p:nvPr/>
        </p:nvGraphicFramePr>
        <p:xfrm>
          <a:off x="7772400" y="2667000"/>
          <a:ext cx="247650" cy="346075"/>
        </p:xfrm>
        <a:graphic>
          <a:graphicData uri="http://schemas.openxmlformats.org/presentationml/2006/ole">
            <mc:AlternateContent xmlns:mc="http://schemas.openxmlformats.org/markup-compatibility/2006">
              <mc:Choice xmlns:v="urn:schemas-microsoft-com:vml" Requires="v">
                <p:oleObj name="Equation" r:id="rId11" imgW="126725" imgH="177415" progId="Equation.3">
                  <p:embed/>
                </p:oleObj>
              </mc:Choice>
              <mc:Fallback>
                <p:oleObj name="Equation" r:id="rId11" imgW="126725" imgH="177415" progId="Equation.3">
                  <p:embed/>
                  <p:pic>
                    <p:nvPicPr>
                      <p:cNvPr id="0" name="Picture 2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2400" y="2667000"/>
                        <a:ext cx="247650"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7" name="Object 47"/>
          <p:cNvGraphicFramePr>
            <a:graphicFrameLocks noChangeAspect="1"/>
          </p:cNvGraphicFramePr>
          <p:nvPr/>
        </p:nvGraphicFramePr>
        <p:xfrm>
          <a:off x="6400800" y="3124200"/>
          <a:ext cx="811213" cy="514350"/>
        </p:xfrm>
        <a:graphic>
          <a:graphicData uri="http://schemas.openxmlformats.org/presentationml/2006/ole">
            <mc:AlternateContent xmlns:mc="http://schemas.openxmlformats.org/markup-compatibility/2006">
              <mc:Choice xmlns:v="urn:schemas-microsoft-com:vml" Requires="v">
                <p:oleObj name="Equation" r:id="rId13" imgW="380835" imgH="241195" progId="Equation.3">
                  <p:embed/>
                </p:oleObj>
              </mc:Choice>
              <mc:Fallback>
                <p:oleObj name="Equation" r:id="rId13" imgW="380835" imgH="241195" progId="Equation.3">
                  <p:embed/>
                  <p:pic>
                    <p:nvPicPr>
                      <p:cNvPr id="0" name="Picture 2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3124200"/>
                        <a:ext cx="811213"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8" name="Object 48"/>
          <p:cNvGraphicFramePr>
            <a:graphicFrameLocks noChangeAspect="1"/>
          </p:cNvGraphicFramePr>
          <p:nvPr/>
        </p:nvGraphicFramePr>
        <p:xfrm>
          <a:off x="7772400" y="3124200"/>
          <a:ext cx="247650" cy="346075"/>
        </p:xfrm>
        <a:graphic>
          <a:graphicData uri="http://schemas.openxmlformats.org/presentationml/2006/ole">
            <mc:AlternateContent xmlns:mc="http://schemas.openxmlformats.org/markup-compatibility/2006">
              <mc:Choice xmlns:v="urn:schemas-microsoft-com:vml" Requires="v">
                <p:oleObj name="Equation" r:id="rId15" imgW="126725" imgH="177415" progId="Equation.3">
                  <p:embed/>
                </p:oleObj>
              </mc:Choice>
              <mc:Fallback>
                <p:oleObj name="Equation" r:id="rId15" imgW="126725" imgH="177415" progId="Equation.3">
                  <p:embed/>
                  <p:pic>
                    <p:nvPicPr>
                      <p:cNvPr id="0" name="Picture 20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2400" y="3124200"/>
                        <a:ext cx="247650"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9" name="Object 49"/>
          <p:cNvGraphicFramePr>
            <a:graphicFrameLocks noChangeAspect="1"/>
          </p:cNvGraphicFramePr>
          <p:nvPr/>
        </p:nvGraphicFramePr>
        <p:xfrm>
          <a:off x="7467600" y="3505200"/>
          <a:ext cx="838200" cy="514350"/>
        </p:xfrm>
        <a:graphic>
          <a:graphicData uri="http://schemas.openxmlformats.org/presentationml/2006/ole">
            <mc:AlternateContent xmlns:mc="http://schemas.openxmlformats.org/markup-compatibility/2006">
              <mc:Choice xmlns:v="urn:schemas-microsoft-com:vml" Requires="v">
                <p:oleObj name="Equation" r:id="rId16" imgW="393529" imgH="241195" progId="Equation.3">
                  <p:embed/>
                </p:oleObj>
              </mc:Choice>
              <mc:Fallback>
                <p:oleObj name="Equation" r:id="rId16" imgW="393529" imgH="241195" progId="Equation.3">
                  <p:embed/>
                  <p:pic>
                    <p:nvPicPr>
                      <p:cNvPr id="0" name="Picture 2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3505200"/>
                        <a:ext cx="8382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0" name="Object 50"/>
          <p:cNvGraphicFramePr>
            <a:graphicFrameLocks noChangeAspect="1"/>
          </p:cNvGraphicFramePr>
          <p:nvPr/>
        </p:nvGraphicFramePr>
        <p:xfrm>
          <a:off x="6553200" y="3505200"/>
          <a:ext cx="449263" cy="533400"/>
        </p:xfrm>
        <a:graphic>
          <a:graphicData uri="http://schemas.openxmlformats.org/presentationml/2006/ole">
            <mc:AlternateContent xmlns:mc="http://schemas.openxmlformats.org/markup-compatibility/2006">
              <mc:Choice xmlns:v="urn:schemas-microsoft-com:vml" Requires="v">
                <p:oleObj name="Equation" r:id="rId17" imgW="203112" imgH="241195" progId="Equation.3">
                  <p:embed/>
                </p:oleObj>
              </mc:Choice>
              <mc:Fallback>
                <p:oleObj name="Equation" r:id="rId17" imgW="203112" imgH="241195" progId="Equation.3">
                  <p:embed/>
                  <p:pic>
                    <p:nvPicPr>
                      <p:cNvPr id="0" name="Picture 2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3505200"/>
                        <a:ext cx="44926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1" name="Object 51"/>
          <p:cNvGraphicFramePr>
            <a:graphicFrameLocks noChangeAspect="1"/>
          </p:cNvGraphicFramePr>
          <p:nvPr/>
        </p:nvGraphicFramePr>
        <p:xfrm>
          <a:off x="6400800" y="3962400"/>
          <a:ext cx="811213" cy="514350"/>
        </p:xfrm>
        <a:graphic>
          <a:graphicData uri="http://schemas.openxmlformats.org/presentationml/2006/ole">
            <mc:AlternateContent xmlns:mc="http://schemas.openxmlformats.org/markup-compatibility/2006">
              <mc:Choice xmlns:v="urn:schemas-microsoft-com:vml" Requires="v">
                <p:oleObj name="Equation" r:id="rId18" imgW="380835" imgH="241195" progId="Equation.3">
                  <p:embed/>
                </p:oleObj>
              </mc:Choice>
              <mc:Fallback>
                <p:oleObj name="Equation" r:id="rId18" imgW="380835" imgH="241195" progId="Equation.3">
                  <p:embed/>
                  <p:pic>
                    <p:nvPicPr>
                      <p:cNvPr id="0" name="Picture 20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3962400"/>
                        <a:ext cx="811213"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2" name="Object 52"/>
          <p:cNvGraphicFramePr>
            <a:graphicFrameLocks noChangeAspect="1"/>
          </p:cNvGraphicFramePr>
          <p:nvPr/>
        </p:nvGraphicFramePr>
        <p:xfrm>
          <a:off x="7467600" y="3962400"/>
          <a:ext cx="838200" cy="514350"/>
        </p:xfrm>
        <a:graphic>
          <a:graphicData uri="http://schemas.openxmlformats.org/presentationml/2006/ole">
            <mc:AlternateContent xmlns:mc="http://schemas.openxmlformats.org/markup-compatibility/2006">
              <mc:Choice xmlns:v="urn:schemas-microsoft-com:vml" Requires="v">
                <p:oleObj name="Equation" r:id="rId19" imgW="393529" imgH="241195" progId="Equation.3">
                  <p:embed/>
                </p:oleObj>
              </mc:Choice>
              <mc:Fallback>
                <p:oleObj name="Equation" r:id="rId19" imgW="393529" imgH="241195" progId="Equation.3">
                  <p:embed/>
                  <p:pic>
                    <p:nvPicPr>
                      <p:cNvPr id="0" name="Picture 2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3962400"/>
                        <a:ext cx="8382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3" name="Object 53"/>
          <p:cNvGraphicFramePr>
            <a:graphicFrameLocks noChangeAspect="1"/>
          </p:cNvGraphicFramePr>
          <p:nvPr/>
        </p:nvGraphicFramePr>
        <p:xfrm>
          <a:off x="6629400" y="4448175"/>
          <a:ext cx="247650" cy="346075"/>
        </p:xfrm>
        <a:graphic>
          <a:graphicData uri="http://schemas.openxmlformats.org/presentationml/2006/ole">
            <mc:AlternateContent xmlns:mc="http://schemas.openxmlformats.org/markup-compatibility/2006">
              <mc:Choice xmlns:v="urn:schemas-microsoft-com:vml" Requires="v">
                <p:oleObj name="Equation" r:id="rId20" imgW="126725" imgH="177415" progId="Equation.3">
                  <p:embed/>
                </p:oleObj>
              </mc:Choice>
              <mc:Fallback>
                <p:oleObj name="Equation" r:id="rId20" imgW="126725" imgH="177415" progId="Equation.3">
                  <p:embed/>
                  <p:pic>
                    <p:nvPicPr>
                      <p:cNvPr id="0" name="Picture 20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4448175"/>
                        <a:ext cx="247650"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4" name="Object 54"/>
          <p:cNvGraphicFramePr>
            <a:graphicFrameLocks noChangeAspect="1"/>
          </p:cNvGraphicFramePr>
          <p:nvPr/>
        </p:nvGraphicFramePr>
        <p:xfrm>
          <a:off x="7772400" y="4448175"/>
          <a:ext cx="247650" cy="346075"/>
        </p:xfrm>
        <a:graphic>
          <a:graphicData uri="http://schemas.openxmlformats.org/presentationml/2006/ole">
            <mc:AlternateContent xmlns:mc="http://schemas.openxmlformats.org/markup-compatibility/2006">
              <mc:Choice xmlns:v="urn:schemas-microsoft-com:vml" Requires="v">
                <p:oleObj name="Equation" r:id="rId21" imgW="126725" imgH="177415" progId="Equation.3">
                  <p:embed/>
                </p:oleObj>
              </mc:Choice>
              <mc:Fallback>
                <p:oleObj name="Equation" r:id="rId21" imgW="126725" imgH="177415" progId="Equation.3">
                  <p:embed/>
                  <p:pic>
                    <p:nvPicPr>
                      <p:cNvPr id="0" name="Picture 20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2400" y="4448175"/>
                        <a:ext cx="247650"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5" name="Object 55"/>
          <p:cNvGraphicFramePr>
            <a:graphicFrameLocks noChangeAspect="1"/>
          </p:cNvGraphicFramePr>
          <p:nvPr/>
        </p:nvGraphicFramePr>
        <p:xfrm>
          <a:off x="6629400" y="4829175"/>
          <a:ext cx="188913" cy="352425"/>
        </p:xfrm>
        <a:graphic>
          <a:graphicData uri="http://schemas.openxmlformats.org/presentationml/2006/ole">
            <mc:AlternateContent xmlns:mc="http://schemas.openxmlformats.org/markup-compatibility/2006">
              <mc:Choice xmlns:v="urn:schemas-microsoft-com:vml" Requires="v">
                <p:oleObj name="Equation" r:id="rId22" imgW="88707" imgH="164742" progId="Equation.3">
                  <p:embed/>
                </p:oleObj>
              </mc:Choice>
              <mc:Fallback>
                <p:oleObj name="Equation" r:id="rId22" imgW="88707" imgH="164742" progId="Equation.3">
                  <p:embed/>
                  <p:pic>
                    <p:nvPicPr>
                      <p:cNvPr id="0" name="Picture 2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4829175"/>
                        <a:ext cx="188913"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6" name="Object 56"/>
          <p:cNvGraphicFramePr>
            <a:graphicFrameLocks noChangeAspect="1"/>
          </p:cNvGraphicFramePr>
          <p:nvPr/>
        </p:nvGraphicFramePr>
        <p:xfrm>
          <a:off x="7772400" y="4829175"/>
          <a:ext cx="247650" cy="346075"/>
        </p:xfrm>
        <a:graphic>
          <a:graphicData uri="http://schemas.openxmlformats.org/presentationml/2006/ole">
            <mc:AlternateContent xmlns:mc="http://schemas.openxmlformats.org/markup-compatibility/2006">
              <mc:Choice xmlns:v="urn:schemas-microsoft-com:vml" Requires="v">
                <p:oleObj name="Equation" r:id="rId23" imgW="126725" imgH="177415" progId="Equation.3">
                  <p:embed/>
                </p:oleObj>
              </mc:Choice>
              <mc:Fallback>
                <p:oleObj name="Equation" r:id="rId23" imgW="126725" imgH="177415" progId="Equation.3">
                  <p:embed/>
                  <p:pic>
                    <p:nvPicPr>
                      <p:cNvPr id="0" name="Picture 2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2400" y="4829175"/>
                        <a:ext cx="247650"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Slide Number Placeholder 21"/>
          <p:cNvSpPr>
            <a:spLocks noGrp="1"/>
          </p:cNvSpPr>
          <p:nvPr>
            <p:ph type="sldNum" sz="quarter" idx="12"/>
          </p:nvPr>
        </p:nvSpPr>
        <p:spPr/>
        <p:txBody>
          <a:bodyPr/>
          <a:lstStyle/>
          <a:p>
            <a:fld id="{8C6A6548-5539-4E83-B035-997D1B7793B5}" type="slidenum">
              <a:rPr lang="en-US" smtClean="0"/>
              <a:pPr/>
              <a:t>37</a:t>
            </a:fld>
            <a:endParaRPr lang="en-US"/>
          </a:p>
        </p:txBody>
      </p:sp>
    </p:spTree>
    <p:extLst>
      <p:ext uri="{BB962C8B-B14F-4D97-AF65-F5344CB8AC3E}">
        <p14:creationId xmlns:p14="http://schemas.microsoft.com/office/powerpoint/2010/main" val="191675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a:t>Unary Operators</a:t>
            </a:r>
          </a:p>
        </p:txBody>
      </p:sp>
      <p:sp>
        <p:nvSpPr>
          <p:cNvPr id="297987" name="Rectangle 3"/>
          <p:cNvSpPr>
            <a:spLocks noGrp="1" noChangeArrowheads="1"/>
          </p:cNvSpPr>
          <p:nvPr>
            <p:ph type="body" idx="1"/>
          </p:nvPr>
        </p:nvSpPr>
        <p:spPr/>
        <p:txBody>
          <a:bodyPr/>
          <a:lstStyle/>
          <a:p>
            <a:r>
              <a:rPr lang="en-US" sz="2400" dirty="0"/>
              <a:t>Darken: Makes an image darker (or lighter) without affecting its opacity</a:t>
            </a:r>
          </a:p>
          <a:p>
            <a:endParaRPr lang="en-US" dirty="0"/>
          </a:p>
          <a:p>
            <a:endParaRPr lang="en-US" dirty="0"/>
          </a:p>
          <a:p>
            <a:r>
              <a:rPr lang="en-US" sz="2400" dirty="0"/>
              <a:t>Dissolve: Makes an image transparent without affecting its color</a:t>
            </a:r>
            <a:endParaRPr lang="en-US" sz="2400" i="1" dirty="0"/>
          </a:p>
        </p:txBody>
      </p:sp>
      <p:graphicFrame>
        <p:nvGraphicFramePr>
          <p:cNvPr id="297988" name="Object 4"/>
          <p:cNvGraphicFramePr>
            <a:graphicFrameLocks noChangeAspect="1"/>
          </p:cNvGraphicFramePr>
          <p:nvPr/>
        </p:nvGraphicFramePr>
        <p:xfrm>
          <a:off x="1828800" y="2819400"/>
          <a:ext cx="5334000" cy="627063"/>
        </p:xfrm>
        <a:graphic>
          <a:graphicData uri="http://schemas.openxmlformats.org/presentationml/2006/ole">
            <mc:AlternateContent xmlns:mc="http://schemas.openxmlformats.org/markup-compatibility/2006">
              <mc:Choice xmlns:v="urn:schemas-microsoft-com:vml" Requires="v">
                <p:oleObj name="Equation" r:id="rId3" imgW="2057400" imgH="241300" progId="Equation.3">
                  <p:embed/>
                </p:oleObj>
              </mc:Choice>
              <mc:Fallback>
                <p:oleObj name="Equation" r:id="rId3" imgW="2057400" imgH="241300" progId="Equation.3">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819400"/>
                        <a:ext cx="5334000"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89" name="Object 5"/>
          <p:cNvGraphicFramePr>
            <a:graphicFrameLocks noChangeAspect="1"/>
          </p:cNvGraphicFramePr>
          <p:nvPr/>
        </p:nvGraphicFramePr>
        <p:xfrm>
          <a:off x="1752600" y="4630737"/>
          <a:ext cx="5697538" cy="627063"/>
        </p:xfrm>
        <a:graphic>
          <a:graphicData uri="http://schemas.openxmlformats.org/presentationml/2006/ole">
            <mc:AlternateContent xmlns:mc="http://schemas.openxmlformats.org/markup-compatibility/2006">
              <mc:Choice xmlns:v="urn:schemas-microsoft-com:vml" Requires="v">
                <p:oleObj name="Equation" r:id="rId5" imgW="2197100" imgH="241300" progId="Equation.3">
                  <p:embed/>
                </p:oleObj>
              </mc:Choice>
              <mc:Fallback>
                <p:oleObj name="Equation" r:id="rId5" imgW="2197100" imgH="241300" progId="Equation.3">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630737"/>
                        <a:ext cx="5697538"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87037288-ABAD-4E56-93DB-19D719620939}" type="slidenum">
              <a:rPr lang="en-US" smtClean="0"/>
              <a:pPr/>
              <a:t>38</a:t>
            </a:fld>
            <a:endParaRPr lang="en-US"/>
          </a:p>
        </p:txBody>
      </p:sp>
    </p:spTree>
    <p:extLst>
      <p:ext uri="{BB962C8B-B14F-4D97-AF65-F5344CB8AC3E}">
        <p14:creationId xmlns:p14="http://schemas.microsoft.com/office/powerpoint/2010/main" val="4039683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US" dirty="0"/>
              <a:t>“PLUS” Operator</a:t>
            </a:r>
          </a:p>
        </p:txBody>
      </p:sp>
      <p:sp>
        <p:nvSpPr>
          <p:cNvPr id="299011" name="Rectangle 3"/>
          <p:cNvSpPr>
            <a:spLocks noGrp="1" noChangeArrowheads="1"/>
          </p:cNvSpPr>
          <p:nvPr>
            <p:ph type="body" idx="1"/>
          </p:nvPr>
        </p:nvSpPr>
        <p:spPr/>
        <p:txBody>
          <a:bodyPr/>
          <a:lstStyle/>
          <a:p>
            <a:r>
              <a:rPr lang="en-US" sz="2400" dirty="0"/>
              <a:t>Computes composite by simply adding </a:t>
            </a:r>
            <a:r>
              <a:rPr lang="en-US" sz="2400" i="1" dirty="0"/>
              <a:t>f</a:t>
            </a:r>
            <a:r>
              <a:rPr lang="en-US" sz="2400" dirty="0"/>
              <a:t> and </a:t>
            </a:r>
            <a:r>
              <a:rPr lang="en-US" sz="2400" i="1" dirty="0"/>
              <a:t>g</a:t>
            </a:r>
            <a:r>
              <a:rPr lang="en-US" sz="2400" dirty="0"/>
              <a:t>, with no overlap rules</a:t>
            </a:r>
          </a:p>
          <a:p>
            <a:endParaRPr lang="en-US" dirty="0"/>
          </a:p>
          <a:p>
            <a:r>
              <a:rPr lang="en-US" sz="2400" dirty="0"/>
              <a:t>Useful for defining </a:t>
            </a:r>
            <a:r>
              <a:rPr lang="en-US" sz="2400" i="1" dirty="0"/>
              <a:t>cross-dissolve</a:t>
            </a:r>
            <a:r>
              <a:rPr lang="en-US" sz="2400" dirty="0"/>
              <a:t> in terms of compositing:</a:t>
            </a:r>
            <a:endParaRPr lang="en-US" sz="2400" i="1" dirty="0"/>
          </a:p>
        </p:txBody>
      </p:sp>
      <p:graphicFrame>
        <p:nvGraphicFramePr>
          <p:cNvPr id="299012" name="Object 4"/>
          <p:cNvGraphicFramePr>
            <a:graphicFrameLocks noChangeAspect="1"/>
          </p:cNvGraphicFramePr>
          <p:nvPr/>
        </p:nvGraphicFramePr>
        <p:xfrm>
          <a:off x="3352800" y="2590800"/>
          <a:ext cx="2090738" cy="685800"/>
        </p:xfrm>
        <a:graphic>
          <a:graphicData uri="http://schemas.openxmlformats.org/presentationml/2006/ole">
            <mc:AlternateContent xmlns:mc="http://schemas.openxmlformats.org/markup-compatibility/2006">
              <mc:Choice xmlns:v="urn:schemas-microsoft-com:vml" Requires="v">
                <p:oleObj name="Equation" r:id="rId3" imgW="736600" imgH="241300" progId="Equation.3">
                  <p:embed/>
                </p:oleObj>
              </mc:Choice>
              <mc:Fallback>
                <p:oleObj name="Equation" r:id="rId3" imgW="736600" imgH="241300" progId="Equation.3">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590800"/>
                        <a:ext cx="209073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9013" name="Object 5"/>
          <p:cNvGraphicFramePr>
            <a:graphicFrameLocks noChangeAspect="1"/>
          </p:cNvGraphicFramePr>
          <p:nvPr/>
        </p:nvGraphicFramePr>
        <p:xfrm>
          <a:off x="506413" y="4502150"/>
          <a:ext cx="8131175" cy="527050"/>
        </p:xfrm>
        <a:graphic>
          <a:graphicData uri="http://schemas.openxmlformats.org/presentationml/2006/ole">
            <mc:AlternateContent xmlns:mc="http://schemas.openxmlformats.org/markup-compatibility/2006">
              <mc:Choice xmlns:v="urn:schemas-microsoft-com:vml" Requires="v">
                <p:oleObj name="Equation" r:id="rId5" imgW="3149600" imgH="203200" progId="Equation.3">
                  <p:embed/>
                </p:oleObj>
              </mc:Choice>
              <mc:Fallback>
                <p:oleObj name="Equation" r:id="rId5" imgW="3149600" imgH="203200" progId="Equation.3">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13" y="4502150"/>
                        <a:ext cx="813117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87037288-ABAD-4E56-93DB-19D719620939}" type="slidenum">
              <a:rPr lang="en-US" smtClean="0"/>
              <a:pPr/>
              <a:t>39</a:t>
            </a:fld>
            <a:endParaRPr lang="en-US"/>
          </a:p>
        </p:txBody>
      </p:sp>
    </p:spTree>
    <p:extLst>
      <p:ext uri="{BB962C8B-B14F-4D97-AF65-F5344CB8AC3E}">
        <p14:creationId xmlns:p14="http://schemas.microsoft.com/office/powerpoint/2010/main" val="124262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6581001"/>
            <a:ext cx="8382000" cy="276999"/>
          </a:xfrm>
          <a:prstGeom prst="rect">
            <a:avLst/>
          </a:prstGeom>
          <a:solidFill>
            <a:schemeClr val="tx1"/>
          </a:solidFill>
        </p:spPr>
        <p:txBody>
          <a:bodyPr wrap="square">
            <a:spAutoFit/>
          </a:bodyPr>
          <a:lstStyle/>
          <a:p>
            <a:r>
              <a:rPr lang="en-US" sz="1200" dirty="0">
                <a:solidFill>
                  <a:schemeClr val="bg1"/>
                </a:solidFill>
              </a:rPr>
              <a:t>https://www.youtube.com/watch?v=cqczPfWnQMI</a:t>
            </a:r>
          </a:p>
        </p:txBody>
      </p:sp>
      <p:pic>
        <p:nvPicPr>
          <p:cNvPr id="10" name="cqczPfWnQMI"/>
          <p:cNvPicPr>
            <a:picLocks noRot="1" noChangeAspect="1"/>
          </p:cNvPicPr>
          <p:nvPr>
            <a:videoFile r:link="rId1"/>
          </p:nvPr>
        </p:nvPicPr>
        <p:blipFill>
          <a:blip r:embed="rId4"/>
          <a:stretch>
            <a:fillRect/>
          </a:stretch>
        </p:blipFill>
        <p:spPr>
          <a:xfrm>
            <a:off x="39914" y="762000"/>
            <a:ext cx="9020628" cy="5074103"/>
          </a:xfrm>
          <a:prstGeom prst="rect">
            <a:avLst/>
          </a:prstGeom>
        </p:spPr>
      </p:pic>
    </p:spTree>
    <p:extLst>
      <p:ext uri="{BB962C8B-B14F-4D97-AF65-F5344CB8AC3E}">
        <p14:creationId xmlns:p14="http://schemas.microsoft.com/office/powerpoint/2010/main" val="3516354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t>Obtaining </a:t>
            </a:r>
            <a:r>
              <a:rPr lang="en-US">
                <a:sym typeface="Symbol" pitchFamily="18" charset="2"/>
              </a:rPr>
              <a:t> Values</a:t>
            </a:r>
            <a:endParaRPr lang="en-US"/>
          </a:p>
        </p:txBody>
      </p:sp>
      <p:sp>
        <p:nvSpPr>
          <p:cNvPr id="300035" name="Rectangle 3"/>
          <p:cNvSpPr>
            <a:spLocks noGrp="1" noChangeArrowheads="1"/>
          </p:cNvSpPr>
          <p:nvPr>
            <p:ph type="body" idx="1"/>
          </p:nvPr>
        </p:nvSpPr>
        <p:spPr/>
        <p:txBody>
          <a:bodyPr/>
          <a:lstStyle/>
          <a:p>
            <a:pPr>
              <a:lnSpc>
                <a:spcPct val="90000"/>
              </a:lnSpc>
            </a:pPr>
            <a:r>
              <a:rPr lang="en-US" sz="2400" dirty="0"/>
              <a:t>Hand generate (paint a grayscale image)</a:t>
            </a:r>
          </a:p>
          <a:p>
            <a:pPr>
              <a:lnSpc>
                <a:spcPct val="90000"/>
              </a:lnSpc>
            </a:pPr>
            <a:r>
              <a:rPr lang="en-US" sz="2400" dirty="0"/>
              <a:t>Automatically create by segmenting an image into foreground background:</a:t>
            </a:r>
          </a:p>
          <a:p>
            <a:pPr lvl="1">
              <a:lnSpc>
                <a:spcPct val="90000"/>
              </a:lnSpc>
            </a:pPr>
            <a:r>
              <a:rPr lang="en-US" sz="2000" dirty="0"/>
              <a:t>Blue-screening is the analog method</a:t>
            </a:r>
          </a:p>
          <a:p>
            <a:pPr lvl="2">
              <a:lnSpc>
                <a:spcPct val="90000"/>
              </a:lnSpc>
            </a:pPr>
            <a:r>
              <a:rPr lang="en-US" sz="2000" dirty="0"/>
              <a:t>Remarkably complex to get right</a:t>
            </a:r>
          </a:p>
          <a:p>
            <a:pPr lvl="1">
              <a:lnSpc>
                <a:spcPct val="90000"/>
              </a:lnSpc>
            </a:pPr>
            <a:r>
              <a:rPr lang="en-US" sz="2000" dirty="0"/>
              <a:t>“Lasso” is the Photoshop operation</a:t>
            </a:r>
          </a:p>
          <a:p>
            <a:pPr>
              <a:lnSpc>
                <a:spcPct val="90000"/>
              </a:lnSpc>
            </a:pPr>
            <a:r>
              <a:rPr lang="en-US" sz="2400" dirty="0"/>
              <a:t>With synthetic imagery, use a special background color that does not occur in the foreground</a:t>
            </a:r>
          </a:p>
          <a:p>
            <a:pPr lvl="1">
              <a:lnSpc>
                <a:spcPct val="90000"/>
              </a:lnSpc>
            </a:pPr>
            <a:r>
              <a:rPr lang="en-US" sz="2000" dirty="0"/>
              <a:t>Brightest blue or green is common</a:t>
            </a:r>
          </a:p>
        </p:txBody>
      </p:sp>
      <p:sp>
        <p:nvSpPr>
          <p:cNvPr id="6" name="Slide Number Placeholder 5"/>
          <p:cNvSpPr>
            <a:spLocks noGrp="1"/>
          </p:cNvSpPr>
          <p:nvPr>
            <p:ph type="sldNum" sz="quarter" idx="12"/>
          </p:nvPr>
        </p:nvSpPr>
        <p:spPr/>
        <p:txBody>
          <a:bodyPr/>
          <a:lstStyle/>
          <a:p>
            <a:fld id="{87037288-ABAD-4E56-93DB-19D719620939}" type="slidenum">
              <a:rPr lang="en-US" smtClean="0"/>
              <a:pPr/>
              <a:t>40</a:t>
            </a:fld>
            <a:endParaRPr lang="en-US"/>
          </a:p>
        </p:txBody>
      </p:sp>
    </p:spTree>
    <p:extLst>
      <p:ext uri="{BB962C8B-B14F-4D97-AF65-F5344CB8AC3E}">
        <p14:creationId xmlns:p14="http://schemas.microsoft.com/office/powerpoint/2010/main" val="4060653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76BDF8-7CF5-B0DC-ECBF-AB6E91672EED}"/>
              </a:ext>
            </a:extLst>
          </p:cNvPr>
          <p:cNvSpPr>
            <a:spLocks noGrp="1"/>
          </p:cNvSpPr>
          <p:nvPr>
            <p:ph type="sldNum" sz="quarter" idx="12"/>
          </p:nvPr>
        </p:nvSpPr>
        <p:spPr/>
        <p:txBody>
          <a:bodyPr/>
          <a:lstStyle/>
          <a:p>
            <a:fld id="{107E37EC-A902-43BF-B123-0757EAFD8275}" type="slidenum">
              <a:rPr lang="en-US" smtClean="0"/>
              <a:pPr/>
              <a:t>41</a:t>
            </a:fld>
            <a:endParaRPr lang="en-US"/>
          </a:p>
        </p:txBody>
      </p:sp>
      <p:pic>
        <p:nvPicPr>
          <p:cNvPr id="4" name="Picture 3" descr="A picture containing tree, outdoor, plant, forest&#10;&#10;Description automatically generated">
            <a:extLst>
              <a:ext uri="{FF2B5EF4-FFF2-40B4-BE49-F238E27FC236}">
                <a16:creationId xmlns:a16="http://schemas.microsoft.com/office/drawing/2014/main" id="{D2B3A1BC-629E-7456-26FD-27925AADE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8" name="TextBox 7">
            <a:extLst>
              <a:ext uri="{FF2B5EF4-FFF2-40B4-BE49-F238E27FC236}">
                <a16:creationId xmlns:a16="http://schemas.microsoft.com/office/drawing/2014/main" id="{993E7C60-D23F-0EFC-289D-67CF614C29A4}"/>
              </a:ext>
            </a:extLst>
          </p:cNvPr>
          <p:cNvSpPr txBox="1"/>
          <p:nvPr/>
        </p:nvSpPr>
        <p:spPr>
          <a:xfrm>
            <a:off x="0" y="6576990"/>
            <a:ext cx="4572000" cy="276999"/>
          </a:xfrm>
          <a:prstGeom prst="rect">
            <a:avLst/>
          </a:prstGeom>
          <a:noFill/>
        </p:spPr>
        <p:txBody>
          <a:bodyPr wrap="square">
            <a:spAutoFit/>
          </a:bodyPr>
          <a:lstStyle/>
          <a:p>
            <a:r>
              <a:rPr lang="en-US" sz="1200" dirty="0">
                <a:solidFill>
                  <a:schemeClr val="bg1"/>
                </a:solidFill>
              </a:rPr>
              <a:t>https://wallup.net/dinosaur-trees-forest-sunlight/</a:t>
            </a:r>
          </a:p>
        </p:txBody>
      </p:sp>
    </p:spTree>
    <p:extLst>
      <p:ext uri="{BB962C8B-B14F-4D97-AF65-F5344CB8AC3E}">
        <p14:creationId xmlns:p14="http://schemas.microsoft.com/office/powerpoint/2010/main" val="50085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dirty="0"/>
              <a:t>Compositing With Depth</a:t>
            </a:r>
          </a:p>
        </p:txBody>
      </p:sp>
      <p:sp>
        <p:nvSpPr>
          <p:cNvPr id="301059" name="Rectangle 3"/>
          <p:cNvSpPr>
            <a:spLocks noGrp="1" noChangeArrowheads="1"/>
          </p:cNvSpPr>
          <p:nvPr>
            <p:ph type="body" idx="1"/>
          </p:nvPr>
        </p:nvSpPr>
        <p:spPr/>
        <p:txBody>
          <a:bodyPr/>
          <a:lstStyle/>
          <a:p>
            <a:r>
              <a:rPr lang="en-US" sz="2400" dirty="0"/>
              <a:t>Can store pixel “depth” instead of alpha</a:t>
            </a:r>
          </a:p>
          <a:p>
            <a:r>
              <a:rPr lang="en-US" sz="2400" dirty="0"/>
              <a:t>Then, compositing can truly take into account foreground and background</a:t>
            </a:r>
          </a:p>
          <a:p>
            <a:r>
              <a:rPr lang="en-US" sz="2400" dirty="0"/>
              <a:t>Generally only possible with synthetic imagery</a:t>
            </a:r>
          </a:p>
          <a:p>
            <a:pPr lvl="1"/>
            <a:r>
              <a:rPr lang="en-US" sz="2200" dirty="0"/>
              <a:t>Image Based Rendering is an area that, in part, tries to composite photographs taking into account depth</a:t>
            </a:r>
          </a:p>
        </p:txBody>
      </p:sp>
      <p:sp>
        <p:nvSpPr>
          <p:cNvPr id="6" name="Slide Number Placeholder 5"/>
          <p:cNvSpPr>
            <a:spLocks noGrp="1"/>
          </p:cNvSpPr>
          <p:nvPr>
            <p:ph type="sldNum" sz="quarter" idx="12"/>
          </p:nvPr>
        </p:nvSpPr>
        <p:spPr/>
        <p:txBody>
          <a:bodyPr/>
          <a:lstStyle/>
          <a:p>
            <a:fld id="{87037288-ABAD-4E56-93DB-19D719620939}" type="slidenum">
              <a:rPr lang="en-US" smtClean="0"/>
              <a:pPr/>
              <a:t>42</a:t>
            </a:fld>
            <a:endParaRPr lang="en-US"/>
          </a:p>
        </p:txBody>
      </p:sp>
      <p:graphicFrame>
        <p:nvGraphicFramePr>
          <p:cNvPr id="2" name="Object 1">
            <a:extLst>
              <a:ext uri="{FF2B5EF4-FFF2-40B4-BE49-F238E27FC236}">
                <a16:creationId xmlns:a16="http://schemas.microsoft.com/office/drawing/2014/main" id="{78DF0BE3-52E5-4058-B2EA-D24FE08CDAB2}"/>
              </a:ext>
            </a:extLst>
          </p:cNvPr>
          <p:cNvGraphicFramePr>
            <a:graphicFrameLocks noChangeAspect="1"/>
          </p:cNvGraphicFramePr>
          <p:nvPr>
            <p:extLst>
              <p:ext uri="{D42A27DB-BD31-4B8C-83A1-F6EECF244321}">
                <p14:modId xmlns:p14="http://schemas.microsoft.com/office/powerpoint/2010/main" val="3010151552"/>
              </p:ext>
            </p:extLst>
          </p:nvPr>
        </p:nvGraphicFramePr>
        <p:xfrm>
          <a:off x="2057400" y="4254701"/>
          <a:ext cx="2339461" cy="1830457"/>
        </p:xfrm>
        <a:graphic>
          <a:graphicData uri="http://schemas.openxmlformats.org/presentationml/2006/ole">
            <mc:AlternateContent xmlns:mc="http://schemas.openxmlformats.org/markup-compatibility/2006">
              <mc:Choice xmlns:v="urn:schemas-microsoft-com:vml" Requires="v">
                <p:oleObj r:id="rId3" imgW="3034800" imgH="2374560" progId="">
                  <p:embed/>
                </p:oleObj>
              </mc:Choice>
              <mc:Fallback>
                <p:oleObj r:id="rId3" imgW="3034800" imgH="2374560" progId="">
                  <p:embed/>
                  <p:pic>
                    <p:nvPicPr>
                      <p:cNvPr id="0" name=""/>
                      <p:cNvPicPr/>
                      <p:nvPr/>
                    </p:nvPicPr>
                    <p:blipFill>
                      <a:blip r:embed="rId4"/>
                      <a:stretch>
                        <a:fillRect/>
                      </a:stretch>
                    </p:blipFill>
                    <p:spPr>
                      <a:xfrm>
                        <a:off x="2057400" y="4254701"/>
                        <a:ext cx="2339461" cy="183045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92FEB4A-ACCB-4009-9FA5-454D8603DEBD}"/>
              </a:ext>
            </a:extLst>
          </p:cNvPr>
          <p:cNvGraphicFramePr>
            <a:graphicFrameLocks noChangeAspect="1"/>
          </p:cNvGraphicFramePr>
          <p:nvPr>
            <p:extLst>
              <p:ext uri="{D42A27DB-BD31-4B8C-83A1-F6EECF244321}">
                <p14:modId xmlns:p14="http://schemas.microsoft.com/office/powerpoint/2010/main" val="1657463594"/>
              </p:ext>
            </p:extLst>
          </p:nvPr>
        </p:nvGraphicFramePr>
        <p:xfrm>
          <a:off x="4776812" y="4254701"/>
          <a:ext cx="2368826" cy="1879399"/>
        </p:xfrm>
        <a:graphic>
          <a:graphicData uri="http://schemas.openxmlformats.org/presentationml/2006/ole">
            <mc:AlternateContent xmlns:mc="http://schemas.openxmlformats.org/markup-compatibility/2006">
              <mc:Choice xmlns:v="urn:schemas-microsoft-com:vml" Requires="v">
                <p:oleObj r:id="rId5" imgW="3072960" imgH="2437920" progId="">
                  <p:embed/>
                </p:oleObj>
              </mc:Choice>
              <mc:Fallback>
                <p:oleObj r:id="rId5" imgW="3072960" imgH="2437920" progId="">
                  <p:embed/>
                  <p:pic>
                    <p:nvPicPr>
                      <p:cNvPr id="0" name=""/>
                      <p:cNvPicPr/>
                      <p:nvPr/>
                    </p:nvPicPr>
                    <p:blipFill>
                      <a:blip r:embed="rId6"/>
                      <a:stretch>
                        <a:fillRect/>
                      </a:stretch>
                    </p:blipFill>
                    <p:spPr>
                      <a:xfrm>
                        <a:off x="4776812" y="4254701"/>
                        <a:ext cx="2368826" cy="1879399"/>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89CFA9E-455C-4389-A22C-0E6406F97321}"/>
              </a:ext>
            </a:extLst>
          </p:cNvPr>
          <p:cNvSpPr/>
          <p:nvPr/>
        </p:nvSpPr>
        <p:spPr>
          <a:xfrm>
            <a:off x="2630906" y="6100412"/>
            <a:ext cx="3284874" cy="369332"/>
          </a:xfrm>
          <a:prstGeom prst="rect">
            <a:avLst/>
          </a:prstGeom>
        </p:spPr>
        <p:txBody>
          <a:bodyPr wrap="none">
            <a:spAutoFit/>
          </a:bodyPr>
          <a:lstStyle/>
          <a:p>
            <a:r>
              <a:rPr lang="en-US" dirty="0"/>
              <a:t>A photo and its depth map</a:t>
            </a:r>
          </a:p>
        </p:txBody>
      </p:sp>
    </p:spTree>
    <p:extLst>
      <p:ext uri="{BB962C8B-B14F-4D97-AF65-F5344CB8AC3E}">
        <p14:creationId xmlns:p14="http://schemas.microsoft.com/office/powerpoint/2010/main" val="3013275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Today</a:t>
            </a:r>
          </a:p>
        </p:txBody>
      </p:sp>
      <p:sp>
        <p:nvSpPr>
          <p:cNvPr id="34819" name="Rectangle 3"/>
          <p:cNvSpPr>
            <a:spLocks noGrp="1" noChangeArrowheads="1"/>
          </p:cNvSpPr>
          <p:nvPr>
            <p:ph type="body" idx="1"/>
          </p:nvPr>
        </p:nvSpPr>
        <p:spPr>
          <a:xfrm>
            <a:off x="566738" y="1752600"/>
            <a:ext cx="8272462" cy="4267200"/>
          </a:xfrm>
        </p:spPr>
        <p:txBody>
          <a:bodyPr/>
          <a:lstStyle/>
          <a:p>
            <a:r>
              <a:rPr lang="en-US" dirty="0">
                <a:solidFill>
                  <a:schemeClr val="bg1">
                    <a:lumMod val="50000"/>
                  </a:schemeClr>
                </a:solidFill>
              </a:rPr>
              <a:t>More Compositing</a:t>
            </a:r>
          </a:p>
          <a:p>
            <a:r>
              <a:rPr lang="en-US" dirty="0"/>
              <a:t>Non-photorealistic Rendering (NPR)</a:t>
            </a:r>
          </a:p>
          <a:p>
            <a:endParaRPr lang="en-US" dirty="0"/>
          </a:p>
          <a:p>
            <a:pPr>
              <a:buNone/>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US" dirty="0"/>
              <a:t>Painterly Filters</a:t>
            </a:r>
          </a:p>
        </p:txBody>
      </p:sp>
      <p:sp>
        <p:nvSpPr>
          <p:cNvPr id="315395" name="Rectangle 3"/>
          <p:cNvSpPr>
            <a:spLocks noGrp="1" noChangeArrowheads="1"/>
          </p:cNvSpPr>
          <p:nvPr>
            <p:ph type="body" idx="1"/>
          </p:nvPr>
        </p:nvSpPr>
        <p:spPr>
          <a:xfrm>
            <a:off x="685800" y="1600200"/>
            <a:ext cx="4419600" cy="4343400"/>
          </a:xfrm>
        </p:spPr>
        <p:txBody>
          <a:bodyPr/>
          <a:lstStyle/>
          <a:p>
            <a:r>
              <a:rPr lang="en-US" sz="2400" dirty="0"/>
              <a:t>Many methods have been proposed to make a photo look like a painting</a:t>
            </a:r>
          </a:p>
          <a:p>
            <a:r>
              <a:rPr lang="en-US" sz="2400" dirty="0"/>
              <a:t>Today we look at one: </a:t>
            </a:r>
            <a:r>
              <a:rPr lang="en-US" sz="2400" i="1" dirty="0"/>
              <a:t>Painterly-Rendering with Brushes of Multiple Sizes*</a:t>
            </a:r>
          </a:p>
          <a:p>
            <a:r>
              <a:rPr lang="en-US" sz="2400" dirty="0"/>
              <a:t>Basic ideas:</a:t>
            </a:r>
          </a:p>
          <a:p>
            <a:pPr lvl="1"/>
            <a:r>
              <a:rPr lang="en-US" sz="2000" dirty="0"/>
              <a:t>Build painting one layer at a time, from biggest to smallest brushes</a:t>
            </a:r>
          </a:p>
          <a:p>
            <a:pPr lvl="1"/>
            <a:r>
              <a:rPr lang="en-US" sz="2000" dirty="0"/>
              <a:t>At each layer, add detail missing from previous layer</a:t>
            </a:r>
          </a:p>
        </p:txBody>
      </p:sp>
      <p:grpSp>
        <p:nvGrpSpPr>
          <p:cNvPr id="8" name="Group 7"/>
          <p:cNvGrpSpPr/>
          <p:nvPr/>
        </p:nvGrpSpPr>
        <p:grpSpPr>
          <a:xfrm>
            <a:off x="5334000" y="1676400"/>
            <a:ext cx="3492500" cy="4467225"/>
            <a:chOff x="5105400" y="1524000"/>
            <a:chExt cx="3721100" cy="4772025"/>
          </a:xfrm>
        </p:grpSpPr>
        <p:pic>
          <p:nvPicPr>
            <p:cNvPr id="315396" name="Picture 4" descr="painterly-original"/>
            <p:cNvPicPr>
              <a:picLocks noChangeAspect="1" noChangeArrowheads="1"/>
            </p:cNvPicPr>
            <p:nvPr/>
          </p:nvPicPr>
          <p:blipFill>
            <a:blip r:embed="rId3" cstate="print"/>
            <a:srcRect/>
            <a:stretch>
              <a:fillRect/>
            </a:stretch>
          </p:blipFill>
          <p:spPr bwMode="auto">
            <a:xfrm>
              <a:off x="5105400" y="1524000"/>
              <a:ext cx="3721100" cy="2332038"/>
            </a:xfrm>
            <a:prstGeom prst="rect">
              <a:avLst/>
            </a:prstGeom>
            <a:noFill/>
          </p:spPr>
        </p:pic>
        <p:pic>
          <p:nvPicPr>
            <p:cNvPr id="315397" name="Picture 5" descr="painterly-brush-3"/>
            <p:cNvPicPr>
              <a:picLocks noChangeAspect="1" noChangeArrowheads="1"/>
            </p:cNvPicPr>
            <p:nvPr/>
          </p:nvPicPr>
          <p:blipFill>
            <a:blip r:embed="rId4" cstate="print"/>
            <a:srcRect/>
            <a:stretch>
              <a:fillRect/>
            </a:stretch>
          </p:blipFill>
          <p:spPr bwMode="auto">
            <a:xfrm>
              <a:off x="5105400" y="3962400"/>
              <a:ext cx="3714750" cy="2333625"/>
            </a:xfrm>
            <a:prstGeom prst="rect">
              <a:avLst/>
            </a:prstGeom>
            <a:noFill/>
          </p:spPr>
        </p:pic>
      </p:grpSp>
      <p:sp>
        <p:nvSpPr>
          <p:cNvPr id="9" name="Slide Number Placeholder 8"/>
          <p:cNvSpPr>
            <a:spLocks noGrp="1"/>
          </p:cNvSpPr>
          <p:nvPr>
            <p:ph type="sldNum" sz="quarter" idx="12"/>
          </p:nvPr>
        </p:nvSpPr>
        <p:spPr/>
        <p:txBody>
          <a:bodyPr/>
          <a:lstStyle/>
          <a:p>
            <a:fld id="{87037288-ABAD-4E56-93DB-19D719620939}" type="slidenum">
              <a:rPr lang="en-US" smtClean="0"/>
              <a:pPr/>
              <a:t>44</a:t>
            </a:fld>
            <a:endParaRPr lang="en-US"/>
          </a:p>
        </p:txBody>
      </p:sp>
      <p:sp>
        <p:nvSpPr>
          <p:cNvPr id="2" name="Rectangle 1"/>
          <p:cNvSpPr/>
          <p:nvPr/>
        </p:nvSpPr>
        <p:spPr>
          <a:xfrm>
            <a:off x="21771" y="6545622"/>
            <a:ext cx="8229600" cy="276999"/>
          </a:xfrm>
          <a:prstGeom prst="rect">
            <a:avLst/>
          </a:prstGeom>
        </p:spPr>
        <p:txBody>
          <a:bodyPr wrap="square">
            <a:spAutoFit/>
          </a:bodyPr>
          <a:lstStyle/>
          <a:p>
            <a:r>
              <a:rPr lang="en-US" sz="1200" dirty="0"/>
              <a:t>*Aaron </a:t>
            </a:r>
            <a:r>
              <a:rPr lang="en-US" sz="1200" dirty="0" err="1"/>
              <a:t>Hertzmann</a:t>
            </a:r>
            <a:r>
              <a:rPr lang="en-US" sz="1200" dirty="0"/>
              <a:t>. Painterly rendering with curved brush strokes of multiple sizes, SIGGRAPH 1998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t>Algorithm 1</a:t>
            </a:r>
          </a:p>
        </p:txBody>
      </p:sp>
      <p:sp>
        <p:nvSpPr>
          <p:cNvPr id="316419" name="Rectangle 3"/>
          <p:cNvSpPr>
            <a:spLocks noChangeArrowheads="1"/>
          </p:cNvSpPr>
          <p:nvPr/>
        </p:nvSpPr>
        <p:spPr bwMode="auto">
          <a:xfrm>
            <a:off x="0" y="1724085"/>
            <a:ext cx="9372600" cy="3970318"/>
          </a:xfrm>
          <a:prstGeom prst="rect">
            <a:avLst/>
          </a:prstGeom>
          <a:noFill/>
          <a:ln w="9525">
            <a:noFill/>
            <a:miter lim="800000"/>
            <a:headEnd/>
            <a:tailEnd/>
          </a:ln>
          <a:effectLst/>
        </p:spPr>
        <p:txBody>
          <a:bodyPr wrap="square">
            <a:spAutoFit/>
          </a:bodyPr>
          <a:lstStyle/>
          <a:p>
            <a:r>
              <a:rPr lang="en-US" b="1" dirty="0"/>
              <a:t>function </a:t>
            </a:r>
            <a:r>
              <a:rPr lang="en-US" dirty="0"/>
              <a:t>paint(sourceImage,</a:t>
            </a:r>
            <a:r>
              <a:rPr lang="en-US" b="1" i="1" dirty="0"/>
              <a:t>R</a:t>
            </a:r>
            <a:r>
              <a:rPr lang="en-US" i="1" baseline="-25000" dirty="0"/>
              <a:t>1</a:t>
            </a:r>
            <a:r>
              <a:rPr lang="en-US" i="1" dirty="0"/>
              <a:t> </a:t>
            </a:r>
            <a:r>
              <a:rPr lang="en-US" dirty="0"/>
              <a:t>... </a:t>
            </a:r>
            <a:r>
              <a:rPr lang="en-US" b="1" i="1" dirty="0" err="1"/>
              <a:t>R</a:t>
            </a:r>
            <a:r>
              <a:rPr lang="en-US" i="1" baseline="-25000" dirty="0" err="1"/>
              <a:t>n</a:t>
            </a:r>
            <a:r>
              <a:rPr lang="en-US" dirty="0"/>
              <a:t>) // </a:t>
            </a:r>
            <a:r>
              <a:rPr lang="en-US" i="1" dirty="0"/>
              <a:t>take source and several brush sizes</a:t>
            </a:r>
          </a:p>
          <a:p>
            <a:r>
              <a:rPr lang="en-US" i="1" dirty="0"/>
              <a:t>{</a:t>
            </a:r>
          </a:p>
          <a:p>
            <a:r>
              <a:rPr lang="en-US" dirty="0"/>
              <a:t>	canvas := a new constant color image</a:t>
            </a:r>
          </a:p>
          <a:p>
            <a:r>
              <a:rPr lang="en-US" i="1" dirty="0"/>
              <a:t>	// paint the canvas with decreasing sized brushes</a:t>
            </a:r>
          </a:p>
          <a:p>
            <a:r>
              <a:rPr lang="en-US" b="1" dirty="0"/>
              <a:t>	for </a:t>
            </a:r>
            <a:r>
              <a:rPr lang="en-US" dirty="0"/>
              <a:t>each brush radius </a:t>
            </a:r>
            <a:r>
              <a:rPr lang="en-US" b="1" i="1" dirty="0" err="1"/>
              <a:t>R</a:t>
            </a:r>
            <a:r>
              <a:rPr lang="en-US" i="1" baseline="-25000" dirty="0" err="1"/>
              <a:t>i</a:t>
            </a:r>
            <a:r>
              <a:rPr lang="en-US" dirty="0"/>
              <a:t>, from largest to smallest </a:t>
            </a:r>
            <a:r>
              <a:rPr lang="en-US" b="1" dirty="0"/>
              <a:t>do</a:t>
            </a:r>
          </a:p>
          <a:p>
            <a:r>
              <a:rPr lang="en-US" dirty="0"/>
              <a:t>	{</a:t>
            </a:r>
          </a:p>
          <a:p>
            <a:r>
              <a:rPr lang="en-US" i="1" dirty="0"/>
              <a:t>           // Apply Gaussian smoothing with a filter of size const * radius</a:t>
            </a:r>
          </a:p>
          <a:p>
            <a:r>
              <a:rPr lang="en-US" i="1" dirty="0"/>
              <a:t>	// Brush is intended to catch features at this scale</a:t>
            </a:r>
          </a:p>
          <a:p>
            <a:r>
              <a:rPr lang="en-US" dirty="0"/>
              <a:t>		</a:t>
            </a:r>
            <a:r>
              <a:rPr lang="en-US" dirty="0" err="1"/>
              <a:t>referenceImage</a:t>
            </a:r>
            <a:r>
              <a:rPr lang="en-US" dirty="0"/>
              <a:t> = </a:t>
            </a:r>
            <a:r>
              <a:rPr lang="en-US" dirty="0" err="1"/>
              <a:t>sourceImage</a:t>
            </a:r>
            <a:r>
              <a:rPr lang="en-US" dirty="0"/>
              <a:t> * </a:t>
            </a:r>
            <a:r>
              <a:rPr lang="en-US" b="1" dirty="0"/>
              <a:t>G</a:t>
            </a:r>
            <a:r>
              <a:rPr lang="en-US" i="1" dirty="0"/>
              <a:t>(</a:t>
            </a:r>
            <a:r>
              <a:rPr lang="en-US" i="1" dirty="0" err="1"/>
              <a:t>f</a:t>
            </a:r>
            <a:r>
              <a:rPr lang="en-US" dirty="0" err="1"/>
              <a:t>s</a:t>
            </a:r>
            <a:r>
              <a:rPr lang="en-US" dirty="0"/>
              <a:t> </a:t>
            </a:r>
            <a:r>
              <a:rPr lang="en-US" b="1" i="1" dirty="0" err="1"/>
              <a:t>R</a:t>
            </a:r>
            <a:r>
              <a:rPr lang="en-US" i="1" baseline="-25000" dirty="0" err="1"/>
              <a:t>i</a:t>
            </a:r>
            <a:r>
              <a:rPr lang="en-US" i="1" dirty="0"/>
              <a:t>)</a:t>
            </a:r>
          </a:p>
          <a:p>
            <a:r>
              <a:rPr lang="en-US" i="1" dirty="0"/>
              <a:t>		// Paint a layer</a:t>
            </a:r>
          </a:p>
          <a:p>
            <a:r>
              <a:rPr lang="en-US" dirty="0"/>
              <a:t>		</a:t>
            </a:r>
            <a:r>
              <a:rPr lang="en-US" dirty="0" err="1"/>
              <a:t>paintLayer</a:t>
            </a:r>
            <a:r>
              <a:rPr lang="en-US" dirty="0"/>
              <a:t>(canvas, </a:t>
            </a:r>
            <a:r>
              <a:rPr lang="en-US" dirty="0" err="1"/>
              <a:t>referenceImage</a:t>
            </a:r>
            <a:r>
              <a:rPr lang="en-US" dirty="0"/>
              <a:t>, </a:t>
            </a:r>
            <a:r>
              <a:rPr lang="en-US" b="1" i="1" dirty="0" err="1"/>
              <a:t>R</a:t>
            </a:r>
            <a:r>
              <a:rPr lang="en-US" i="1" dirty="0" err="1"/>
              <a:t>i</a:t>
            </a:r>
            <a:r>
              <a:rPr lang="en-US" dirty="0"/>
              <a:t>)</a:t>
            </a:r>
          </a:p>
          <a:p>
            <a:r>
              <a:rPr lang="en-US" dirty="0"/>
              <a:t>	}</a:t>
            </a:r>
          </a:p>
          <a:p>
            <a:r>
              <a:rPr lang="en-US" b="1" dirty="0"/>
              <a:t>	return </a:t>
            </a:r>
            <a:r>
              <a:rPr lang="en-US" dirty="0"/>
              <a:t>canvas</a:t>
            </a:r>
          </a:p>
          <a:p>
            <a:r>
              <a:rPr lang="en-US" dirty="0"/>
              <a:t>}</a:t>
            </a:r>
          </a:p>
        </p:txBody>
      </p:sp>
      <p:sp>
        <p:nvSpPr>
          <p:cNvPr id="6" name="Slide Number Placeholder 5"/>
          <p:cNvSpPr>
            <a:spLocks noGrp="1"/>
          </p:cNvSpPr>
          <p:nvPr>
            <p:ph type="sldNum" sz="quarter" idx="12"/>
          </p:nvPr>
        </p:nvSpPr>
        <p:spPr/>
        <p:txBody>
          <a:bodyPr/>
          <a:lstStyle/>
          <a:p>
            <a:fld id="{87037288-ABAD-4E56-93DB-19D719620939}"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dirty="0"/>
              <a:t>Algorithm 2</a:t>
            </a:r>
          </a:p>
        </p:txBody>
      </p:sp>
      <p:sp>
        <p:nvSpPr>
          <p:cNvPr id="6" name="Rectangle 3"/>
          <p:cNvSpPr>
            <a:spLocks noChangeArrowheads="1"/>
          </p:cNvSpPr>
          <p:nvPr/>
        </p:nvSpPr>
        <p:spPr bwMode="auto">
          <a:xfrm>
            <a:off x="304800" y="1676400"/>
            <a:ext cx="8839200" cy="4585871"/>
          </a:xfrm>
          <a:prstGeom prst="rect">
            <a:avLst/>
          </a:prstGeom>
          <a:noFill/>
          <a:ln w="9525">
            <a:noFill/>
            <a:miter lim="800000"/>
            <a:headEnd/>
            <a:tailEnd/>
          </a:ln>
          <a:effectLst/>
        </p:spPr>
        <p:txBody>
          <a:bodyPr wrap="square">
            <a:spAutoFit/>
          </a:bodyPr>
          <a:lstStyle/>
          <a:p>
            <a:r>
              <a:rPr lang="en-US" sz="1600" b="1" dirty="0">
                <a:latin typeface="Times New Roman" pitchFamily="18" charset="0"/>
                <a:cs typeface="Times New Roman" pitchFamily="18" charset="0"/>
              </a:rPr>
              <a:t>procedure </a:t>
            </a:r>
            <a:r>
              <a:rPr lang="en-US" sz="1600" dirty="0" err="1">
                <a:latin typeface="Times New Roman" pitchFamily="18" charset="0"/>
                <a:cs typeface="Times New Roman" pitchFamily="18" charset="0"/>
              </a:rPr>
              <a:t>paintLayer</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canvas,referenceImage</a:t>
            </a:r>
            <a:r>
              <a:rPr lang="en-US" sz="1600" dirty="0">
                <a:latin typeface="Times New Roman" pitchFamily="18" charset="0"/>
                <a:cs typeface="Times New Roman" pitchFamily="18" charset="0"/>
              </a:rPr>
              <a:t>, R) // </a:t>
            </a:r>
            <a:r>
              <a:rPr lang="en-US" sz="1600" i="1" dirty="0">
                <a:latin typeface="Times New Roman" pitchFamily="18" charset="0"/>
                <a:cs typeface="Times New Roman" pitchFamily="18" charset="0"/>
              </a:rPr>
              <a:t>Add a layer of strokes</a:t>
            </a:r>
          </a:p>
          <a:p>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      S := a new set of strokes, initially empty</a:t>
            </a:r>
          </a:p>
          <a:p>
            <a:r>
              <a:rPr lang="en-US" sz="1600" dirty="0">
                <a:latin typeface="Times New Roman" pitchFamily="18" charset="0"/>
                <a:cs typeface="Times New Roman" pitchFamily="18" charset="0"/>
              </a:rPr>
              <a:t>      D := difference(</a:t>
            </a:r>
            <a:r>
              <a:rPr lang="en-US" sz="1600" dirty="0" err="1">
                <a:latin typeface="Times New Roman" pitchFamily="18" charset="0"/>
                <a:cs typeface="Times New Roman" pitchFamily="18" charset="0"/>
              </a:rPr>
              <a:t>canvas,referenceImage</a:t>
            </a:r>
            <a:r>
              <a:rPr lang="en-US" sz="1600" dirty="0">
                <a:latin typeface="Times New Roman" pitchFamily="18" charset="0"/>
                <a:cs typeface="Times New Roman" pitchFamily="18" charset="0"/>
              </a:rPr>
              <a:t>) //</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euclidean</a:t>
            </a:r>
            <a:r>
              <a:rPr lang="en-US" sz="1600" i="1" dirty="0">
                <a:latin typeface="Times New Roman" pitchFamily="18" charset="0"/>
                <a:cs typeface="Times New Roman" pitchFamily="18" charset="0"/>
              </a:rPr>
              <a:t> distance at every pixel</a:t>
            </a:r>
          </a:p>
          <a:p>
            <a:r>
              <a:rPr lang="en-US" sz="1600" b="1" dirty="0">
                <a:latin typeface="Times New Roman" pitchFamily="18" charset="0"/>
                <a:cs typeface="Times New Roman" pitchFamily="18" charset="0"/>
              </a:rPr>
              <a:t>	for </a:t>
            </a:r>
            <a:r>
              <a:rPr lang="en-US" sz="1600" dirty="0">
                <a:latin typeface="Times New Roman" pitchFamily="18" charset="0"/>
                <a:cs typeface="Times New Roman" pitchFamily="18" charset="0"/>
              </a:rPr>
              <a:t>x=0 </a:t>
            </a:r>
            <a:r>
              <a:rPr lang="en-US" sz="1600" b="1" dirty="0">
                <a:latin typeface="Times New Roman" pitchFamily="18" charset="0"/>
                <a:cs typeface="Times New Roman" pitchFamily="18" charset="0"/>
              </a:rPr>
              <a:t>to </a:t>
            </a:r>
            <a:r>
              <a:rPr lang="en-US" sz="1600" dirty="0" err="1">
                <a:latin typeface="Times New Roman" pitchFamily="18" charset="0"/>
                <a:cs typeface="Times New Roman" pitchFamily="18" charset="0"/>
              </a:rPr>
              <a:t>imageWidth</a:t>
            </a:r>
            <a:r>
              <a:rPr lang="en-US" sz="1600" dirty="0">
                <a:latin typeface="Times New Roman" pitchFamily="18" charset="0"/>
                <a:cs typeface="Times New Roman" pitchFamily="18" charset="0"/>
              </a:rPr>
              <a:t> </a:t>
            </a:r>
            <a:r>
              <a:rPr lang="en-US" sz="1600" b="1" dirty="0" err="1">
                <a:latin typeface="Times New Roman" pitchFamily="18" charset="0"/>
                <a:cs typeface="Times New Roman" pitchFamily="18" charset="0"/>
              </a:rPr>
              <a:t>stepsize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grid </a:t>
            </a:r>
            <a:r>
              <a:rPr lang="en-US" sz="1600" b="1" dirty="0">
                <a:latin typeface="Times New Roman" pitchFamily="18" charset="0"/>
                <a:cs typeface="Times New Roman" pitchFamily="18" charset="0"/>
              </a:rPr>
              <a:t>do  </a:t>
            </a:r>
            <a:r>
              <a:rPr lang="en-US" sz="1600" dirty="0">
                <a:latin typeface="Times New Roman" pitchFamily="18" charset="0"/>
                <a:cs typeface="Times New Roman" pitchFamily="18" charset="0"/>
              </a:rPr>
              <a:t>// </a:t>
            </a:r>
            <a:r>
              <a:rPr lang="en-US" sz="1600" i="1" dirty="0">
                <a:latin typeface="Times New Roman" pitchFamily="18" charset="0"/>
                <a:cs typeface="Times New Roman" pitchFamily="18" charset="0"/>
              </a:rPr>
              <a:t>step in size that depends on brush radius</a:t>
            </a:r>
            <a:endParaRPr lang="en-US" sz="1600" b="1" dirty="0">
              <a:latin typeface="Times New Roman" pitchFamily="18" charset="0"/>
              <a:cs typeface="Times New Roman" pitchFamily="18" charset="0"/>
            </a:endParaRPr>
          </a:p>
          <a:p>
            <a:r>
              <a:rPr lang="en-US" sz="1600" b="1" dirty="0">
                <a:latin typeface="Times New Roman" pitchFamily="18" charset="0"/>
                <a:cs typeface="Times New Roman" pitchFamily="18" charset="0"/>
              </a:rPr>
              <a:t>		for </a:t>
            </a:r>
            <a:r>
              <a:rPr lang="en-US" sz="1600" dirty="0">
                <a:latin typeface="Times New Roman" pitchFamily="18" charset="0"/>
                <a:cs typeface="Times New Roman" pitchFamily="18" charset="0"/>
              </a:rPr>
              <a:t>y=0 </a:t>
            </a:r>
            <a:r>
              <a:rPr lang="en-US" sz="1600" b="1" dirty="0">
                <a:latin typeface="Times New Roman" pitchFamily="18" charset="0"/>
                <a:cs typeface="Times New Roman" pitchFamily="18" charset="0"/>
              </a:rPr>
              <a:t>to </a:t>
            </a:r>
            <a:r>
              <a:rPr lang="en-US" sz="1600" dirty="0" err="1">
                <a:latin typeface="Times New Roman" pitchFamily="18" charset="0"/>
                <a:cs typeface="Times New Roman" pitchFamily="18" charset="0"/>
              </a:rPr>
              <a:t>imageHeight</a:t>
            </a:r>
            <a:r>
              <a:rPr lang="en-US" sz="1600" dirty="0">
                <a:latin typeface="Times New Roman" pitchFamily="18" charset="0"/>
                <a:cs typeface="Times New Roman" pitchFamily="18" charset="0"/>
              </a:rPr>
              <a:t> </a:t>
            </a:r>
            <a:r>
              <a:rPr lang="en-US" sz="1600" b="1" dirty="0" err="1">
                <a:latin typeface="Times New Roman" pitchFamily="18" charset="0"/>
                <a:cs typeface="Times New Roman" pitchFamily="18" charset="0"/>
              </a:rPr>
              <a:t>stepsize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grid </a:t>
            </a:r>
            <a:r>
              <a:rPr lang="en-US" sz="1600" b="1" dirty="0">
                <a:latin typeface="Times New Roman" pitchFamily="18" charset="0"/>
                <a:cs typeface="Times New Roman" pitchFamily="18" charset="0"/>
              </a:rPr>
              <a:t>do </a:t>
            </a:r>
            <a:r>
              <a:rPr lang="en-US" sz="1600" dirty="0">
                <a:latin typeface="Times New Roman" pitchFamily="18" charset="0"/>
                <a:cs typeface="Times New Roman" pitchFamily="18" charset="0"/>
              </a:rPr>
              <a:t>{ </a:t>
            </a:r>
          </a:p>
          <a:p>
            <a:r>
              <a:rPr lang="en-US" sz="1600" i="1" dirty="0">
                <a:latin typeface="Times New Roman" pitchFamily="18" charset="0"/>
                <a:cs typeface="Times New Roman" pitchFamily="18" charset="0"/>
              </a:rPr>
              <a:t>                                    // sum the error near (</a:t>
            </a:r>
            <a:r>
              <a:rPr lang="en-US" sz="1600" i="1" dirty="0" err="1">
                <a:latin typeface="Times New Roman" pitchFamily="18" charset="0"/>
                <a:cs typeface="Times New Roman" pitchFamily="18" charset="0"/>
              </a:rPr>
              <a:t>x,y</a:t>
            </a:r>
            <a:r>
              <a:rPr lang="en-US" sz="1600" i="1" dirty="0">
                <a:latin typeface="Times New Roman" pitchFamily="18" charset="0"/>
                <a:cs typeface="Times New Roman" pitchFamily="18" charset="0"/>
              </a:rPr>
              <a:t>)</a:t>
            </a:r>
          </a:p>
          <a:p>
            <a:r>
              <a:rPr lang="en-US" sz="1600" dirty="0">
                <a:latin typeface="Times New Roman" pitchFamily="18" charset="0"/>
                <a:cs typeface="Times New Roman" pitchFamily="18" charset="0"/>
              </a:rPr>
              <a:t>		M := the region </a:t>
            </a:r>
            <a:r>
              <a:rPr lang="en-US" sz="1600" i="1" dirty="0">
                <a:latin typeface="Times New Roman" pitchFamily="18" charset="0"/>
                <a:cs typeface="Times New Roman" pitchFamily="18" charset="0"/>
              </a:rPr>
              <a:t>(x-grid/2..x+grid/2, y-grid/2..y+grid/2)</a:t>
            </a:r>
          </a:p>
          <a:p>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areaError</a:t>
            </a:r>
            <a:r>
              <a:rPr lang="en-US" sz="1600" dirty="0">
                <a:latin typeface="Times New Roman" pitchFamily="18" charset="0"/>
                <a:cs typeface="Times New Roman" pitchFamily="18" charset="0"/>
              </a:rPr>
              <a:t> := sum(</a:t>
            </a:r>
            <a:r>
              <a:rPr lang="en-US" sz="1600" dirty="0" err="1">
                <a:latin typeface="Times New Roman" pitchFamily="18" charset="0"/>
                <a:cs typeface="Times New Roman" pitchFamily="18" charset="0"/>
              </a:rPr>
              <a:t>D</a:t>
            </a:r>
            <a:r>
              <a:rPr lang="en-US" sz="1600" baseline="-25000" dirty="0" err="1">
                <a:latin typeface="Times New Roman" pitchFamily="18" charset="0"/>
                <a:cs typeface="Times New Roman" pitchFamily="18" charset="0"/>
              </a:rPr>
              <a:t>i,j</a:t>
            </a:r>
            <a:r>
              <a:rPr lang="en-US" sz="1600" dirty="0">
                <a:latin typeface="Times New Roman" pitchFamily="18" charset="0"/>
                <a:cs typeface="Times New Roman" pitchFamily="18" charset="0"/>
              </a:rPr>
              <a:t> for </a:t>
            </a:r>
            <a:r>
              <a:rPr lang="en-US" sz="1600" dirty="0" err="1">
                <a:latin typeface="Times New Roman" pitchFamily="18" charset="0"/>
                <a:cs typeface="Times New Roman" pitchFamily="18" charset="0"/>
              </a:rPr>
              <a:t>i,j</a:t>
            </a:r>
            <a:r>
              <a:rPr lang="en-US" sz="1600" dirty="0">
                <a:latin typeface="Times New Roman" pitchFamily="18" charset="0"/>
                <a:cs typeface="Times New Roman" pitchFamily="18" charset="0"/>
              </a:rPr>
              <a:t> in M) / grid</a:t>
            </a:r>
            <a:r>
              <a:rPr lang="en-US" sz="1600" baseline="30000" dirty="0">
                <a:latin typeface="Times New Roman" pitchFamily="18" charset="0"/>
                <a:cs typeface="Times New Roman" pitchFamily="18" charset="0"/>
              </a:rPr>
              <a:t>2</a:t>
            </a:r>
          </a:p>
          <a:p>
            <a:r>
              <a:rPr lang="en-US" sz="1600" b="1" dirty="0">
                <a:latin typeface="Times New Roman" pitchFamily="18" charset="0"/>
                <a:cs typeface="Times New Roman" pitchFamily="18" charset="0"/>
              </a:rPr>
              <a:t>			if </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areaError</a:t>
            </a:r>
            <a:r>
              <a:rPr lang="en-US" sz="1600" dirty="0">
                <a:latin typeface="Times New Roman" pitchFamily="18" charset="0"/>
                <a:cs typeface="Times New Roman" pitchFamily="18" charset="0"/>
              </a:rPr>
              <a:t> &gt; </a:t>
            </a:r>
            <a:r>
              <a:rPr lang="en-US" sz="1600" i="1" dirty="0">
                <a:latin typeface="Times New Roman" pitchFamily="18" charset="0"/>
                <a:cs typeface="Times New Roman" pitchFamily="18" charset="0"/>
              </a:rPr>
              <a:t>T</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then </a:t>
            </a:r>
            <a:r>
              <a:rPr lang="en-US" sz="1600" dirty="0">
                <a:latin typeface="Times New Roman" pitchFamily="18" charset="0"/>
                <a:cs typeface="Times New Roman" pitchFamily="18" charset="0"/>
              </a:rPr>
              <a:t>{</a:t>
            </a:r>
          </a:p>
          <a:p>
            <a:r>
              <a:rPr lang="en-US" sz="1600" i="1" dirty="0">
                <a:latin typeface="Times New Roman" pitchFamily="18" charset="0"/>
                <a:cs typeface="Times New Roman" pitchFamily="18" charset="0"/>
              </a:rPr>
              <a:t>				// find the largest error point</a:t>
            </a:r>
          </a:p>
          <a:p>
            <a:r>
              <a:rPr lang="en-US" sz="1600" dirty="0">
                <a:latin typeface="Times New Roman" pitchFamily="18" charset="0"/>
                <a:cs typeface="Times New Roman" pitchFamily="18" charset="0"/>
              </a:rPr>
              <a:t>				(x1,y1) := max </a:t>
            </a:r>
            <a:r>
              <a:rPr lang="en-US" sz="1600" dirty="0" err="1">
                <a:latin typeface="Times New Roman" pitchFamily="18" charset="0"/>
                <a:cs typeface="Times New Roman" pitchFamily="18" charset="0"/>
              </a:rPr>
              <a:t>D</a:t>
            </a:r>
            <a:r>
              <a:rPr lang="en-US" sz="2000" baseline="-25000" dirty="0" err="1">
                <a:latin typeface="Times New Roman" pitchFamily="18" charset="0"/>
                <a:cs typeface="Times New Roman" pitchFamily="18" charset="0"/>
              </a:rPr>
              <a:t>i,j</a:t>
            </a:r>
            <a:r>
              <a:rPr lang="en-US" sz="2000" dirty="0">
                <a:latin typeface="Times New Roman" pitchFamily="18" charset="0"/>
                <a:cs typeface="Times New Roman" pitchFamily="18" charset="0"/>
              </a:rPr>
              <a:t> </a:t>
            </a:r>
            <a:r>
              <a:rPr lang="en-US" sz="1600" dirty="0">
                <a:latin typeface="Times New Roman" pitchFamily="18" charset="0"/>
                <a:cs typeface="Times New Roman" pitchFamily="18" charset="0"/>
              </a:rPr>
              <a:t>in M </a:t>
            </a:r>
            <a:endParaRPr lang="en-US" sz="1600" baseline="-25000" dirty="0">
              <a:latin typeface="Times New Roman" pitchFamily="18" charset="0"/>
              <a:cs typeface="Times New Roman" pitchFamily="18" charset="0"/>
            </a:endParaRPr>
          </a:p>
          <a:p>
            <a:r>
              <a:rPr lang="en-US" sz="1600" dirty="0">
                <a:latin typeface="Times New Roman" pitchFamily="18" charset="0"/>
                <a:cs typeface="Times New Roman" pitchFamily="18" charset="0"/>
              </a:rPr>
              <a:t>				s :=</a:t>
            </a:r>
            <a:r>
              <a:rPr lang="en-US" sz="1600" dirty="0" err="1">
                <a:latin typeface="Times New Roman" pitchFamily="18" charset="0"/>
                <a:cs typeface="Times New Roman" pitchFamily="18" charset="0"/>
              </a:rPr>
              <a:t>makeStroke</a:t>
            </a:r>
            <a:r>
              <a:rPr lang="en-US" sz="1600" dirty="0">
                <a:latin typeface="Times New Roman" pitchFamily="18" charset="0"/>
                <a:cs typeface="Times New Roman" pitchFamily="18" charset="0"/>
              </a:rPr>
              <a:t>(R,x1,y1,referenceImage)</a:t>
            </a:r>
          </a:p>
          <a:p>
            <a:r>
              <a:rPr lang="en-US" sz="1600" dirty="0">
                <a:latin typeface="Times New Roman" pitchFamily="18" charset="0"/>
                <a:cs typeface="Times New Roman" pitchFamily="18" charset="0"/>
              </a:rPr>
              <a:t>				add s to S</a:t>
            </a: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	paint all strokes in S on the canvas, in random order</a:t>
            </a:r>
          </a:p>
          <a:p>
            <a:r>
              <a:rPr lang="en-US" sz="1600" dirty="0">
                <a:latin typeface="Times New Roman" pitchFamily="18" charset="0"/>
                <a:cs typeface="Times New Roman" pitchFamily="18" charset="0"/>
              </a:rPr>
              <a:t>}</a:t>
            </a:r>
          </a:p>
        </p:txBody>
      </p:sp>
      <p:sp>
        <p:nvSpPr>
          <p:cNvPr id="7" name="Slide Number Placeholder 6"/>
          <p:cNvSpPr>
            <a:spLocks noGrp="1"/>
          </p:cNvSpPr>
          <p:nvPr>
            <p:ph type="sldNum" sz="quarter" idx="12"/>
          </p:nvPr>
        </p:nvSpPr>
        <p:spPr/>
        <p:txBody>
          <a:bodyPr/>
          <a:lstStyle/>
          <a:p>
            <a:fld id="{87037288-ABAD-4E56-93DB-19D719620939}"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a:t>Point Style</a:t>
            </a:r>
          </a:p>
        </p:txBody>
      </p:sp>
      <p:sp>
        <p:nvSpPr>
          <p:cNvPr id="319491" name="Rectangle 3"/>
          <p:cNvSpPr>
            <a:spLocks noGrp="1" noChangeArrowheads="1"/>
          </p:cNvSpPr>
          <p:nvPr>
            <p:ph type="body" idx="1"/>
          </p:nvPr>
        </p:nvSpPr>
        <p:spPr/>
        <p:txBody>
          <a:bodyPr/>
          <a:lstStyle/>
          <a:p>
            <a:r>
              <a:rPr lang="en-US" sz="2000" dirty="0"/>
              <a:t>Uses round brushes</a:t>
            </a:r>
          </a:p>
          <a:p>
            <a:r>
              <a:rPr lang="en-US" sz="2000" dirty="0"/>
              <a:t>We provide a routine to “paint” round brush strokes into an image for the project</a:t>
            </a:r>
          </a:p>
        </p:txBody>
      </p:sp>
      <p:pic>
        <p:nvPicPr>
          <p:cNvPr id="319492" name="Picture 4" descr="painterly-pointilist"/>
          <p:cNvPicPr>
            <a:picLocks noChangeAspect="1" noChangeArrowheads="1"/>
          </p:cNvPicPr>
          <p:nvPr/>
        </p:nvPicPr>
        <p:blipFill>
          <a:blip r:embed="rId3" cstate="print"/>
          <a:srcRect/>
          <a:stretch>
            <a:fillRect/>
          </a:stretch>
        </p:blipFill>
        <p:spPr bwMode="auto">
          <a:xfrm>
            <a:off x="3048000" y="2743200"/>
            <a:ext cx="4876800" cy="3271838"/>
          </a:xfrm>
          <a:prstGeom prst="rect">
            <a:avLst/>
          </a:prstGeom>
          <a:noFill/>
        </p:spPr>
      </p:pic>
      <p:sp>
        <p:nvSpPr>
          <p:cNvPr id="7" name="Slide Number Placeholder 6"/>
          <p:cNvSpPr>
            <a:spLocks noGrp="1"/>
          </p:cNvSpPr>
          <p:nvPr>
            <p:ph type="sldNum" sz="quarter" idx="12"/>
          </p:nvPr>
        </p:nvSpPr>
        <p:spPr/>
        <p:txBody>
          <a:bodyPr/>
          <a:lstStyle/>
          <a:p>
            <a:fld id="{87037288-ABAD-4E56-93DB-19D719620939}"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a:t>Results</a:t>
            </a:r>
          </a:p>
        </p:txBody>
      </p:sp>
      <p:pic>
        <p:nvPicPr>
          <p:cNvPr id="318467" name="Picture 3" descr="painterly-original"/>
          <p:cNvPicPr>
            <a:picLocks noChangeAspect="1" noChangeArrowheads="1"/>
          </p:cNvPicPr>
          <p:nvPr/>
        </p:nvPicPr>
        <p:blipFill>
          <a:blip r:embed="rId2" cstate="print"/>
          <a:srcRect/>
          <a:stretch>
            <a:fillRect/>
          </a:stretch>
        </p:blipFill>
        <p:spPr bwMode="auto">
          <a:xfrm>
            <a:off x="914400" y="1720516"/>
            <a:ext cx="3124200" cy="1957388"/>
          </a:xfrm>
          <a:prstGeom prst="rect">
            <a:avLst/>
          </a:prstGeom>
          <a:noFill/>
        </p:spPr>
      </p:pic>
      <p:pic>
        <p:nvPicPr>
          <p:cNvPr id="318468" name="Picture 4" descr="painterly-brush-1"/>
          <p:cNvPicPr>
            <a:picLocks noChangeAspect="1" noChangeArrowheads="1"/>
          </p:cNvPicPr>
          <p:nvPr/>
        </p:nvPicPr>
        <p:blipFill>
          <a:blip r:embed="rId3" cstate="print"/>
          <a:srcRect/>
          <a:stretch>
            <a:fillRect/>
          </a:stretch>
        </p:blipFill>
        <p:spPr bwMode="auto">
          <a:xfrm>
            <a:off x="4876800" y="1720516"/>
            <a:ext cx="3124200" cy="1957388"/>
          </a:xfrm>
          <a:prstGeom prst="rect">
            <a:avLst/>
          </a:prstGeom>
          <a:noFill/>
        </p:spPr>
      </p:pic>
      <p:pic>
        <p:nvPicPr>
          <p:cNvPr id="318469" name="Picture 5" descr="painterly-brush-2"/>
          <p:cNvPicPr>
            <a:picLocks noChangeAspect="1" noChangeArrowheads="1"/>
          </p:cNvPicPr>
          <p:nvPr/>
        </p:nvPicPr>
        <p:blipFill>
          <a:blip r:embed="rId4" cstate="print"/>
          <a:srcRect/>
          <a:stretch>
            <a:fillRect/>
          </a:stretch>
        </p:blipFill>
        <p:spPr bwMode="auto">
          <a:xfrm>
            <a:off x="914400" y="3990474"/>
            <a:ext cx="3124200" cy="1957388"/>
          </a:xfrm>
          <a:prstGeom prst="rect">
            <a:avLst/>
          </a:prstGeom>
          <a:noFill/>
        </p:spPr>
      </p:pic>
      <p:pic>
        <p:nvPicPr>
          <p:cNvPr id="318470" name="Picture 6" descr="painterly-brush-3"/>
          <p:cNvPicPr>
            <a:picLocks noChangeAspect="1" noChangeArrowheads="1"/>
          </p:cNvPicPr>
          <p:nvPr/>
        </p:nvPicPr>
        <p:blipFill>
          <a:blip r:embed="rId5" cstate="print"/>
          <a:srcRect/>
          <a:stretch>
            <a:fillRect/>
          </a:stretch>
        </p:blipFill>
        <p:spPr bwMode="auto">
          <a:xfrm>
            <a:off x="4876800" y="3990474"/>
            <a:ext cx="3124200" cy="1962150"/>
          </a:xfrm>
          <a:prstGeom prst="rect">
            <a:avLst/>
          </a:prstGeom>
          <a:noFill/>
        </p:spPr>
      </p:pic>
      <p:sp>
        <p:nvSpPr>
          <p:cNvPr id="318471" name="Text Box 7"/>
          <p:cNvSpPr txBox="1">
            <a:spLocks noChangeArrowheads="1"/>
          </p:cNvSpPr>
          <p:nvPr/>
        </p:nvSpPr>
        <p:spPr bwMode="auto">
          <a:xfrm>
            <a:off x="1905000" y="3609474"/>
            <a:ext cx="1198563" cy="457200"/>
          </a:xfrm>
          <a:prstGeom prst="rect">
            <a:avLst/>
          </a:prstGeom>
          <a:noFill/>
          <a:ln w="9525">
            <a:noFill/>
            <a:miter lim="800000"/>
            <a:headEnd/>
            <a:tailEnd/>
          </a:ln>
          <a:effectLst/>
        </p:spPr>
        <p:txBody>
          <a:bodyPr wrap="none">
            <a:spAutoFit/>
          </a:bodyPr>
          <a:lstStyle/>
          <a:p>
            <a:r>
              <a:rPr lang="en-US"/>
              <a:t>Original</a:t>
            </a:r>
          </a:p>
        </p:txBody>
      </p:sp>
      <p:sp>
        <p:nvSpPr>
          <p:cNvPr id="318472" name="Text Box 8"/>
          <p:cNvSpPr txBox="1">
            <a:spLocks noChangeArrowheads="1"/>
          </p:cNvSpPr>
          <p:nvPr/>
        </p:nvSpPr>
        <p:spPr bwMode="auto">
          <a:xfrm>
            <a:off x="5562600" y="3609474"/>
            <a:ext cx="1868488" cy="457200"/>
          </a:xfrm>
          <a:prstGeom prst="rect">
            <a:avLst/>
          </a:prstGeom>
          <a:noFill/>
          <a:ln w="9525">
            <a:noFill/>
            <a:miter lim="800000"/>
            <a:headEnd/>
            <a:tailEnd/>
          </a:ln>
          <a:effectLst/>
        </p:spPr>
        <p:txBody>
          <a:bodyPr wrap="none">
            <a:spAutoFit/>
          </a:bodyPr>
          <a:lstStyle/>
          <a:p>
            <a:r>
              <a:rPr lang="en-US" dirty="0"/>
              <a:t>Biggest brush</a:t>
            </a:r>
          </a:p>
        </p:txBody>
      </p:sp>
      <p:sp>
        <p:nvSpPr>
          <p:cNvPr id="318473" name="Text Box 9"/>
          <p:cNvSpPr txBox="1">
            <a:spLocks noChangeArrowheads="1"/>
          </p:cNvSpPr>
          <p:nvPr/>
        </p:nvSpPr>
        <p:spPr bwMode="auto">
          <a:xfrm>
            <a:off x="1143000" y="5867400"/>
            <a:ext cx="2773363" cy="457200"/>
          </a:xfrm>
          <a:prstGeom prst="rect">
            <a:avLst/>
          </a:prstGeom>
          <a:noFill/>
          <a:ln w="9525">
            <a:noFill/>
            <a:miter lim="800000"/>
            <a:headEnd/>
            <a:tailEnd/>
          </a:ln>
          <a:effectLst/>
        </p:spPr>
        <p:txBody>
          <a:bodyPr wrap="none">
            <a:spAutoFit/>
          </a:bodyPr>
          <a:lstStyle/>
          <a:p>
            <a:r>
              <a:rPr lang="en-US"/>
              <a:t>Medium brush added</a:t>
            </a:r>
          </a:p>
        </p:txBody>
      </p:sp>
      <p:sp>
        <p:nvSpPr>
          <p:cNvPr id="318474" name="Text Box 10"/>
          <p:cNvSpPr txBox="1">
            <a:spLocks noChangeArrowheads="1"/>
          </p:cNvSpPr>
          <p:nvPr/>
        </p:nvSpPr>
        <p:spPr bwMode="auto">
          <a:xfrm>
            <a:off x="5257800" y="5867400"/>
            <a:ext cx="2486025" cy="457200"/>
          </a:xfrm>
          <a:prstGeom prst="rect">
            <a:avLst/>
          </a:prstGeom>
          <a:noFill/>
          <a:ln w="9525">
            <a:noFill/>
            <a:miter lim="800000"/>
            <a:headEnd/>
            <a:tailEnd/>
          </a:ln>
          <a:effectLst/>
        </p:spPr>
        <p:txBody>
          <a:bodyPr wrap="none">
            <a:spAutoFit/>
          </a:bodyPr>
          <a:lstStyle/>
          <a:p>
            <a:r>
              <a:rPr lang="en-US" dirty="0"/>
              <a:t>Finest brush added</a:t>
            </a:r>
          </a:p>
        </p:txBody>
      </p:sp>
      <p:sp>
        <p:nvSpPr>
          <p:cNvPr id="13" name="Slide Number Placeholder 12"/>
          <p:cNvSpPr>
            <a:spLocks noGrp="1"/>
          </p:cNvSpPr>
          <p:nvPr>
            <p:ph type="sldNum" sz="quarter" idx="12"/>
          </p:nvPr>
        </p:nvSpPr>
        <p:spPr/>
        <p:txBody>
          <a:bodyPr/>
          <a:lstStyle/>
          <a:p>
            <a:fld id="{87037288-ABAD-4E56-93DB-19D719620939}"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p:sp>
        <p:nvSpPr>
          <p:cNvPr id="3" name="Content Placeholder 2"/>
          <p:cNvSpPr>
            <a:spLocks noGrp="1"/>
          </p:cNvSpPr>
          <p:nvPr>
            <p:ph idx="1"/>
          </p:nvPr>
        </p:nvSpPr>
        <p:spPr/>
        <p:txBody>
          <a:bodyPr/>
          <a:lstStyle/>
          <a:p>
            <a:r>
              <a:rPr lang="en-US" dirty="0"/>
              <a:t>3D Graphics Toolkits </a:t>
            </a:r>
          </a:p>
          <a:p>
            <a:pPr lvl="1"/>
            <a:r>
              <a:rPr lang="en-US" dirty="0"/>
              <a:t>Transformations </a:t>
            </a:r>
          </a:p>
          <a:p>
            <a:r>
              <a:rPr lang="en-US" dirty="0"/>
              <a:t>Composing transformations</a:t>
            </a:r>
          </a:p>
          <a:p>
            <a:r>
              <a:rPr lang="en-US" dirty="0"/>
              <a:t>3D Transformations</a:t>
            </a:r>
          </a:p>
          <a:p>
            <a:r>
              <a:rPr lang="en-US" dirty="0"/>
              <a:t>Viewing</a:t>
            </a:r>
          </a:p>
          <a:p>
            <a:pPr marL="0" indent="0">
              <a:buNone/>
            </a:pPr>
            <a:endParaRPr lang="en-US" dirty="0"/>
          </a:p>
        </p:txBody>
      </p:sp>
      <p:sp>
        <p:nvSpPr>
          <p:cNvPr id="5" name="Slide Number Placeholder 4"/>
          <p:cNvSpPr>
            <a:spLocks noGrp="1"/>
          </p:cNvSpPr>
          <p:nvPr>
            <p:ph type="sldNum" sz="quarter" idx="12"/>
          </p:nvPr>
        </p:nvSpPr>
        <p:spPr/>
        <p:txBody>
          <a:bodyPr/>
          <a:lstStyle/>
          <a:p>
            <a:fld id="{87037288-ABAD-4E56-93DB-19D719620939}" type="slidenum">
              <a:rPr lang="en-US" smtClean="0"/>
              <a:pPr/>
              <a:t>49</a:t>
            </a:fld>
            <a:endParaRPr lang="en-US"/>
          </a:p>
        </p:txBody>
      </p:sp>
    </p:spTree>
    <p:extLst>
      <p:ext uri="{BB962C8B-B14F-4D97-AF65-F5344CB8AC3E}">
        <p14:creationId xmlns:p14="http://schemas.microsoft.com/office/powerpoint/2010/main" val="102193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Compositing</a:t>
            </a:r>
          </a:p>
        </p:txBody>
      </p:sp>
      <p:sp>
        <p:nvSpPr>
          <p:cNvPr id="3" name="Content Placeholder 2"/>
          <p:cNvSpPr>
            <a:spLocks noGrp="1"/>
          </p:cNvSpPr>
          <p:nvPr>
            <p:ph idx="1"/>
          </p:nvPr>
        </p:nvSpPr>
        <p:spPr>
          <a:xfrm>
            <a:off x="566738" y="1752600"/>
            <a:ext cx="8272462" cy="4267200"/>
          </a:xfrm>
        </p:spPr>
        <p:txBody>
          <a:bodyPr/>
          <a:lstStyle/>
          <a:p>
            <a:r>
              <a:rPr lang="en-US" sz="2400" dirty="0"/>
              <a:t>Compositing combines components from two or more images to make a new image</a:t>
            </a:r>
          </a:p>
          <a:p>
            <a:pPr lvl="1"/>
            <a:r>
              <a:rPr lang="en-US" sz="2000" dirty="0"/>
              <a:t>Special effects are easier to control when done in isolation</a:t>
            </a:r>
          </a:p>
          <a:p>
            <a:pPr lvl="1"/>
            <a:r>
              <a:rPr lang="en-US" sz="2000" dirty="0"/>
              <a:t>Even many all live-action sequences are more safely shot in different layers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a:t>
            </a:fld>
            <a:endParaRPr lang="en-US"/>
          </a:p>
        </p:txBody>
      </p:sp>
      <p:pic>
        <p:nvPicPr>
          <p:cNvPr id="5" name="Picture 4" descr="green1"/>
          <p:cNvPicPr>
            <a:picLocks noChangeAspect="1" noChangeArrowheads="1"/>
          </p:cNvPicPr>
          <p:nvPr/>
        </p:nvPicPr>
        <p:blipFill>
          <a:blip r:embed="rId3" cstate="print"/>
          <a:srcRect/>
          <a:stretch>
            <a:fillRect/>
          </a:stretch>
        </p:blipFill>
        <p:spPr bwMode="auto">
          <a:xfrm>
            <a:off x="685800" y="3767137"/>
            <a:ext cx="3352800" cy="2235200"/>
          </a:xfrm>
          <a:prstGeom prst="rect">
            <a:avLst/>
          </a:prstGeom>
          <a:noFill/>
        </p:spPr>
      </p:pic>
      <p:pic>
        <p:nvPicPr>
          <p:cNvPr id="6" name="Picture 5" descr="green5"/>
          <p:cNvPicPr>
            <a:picLocks noChangeAspect="1" noChangeArrowheads="1"/>
          </p:cNvPicPr>
          <p:nvPr/>
        </p:nvPicPr>
        <p:blipFill>
          <a:blip r:embed="rId4" cstate="print"/>
          <a:srcRect/>
          <a:stretch>
            <a:fillRect/>
          </a:stretch>
        </p:blipFill>
        <p:spPr bwMode="auto">
          <a:xfrm>
            <a:off x="4191000" y="3767137"/>
            <a:ext cx="4191000" cy="2252663"/>
          </a:xfrm>
          <a:prstGeom prst="rect">
            <a:avLst/>
          </a:prstGeom>
          <a:noFill/>
        </p:spPr>
      </p:pic>
    </p:spTree>
    <p:extLst>
      <p:ext uri="{BB962C8B-B14F-4D97-AF65-F5344CB8AC3E}">
        <p14:creationId xmlns:p14="http://schemas.microsoft.com/office/powerpoint/2010/main" val="3758690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now…</a:t>
            </a:r>
          </a:p>
        </p:txBody>
      </p:sp>
      <p:sp>
        <p:nvSpPr>
          <p:cNvPr id="3" name="Content Placeholder 2"/>
          <p:cNvSpPr>
            <a:spLocks noGrp="1"/>
          </p:cNvSpPr>
          <p:nvPr>
            <p:ph idx="1"/>
          </p:nvPr>
        </p:nvSpPr>
        <p:spPr/>
        <p:txBody>
          <a:bodyPr/>
          <a:lstStyle/>
          <a:p>
            <a:r>
              <a:rPr lang="en-US" sz="2800" dirty="0"/>
              <a:t>We are now done with images</a:t>
            </a:r>
          </a:p>
          <a:p>
            <a:r>
              <a:rPr lang="en-US" sz="2800" dirty="0"/>
              <a:t>We will spend several weeks on the mechanics of 3D graphics</a:t>
            </a:r>
          </a:p>
          <a:p>
            <a:pPr lvl="1"/>
            <a:r>
              <a:rPr lang="en-US" sz="2400" dirty="0"/>
              <a:t>Coordinate systems and Viewing</a:t>
            </a:r>
          </a:p>
          <a:p>
            <a:pPr lvl="1"/>
            <a:r>
              <a:rPr lang="en-US" sz="2400" dirty="0"/>
              <a:t>Clipping</a:t>
            </a:r>
          </a:p>
          <a:p>
            <a:pPr lvl="1"/>
            <a:r>
              <a:rPr lang="en-US" sz="2400" dirty="0"/>
              <a:t>Drawing lines and polygons</a:t>
            </a:r>
          </a:p>
          <a:p>
            <a:pPr lvl="1"/>
            <a:r>
              <a:rPr lang="en-US" sz="2400" dirty="0"/>
              <a:t>Lighting and shading</a:t>
            </a:r>
          </a:p>
          <a:p>
            <a:pPr>
              <a:buNone/>
            </a:pP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Graphics Toolkits</a:t>
            </a:r>
          </a:p>
        </p:txBody>
      </p:sp>
      <p:sp>
        <p:nvSpPr>
          <p:cNvPr id="3" name="Content Placeholder 2"/>
          <p:cNvSpPr>
            <a:spLocks noGrp="1"/>
          </p:cNvSpPr>
          <p:nvPr>
            <p:ph idx="1"/>
          </p:nvPr>
        </p:nvSpPr>
        <p:spPr/>
        <p:txBody>
          <a:bodyPr/>
          <a:lstStyle/>
          <a:p>
            <a:r>
              <a:rPr lang="en-US" sz="2000" dirty="0"/>
              <a:t>Graphics toolkits typically take care of the details of producing images from geometry</a:t>
            </a:r>
          </a:p>
          <a:p>
            <a:r>
              <a:rPr lang="en-US" sz="2000" dirty="0"/>
              <a:t>Input (via API functions):</a:t>
            </a:r>
          </a:p>
          <a:p>
            <a:pPr lvl="1"/>
            <a:r>
              <a:rPr lang="en-US" sz="1800" dirty="0"/>
              <a:t>Where the objects are located and what they look like</a:t>
            </a:r>
          </a:p>
          <a:p>
            <a:pPr lvl="1"/>
            <a:r>
              <a:rPr lang="en-US" sz="1800" dirty="0"/>
              <a:t>Where the camera is and how it behaves</a:t>
            </a:r>
          </a:p>
          <a:p>
            <a:pPr lvl="1"/>
            <a:r>
              <a:rPr lang="en-US" sz="1800" dirty="0"/>
              <a:t>Parameters for controlling the rendering</a:t>
            </a:r>
          </a:p>
          <a:p>
            <a:r>
              <a:rPr lang="en-US" sz="2000" dirty="0"/>
              <a:t>Functions (via API):</a:t>
            </a:r>
          </a:p>
          <a:p>
            <a:pPr lvl="1"/>
            <a:r>
              <a:rPr lang="en-US" sz="1800" dirty="0"/>
              <a:t>Perform well defined operations based on the input environment</a:t>
            </a:r>
          </a:p>
          <a:p>
            <a:r>
              <a:rPr lang="en-US" sz="2000" dirty="0"/>
              <a:t>Output: Pixel data in a </a:t>
            </a:r>
            <a:r>
              <a:rPr lang="en-US" sz="2000" i="1" dirty="0" err="1"/>
              <a:t>framebuffer</a:t>
            </a:r>
            <a:r>
              <a:rPr lang="en-US" sz="2000" i="1" dirty="0"/>
              <a:t> – </a:t>
            </a:r>
            <a:r>
              <a:rPr lang="en-US" sz="2000" dirty="0"/>
              <a:t>an image in a special part of memory</a:t>
            </a:r>
          </a:p>
          <a:p>
            <a:pPr lvl="1"/>
            <a:r>
              <a:rPr lang="en-US" sz="1800" dirty="0"/>
              <a:t>Data can be put on the screen</a:t>
            </a:r>
          </a:p>
          <a:p>
            <a:pPr lvl="1"/>
            <a:r>
              <a:rPr lang="en-US" sz="1800" dirty="0"/>
              <a:t>Data can be read back for processing (part of toolkit)</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OpenGL</a:t>
            </a:r>
          </a:p>
        </p:txBody>
      </p:sp>
      <p:sp>
        <p:nvSpPr>
          <p:cNvPr id="3" name="Content Placeholder 2"/>
          <p:cNvSpPr>
            <a:spLocks noGrp="1"/>
          </p:cNvSpPr>
          <p:nvPr>
            <p:ph idx="1"/>
          </p:nvPr>
        </p:nvSpPr>
        <p:spPr/>
        <p:txBody>
          <a:bodyPr/>
          <a:lstStyle/>
          <a:p>
            <a:r>
              <a:rPr lang="en-US" sz="2800" dirty="0"/>
              <a:t>OpenGL is an open standard graphics toolkit</a:t>
            </a:r>
          </a:p>
          <a:p>
            <a:pPr lvl="1"/>
            <a:r>
              <a:rPr lang="en-US" sz="2400" dirty="0"/>
              <a:t>Derived from SGI’s GL toolkit</a:t>
            </a:r>
          </a:p>
          <a:p>
            <a:r>
              <a:rPr lang="en-US" sz="2800" dirty="0"/>
              <a:t>Provides a range of functions for modeling, rendering and manipulating the </a:t>
            </a:r>
            <a:r>
              <a:rPr lang="en-US" sz="2800" dirty="0" err="1"/>
              <a:t>framebuffer</a:t>
            </a:r>
            <a:endParaRPr lang="en-US" sz="2800" dirty="0"/>
          </a:p>
          <a:p>
            <a:r>
              <a:rPr lang="en-US" sz="2800" dirty="0"/>
              <a:t>What makes a good toolkit?</a:t>
            </a:r>
          </a:p>
          <a:p>
            <a:r>
              <a:rPr lang="en-US" sz="2800" dirty="0"/>
              <a:t>Alternatives: Direct3D, Java3D - more complex and less well supported</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Good Toolkit…</a:t>
            </a:r>
          </a:p>
        </p:txBody>
      </p:sp>
      <p:sp>
        <p:nvSpPr>
          <p:cNvPr id="3" name="Content Placeholder 2"/>
          <p:cNvSpPr>
            <a:spLocks noGrp="1"/>
          </p:cNvSpPr>
          <p:nvPr>
            <p:ph idx="1"/>
          </p:nvPr>
        </p:nvSpPr>
        <p:spPr/>
        <p:txBody>
          <a:bodyPr/>
          <a:lstStyle/>
          <a:p>
            <a:pPr>
              <a:lnSpc>
                <a:spcPct val="90000"/>
              </a:lnSpc>
            </a:pPr>
            <a:r>
              <a:rPr lang="en-US" sz="2400" dirty="0"/>
              <a:t>Everything is a trade-off</a:t>
            </a:r>
          </a:p>
          <a:p>
            <a:pPr>
              <a:lnSpc>
                <a:spcPct val="90000"/>
              </a:lnSpc>
            </a:pPr>
            <a:r>
              <a:rPr lang="en-US" sz="2400" dirty="0"/>
              <a:t>Functionality</a:t>
            </a:r>
          </a:p>
          <a:p>
            <a:pPr lvl="1">
              <a:lnSpc>
                <a:spcPct val="90000"/>
              </a:lnSpc>
            </a:pPr>
            <a:r>
              <a:rPr lang="en-US" sz="2000" dirty="0"/>
              <a:t>Compact: a minimal set of commands</a:t>
            </a:r>
          </a:p>
          <a:p>
            <a:pPr lvl="1">
              <a:lnSpc>
                <a:spcPct val="90000"/>
              </a:lnSpc>
            </a:pPr>
            <a:r>
              <a:rPr lang="en-US" sz="2000" dirty="0"/>
              <a:t>Orthogonal: commands do different things and can be combined in a consistent way</a:t>
            </a:r>
          </a:p>
          <a:p>
            <a:pPr lvl="1">
              <a:lnSpc>
                <a:spcPct val="90000"/>
              </a:lnSpc>
            </a:pPr>
            <a:r>
              <a:rPr lang="en-US" sz="2000" dirty="0"/>
              <a:t>Speed</a:t>
            </a:r>
          </a:p>
          <a:p>
            <a:pPr>
              <a:lnSpc>
                <a:spcPct val="90000"/>
              </a:lnSpc>
            </a:pPr>
            <a:r>
              <a:rPr lang="en-US" sz="2400" dirty="0"/>
              <a:t>Ease-of-Use and Documentation</a:t>
            </a:r>
          </a:p>
          <a:p>
            <a:pPr>
              <a:lnSpc>
                <a:spcPct val="90000"/>
              </a:lnSpc>
            </a:pPr>
            <a:r>
              <a:rPr lang="en-US" sz="2400" dirty="0"/>
              <a:t>Portability</a:t>
            </a:r>
          </a:p>
          <a:p>
            <a:pPr>
              <a:lnSpc>
                <a:spcPct val="90000"/>
              </a:lnSpc>
            </a:pPr>
            <a:r>
              <a:rPr lang="en-US" sz="2400" dirty="0"/>
              <a:t>Extensibility</a:t>
            </a:r>
          </a:p>
          <a:p>
            <a:pPr>
              <a:lnSpc>
                <a:spcPct val="90000"/>
              </a:lnSpc>
            </a:pPr>
            <a:r>
              <a:rPr lang="en-US" sz="2400" dirty="0"/>
              <a:t>Standards and ownership</a:t>
            </a:r>
          </a:p>
          <a:p>
            <a:pPr>
              <a:lnSpc>
                <a:spcPct val="90000"/>
              </a:lnSpc>
            </a:pPr>
            <a:r>
              <a:rPr lang="en-US" sz="2400" dirty="0"/>
              <a:t>Not an exhaustive list …</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 Systems</a:t>
            </a:r>
          </a:p>
        </p:txBody>
      </p:sp>
      <p:sp>
        <p:nvSpPr>
          <p:cNvPr id="3" name="Content Placeholder 2"/>
          <p:cNvSpPr>
            <a:spLocks noGrp="1"/>
          </p:cNvSpPr>
          <p:nvPr>
            <p:ph idx="1"/>
          </p:nvPr>
        </p:nvSpPr>
        <p:spPr/>
        <p:txBody>
          <a:bodyPr/>
          <a:lstStyle/>
          <a:p>
            <a:r>
              <a:rPr lang="en-US" sz="2800" dirty="0"/>
              <a:t>The use of </a:t>
            </a:r>
            <a:r>
              <a:rPr lang="en-US" sz="2800" i="1" dirty="0"/>
              <a:t>coordinate systems</a:t>
            </a:r>
            <a:r>
              <a:rPr lang="en-US" sz="2800" dirty="0"/>
              <a:t> is fundamental to computer graphics</a:t>
            </a:r>
          </a:p>
          <a:p>
            <a:r>
              <a:rPr lang="en-US" sz="2800" dirty="0"/>
              <a:t>Coordinate systems are used to describe the locations of points in space, and directions in space</a:t>
            </a:r>
          </a:p>
          <a:p>
            <a:r>
              <a:rPr lang="en-US" sz="2800" dirty="0"/>
              <a:t>Multiple coordinate systems make graphics algorithms easier to understand and implement</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 Systems (2)</a:t>
            </a:r>
          </a:p>
        </p:txBody>
      </p:sp>
      <p:sp>
        <p:nvSpPr>
          <p:cNvPr id="3" name="Content Placeholder 2"/>
          <p:cNvSpPr>
            <a:spLocks noGrp="1"/>
          </p:cNvSpPr>
          <p:nvPr>
            <p:ph idx="1"/>
          </p:nvPr>
        </p:nvSpPr>
        <p:spPr/>
        <p:txBody>
          <a:bodyPr/>
          <a:lstStyle/>
          <a:p>
            <a:r>
              <a:rPr lang="en-US" sz="2400" dirty="0"/>
              <a:t>Different coordinate systems represent the same point in different ways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55</a:t>
            </a:fld>
            <a:endParaRPr lang="en-US"/>
          </a:p>
        </p:txBody>
      </p:sp>
      <p:sp>
        <p:nvSpPr>
          <p:cNvPr id="5" name="Line 4"/>
          <p:cNvSpPr>
            <a:spLocks noChangeShapeType="1"/>
          </p:cNvSpPr>
          <p:nvPr/>
        </p:nvSpPr>
        <p:spPr bwMode="auto">
          <a:xfrm flipV="1">
            <a:off x="2438400" y="3311525"/>
            <a:ext cx="0" cy="1752600"/>
          </a:xfrm>
          <a:prstGeom prst="line">
            <a:avLst/>
          </a:prstGeom>
          <a:noFill/>
          <a:ln w="1905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1981200" y="4530725"/>
            <a:ext cx="1981200" cy="0"/>
          </a:xfrm>
          <a:prstGeom prst="line">
            <a:avLst/>
          </a:prstGeom>
          <a:noFill/>
          <a:ln w="1905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581400" y="4454525"/>
            <a:ext cx="336550" cy="457200"/>
          </a:xfrm>
          <a:prstGeom prst="rect">
            <a:avLst/>
          </a:prstGeom>
          <a:noFill/>
          <a:ln w="9525">
            <a:noFill/>
            <a:miter lim="800000"/>
            <a:headEnd/>
            <a:tailEnd/>
          </a:ln>
          <a:effectLst/>
        </p:spPr>
        <p:txBody>
          <a:bodyPr wrap="none">
            <a:spAutoFit/>
          </a:bodyPr>
          <a:lstStyle/>
          <a:p>
            <a:r>
              <a:rPr lang="en-US"/>
              <a:t>x</a:t>
            </a:r>
          </a:p>
        </p:txBody>
      </p:sp>
      <p:sp>
        <p:nvSpPr>
          <p:cNvPr id="8" name="Text Box 7"/>
          <p:cNvSpPr txBox="1">
            <a:spLocks noChangeArrowheads="1"/>
          </p:cNvSpPr>
          <p:nvPr/>
        </p:nvSpPr>
        <p:spPr bwMode="auto">
          <a:xfrm>
            <a:off x="2057400" y="3387725"/>
            <a:ext cx="336550" cy="457200"/>
          </a:xfrm>
          <a:prstGeom prst="rect">
            <a:avLst/>
          </a:prstGeom>
          <a:noFill/>
          <a:ln w="9525">
            <a:noFill/>
            <a:miter lim="800000"/>
            <a:headEnd/>
            <a:tailEnd/>
          </a:ln>
          <a:effectLst/>
        </p:spPr>
        <p:txBody>
          <a:bodyPr wrap="none">
            <a:spAutoFit/>
          </a:bodyPr>
          <a:lstStyle/>
          <a:p>
            <a:r>
              <a:rPr lang="en-US"/>
              <a:t>y</a:t>
            </a:r>
          </a:p>
        </p:txBody>
      </p:sp>
      <p:sp>
        <p:nvSpPr>
          <p:cNvPr id="9" name="Oval 8"/>
          <p:cNvSpPr>
            <a:spLocks noChangeArrowheads="1"/>
          </p:cNvSpPr>
          <p:nvPr/>
        </p:nvSpPr>
        <p:spPr bwMode="auto">
          <a:xfrm>
            <a:off x="3276600" y="3387725"/>
            <a:ext cx="152400" cy="1524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0" name="Text Box 9"/>
          <p:cNvSpPr txBox="1">
            <a:spLocks noChangeArrowheads="1"/>
          </p:cNvSpPr>
          <p:nvPr/>
        </p:nvSpPr>
        <p:spPr bwMode="auto">
          <a:xfrm>
            <a:off x="3413125" y="3048000"/>
            <a:ext cx="768350" cy="457200"/>
          </a:xfrm>
          <a:prstGeom prst="rect">
            <a:avLst/>
          </a:prstGeom>
          <a:noFill/>
          <a:ln w="9525">
            <a:noFill/>
            <a:miter lim="800000"/>
            <a:headEnd/>
            <a:tailEnd/>
          </a:ln>
          <a:effectLst/>
        </p:spPr>
        <p:txBody>
          <a:bodyPr wrap="none">
            <a:spAutoFit/>
          </a:bodyPr>
          <a:lstStyle/>
          <a:p>
            <a:r>
              <a:rPr lang="en-US"/>
              <a:t>(2,3)</a:t>
            </a:r>
          </a:p>
        </p:txBody>
      </p:sp>
      <p:sp>
        <p:nvSpPr>
          <p:cNvPr id="11" name="Line 10"/>
          <p:cNvSpPr>
            <a:spLocks noChangeShapeType="1"/>
          </p:cNvSpPr>
          <p:nvPr/>
        </p:nvSpPr>
        <p:spPr bwMode="auto">
          <a:xfrm flipV="1">
            <a:off x="2895600" y="3159125"/>
            <a:ext cx="0" cy="990600"/>
          </a:xfrm>
          <a:prstGeom prst="line">
            <a:avLst/>
          </a:prstGeom>
          <a:noFill/>
          <a:ln w="9525">
            <a:solidFill>
              <a:schemeClr val="bg2">
                <a:lumMod val="75000"/>
              </a:schemeClr>
            </a:solidFill>
            <a:round/>
            <a:headEnd/>
            <a:tailEnd type="triangle" w="med" len="med"/>
          </a:ln>
          <a:effectLst/>
        </p:spPr>
        <p:txBody>
          <a:bodyPr/>
          <a:lstStyle/>
          <a:p>
            <a:endParaRPr lang="en-US"/>
          </a:p>
        </p:txBody>
      </p:sp>
      <p:sp>
        <p:nvSpPr>
          <p:cNvPr id="12" name="Line 11"/>
          <p:cNvSpPr>
            <a:spLocks noChangeShapeType="1"/>
          </p:cNvSpPr>
          <p:nvPr/>
        </p:nvSpPr>
        <p:spPr bwMode="auto">
          <a:xfrm>
            <a:off x="2895600" y="4149725"/>
            <a:ext cx="914400" cy="0"/>
          </a:xfrm>
          <a:prstGeom prst="line">
            <a:avLst/>
          </a:prstGeom>
          <a:noFill/>
          <a:ln w="9525">
            <a:solidFill>
              <a:schemeClr val="bg2">
                <a:lumMod val="75000"/>
              </a:schemeClr>
            </a:solidFill>
            <a:round/>
            <a:headEnd/>
            <a:tailEnd type="triangle" w="med" len="med"/>
          </a:ln>
          <a:effectLst/>
        </p:spPr>
        <p:txBody>
          <a:bodyPr/>
          <a:lstStyle/>
          <a:p>
            <a:endParaRPr lang="en-US"/>
          </a:p>
        </p:txBody>
      </p:sp>
      <p:sp>
        <p:nvSpPr>
          <p:cNvPr id="13" name="Text Box 12"/>
          <p:cNvSpPr txBox="1">
            <a:spLocks noChangeArrowheads="1"/>
          </p:cNvSpPr>
          <p:nvPr/>
        </p:nvSpPr>
        <p:spPr bwMode="auto">
          <a:xfrm>
            <a:off x="3336925" y="4038600"/>
            <a:ext cx="330540" cy="369332"/>
          </a:xfrm>
          <a:prstGeom prst="rect">
            <a:avLst/>
          </a:prstGeom>
          <a:noFill/>
          <a:ln w="9525">
            <a:noFill/>
            <a:miter lim="800000"/>
            <a:headEnd/>
            <a:tailEnd/>
          </a:ln>
          <a:effectLst/>
        </p:spPr>
        <p:txBody>
          <a:bodyPr wrap="none">
            <a:spAutoFit/>
          </a:bodyPr>
          <a:lstStyle/>
          <a:p>
            <a:r>
              <a:rPr lang="en-US">
                <a:solidFill>
                  <a:schemeClr val="bg1">
                    <a:lumMod val="65000"/>
                  </a:schemeClr>
                </a:solidFill>
              </a:rPr>
              <a:t>u</a:t>
            </a:r>
          </a:p>
        </p:txBody>
      </p:sp>
      <p:sp>
        <p:nvSpPr>
          <p:cNvPr id="14" name="Text Box 13"/>
          <p:cNvSpPr txBox="1">
            <a:spLocks noChangeArrowheads="1"/>
          </p:cNvSpPr>
          <p:nvPr/>
        </p:nvSpPr>
        <p:spPr bwMode="auto">
          <a:xfrm>
            <a:off x="2590800" y="3159125"/>
            <a:ext cx="320922" cy="369332"/>
          </a:xfrm>
          <a:prstGeom prst="rect">
            <a:avLst/>
          </a:prstGeom>
          <a:noFill/>
          <a:ln w="9525">
            <a:noFill/>
            <a:miter lim="800000"/>
            <a:headEnd/>
            <a:tailEnd/>
          </a:ln>
          <a:effectLst/>
        </p:spPr>
        <p:txBody>
          <a:bodyPr wrap="none">
            <a:spAutoFit/>
          </a:bodyPr>
          <a:lstStyle/>
          <a:p>
            <a:r>
              <a:rPr lang="en-US">
                <a:solidFill>
                  <a:schemeClr val="bg1">
                    <a:lumMod val="65000"/>
                  </a:schemeClr>
                </a:solidFill>
              </a:rPr>
              <a:t>v</a:t>
            </a:r>
          </a:p>
        </p:txBody>
      </p:sp>
      <p:sp>
        <p:nvSpPr>
          <p:cNvPr id="15" name="Line 14"/>
          <p:cNvSpPr>
            <a:spLocks noChangeShapeType="1"/>
          </p:cNvSpPr>
          <p:nvPr/>
        </p:nvSpPr>
        <p:spPr bwMode="auto">
          <a:xfrm flipV="1">
            <a:off x="5562600" y="3311525"/>
            <a:ext cx="0" cy="1752600"/>
          </a:xfrm>
          <a:prstGeom prst="line">
            <a:avLst/>
          </a:prstGeom>
          <a:noFill/>
          <a:ln w="12700">
            <a:solidFill>
              <a:schemeClr val="bg2">
                <a:lumMod val="75000"/>
              </a:schemeClr>
            </a:solidFill>
            <a:round/>
            <a:headEnd/>
            <a:tailEnd type="triangle" w="med" len="med"/>
          </a:ln>
          <a:effectLst/>
        </p:spPr>
        <p:txBody>
          <a:bodyPr/>
          <a:lstStyle/>
          <a:p>
            <a:endParaRPr lang="en-US"/>
          </a:p>
        </p:txBody>
      </p:sp>
      <p:sp>
        <p:nvSpPr>
          <p:cNvPr id="16" name="Line 15"/>
          <p:cNvSpPr>
            <a:spLocks noChangeShapeType="1"/>
          </p:cNvSpPr>
          <p:nvPr/>
        </p:nvSpPr>
        <p:spPr bwMode="auto">
          <a:xfrm>
            <a:off x="5105400" y="4530725"/>
            <a:ext cx="1981200" cy="0"/>
          </a:xfrm>
          <a:prstGeom prst="line">
            <a:avLst/>
          </a:prstGeom>
          <a:noFill/>
          <a:ln w="12700">
            <a:solidFill>
              <a:schemeClr val="bg2">
                <a:lumMod val="75000"/>
              </a:schemeClr>
            </a:solidFill>
            <a:round/>
            <a:headEnd/>
            <a:tailEnd type="triangle" w="med" len="med"/>
          </a:ln>
          <a:effectLst/>
        </p:spPr>
        <p:txBody>
          <a:bodyPr/>
          <a:lstStyle/>
          <a:p>
            <a:endParaRPr lang="en-US"/>
          </a:p>
        </p:txBody>
      </p:sp>
      <p:sp>
        <p:nvSpPr>
          <p:cNvPr id="17" name="Text Box 16"/>
          <p:cNvSpPr txBox="1">
            <a:spLocks noChangeArrowheads="1"/>
          </p:cNvSpPr>
          <p:nvPr/>
        </p:nvSpPr>
        <p:spPr bwMode="auto">
          <a:xfrm>
            <a:off x="6705600" y="4454525"/>
            <a:ext cx="320922" cy="369332"/>
          </a:xfrm>
          <a:prstGeom prst="rect">
            <a:avLst/>
          </a:prstGeom>
          <a:noFill/>
          <a:ln w="9525">
            <a:noFill/>
            <a:miter lim="800000"/>
            <a:headEnd/>
            <a:tailEnd/>
          </a:ln>
          <a:effectLst/>
        </p:spPr>
        <p:txBody>
          <a:bodyPr wrap="none">
            <a:spAutoFit/>
          </a:bodyPr>
          <a:lstStyle/>
          <a:p>
            <a:r>
              <a:rPr lang="en-US" dirty="0">
                <a:solidFill>
                  <a:schemeClr val="bg1">
                    <a:lumMod val="65000"/>
                  </a:schemeClr>
                </a:solidFill>
              </a:rPr>
              <a:t>x</a:t>
            </a:r>
          </a:p>
        </p:txBody>
      </p:sp>
      <p:sp>
        <p:nvSpPr>
          <p:cNvPr id="18" name="Text Box 17"/>
          <p:cNvSpPr txBox="1">
            <a:spLocks noChangeArrowheads="1"/>
          </p:cNvSpPr>
          <p:nvPr/>
        </p:nvSpPr>
        <p:spPr bwMode="auto">
          <a:xfrm>
            <a:off x="5181600" y="3387725"/>
            <a:ext cx="320922" cy="369332"/>
          </a:xfrm>
          <a:prstGeom prst="rect">
            <a:avLst/>
          </a:prstGeom>
          <a:noFill/>
          <a:ln w="9525">
            <a:noFill/>
            <a:miter lim="800000"/>
            <a:headEnd/>
            <a:tailEnd/>
          </a:ln>
          <a:effectLst/>
        </p:spPr>
        <p:txBody>
          <a:bodyPr wrap="none">
            <a:spAutoFit/>
          </a:bodyPr>
          <a:lstStyle/>
          <a:p>
            <a:r>
              <a:rPr lang="en-US">
                <a:solidFill>
                  <a:schemeClr val="bg1">
                    <a:lumMod val="65000"/>
                  </a:schemeClr>
                </a:solidFill>
              </a:rPr>
              <a:t>y</a:t>
            </a:r>
          </a:p>
        </p:txBody>
      </p:sp>
      <p:sp>
        <p:nvSpPr>
          <p:cNvPr id="19" name="Oval 18"/>
          <p:cNvSpPr>
            <a:spLocks noChangeArrowheads="1"/>
          </p:cNvSpPr>
          <p:nvPr/>
        </p:nvSpPr>
        <p:spPr bwMode="auto">
          <a:xfrm>
            <a:off x="6400800" y="3387725"/>
            <a:ext cx="152400" cy="1524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20" name="Text Box 19"/>
          <p:cNvSpPr txBox="1">
            <a:spLocks noChangeArrowheads="1"/>
          </p:cNvSpPr>
          <p:nvPr/>
        </p:nvSpPr>
        <p:spPr bwMode="auto">
          <a:xfrm>
            <a:off x="6537325" y="3048000"/>
            <a:ext cx="768350" cy="457200"/>
          </a:xfrm>
          <a:prstGeom prst="rect">
            <a:avLst/>
          </a:prstGeom>
          <a:noFill/>
          <a:ln w="9525">
            <a:noFill/>
            <a:miter lim="800000"/>
            <a:headEnd/>
            <a:tailEnd/>
          </a:ln>
          <a:effectLst/>
        </p:spPr>
        <p:txBody>
          <a:bodyPr wrap="none">
            <a:spAutoFit/>
          </a:bodyPr>
          <a:lstStyle/>
          <a:p>
            <a:r>
              <a:rPr lang="en-US"/>
              <a:t>(1,2)</a:t>
            </a:r>
          </a:p>
        </p:txBody>
      </p:sp>
      <p:sp>
        <p:nvSpPr>
          <p:cNvPr id="21" name="Line 20"/>
          <p:cNvSpPr>
            <a:spLocks noChangeShapeType="1"/>
          </p:cNvSpPr>
          <p:nvPr/>
        </p:nvSpPr>
        <p:spPr bwMode="auto">
          <a:xfrm flipV="1">
            <a:off x="6019800" y="3159125"/>
            <a:ext cx="0" cy="990600"/>
          </a:xfrm>
          <a:prstGeom prst="line">
            <a:avLst/>
          </a:prstGeom>
          <a:noFill/>
          <a:ln w="19050">
            <a:solidFill>
              <a:schemeClr val="tx1"/>
            </a:solidFill>
            <a:round/>
            <a:headEnd/>
            <a:tailEnd type="triangle" w="med" len="med"/>
          </a:ln>
          <a:effectLst/>
        </p:spPr>
        <p:txBody>
          <a:bodyPr/>
          <a:lstStyle/>
          <a:p>
            <a:endParaRPr lang="en-US"/>
          </a:p>
        </p:txBody>
      </p:sp>
      <p:sp>
        <p:nvSpPr>
          <p:cNvPr id="22" name="Line 21"/>
          <p:cNvSpPr>
            <a:spLocks noChangeShapeType="1"/>
          </p:cNvSpPr>
          <p:nvPr/>
        </p:nvSpPr>
        <p:spPr bwMode="auto">
          <a:xfrm>
            <a:off x="6019800" y="4149725"/>
            <a:ext cx="914400" cy="0"/>
          </a:xfrm>
          <a:prstGeom prst="line">
            <a:avLst/>
          </a:prstGeom>
          <a:noFill/>
          <a:ln w="19050">
            <a:solidFill>
              <a:schemeClr val="tx1"/>
            </a:solidFill>
            <a:round/>
            <a:headEnd/>
            <a:tailEnd type="triangle" w="med" len="med"/>
          </a:ln>
          <a:effectLst/>
        </p:spPr>
        <p:txBody>
          <a:bodyPr/>
          <a:lstStyle/>
          <a:p>
            <a:endParaRPr lang="en-US"/>
          </a:p>
        </p:txBody>
      </p:sp>
      <p:sp>
        <p:nvSpPr>
          <p:cNvPr id="23" name="Text Box 22"/>
          <p:cNvSpPr txBox="1">
            <a:spLocks noChangeArrowheads="1"/>
          </p:cNvSpPr>
          <p:nvPr/>
        </p:nvSpPr>
        <p:spPr bwMode="auto">
          <a:xfrm>
            <a:off x="6461125" y="4038600"/>
            <a:ext cx="336550" cy="457200"/>
          </a:xfrm>
          <a:prstGeom prst="rect">
            <a:avLst/>
          </a:prstGeom>
          <a:noFill/>
          <a:ln w="9525">
            <a:noFill/>
            <a:miter lim="800000"/>
            <a:headEnd/>
            <a:tailEnd/>
          </a:ln>
          <a:effectLst/>
        </p:spPr>
        <p:txBody>
          <a:bodyPr wrap="none">
            <a:spAutoFit/>
          </a:bodyPr>
          <a:lstStyle/>
          <a:p>
            <a:r>
              <a:rPr lang="en-US"/>
              <a:t>u</a:t>
            </a:r>
          </a:p>
        </p:txBody>
      </p:sp>
      <p:sp>
        <p:nvSpPr>
          <p:cNvPr id="24" name="Text Box 23"/>
          <p:cNvSpPr txBox="1">
            <a:spLocks noChangeArrowheads="1"/>
          </p:cNvSpPr>
          <p:nvPr/>
        </p:nvSpPr>
        <p:spPr bwMode="auto">
          <a:xfrm>
            <a:off x="5715000" y="3159125"/>
            <a:ext cx="336550" cy="457200"/>
          </a:xfrm>
          <a:prstGeom prst="rect">
            <a:avLst/>
          </a:prstGeom>
          <a:noFill/>
          <a:ln w="9525">
            <a:noFill/>
            <a:miter lim="800000"/>
            <a:headEnd/>
            <a:tailEnd/>
          </a:ln>
          <a:effectLst/>
        </p:spPr>
        <p:txBody>
          <a:bodyPr wrap="none">
            <a:spAutoFit/>
          </a:bodyPr>
          <a:lstStyle/>
          <a:p>
            <a:r>
              <a:rPr lang="en-US"/>
              <a:t>v</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Transformations</a:t>
            </a:r>
          </a:p>
        </p:txBody>
      </p:sp>
      <p:sp>
        <p:nvSpPr>
          <p:cNvPr id="3" name="Content Placeholder 2"/>
          <p:cNvSpPr>
            <a:spLocks noGrp="1"/>
          </p:cNvSpPr>
          <p:nvPr>
            <p:ph idx="1"/>
          </p:nvPr>
        </p:nvSpPr>
        <p:spPr>
          <a:xfrm>
            <a:off x="566738" y="1752600"/>
            <a:ext cx="8577262" cy="4267200"/>
          </a:xfrm>
        </p:spPr>
        <p:txBody>
          <a:bodyPr/>
          <a:lstStyle/>
          <a:p>
            <a:r>
              <a:rPr lang="en-US" sz="2400" dirty="0"/>
              <a:t>Transformations convert points between coordinate systems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56</a:t>
            </a:fld>
            <a:endParaRPr lang="en-US"/>
          </a:p>
        </p:txBody>
      </p:sp>
      <p:grpSp>
        <p:nvGrpSpPr>
          <p:cNvPr id="5" name="Group 4"/>
          <p:cNvGrpSpPr/>
          <p:nvPr/>
        </p:nvGrpSpPr>
        <p:grpSpPr>
          <a:xfrm>
            <a:off x="619125" y="3013075"/>
            <a:ext cx="7915275" cy="2016125"/>
            <a:chOff x="533400" y="2708275"/>
            <a:chExt cx="7915275" cy="2016125"/>
          </a:xfrm>
        </p:grpSpPr>
        <p:sp>
          <p:nvSpPr>
            <p:cNvPr id="6" name="Line 4"/>
            <p:cNvSpPr>
              <a:spLocks noChangeShapeType="1"/>
            </p:cNvSpPr>
            <p:nvPr/>
          </p:nvSpPr>
          <p:spPr bwMode="auto">
            <a:xfrm flipV="1">
              <a:off x="990600" y="2971800"/>
              <a:ext cx="0" cy="1752600"/>
            </a:xfrm>
            <a:prstGeom prst="line">
              <a:avLst/>
            </a:prstGeom>
            <a:noFill/>
            <a:ln w="19050">
              <a:solidFill>
                <a:schemeClr val="tx1"/>
              </a:solidFill>
              <a:round/>
              <a:headEnd/>
              <a:tailEnd type="triangle" w="med" len="med"/>
            </a:ln>
            <a:effectLst/>
          </p:spPr>
          <p:txBody>
            <a:bodyPr/>
            <a:lstStyle/>
            <a:p>
              <a:endParaRPr lang="en-US"/>
            </a:p>
          </p:txBody>
        </p:sp>
        <p:sp>
          <p:nvSpPr>
            <p:cNvPr id="7" name="Line 5"/>
            <p:cNvSpPr>
              <a:spLocks noChangeShapeType="1"/>
            </p:cNvSpPr>
            <p:nvPr/>
          </p:nvSpPr>
          <p:spPr bwMode="auto">
            <a:xfrm>
              <a:off x="533400" y="4191000"/>
              <a:ext cx="1981200" cy="0"/>
            </a:xfrm>
            <a:prstGeom prst="line">
              <a:avLst/>
            </a:prstGeom>
            <a:noFill/>
            <a:ln w="19050">
              <a:solidFill>
                <a:schemeClr val="tx1"/>
              </a:solidFill>
              <a:round/>
              <a:headEnd/>
              <a:tailEnd type="triangle" w="med" len="med"/>
            </a:ln>
            <a:effectLst/>
          </p:spPr>
          <p:txBody>
            <a:bodyPr/>
            <a:lstStyle/>
            <a:p>
              <a:endParaRPr lang="en-US"/>
            </a:p>
          </p:txBody>
        </p:sp>
        <p:sp>
          <p:nvSpPr>
            <p:cNvPr id="8" name="Text Box 6"/>
            <p:cNvSpPr txBox="1">
              <a:spLocks noChangeArrowheads="1"/>
            </p:cNvSpPr>
            <p:nvPr/>
          </p:nvSpPr>
          <p:spPr bwMode="auto">
            <a:xfrm>
              <a:off x="2133600" y="4114800"/>
              <a:ext cx="336550" cy="457200"/>
            </a:xfrm>
            <a:prstGeom prst="rect">
              <a:avLst/>
            </a:prstGeom>
            <a:noFill/>
            <a:ln w="9525">
              <a:noFill/>
              <a:miter lim="800000"/>
              <a:headEnd/>
              <a:tailEnd/>
            </a:ln>
            <a:effectLst/>
          </p:spPr>
          <p:txBody>
            <a:bodyPr wrap="none">
              <a:spAutoFit/>
            </a:bodyPr>
            <a:lstStyle/>
            <a:p>
              <a:r>
                <a:rPr lang="en-US"/>
                <a:t>x</a:t>
              </a:r>
            </a:p>
          </p:txBody>
        </p:sp>
        <p:sp>
          <p:nvSpPr>
            <p:cNvPr id="9" name="Text Box 7"/>
            <p:cNvSpPr txBox="1">
              <a:spLocks noChangeArrowheads="1"/>
            </p:cNvSpPr>
            <p:nvPr/>
          </p:nvSpPr>
          <p:spPr bwMode="auto">
            <a:xfrm>
              <a:off x="609600" y="3048000"/>
              <a:ext cx="336550" cy="457200"/>
            </a:xfrm>
            <a:prstGeom prst="rect">
              <a:avLst/>
            </a:prstGeom>
            <a:noFill/>
            <a:ln w="9525">
              <a:noFill/>
              <a:miter lim="800000"/>
              <a:headEnd/>
              <a:tailEnd/>
            </a:ln>
            <a:effectLst/>
          </p:spPr>
          <p:txBody>
            <a:bodyPr wrap="none">
              <a:spAutoFit/>
            </a:bodyPr>
            <a:lstStyle/>
            <a:p>
              <a:r>
                <a:rPr lang="en-US"/>
                <a:t>y</a:t>
              </a:r>
            </a:p>
          </p:txBody>
        </p:sp>
        <p:sp>
          <p:nvSpPr>
            <p:cNvPr id="10" name="Oval 8"/>
            <p:cNvSpPr>
              <a:spLocks noChangeArrowheads="1"/>
            </p:cNvSpPr>
            <p:nvPr/>
          </p:nvSpPr>
          <p:spPr bwMode="auto">
            <a:xfrm>
              <a:off x="1828800" y="3048000"/>
              <a:ext cx="152400" cy="1524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1" name="Text Box 9"/>
            <p:cNvSpPr txBox="1">
              <a:spLocks noChangeArrowheads="1"/>
            </p:cNvSpPr>
            <p:nvPr/>
          </p:nvSpPr>
          <p:spPr bwMode="auto">
            <a:xfrm>
              <a:off x="1965325" y="2708275"/>
              <a:ext cx="768350" cy="457200"/>
            </a:xfrm>
            <a:prstGeom prst="rect">
              <a:avLst/>
            </a:prstGeom>
            <a:noFill/>
            <a:ln w="9525">
              <a:noFill/>
              <a:miter lim="800000"/>
              <a:headEnd/>
              <a:tailEnd/>
            </a:ln>
            <a:effectLst/>
          </p:spPr>
          <p:txBody>
            <a:bodyPr wrap="none">
              <a:spAutoFit/>
            </a:bodyPr>
            <a:lstStyle/>
            <a:p>
              <a:r>
                <a:rPr lang="en-US"/>
                <a:t>(2,3)</a:t>
              </a:r>
            </a:p>
          </p:txBody>
        </p:sp>
        <p:sp>
          <p:nvSpPr>
            <p:cNvPr id="12" name="Text Box 10"/>
            <p:cNvSpPr txBox="1">
              <a:spLocks noChangeArrowheads="1"/>
            </p:cNvSpPr>
            <p:nvPr/>
          </p:nvSpPr>
          <p:spPr bwMode="auto">
            <a:xfrm>
              <a:off x="1143000" y="2819400"/>
              <a:ext cx="336550" cy="457200"/>
            </a:xfrm>
            <a:prstGeom prst="rect">
              <a:avLst/>
            </a:prstGeom>
            <a:noFill/>
            <a:ln w="9525">
              <a:noFill/>
              <a:miter lim="800000"/>
              <a:headEnd/>
              <a:tailEnd/>
            </a:ln>
            <a:effectLst/>
          </p:spPr>
          <p:txBody>
            <a:bodyPr wrap="none">
              <a:spAutoFit/>
            </a:bodyPr>
            <a:lstStyle/>
            <a:p>
              <a:r>
                <a:rPr lang="en-US" dirty="0">
                  <a:solidFill>
                    <a:schemeClr val="bg2"/>
                  </a:solidFill>
                </a:rPr>
                <a:t>v</a:t>
              </a:r>
            </a:p>
          </p:txBody>
        </p:sp>
        <p:sp>
          <p:nvSpPr>
            <p:cNvPr id="13" name="Line 11"/>
            <p:cNvSpPr>
              <a:spLocks noChangeShapeType="1"/>
            </p:cNvSpPr>
            <p:nvPr/>
          </p:nvSpPr>
          <p:spPr bwMode="auto">
            <a:xfrm flipV="1">
              <a:off x="6705600" y="2971800"/>
              <a:ext cx="0" cy="1752600"/>
            </a:xfrm>
            <a:prstGeom prst="line">
              <a:avLst/>
            </a:prstGeom>
            <a:noFill/>
            <a:ln w="12700">
              <a:solidFill>
                <a:schemeClr val="bg2"/>
              </a:solidFill>
              <a:round/>
              <a:headEnd/>
              <a:tailEnd type="triangle" w="med" len="med"/>
            </a:ln>
            <a:effectLst/>
          </p:spPr>
          <p:txBody>
            <a:bodyPr/>
            <a:lstStyle/>
            <a:p>
              <a:endParaRPr lang="en-US"/>
            </a:p>
          </p:txBody>
        </p:sp>
        <p:sp>
          <p:nvSpPr>
            <p:cNvPr id="14" name="Line 12"/>
            <p:cNvSpPr>
              <a:spLocks noChangeShapeType="1"/>
            </p:cNvSpPr>
            <p:nvPr/>
          </p:nvSpPr>
          <p:spPr bwMode="auto">
            <a:xfrm>
              <a:off x="6248400" y="4191000"/>
              <a:ext cx="1981200" cy="0"/>
            </a:xfrm>
            <a:prstGeom prst="line">
              <a:avLst/>
            </a:prstGeom>
            <a:noFill/>
            <a:ln w="12700">
              <a:solidFill>
                <a:schemeClr val="bg2"/>
              </a:solidFill>
              <a:round/>
              <a:headEnd/>
              <a:tailEnd type="triangle" w="med" len="med"/>
            </a:ln>
            <a:effectLst/>
          </p:spPr>
          <p:txBody>
            <a:bodyPr/>
            <a:lstStyle/>
            <a:p>
              <a:endParaRPr lang="en-US"/>
            </a:p>
          </p:txBody>
        </p:sp>
        <p:sp>
          <p:nvSpPr>
            <p:cNvPr id="15" name="Text Box 13"/>
            <p:cNvSpPr txBox="1">
              <a:spLocks noChangeArrowheads="1"/>
            </p:cNvSpPr>
            <p:nvPr/>
          </p:nvSpPr>
          <p:spPr bwMode="auto">
            <a:xfrm>
              <a:off x="7848600" y="4114800"/>
              <a:ext cx="336550" cy="457200"/>
            </a:xfrm>
            <a:prstGeom prst="rect">
              <a:avLst/>
            </a:prstGeom>
            <a:noFill/>
            <a:ln w="9525">
              <a:noFill/>
              <a:miter lim="800000"/>
              <a:headEnd/>
              <a:tailEnd/>
            </a:ln>
            <a:effectLst/>
          </p:spPr>
          <p:txBody>
            <a:bodyPr wrap="none">
              <a:spAutoFit/>
            </a:bodyPr>
            <a:lstStyle/>
            <a:p>
              <a:r>
                <a:rPr lang="en-US">
                  <a:solidFill>
                    <a:schemeClr val="bg2"/>
                  </a:solidFill>
                </a:rPr>
                <a:t>x</a:t>
              </a:r>
            </a:p>
          </p:txBody>
        </p:sp>
        <p:sp>
          <p:nvSpPr>
            <p:cNvPr id="16" name="Text Box 14"/>
            <p:cNvSpPr txBox="1">
              <a:spLocks noChangeArrowheads="1"/>
            </p:cNvSpPr>
            <p:nvPr/>
          </p:nvSpPr>
          <p:spPr bwMode="auto">
            <a:xfrm>
              <a:off x="6324600" y="3048000"/>
              <a:ext cx="336550" cy="457200"/>
            </a:xfrm>
            <a:prstGeom prst="rect">
              <a:avLst/>
            </a:prstGeom>
            <a:noFill/>
            <a:ln w="9525">
              <a:noFill/>
              <a:miter lim="800000"/>
              <a:headEnd/>
              <a:tailEnd/>
            </a:ln>
            <a:effectLst/>
          </p:spPr>
          <p:txBody>
            <a:bodyPr wrap="none">
              <a:spAutoFit/>
            </a:bodyPr>
            <a:lstStyle/>
            <a:p>
              <a:r>
                <a:rPr lang="en-US">
                  <a:solidFill>
                    <a:schemeClr val="bg2"/>
                  </a:solidFill>
                </a:rPr>
                <a:t>y</a:t>
              </a:r>
            </a:p>
          </p:txBody>
        </p:sp>
        <p:sp>
          <p:nvSpPr>
            <p:cNvPr id="17" name="Oval 15"/>
            <p:cNvSpPr>
              <a:spLocks noChangeArrowheads="1"/>
            </p:cNvSpPr>
            <p:nvPr/>
          </p:nvSpPr>
          <p:spPr bwMode="auto">
            <a:xfrm>
              <a:off x="7543800" y="3048000"/>
              <a:ext cx="152400" cy="1524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8" name="Text Box 16"/>
            <p:cNvSpPr txBox="1">
              <a:spLocks noChangeArrowheads="1"/>
            </p:cNvSpPr>
            <p:nvPr/>
          </p:nvSpPr>
          <p:spPr bwMode="auto">
            <a:xfrm>
              <a:off x="7680325" y="2708275"/>
              <a:ext cx="768350" cy="457200"/>
            </a:xfrm>
            <a:prstGeom prst="rect">
              <a:avLst/>
            </a:prstGeom>
            <a:noFill/>
            <a:ln w="9525">
              <a:noFill/>
              <a:miter lim="800000"/>
              <a:headEnd/>
              <a:tailEnd/>
            </a:ln>
            <a:effectLst/>
          </p:spPr>
          <p:txBody>
            <a:bodyPr wrap="none">
              <a:spAutoFit/>
            </a:bodyPr>
            <a:lstStyle/>
            <a:p>
              <a:r>
                <a:rPr lang="en-US"/>
                <a:t>(1,2)</a:t>
              </a:r>
            </a:p>
          </p:txBody>
        </p:sp>
        <p:sp>
          <p:nvSpPr>
            <p:cNvPr id="19" name="Line 17"/>
            <p:cNvSpPr>
              <a:spLocks noChangeShapeType="1"/>
            </p:cNvSpPr>
            <p:nvPr/>
          </p:nvSpPr>
          <p:spPr bwMode="auto">
            <a:xfrm flipV="1">
              <a:off x="7162800" y="2819400"/>
              <a:ext cx="0" cy="990600"/>
            </a:xfrm>
            <a:prstGeom prst="line">
              <a:avLst/>
            </a:prstGeom>
            <a:noFill/>
            <a:ln w="19050">
              <a:solidFill>
                <a:schemeClr val="tx1"/>
              </a:solidFill>
              <a:round/>
              <a:headEnd/>
              <a:tailEnd type="triangle" w="med" len="med"/>
            </a:ln>
            <a:effectLst/>
          </p:spPr>
          <p:txBody>
            <a:bodyPr/>
            <a:lstStyle/>
            <a:p>
              <a:endParaRPr lang="en-US"/>
            </a:p>
          </p:txBody>
        </p:sp>
        <p:sp>
          <p:nvSpPr>
            <p:cNvPr id="20" name="Line 18"/>
            <p:cNvSpPr>
              <a:spLocks noChangeShapeType="1"/>
            </p:cNvSpPr>
            <p:nvPr/>
          </p:nvSpPr>
          <p:spPr bwMode="auto">
            <a:xfrm>
              <a:off x="7162800" y="3810000"/>
              <a:ext cx="914400" cy="0"/>
            </a:xfrm>
            <a:prstGeom prst="line">
              <a:avLst/>
            </a:prstGeom>
            <a:noFill/>
            <a:ln w="19050">
              <a:solidFill>
                <a:schemeClr val="tx1"/>
              </a:solidFill>
              <a:round/>
              <a:headEnd/>
              <a:tailEnd type="triangle" w="med" len="med"/>
            </a:ln>
            <a:effectLst/>
          </p:spPr>
          <p:txBody>
            <a:bodyPr/>
            <a:lstStyle/>
            <a:p>
              <a:endParaRPr lang="en-US"/>
            </a:p>
          </p:txBody>
        </p:sp>
        <p:sp>
          <p:nvSpPr>
            <p:cNvPr id="21" name="Text Box 19"/>
            <p:cNvSpPr txBox="1">
              <a:spLocks noChangeArrowheads="1"/>
            </p:cNvSpPr>
            <p:nvPr/>
          </p:nvSpPr>
          <p:spPr bwMode="auto">
            <a:xfrm>
              <a:off x="7604125" y="3698875"/>
              <a:ext cx="336550" cy="457200"/>
            </a:xfrm>
            <a:prstGeom prst="rect">
              <a:avLst/>
            </a:prstGeom>
            <a:noFill/>
            <a:ln w="9525">
              <a:noFill/>
              <a:miter lim="800000"/>
              <a:headEnd/>
              <a:tailEnd/>
            </a:ln>
            <a:effectLst/>
          </p:spPr>
          <p:txBody>
            <a:bodyPr wrap="none">
              <a:spAutoFit/>
            </a:bodyPr>
            <a:lstStyle/>
            <a:p>
              <a:r>
                <a:rPr lang="en-US"/>
                <a:t>u</a:t>
              </a:r>
            </a:p>
          </p:txBody>
        </p:sp>
        <p:sp>
          <p:nvSpPr>
            <p:cNvPr id="22" name="Text Box 20"/>
            <p:cNvSpPr txBox="1">
              <a:spLocks noChangeArrowheads="1"/>
            </p:cNvSpPr>
            <p:nvPr/>
          </p:nvSpPr>
          <p:spPr bwMode="auto">
            <a:xfrm>
              <a:off x="6858000" y="2819400"/>
              <a:ext cx="336550" cy="457200"/>
            </a:xfrm>
            <a:prstGeom prst="rect">
              <a:avLst/>
            </a:prstGeom>
            <a:noFill/>
            <a:ln w="9525">
              <a:noFill/>
              <a:miter lim="800000"/>
              <a:headEnd/>
              <a:tailEnd/>
            </a:ln>
            <a:effectLst/>
          </p:spPr>
          <p:txBody>
            <a:bodyPr wrap="none">
              <a:spAutoFit/>
            </a:bodyPr>
            <a:lstStyle/>
            <a:p>
              <a:r>
                <a:rPr lang="en-US"/>
                <a:t>v</a:t>
              </a:r>
            </a:p>
          </p:txBody>
        </p:sp>
        <p:sp>
          <p:nvSpPr>
            <p:cNvPr id="23" name="Line 21"/>
            <p:cNvSpPr>
              <a:spLocks noChangeShapeType="1"/>
            </p:cNvSpPr>
            <p:nvPr/>
          </p:nvSpPr>
          <p:spPr bwMode="auto">
            <a:xfrm flipV="1">
              <a:off x="1447800" y="2819400"/>
              <a:ext cx="0" cy="990600"/>
            </a:xfrm>
            <a:prstGeom prst="line">
              <a:avLst/>
            </a:prstGeom>
            <a:noFill/>
            <a:ln w="19050">
              <a:solidFill>
                <a:schemeClr val="bg2"/>
              </a:solidFill>
              <a:round/>
              <a:headEnd/>
              <a:tailEnd type="triangle" w="med" len="med"/>
            </a:ln>
            <a:effectLst/>
          </p:spPr>
          <p:txBody>
            <a:bodyPr/>
            <a:lstStyle/>
            <a:p>
              <a:endParaRPr lang="en-US"/>
            </a:p>
          </p:txBody>
        </p:sp>
        <p:sp>
          <p:nvSpPr>
            <p:cNvPr id="24" name="Line 22"/>
            <p:cNvSpPr>
              <a:spLocks noChangeShapeType="1"/>
            </p:cNvSpPr>
            <p:nvPr/>
          </p:nvSpPr>
          <p:spPr bwMode="auto">
            <a:xfrm>
              <a:off x="1447800" y="3810000"/>
              <a:ext cx="914400" cy="0"/>
            </a:xfrm>
            <a:prstGeom prst="line">
              <a:avLst/>
            </a:prstGeom>
            <a:noFill/>
            <a:ln w="19050">
              <a:solidFill>
                <a:schemeClr val="bg2"/>
              </a:solidFill>
              <a:round/>
              <a:headEnd/>
              <a:tailEnd type="triangle" w="med" len="med"/>
            </a:ln>
            <a:effectLst/>
          </p:spPr>
          <p:txBody>
            <a:bodyPr/>
            <a:lstStyle/>
            <a:p>
              <a:endParaRPr lang="en-US"/>
            </a:p>
          </p:txBody>
        </p:sp>
        <p:sp>
          <p:nvSpPr>
            <p:cNvPr id="25" name="Text Box 23"/>
            <p:cNvSpPr txBox="1">
              <a:spLocks noChangeArrowheads="1"/>
            </p:cNvSpPr>
            <p:nvPr/>
          </p:nvSpPr>
          <p:spPr bwMode="auto">
            <a:xfrm>
              <a:off x="1889125" y="3698875"/>
              <a:ext cx="336550" cy="457200"/>
            </a:xfrm>
            <a:prstGeom prst="rect">
              <a:avLst/>
            </a:prstGeom>
            <a:noFill/>
            <a:ln w="9525">
              <a:noFill/>
              <a:miter lim="800000"/>
              <a:headEnd/>
              <a:tailEnd/>
            </a:ln>
            <a:effectLst/>
          </p:spPr>
          <p:txBody>
            <a:bodyPr wrap="none">
              <a:spAutoFit/>
            </a:bodyPr>
            <a:lstStyle/>
            <a:p>
              <a:r>
                <a:rPr lang="en-US">
                  <a:solidFill>
                    <a:schemeClr val="bg2"/>
                  </a:solidFill>
                </a:rPr>
                <a:t>u</a:t>
              </a:r>
            </a:p>
          </p:txBody>
        </p:sp>
        <p:sp>
          <p:nvSpPr>
            <p:cNvPr id="26" name="Text Box 24"/>
            <p:cNvSpPr txBox="1">
              <a:spLocks noChangeArrowheads="1"/>
            </p:cNvSpPr>
            <p:nvPr/>
          </p:nvSpPr>
          <p:spPr bwMode="auto">
            <a:xfrm>
              <a:off x="3810000" y="2743200"/>
              <a:ext cx="923925" cy="831850"/>
            </a:xfrm>
            <a:prstGeom prst="rect">
              <a:avLst/>
            </a:prstGeom>
            <a:noFill/>
            <a:ln w="9525">
              <a:solidFill>
                <a:schemeClr val="tx1"/>
              </a:solidFill>
              <a:miter lim="800000"/>
              <a:headEnd/>
              <a:tailEnd/>
            </a:ln>
            <a:effectLst/>
          </p:spPr>
          <p:txBody>
            <a:bodyPr wrap="none">
              <a:spAutoFit/>
            </a:bodyPr>
            <a:lstStyle/>
            <a:p>
              <a:r>
                <a:rPr lang="en-US"/>
                <a:t>u=x-1</a:t>
              </a:r>
            </a:p>
            <a:p>
              <a:r>
                <a:rPr lang="en-US"/>
                <a:t>v=y-1</a:t>
              </a:r>
            </a:p>
          </p:txBody>
        </p:sp>
        <p:sp>
          <p:nvSpPr>
            <p:cNvPr id="27" name="Line 25"/>
            <p:cNvSpPr>
              <a:spLocks noChangeShapeType="1"/>
            </p:cNvSpPr>
            <p:nvPr/>
          </p:nvSpPr>
          <p:spPr bwMode="auto">
            <a:xfrm>
              <a:off x="3048000" y="3124200"/>
              <a:ext cx="685800" cy="0"/>
            </a:xfrm>
            <a:prstGeom prst="line">
              <a:avLst/>
            </a:prstGeom>
            <a:noFill/>
            <a:ln w="9525">
              <a:solidFill>
                <a:schemeClr val="tx1"/>
              </a:solidFill>
              <a:round/>
              <a:headEnd/>
              <a:tailEnd type="triangle" w="med" len="med"/>
            </a:ln>
            <a:effectLst/>
          </p:spPr>
          <p:txBody>
            <a:bodyPr/>
            <a:lstStyle/>
            <a:p>
              <a:endParaRPr lang="en-US"/>
            </a:p>
          </p:txBody>
        </p:sp>
        <p:sp>
          <p:nvSpPr>
            <p:cNvPr id="28" name="Line 26"/>
            <p:cNvSpPr>
              <a:spLocks noChangeShapeType="1"/>
            </p:cNvSpPr>
            <p:nvPr/>
          </p:nvSpPr>
          <p:spPr bwMode="auto">
            <a:xfrm>
              <a:off x="4876800" y="3124200"/>
              <a:ext cx="990600" cy="0"/>
            </a:xfrm>
            <a:prstGeom prst="line">
              <a:avLst/>
            </a:prstGeom>
            <a:noFill/>
            <a:ln w="9525">
              <a:solidFill>
                <a:schemeClr val="tx1"/>
              </a:solidFill>
              <a:round/>
              <a:headEnd/>
              <a:tailEnd type="triangle" w="med" len="med"/>
            </a:ln>
            <a:effectLst/>
          </p:spPr>
          <p:txBody>
            <a:bodyPr/>
            <a:lstStyle/>
            <a:p>
              <a:endParaRPr lang="en-US"/>
            </a:p>
          </p:txBody>
        </p:sp>
        <p:sp>
          <p:nvSpPr>
            <p:cNvPr id="29" name="Text Box 27"/>
            <p:cNvSpPr txBox="1">
              <a:spLocks noChangeArrowheads="1"/>
            </p:cNvSpPr>
            <p:nvPr/>
          </p:nvSpPr>
          <p:spPr bwMode="auto">
            <a:xfrm>
              <a:off x="3810000" y="3733800"/>
              <a:ext cx="993775" cy="831850"/>
            </a:xfrm>
            <a:prstGeom prst="rect">
              <a:avLst/>
            </a:prstGeom>
            <a:noFill/>
            <a:ln w="9525">
              <a:solidFill>
                <a:schemeClr val="tx1"/>
              </a:solidFill>
              <a:miter lim="800000"/>
              <a:headEnd/>
              <a:tailEnd/>
            </a:ln>
            <a:effectLst/>
          </p:spPr>
          <p:txBody>
            <a:bodyPr wrap="none">
              <a:spAutoFit/>
            </a:bodyPr>
            <a:lstStyle/>
            <a:p>
              <a:r>
                <a:rPr lang="en-US"/>
                <a:t>x=u+1</a:t>
              </a:r>
            </a:p>
            <a:p>
              <a:r>
                <a:rPr lang="en-US"/>
                <a:t>y=v+1</a:t>
              </a:r>
            </a:p>
          </p:txBody>
        </p:sp>
        <p:sp>
          <p:nvSpPr>
            <p:cNvPr id="30" name="Line 28"/>
            <p:cNvSpPr>
              <a:spLocks noChangeShapeType="1"/>
            </p:cNvSpPr>
            <p:nvPr/>
          </p:nvSpPr>
          <p:spPr bwMode="auto">
            <a:xfrm flipH="1">
              <a:off x="3048000" y="4114800"/>
              <a:ext cx="685800" cy="0"/>
            </a:xfrm>
            <a:prstGeom prst="line">
              <a:avLst/>
            </a:prstGeom>
            <a:noFill/>
            <a:ln w="9525">
              <a:solidFill>
                <a:schemeClr val="tx1"/>
              </a:solidFill>
              <a:round/>
              <a:headEnd/>
              <a:tailEnd type="triangle" w="med" len="med"/>
            </a:ln>
            <a:effectLst/>
          </p:spPr>
          <p:txBody>
            <a:bodyPr/>
            <a:lstStyle/>
            <a:p>
              <a:endParaRPr lang="en-US"/>
            </a:p>
          </p:txBody>
        </p:sp>
        <p:sp>
          <p:nvSpPr>
            <p:cNvPr id="31" name="Line 29"/>
            <p:cNvSpPr>
              <a:spLocks noChangeShapeType="1"/>
            </p:cNvSpPr>
            <p:nvPr/>
          </p:nvSpPr>
          <p:spPr bwMode="auto">
            <a:xfrm flipH="1">
              <a:off x="4876800" y="4114800"/>
              <a:ext cx="990600" cy="0"/>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4" y="304800"/>
            <a:ext cx="8569326" cy="1216025"/>
          </a:xfrm>
        </p:spPr>
        <p:txBody>
          <a:bodyPr/>
          <a:lstStyle/>
          <a:p>
            <a:r>
              <a:rPr lang="en-US" sz="3600" dirty="0"/>
              <a:t>Transformations (Alternate Interpretation)</a:t>
            </a:r>
          </a:p>
        </p:txBody>
      </p:sp>
      <p:sp>
        <p:nvSpPr>
          <p:cNvPr id="3" name="Content Placeholder 2"/>
          <p:cNvSpPr>
            <a:spLocks noGrp="1"/>
          </p:cNvSpPr>
          <p:nvPr>
            <p:ph idx="1"/>
          </p:nvPr>
        </p:nvSpPr>
        <p:spPr/>
        <p:txBody>
          <a:bodyPr/>
          <a:lstStyle/>
          <a:p>
            <a:r>
              <a:rPr lang="en-US" sz="2400" dirty="0"/>
              <a:t>Transformations modify an object’s shape and location in one coordinate system</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The previous interpretation is better for some problems, this one is better for others</a:t>
            </a:r>
          </a:p>
          <a:p>
            <a:endParaRPr lang="en-US" sz="2400" dirty="0"/>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57</a:t>
            </a:fld>
            <a:endParaRPr lang="en-US"/>
          </a:p>
        </p:txBody>
      </p:sp>
      <p:sp>
        <p:nvSpPr>
          <p:cNvPr id="5" name="Line 4"/>
          <p:cNvSpPr>
            <a:spLocks noChangeShapeType="1"/>
          </p:cNvSpPr>
          <p:nvPr/>
        </p:nvSpPr>
        <p:spPr bwMode="auto">
          <a:xfrm flipV="1">
            <a:off x="990600" y="2971800"/>
            <a:ext cx="0" cy="1752600"/>
          </a:xfrm>
          <a:prstGeom prst="line">
            <a:avLst/>
          </a:prstGeom>
          <a:noFill/>
          <a:ln w="1905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533400" y="4191000"/>
            <a:ext cx="1981200" cy="0"/>
          </a:xfrm>
          <a:prstGeom prst="line">
            <a:avLst/>
          </a:prstGeom>
          <a:noFill/>
          <a:ln w="1905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2133600" y="4114800"/>
            <a:ext cx="336550" cy="457200"/>
          </a:xfrm>
          <a:prstGeom prst="rect">
            <a:avLst/>
          </a:prstGeom>
          <a:noFill/>
          <a:ln w="9525">
            <a:noFill/>
            <a:miter lim="800000"/>
            <a:headEnd/>
            <a:tailEnd/>
          </a:ln>
          <a:effectLst/>
        </p:spPr>
        <p:txBody>
          <a:bodyPr wrap="none">
            <a:spAutoFit/>
          </a:bodyPr>
          <a:lstStyle/>
          <a:p>
            <a:r>
              <a:rPr lang="en-US"/>
              <a:t>x</a:t>
            </a:r>
          </a:p>
        </p:txBody>
      </p:sp>
      <p:sp>
        <p:nvSpPr>
          <p:cNvPr id="8" name="Text Box 7"/>
          <p:cNvSpPr txBox="1">
            <a:spLocks noChangeArrowheads="1"/>
          </p:cNvSpPr>
          <p:nvPr/>
        </p:nvSpPr>
        <p:spPr bwMode="auto">
          <a:xfrm>
            <a:off x="609600" y="3048000"/>
            <a:ext cx="336550" cy="457200"/>
          </a:xfrm>
          <a:prstGeom prst="rect">
            <a:avLst/>
          </a:prstGeom>
          <a:noFill/>
          <a:ln w="9525">
            <a:noFill/>
            <a:miter lim="800000"/>
            <a:headEnd/>
            <a:tailEnd/>
          </a:ln>
          <a:effectLst/>
        </p:spPr>
        <p:txBody>
          <a:bodyPr wrap="none">
            <a:spAutoFit/>
          </a:bodyPr>
          <a:lstStyle/>
          <a:p>
            <a:r>
              <a:rPr lang="en-US"/>
              <a:t>y</a:t>
            </a:r>
          </a:p>
        </p:txBody>
      </p:sp>
      <p:sp>
        <p:nvSpPr>
          <p:cNvPr id="9" name="Oval 8"/>
          <p:cNvSpPr>
            <a:spLocks noChangeArrowheads="1"/>
          </p:cNvSpPr>
          <p:nvPr/>
        </p:nvSpPr>
        <p:spPr bwMode="auto">
          <a:xfrm>
            <a:off x="1828800" y="3048000"/>
            <a:ext cx="152400" cy="1524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0" name="Text Box 9"/>
          <p:cNvSpPr txBox="1">
            <a:spLocks noChangeArrowheads="1"/>
          </p:cNvSpPr>
          <p:nvPr/>
        </p:nvSpPr>
        <p:spPr bwMode="auto">
          <a:xfrm>
            <a:off x="1965325" y="2708275"/>
            <a:ext cx="768350" cy="457200"/>
          </a:xfrm>
          <a:prstGeom prst="rect">
            <a:avLst/>
          </a:prstGeom>
          <a:noFill/>
          <a:ln w="9525">
            <a:noFill/>
            <a:miter lim="800000"/>
            <a:headEnd/>
            <a:tailEnd/>
          </a:ln>
          <a:effectLst/>
        </p:spPr>
        <p:txBody>
          <a:bodyPr wrap="none">
            <a:spAutoFit/>
          </a:bodyPr>
          <a:lstStyle/>
          <a:p>
            <a:r>
              <a:rPr lang="en-US"/>
              <a:t>(2,3)</a:t>
            </a:r>
          </a:p>
        </p:txBody>
      </p:sp>
      <p:sp>
        <p:nvSpPr>
          <p:cNvPr id="11" name="Oval 10"/>
          <p:cNvSpPr>
            <a:spLocks noChangeArrowheads="1"/>
          </p:cNvSpPr>
          <p:nvPr/>
        </p:nvSpPr>
        <p:spPr bwMode="auto">
          <a:xfrm>
            <a:off x="7102475" y="3387725"/>
            <a:ext cx="152400" cy="1524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2" name="Text Box 11"/>
          <p:cNvSpPr txBox="1">
            <a:spLocks noChangeArrowheads="1"/>
          </p:cNvSpPr>
          <p:nvPr/>
        </p:nvSpPr>
        <p:spPr bwMode="auto">
          <a:xfrm>
            <a:off x="7239000" y="3048000"/>
            <a:ext cx="768350" cy="457200"/>
          </a:xfrm>
          <a:prstGeom prst="rect">
            <a:avLst/>
          </a:prstGeom>
          <a:noFill/>
          <a:ln w="9525">
            <a:noFill/>
            <a:miter lim="800000"/>
            <a:headEnd/>
            <a:tailEnd/>
          </a:ln>
          <a:effectLst/>
        </p:spPr>
        <p:txBody>
          <a:bodyPr wrap="none">
            <a:spAutoFit/>
          </a:bodyPr>
          <a:lstStyle/>
          <a:p>
            <a:r>
              <a:rPr lang="en-US"/>
              <a:t>(1,2)</a:t>
            </a:r>
          </a:p>
        </p:txBody>
      </p:sp>
      <p:sp>
        <p:nvSpPr>
          <p:cNvPr id="13" name="Line 12"/>
          <p:cNvSpPr>
            <a:spLocks noChangeShapeType="1"/>
          </p:cNvSpPr>
          <p:nvPr/>
        </p:nvSpPr>
        <p:spPr bwMode="auto">
          <a:xfrm flipV="1">
            <a:off x="6705600" y="2971800"/>
            <a:ext cx="0" cy="1752600"/>
          </a:xfrm>
          <a:prstGeom prst="line">
            <a:avLst/>
          </a:prstGeom>
          <a:noFill/>
          <a:ln w="19050">
            <a:solidFill>
              <a:schemeClr val="tx1"/>
            </a:solidFill>
            <a:round/>
            <a:headEnd/>
            <a:tailEnd type="triangle" w="med" len="med"/>
          </a:ln>
          <a:effectLst/>
        </p:spPr>
        <p:txBody>
          <a:bodyPr/>
          <a:lstStyle/>
          <a:p>
            <a:endParaRPr lang="en-US"/>
          </a:p>
        </p:txBody>
      </p:sp>
      <p:sp>
        <p:nvSpPr>
          <p:cNvPr id="14" name="Line 13"/>
          <p:cNvSpPr>
            <a:spLocks noChangeShapeType="1"/>
          </p:cNvSpPr>
          <p:nvPr/>
        </p:nvSpPr>
        <p:spPr bwMode="auto">
          <a:xfrm>
            <a:off x="6248400" y="4191000"/>
            <a:ext cx="1981200" cy="0"/>
          </a:xfrm>
          <a:prstGeom prst="line">
            <a:avLst/>
          </a:prstGeom>
          <a:noFill/>
          <a:ln w="19050">
            <a:solidFill>
              <a:schemeClr val="tx1"/>
            </a:solidFill>
            <a:round/>
            <a:headEnd/>
            <a:tailEnd type="triangle" w="med" len="med"/>
          </a:ln>
          <a:effectLst/>
        </p:spPr>
        <p:txBody>
          <a:bodyPr/>
          <a:lstStyle/>
          <a:p>
            <a:endParaRPr lang="en-US"/>
          </a:p>
        </p:txBody>
      </p:sp>
      <p:sp>
        <p:nvSpPr>
          <p:cNvPr id="15" name="Text Box 14"/>
          <p:cNvSpPr txBox="1">
            <a:spLocks noChangeArrowheads="1"/>
          </p:cNvSpPr>
          <p:nvPr/>
        </p:nvSpPr>
        <p:spPr bwMode="auto">
          <a:xfrm>
            <a:off x="7848600" y="4114800"/>
            <a:ext cx="336550" cy="457200"/>
          </a:xfrm>
          <a:prstGeom prst="rect">
            <a:avLst/>
          </a:prstGeom>
          <a:noFill/>
          <a:ln w="9525">
            <a:noFill/>
            <a:miter lim="800000"/>
            <a:headEnd/>
            <a:tailEnd/>
          </a:ln>
          <a:effectLst/>
        </p:spPr>
        <p:txBody>
          <a:bodyPr wrap="none">
            <a:spAutoFit/>
          </a:bodyPr>
          <a:lstStyle/>
          <a:p>
            <a:r>
              <a:rPr lang="en-US"/>
              <a:t>x</a:t>
            </a:r>
          </a:p>
        </p:txBody>
      </p:sp>
      <p:sp>
        <p:nvSpPr>
          <p:cNvPr id="16" name="Text Box 15"/>
          <p:cNvSpPr txBox="1">
            <a:spLocks noChangeArrowheads="1"/>
          </p:cNvSpPr>
          <p:nvPr/>
        </p:nvSpPr>
        <p:spPr bwMode="auto">
          <a:xfrm>
            <a:off x="6324600" y="3048000"/>
            <a:ext cx="336550" cy="457200"/>
          </a:xfrm>
          <a:prstGeom prst="rect">
            <a:avLst/>
          </a:prstGeom>
          <a:noFill/>
          <a:ln w="9525">
            <a:noFill/>
            <a:miter lim="800000"/>
            <a:headEnd/>
            <a:tailEnd/>
          </a:ln>
          <a:effectLst/>
        </p:spPr>
        <p:txBody>
          <a:bodyPr wrap="none">
            <a:spAutoFit/>
          </a:bodyPr>
          <a:lstStyle/>
          <a:p>
            <a:r>
              <a:rPr lang="en-US"/>
              <a:t>y</a:t>
            </a:r>
          </a:p>
        </p:txBody>
      </p:sp>
      <p:sp>
        <p:nvSpPr>
          <p:cNvPr id="17" name="Text Box 16"/>
          <p:cNvSpPr txBox="1">
            <a:spLocks noChangeArrowheads="1"/>
          </p:cNvSpPr>
          <p:nvPr/>
        </p:nvSpPr>
        <p:spPr bwMode="auto">
          <a:xfrm>
            <a:off x="3810000" y="2743200"/>
            <a:ext cx="1025525" cy="831850"/>
          </a:xfrm>
          <a:prstGeom prst="rect">
            <a:avLst/>
          </a:prstGeom>
          <a:noFill/>
          <a:ln w="9525">
            <a:solidFill>
              <a:schemeClr val="tx1"/>
            </a:solidFill>
            <a:miter lim="800000"/>
            <a:headEnd/>
            <a:tailEnd/>
          </a:ln>
          <a:effectLst/>
        </p:spPr>
        <p:txBody>
          <a:bodyPr wrap="none">
            <a:spAutoFit/>
          </a:bodyPr>
          <a:lstStyle/>
          <a:p>
            <a:r>
              <a:rPr lang="en-US"/>
              <a:t>x’=x-1</a:t>
            </a:r>
          </a:p>
          <a:p>
            <a:r>
              <a:rPr lang="en-US"/>
              <a:t>y’=y-1</a:t>
            </a:r>
          </a:p>
        </p:txBody>
      </p:sp>
      <p:sp>
        <p:nvSpPr>
          <p:cNvPr id="18" name="Line 17"/>
          <p:cNvSpPr>
            <a:spLocks noChangeShapeType="1"/>
          </p:cNvSpPr>
          <p:nvPr/>
        </p:nvSpPr>
        <p:spPr bwMode="auto">
          <a:xfrm>
            <a:off x="3048000" y="3124200"/>
            <a:ext cx="685800" cy="0"/>
          </a:xfrm>
          <a:prstGeom prst="line">
            <a:avLst/>
          </a:prstGeom>
          <a:noFill/>
          <a:ln w="9525">
            <a:solidFill>
              <a:schemeClr val="tx1"/>
            </a:solidFill>
            <a:round/>
            <a:headEnd/>
            <a:tailEnd type="triangle" w="med" len="med"/>
          </a:ln>
          <a:effectLst/>
        </p:spPr>
        <p:txBody>
          <a:bodyPr/>
          <a:lstStyle/>
          <a:p>
            <a:endParaRPr lang="en-US"/>
          </a:p>
        </p:txBody>
      </p:sp>
      <p:sp>
        <p:nvSpPr>
          <p:cNvPr id="19" name="Line 18"/>
          <p:cNvSpPr>
            <a:spLocks noChangeShapeType="1"/>
          </p:cNvSpPr>
          <p:nvPr/>
        </p:nvSpPr>
        <p:spPr bwMode="auto">
          <a:xfrm>
            <a:off x="4876800" y="3124200"/>
            <a:ext cx="990600" cy="0"/>
          </a:xfrm>
          <a:prstGeom prst="line">
            <a:avLst/>
          </a:prstGeom>
          <a:noFill/>
          <a:ln w="9525">
            <a:solidFill>
              <a:schemeClr val="tx1"/>
            </a:solidFill>
            <a:round/>
            <a:headEnd/>
            <a:tailEnd type="triangle" w="med" len="med"/>
          </a:ln>
          <a:effectLst/>
        </p:spPr>
        <p:txBody>
          <a:bodyPr/>
          <a:lstStyle/>
          <a:p>
            <a:endParaRPr lang="en-US"/>
          </a:p>
        </p:txBody>
      </p:sp>
      <p:sp>
        <p:nvSpPr>
          <p:cNvPr id="20" name="Text Box 19"/>
          <p:cNvSpPr txBox="1">
            <a:spLocks noChangeArrowheads="1"/>
          </p:cNvSpPr>
          <p:nvPr/>
        </p:nvSpPr>
        <p:spPr bwMode="auto">
          <a:xfrm>
            <a:off x="3810000" y="3733800"/>
            <a:ext cx="1095375" cy="831850"/>
          </a:xfrm>
          <a:prstGeom prst="rect">
            <a:avLst/>
          </a:prstGeom>
          <a:noFill/>
          <a:ln w="9525">
            <a:solidFill>
              <a:schemeClr val="tx1"/>
            </a:solidFill>
            <a:miter lim="800000"/>
            <a:headEnd/>
            <a:tailEnd/>
          </a:ln>
          <a:effectLst/>
        </p:spPr>
        <p:txBody>
          <a:bodyPr wrap="none">
            <a:spAutoFit/>
          </a:bodyPr>
          <a:lstStyle/>
          <a:p>
            <a:r>
              <a:rPr lang="en-US"/>
              <a:t>x=x’+1</a:t>
            </a:r>
          </a:p>
          <a:p>
            <a:r>
              <a:rPr lang="en-US"/>
              <a:t>y=y’+1</a:t>
            </a:r>
          </a:p>
        </p:txBody>
      </p:sp>
      <p:sp>
        <p:nvSpPr>
          <p:cNvPr id="21" name="Line 20"/>
          <p:cNvSpPr>
            <a:spLocks noChangeShapeType="1"/>
          </p:cNvSpPr>
          <p:nvPr/>
        </p:nvSpPr>
        <p:spPr bwMode="auto">
          <a:xfrm flipH="1">
            <a:off x="3048000" y="4114800"/>
            <a:ext cx="685800" cy="0"/>
          </a:xfrm>
          <a:prstGeom prst="line">
            <a:avLst/>
          </a:prstGeom>
          <a:noFill/>
          <a:ln w="9525">
            <a:solidFill>
              <a:schemeClr val="tx1"/>
            </a:solidFill>
            <a:round/>
            <a:headEnd/>
            <a:tailEnd type="triangle" w="med" len="med"/>
          </a:ln>
          <a:effectLst/>
        </p:spPr>
        <p:txBody>
          <a:bodyPr/>
          <a:lstStyle/>
          <a:p>
            <a:endParaRPr lang="en-US"/>
          </a:p>
        </p:txBody>
      </p:sp>
      <p:sp>
        <p:nvSpPr>
          <p:cNvPr id="22" name="Line 21"/>
          <p:cNvSpPr>
            <a:spLocks noChangeShapeType="1"/>
          </p:cNvSpPr>
          <p:nvPr/>
        </p:nvSpPr>
        <p:spPr bwMode="auto">
          <a:xfrm flipH="1">
            <a:off x="5029200" y="4114800"/>
            <a:ext cx="99060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Translation</a:t>
            </a:r>
          </a:p>
        </p:txBody>
      </p:sp>
      <p:sp>
        <p:nvSpPr>
          <p:cNvPr id="3" name="Content Placeholder 2"/>
          <p:cNvSpPr>
            <a:spLocks noGrp="1"/>
          </p:cNvSpPr>
          <p:nvPr>
            <p:ph idx="1"/>
          </p:nvPr>
        </p:nvSpPr>
        <p:spPr/>
        <p:txBody>
          <a:bodyPr/>
          <a:lstStyle/>
          <a:p>
            <a:r>
              <a:rPr lang="en-US" dirty="0"/>
              <a:t>Moves an object</a:t>
            </a:r>
          </a:p>
          <a:p>
            <a:pPr>
              <a:buNone/>
            </a:pPr>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58</a:t>
            </a:fld>
            <a:endParaRPr lang="en-US"/>
          </a:p>
        </p:txBody>
      </p:sp>
      <p:graphicFrame>
        <p:nvGraphicFramePr>
          <p:cNvPr id="26" name="Object 4"/>
          <p:cNvGraphicFramePr>
            <a:graphicFrameLocks noChangeAspect="1"/>
          </p:cNvGraphicFramePr>
          <p:nvPr/>
        </p:nvGraphicFramePr>
        <p:xfrm>
          <a:off x="4191000" y="1905000"/>
          <a:ext cx="3535363" cy="1157288"/>
        </p:xfrm>
        <a:graphic>
          <a:graphicData uri="http://schemas.openxmlformats.org/presentationml/2006/ole">
            <mc:AlternateContent xmlns:mc="http://schemas.openxmlformats.org/markup-compatibility/2006">
              <mc:Choice xmlns:v="urn:schemas-microsoft-com:vml" Requires="v">
                <p:oleObj name="Equation" r:id="rId3" imgW="1397000" imgH="457200" progId="Equation.3">
                  <p:embed/>
                </p:oleObj>
              </mc:Choice>
              <mc:Fallback>
                <p:oleObj name="Equation" r:id="rId3" imgW="1397000" imgH="457200" progId="Equation.3">
                  <p:embed/>
                  <p:pic>
                    <p:nvPicPr>
                      <p:cNvPr id="0"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905000"/>
                        <a:ext cx="3535363"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Line 5"/>
          <p:cNvSpPr>
            <a:spLocks noChangeShapeType="1"/>
          </p:cNvSpPr>
          <p:nvPr/>
        </p:nvSpPr>
        <p:spPr bwMode="auto">
          <a:xfrm flipV="1">
            <a:off x="19050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28" name="Line 6"/>
          <p:cNvSpPr>
            <a:spLocks noChangeShapeType="1"/>
          </p:cNvSpPr>
          <p:nvPr/>
        </p:nvSpPr>
        <p:spPr bwMode="auto">
          <a:xfrm>
            <a:off x="7620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29" name="Text Box 7"/>
          <p:cNvSpPr txBox="1">
            <a:spLocks noChangeArrowheads="1"/>
          </p:cNvSpPr>
          <p:nvPr/>
        </p:nvSpPr>
        <p:spPr bwMode="auto">
          <a:xfrm>
            <a:off x="3048000" y="4343400"/>
            <a:ext cx="336550" cy="457200"/>
          </a:xfrm>
          <a:prstGeom prst="rect">
            <a:avLst/>
          </a:prstGeom>
          <a:noFill/>
          <a:ln w="9525">
            <a:noFill/>
            <a:miter lim="800000"/>
            <a:headEnd/>
            <a:tailEnd/>
          </a:ln>
          <a:effectLst/>
        </p:spPr>
        <p:txBody>
          <a:bodyPr wrap="none">
            <a:spAutoFit/>
          </a:bodyPr>
          <a:lstStyle/>
          <a:p>
            <a:r>
              <a:rPr lang="en-US"/>
              <a:t>x</a:t>
            </a:r>
          </a:p>
        </p:txBody>
      </p:sp>
      <p:sp>
        <p:nvSpPr>
          <p:cNvPr id="30" name="Text Box 8"/>
          <p:cNvSpPr txBox="1">
            <a:spLocks noChangeArrowheads="1"/>
          </p:cNvSpPr>
          <p:nvPr/>
        </p:nvSpPr>
        <p:spPr bwMode="auto">
          <a:xfrm>
            <a:off x="1524000" y="3124200"/>
            <a:ext cx="336550" cy="457200"/>
          </a:xfrm>
          <a:prstGeom prst="rect">
            <a:avLst/>
          </a:prstGeom>
          <a:noFill/>
          <a:ln w="9525">
            <a:noFill/>
            <a:miter lim="800000"/>
            <a:headEnd/>
            <a:tailEnd/>
          </a:ln>
          <a:effectLst/>
        </p:spPr>
        <p:txBody>
          <a:bodyPr wrap="none">
            <a:spAutoFit/>
          </a:bodyPr>
          <a:lstStyle/>
          <a:p>
            <a:r>
              <a:rPr lang="en-US"/>
              <a:t>y</a:t>
            </a:r>
          </a:p>
        </p:txBody>
      </p:sp>
      <p:sp>
        <p:nvSpPr>
          <p:cNvPr id="31" name="Line 9"/>
          <p:cNvSpPr>
            <a:spLocks noChangeShapeType="1"/>
          </p:cNvSpPr>
          <p:nvPr/>
        </p:nvSpPr>
        <p:spPr bwMode="auto">
          <a:xfrm>
            <a:off x="3657600"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32" name="Rectangle 10"/>
          <p:cNvSpPr>
            <a:spLocks noChangeArrowheads="1"/>
          </p:cNvSpPr>
          <p:nvPr/>
        </p:nvSpPr>
        <p:spPr bwMode="auto">
          <a:xfrm>
            <a:off x="6553200" y="34290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33" name="Line 11"/>
          <p:cNvSpPr>
            <a:spLocks noChangeShapeType="1"/>
          </p:cNvSpPr>
          <p:nvPr/>
        </p:nvSpPr>
        <p:spPr bwMode="auto">
          <a:xfrm flipV="1">
            <a:off x="63246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34" name="Line 12"/>
          <p:cNvSpPr>
            <a:spLocks noChangeShapeType="1"/>
          </p:cNvSpPr>
          <p:nvPr/>
        </p:nvSpPr>
        <p:spPr bwMode="auto">
          <a:xfrm>
            <a:off x="51816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35" name="Text Box 13"/>
          <p:cNvSpPr txBox="1">
            <a:spLocks noChangeArrowheads="1"/>
          </p:cNvSpPr>
          <p:nvPr/>
        </p:nvSpPr>
        <p:spPr bwMode="auto">
          <a:xfrm>
            <a:off x="7467600" y="4343400"/>
            <a:ext cx="320922" cy="369332"/>
          </a:xfrm>
          <a:prstGeom prst="rect">
            <a:avLst/>
          </a:prstGeom>
          <a:noFill/>
          <a:ln w="9525">
            <a:noFill/>
            <a:miter lim="800000"/>
            <a:headEnd/>
            <a:tailEnd/>
          </a:ln>
          <a:effectLst/>
        </p:spPr>
        <p:txBody>
          <a:bodyPr wrap="none">
            <a:spAutoFit/>
          </a:bodyPr>
          <a:lstStyle/>
          <a:p>
            <a:r>
              <a:rPr lang="en-US" dirty="0"/>
              <a:t>x</a:t>
            </a:r>
          </a:p>
        </p:txBody>
      </p:sp>
      <p:sp>
        <p:nvSpPr>
          <p:cNvPr id="36" name="Text Box 14"/>
          <p:cNvSpPr txBox="1">
            <a:spLocks noChangeArrowheads="1"/>
          </p:cNvSpPr>
          <p:nvPr/>
        </p:nvSpPr>
        <p:spPr bwMode="auto">
          <a:xfrm>
            <a:off x="5943600" y="3124200"/>
            <a:ext cx="320922" cy="369332"/>
          </a:xfrm>
          <a:prstGeom prst="rect">
            <a:avLst/>
          </a:prstGeom>
          <a:noFill/>
          <a:ln w="9525">
            <a:noFill/>
            <a:miter lim="800000"/>
            <a:headEnd/>
            <a:tailEnd/>
          </a:ln>
          <a:effectLst/>
        </p:spPr>
        <p:txBody>
          <a:bodyPr wrap="none">
            <a:spAutoFit/>
          </a:bodyPr>
          <a:lstStyle/>
          <a:p>
            <a:r>
              <a:rPr lang="en-US" dirty="0"/>
              <a:t>y</a:t>
            </a:r>
          </a:p>
        </p:txBody>
      </p:sp>
      <p:sp>
        <p:nvSpPr>
          <p:cNvPr id="37" name="Oval 15"/>
          <p:cNvSpPr>
            <a:spLocks noChangeArrowheads="1"/>
          </p:cNvSpPr>
          <p:nvPr/>
        </p:nvSpPr>
        <p:spPr bwMode="auto">
          <a:xfrm>
            <a:off x="7010400" y="37338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8" name="Oval 16"/>
          <p:cNvSpPr>
            <a:spLocks noChangeArrowheads="1"/>
          </p:cNvSpPr>
          <p:nvPr/>
        </p:nvSpPr>
        <p:spPr bwMode="auto">
          <a:xfrm>
            <a:off x="7543800" y="33528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9" name="Line 17"/>
          <p:cNvSpPr>
            <a:spLocks noChangeShapeType="1"/>
          </p:cNvSpPr>
          <p:nvPr/>
        </p:nvSpPr>
        <p:spPr bwMode="auto">
          <a:xfrm>
            <a:off x="6324600" y="4419600"/>
            <a:ext cx="762000" cy="0"/>
          </a:xfrm>
          <a:prstGeom prst="line">
            <a:avLst/>
          </a:prstGeom>
          <a:noFill/>
          <a:ln w="28575">
            <a:solidFill>
              <a:schemeClr val="tx1"/>
            </a:solidFill>
            <a:prstDash val="sysDot"/>
            <a:round/>
            <a:headEnd/>
            <a:tailEnd/>
          </a:ln>
          <a:effectLst/>
        </p:spPr>
        <p:txBody>
          <a:bodyPr/>
          <a:lstStyle/>
          <a:p>
            <a:endParaRPr lang="en-US"/>
          </a:p>
        </p:txBody>
      </p:sp>
      <p:sp>
        <p:nvSpPr>
          <p:cNvPr id="40" name="Line 18"/>
          <p:cNvSpPr>
            <a:spLocks noChangeShapeType="1"/>
          </p:cNvSpPr>
          <p:nvPr/>
        </p:nvSpPr>
        <p:spPr bwMode="auto">
          <a:xfrm flipV="1">
            <a:off x="7086600" y="3810000"/>
            <a:ext cx="0" cy="609600"/>
          </a:xfrm>
          <a:prstGeom prst="line">
            <a:avLst/>
          </a:prstGeom>
          <a:noFill/>
          <a:ln w="28575">
            <a:solidFill>
              <a:schemeClr val="tx1"/>
            </a:solidFill>
            <a:prstDash val="sysDot"/>
            <a:round/>
            <a:headEnd/>
            <a:tailEnd/>
          </a:ln>
          <a:effectLst/>
        </p:spPr>
        <p:txBody>
          <a:bodyPr/>
          <a:lstStyle/>
          <a:p>
            <a:endParaRPr lang="en-US"/>
          </a:p>
        </p:txBody>
      </p:sp>
      <p:sp>
        <p:nvSpPr>
          <p:cNvPr id="41" name="Text Box 19"/>
          <p:cNvSpPr txBox="1">
            <a:spLocks noChangeArrowheads="1"/>
          </p:cNvSpPr>
          <p:nvPr/>
        </p:nvSpPr>
        <p:spPr bwMode="auto">
          <a:xfrm>
            <a:off x="6613525" y="4384675"/>
            <a:ext cx="427038" cy="457200"/>
          </a:xfrm>
          <a:prstGeom prst="rect">
            <a:avLst/>
          </a:prstGeom>
          <a:noFill/>
          <a:ln w="9525">
            <a:noFill/>
            <a:miter lim="800000"/>
            <a:headEnd/>
            <a:tailEnd/>
          </a:ln>
          <a:effectLst/>
        </p:spPr>
        <p:txBody>
          <a:bodyPr wrap="none">
            <a:spAutoFit/>
          </a:bodyPr>
          <a:lstStyle/>
          <a:p>
            <a:r>
              <a:rPr lang="en-US" i="1"/>
              <a:t>b</a:t>
            </a:r>
            <a:r>
              <a:rPr lang="en-US" i="1" baseline="-25000"/>
              <a:t>x</a:t>
            </a:r>
          </a:p>
        </p:txBody>
      </p:sp>
      <p:sp>
        <p:nvSpPr>
          <p:cNvPr id="42" name="Text Box 20"/>
          <p:cNvSpPr txBox="1">
            <a:spLocks noChangeArrowheads="1"/>
          </p:cNvSpPr>
          <p:nvPr/>
        </p:nvSpPr>
        <p:spPr bwMode="auto">
          <a:xfrm>
            <a:off x="7086600" y="3886200"/>
            <a:ext cx="427038" cy="457200"/>
          </a:xfrm>
          <a:prstGeom prst="rect">
            <a:avLst/>
          </a:prstGeom>
          <a:noFill/>
          <a:ln w="9525">
            <a:noFill/>
            <a:miter lim="800000"/>
            <a:headEnd/>
            <a:tailEnd/>
          </a:ln>
          <a:effectLst/>
        </p:spPr>
        <p:txBody>
          <a:bodyPr wrap="none">
            <a:spAutoFit/>
          </a:bodyPr>
          <a:lstStyle/>
          <a:p>
            <a:r>
              <a:rPr lang="en-US" i="1"/>
              <a:t>b</a:t>
            </a:r>
            <a:r>
              <a:rPr lang="en-US" i="1" baseline="-25000"/>
              <a:t>y</a:t>
            </a:r>
          </a:p>
        </p:txBody>
      </p:sp>
      <p:sp>
        <p:nvSpPr>
          <p:cNvPr id="43" name="Rectangle 21"/>
          <p:cNvSpPr>
            <a:spLocks noChangeArrowheads="1"/>
          </p:cNvSpPr>
          <p:nvPr/>
        </p:nvSpPr>
        <p:spPr bwMode="auto">
          <a:xfrm>
            <a:off x="1371600" y="40386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44" name="Oval 22"/>
          <p:cNvSpPr>
            <a:spLocks noChangeArrowheads="1"/>
          </p:cNvSpPr>
          <p:nvPr/>
        </p:nvSpPr>
        <p:spPr bwMode="auto">
          <a:xfrm>
            <a:off x="1828800"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45" name="Oval 23"/>
          <p:cNvSpPr>
            <a:spLocks noChangeArrowheads="1"/>
          </p:cNvSpPr>
          <p:nvPr/>
        </p:nvSpPr>
        <p:spPr bwMode="auto">
          <a:xfrm>
            <a:off x="23622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graphicFrame>
        <p:nvGraphicFramePr>
          <p:cNvPr id="46" name="Object 24"/>
          <p:cNvGraphicFramePr>
            <a:graphicFrameLocks noChangeAspect="1"/>
          </p:cNvGraphicFramePr>
          <p:nvPr/>
        </p:nvGraphicFramePr>
        <p:xfrm>
          <a:off x="6610350" y="3678238"/>
          <a:ext cx="114300" cy="187325"/>
        </p:xfrm>
        <a:graphic>
          <a:graphicData uri="http://schemas.openxmlformats.org/presentationml/2006/ole">
            <mc:AlternateContent xmlns:mc="http://schemas.openxmlformats.org/markup-compatibility/2006">
              <mc:Choice xmlns:v="urn:schemas-microsoft-com:vml" Requires="v">
                <p:oleObj name="Equation" r:id="rId5" imgW="114102" imgH="177492" progId="Equation.3">
                  <p:embed/>
                </p:oleObj>
              </mc:Choice>
              <mc:Fallback>
                <p:oleObj name="Equation" r:id="rId5" imgW="114102" imgH="177492" progId="Equation.3">
                  <p:embed/>
                  <p:pic>
                    <p:nvPicPr>
                      <p:cNvPr id="0" name="Picture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0350" y="3678238"/>
                        <a:ext cx="1143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Translation</a:t>
            </a:r>
          </a:p>
        </p:txBody>
      </p:sp>
      <p:sp>
        <p:nvSpPr>
          <p:cNvPr id="3" name="Content Placeholder 2"/>
          <p:cNvSpPr>
            <a:spLocks noGrp="1"/>
          </p:cNvSpPr>
          <p:nvPr>
            <p:ph idx="1"/>
          </p:nvPr>
        </p:nvSpPr>
        <p:spPr/>
        <p:txBody>
          <a:bodyPr/>
          <a:lstStyle/>
          <a:p>
            <a:r>
              <a:rPr lang="en-US" dirty="0"/>
              <a:t>Moves an object</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59</a:t>
            </a:fld>
            <a:endParaRPr lang="en-US"/>
          </a:p>
        </p:txBody>
      </p:sp>
      <p:graphicFrame>
        <p:nvGraphicFramePr>
          <p:cNvPr id="5" name="Object 4"/>
          <p:cNvGraphicFramePr>
            <a:graphicFrameLocks noChangeAspect="1"/>
          </p:cNvGraphicFramePr>
          <p:nvPr/>
        </p:nvGraphicFramePr>
        <p:xfrm>
          <a:off x="4206875" y="1828800"/>
          <a:ext cx="3794125" cy="1220788"/>
        </p:xfrm>
        <a:graphic>
          <a:graphicData uri="http://schemas.openxmlformats.org/presentationml/2006/ole">
            <mc:AlternateContent xmlns:mc="http://schemas.openxmlformats.org/markup-compatibility/2006">
              <mc:Choice xmlns:v="urn:schemas-microsoft-com:vml" Requires="v">
                <p:oleObj name="Equation" r:id="rId2" imgW="1497950" imgH="482391" progId="Equation.3">
                  <p:embed/>
                </p:oleObj>
              </mc:Choice>
              <mc:Fallback>
                <p:oleObj name="Equation" r:id="rId2" imgW="1497950" imgH="482391" progId="Equation.3">
                  <p:embed/>
                  <p:pic>
                    <p:nvPicPr>
                      <p:cNvPr id="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5" y="1828800"/>
                        <a:ext cx="3794125"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Line 5"/>
          <p:cNvSpPr>
            <a:spLocks noChangeShapeType="1"/>
          </p:cNvSpPr>
          <p:nvPr/>
        </p:nvSpPr>
        <p:spPr bwMode="auto">
          <a:xfrm flipV="1">
            <a:off x="2073275"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7" name="Line 6"/>
          <p:cNvSpPr>
            <a:spLocks noChangeShapeType="1"/>
          </p:cNvSpPr>
          <p:nvPr/>
        </p:nvSpPr>
        <p:spPr bwMode="auto">
          <a:xfrm>
            <a:off x="930275"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8" name="Text Box 7"/>
          <p:cNvSpPr txBox="1">
            <a:spLocks noChangeArrowheads="1"/>
          </p:cNvSpPr>
          <p:nvPr/>
        </p:nvSpPr>
        <p:spPr bwMode="auto">
          <a:xfrm>
            <a:off x="3216275" y="4343400"/>
            <a:ext cx="336550" cy="457200"/>
          </a:xfrm>
          <a:prstGeom prst="rect">
            <a:avLst/>
          </a:prstGeom>
          <a:noFill/>
          <a:ln w="9525">
            <a:noFill/>
            <a:miter lim="800000"/>
            <a:headEnd/>
            <a:tailEnd/>
          </a:ln>
          <a:effectLst/>
        </p:spPr>
        <p:txBody>
          <a:bodyPr wrap="none">
            <a:spAutoFit/>
          </a:bodyPr>
          <a:lstStyle/>
          <a:p>
            <a:r>
              <a:rPr lang="en-US"/>
              <a:t>x</a:t>
            </a:r>
          </a:p>
        </p:txBody>
      </p:sp>
      <p:sp>
        <p:nvSpPr>
          <p:cNvPr id="9" name="Text Box 8"/>
          <p:cNvSpPr txBox="1">
            <a:spLocks noChangeArrowheads="1"/>
          </p:cNvSpPr>
          <p:nvPr/>
        </p:nvSpPr>
        <p:spPr bwMode="auto">
          <a:xfrm>
            <a:off x="1692275" y="3124200"/>
            <a:ext cx="336550" cy="457200"/>
          </a:xfrm>
          <a:prstGeom prst="rect">
            <a:avLst/>
          </a:prstGeom>
          <a:noFill/>
          <a:ln w="9525">
            <a:noFill/>
            <a:miter lim="800000"/>
            <a:headEnd/>
            <a:tailEnd/>
          </a:ln>
          <a:effectLst/>
        </p:spPr>
        <p:txBody>
          <a:bodyPr wrap="none">
            <a:spAutoFit/>
          </a:bodyPr>
          <a:lstStyle/>
          <a:p>
            <a:r>
              <a:rPr lang="en-US"/>
              <a:t>y</a:t>
            </a:r>
          </a:p>
        </p:txBody>
      </p:sp>
      <p:sp>
        <p:nvSpPr>
          <p:cNvPr id="10" name="Line 9"/>
          <p:cNvSpPr>
            <a:spLocks noChangeShapeType="1"/>
          </p:cNvSpPr>
          <p:nvPr/>
        </p:nvSpPr>
        <p:spPr bwMode="auto">
          <a:xfrm>
            <a:off x="3825875"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1" name="Rectangle 10"/>
          <p:cNvSpPr>
            <a:spLocks noChangeArrowheads="1"/>
          </p:cNvSpPr>
          <p:nvPr/>
        </p:nvSpPr>
        <p:spPr bwMode="auto">
          <a:xfrm>
            <a:off x="6721475" y="34290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2" name="Line 11"/>
          <p:cNvSpPr>
            <a:spLocks noChangeShapeType="1"/>
          </p:cNvSpPr>
          <p:nvPr/>
        </p:nvSpPr>
        <p:spPr bwMode="auto">
          <a:xfrm flipV="1">
            <a:off x="6492875"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3" name="Line 12"/>
          <p:cNvSpPr>
            <a:spLocks noChangeShapeType="1"/>
          </p:cNvSpPr>
          <p:nvPr/>
        </p:nvSpPr>
        <p:spPr bwMode="auto">
          <a:xfrm>
            <a:off x="5349875"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4" name="Text Box 13"/>
          <p:cNvSpPr txBox="1">
            <a:spLocks noChangeArrowheads="1"/>
          </p:cNvSpPr>
          <p:nvPr/>
        </p:nvSpPr>
        <p:spPr bwMode="auto">
          <a:xfrm>
            <a:off x="7635875" y="4343400"/>
            <a:ext cx="320922" cy="369332"/>
          </a:xfrm>
          <a:prstGeom prst="rect">
            <a:avLst/>
          </a:prstGeom>
          <a:noFill/>
          <a:ln w="9525">
            <a:noFill/>
            <a:miter lim="800000"/>
            <a:headEnd/>
            <a:tailEnd/>
          </a:ln>
          <a:effectLst/>
        </p:spPr>
        <p:txBody>
          <a:bodyPr wrap="none">
            <a:spAutoFit/>
          </a:bodyPr>
          <a:lstStyle/>
          <a:p>
            <a:r>
              <a:rPr lang="en-US" dirty="0"/>
              <a:t>x</a:t>
            </a:r>
          </a:p>
        </p:txBody>
      </p:sp>
      <p:sp>
        <p:nvSpPr>
          <p:cNvPr id="15" name="Text Box 14"/>
          <p:cNvSpPr txBox="1">
            <a:spLocks noChangeArrowheads="1"/>
          </p:cNvSpPr>
          <p:nvPr/>
        </p:nvSpPr>
        <p:spPr bwMode="auto">
          <a:xfrm>
            <a:off x="6111875" y="3124200"/>
            <a:ext cx="320922" cy="369332"/>
          </a:xfrm>
          <a:prstGeom prst="rect">
            <a:avLst/>
          </a:prstGeom>
          <a:noFill/>
          <a:ln w="9525">
            <a:noFill/>
            <a:miter lim="800000"/>
            <a:headEnd/>
            <a:tailEnd/>
          </a:ln>
          <a:effectLst/>
        </p:spPr>
        <p:txBody>
          <a:bodyPr wrap="none">
            <a:spAutoFit/>
          </a:bodyPr>
          <a:lstStyle/>
          <a:p>
            <a:r>
              <a:rPr lang="en-US" dirty="0"/>
              <a:t>y</a:t>
            </a:r>
          </a:p>
        </p:txBody>
      </p:sp>
      <p:sp>
        <p:nvSpPr>
          <p:cNvPr id="16" name="Oval 15"/>
          <p:cNvSpPr>
            <a:spLocks noChangeArrowheads="1"/>
          </p:cNvSpPr>
          <p:nvPr/>
        </p:nvSpPr>
        <p:spPr bwMode="auto">
          <a:xfrm>
            <a:off x="7178675" y="37338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7" name="Oval 16"/>
          <p:cNvSpPr>
            <a:spLocks noChangeArrowheads="1"/>
          </p:cNvSpPr>
          <p:nvPr/>
        </p:nvSpPr>
        <p:spPr bwMode="auto">
          <a:xfrm>
            <a:off x="7712075" y="33528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8" name="Line 17"/>
          <p:cNvSpPr>
            <a:spLocks noChangeShapeType="1"/>
          </p:cNvSpPr>
          <p:nvPr/>
        </p:nvSpPr>
        <p:spPr bwMode="auto">
          <a:xfrm>
            <a:off x="6492875" y="4419600"/>
            <a:ext cx="762000" cy="0"/>
          </a:xfrm>
          <a:prstGeom prst="line">
            <a:avLst/>
          </a:prstGeom>
          <a:noFill/>
          <a:ln w="28575">
            <a:solidFill>
              <a:schemeClr val="tx1"/>
            </a:solidFill>
            <a:prstDash val="sysDot"/>
            <a:round/>
            <a:headEnd/>
            <a:tailEnd/>
          </a:ln>
          <a:effectLst/>
        </p:spPr>
        <p:txBody>
          <a:bodyPr/>
          <a:lstStyle/>
          <a:p>
            <a:endParaRPr lang="en-US"/>
          </a:p>
        </p:txBody>
      </p:sp>
      <p:sp>
        <p:nvSpPr>
          <p:cNvPr id="19" name="Line 18"/>
          <p:cNvSpPr>
            <a:spLocks noChangeShapeType="1"/>
          </p:cNvSpPr>
          <p:nvPr/>
        </p:nvSpPr>
        <p:spPr bwMode="auto">
          <a:xfrm flipV="1">
            <a:off x="7254875" y="3810000"/>
            <a:ext cx="0" cy="609600"/>
          </a:xfrm>
          <a:prstGeom prst="line">
            <a:avLst/>
          </a:prstGeom>
          <a:noFill/>
          <a:ln w="28575">
            <a:solidFill>
              <a:schemeClr val="tx1"/>
            </a:solidFill>
            <a:prstDash val="sysDot"/>
            <a:round/>
            <a:headEnd/>
            <a:tailEnd/>
          </a:ln>
          <a:effectLst/>
        </p:spPr>
        <p:txBody>
          <a:bodyPr/>
          <a:lstStyle/>
          <a:p>
            <a:endParaRPr lang="en-US"/>
          </a:p>
        </p:txBody>
      </p:sp>
      <p:sp>
        <p:nvSpPr>
          <p:cNvPr id="20" name="Text Box 19"/>
          <p:cNvSpPr txBox="1">
            <a:spLocks noChangeArrowheads="1"/>
          </p:cNvSpPr>
          <p:nvPr/>
        </p:nvSpPr>
        <p:spPr bwMode="auto">
          <a:xfrm>
            <a:off x="6781800" y="4384675"/>
            <a:ext cx="427038" cy="457200"/>
          </a:xfrm>
          <a:prstGeom prst="rect">
            <a:avLst/>
          </a:prstGeom>
          <a:noFill/>
          <a:ln w="9525">
            <a:noFill/>
            <a:miter lim="800000"/>
            <a:headEnd/>
            <a:tailEnd/>
          </a:ln>
          <a:effectLst/>
        </p:spPr>
        <p:txBody>
          <a:bodyPr wrap="none">
            <a:spAutoFit/>
          </a:bodyPr>
          <a:lstStyle/>
          <a:p>
            <a:r>
              <a:rPr lang="en-US" i="1"/>
              <a:t>b</a:t>
            </a:r>
            <a:r>
              <a:rPr lang="en-US" i="1" baseline="-25000"/>
              <a:t>x</a:t>
            </a:r>
          </a:p>
        </p:txBody>
      </p:sp>
      <p:sp>
        <p:nvSpPr>
          <p:cNvPr id="21" name="Text Box 20"/>
          <p:cNvSpPr txBox="1">
            <a:spLocks noChangeArrowheads="1"/>
          </p:cNvSpPr>
          <p:nvPr/>
        </p:nvSpPr>
        <p:spPr bwMode="auto">
          <a:xfrm>
            <a:off x="7254875" y="3886200"/>
            <a:ext cx="427038" cy="457200"/>
          </a:xfrm>
          <a:prstGeom prst="rect">
            <a:avLst/>
          </a:prstGeom>
          <a:noFill/>
          <a:ln w="9525">
            <a:noFill/>
            <a:miter lim="800000"/>
            <a:headEnd/>
            <a:tailEnd/>
          </a:ln>
          <a:effectLst/>
        </p:spPr>
        <p:txBody>
          <a:bodyPr wrap="none">
            <a:spAutoFit/>
          </a:bodyPr>
          <a:lstStyle/>
          <a:p>
            <a:r>
              <a:rPr lang="en-US" i="1"/>
              <a:t>b</a:t>
            </a:r>
            <a:r>
              <a:rPr lang="en-US" i="1" baseline="-25000"/>
              <a:t>y</a:t>
            </a:r>
          </a:p>
        </p:txBody>
      </p:sp>
      <p:sp>
        <p:nvSpPr>
          <p:cNvPr id="22" name="Rectangle 21"/>
          <p:cNvSpPr>
            <a:spLocks noChangeArrowheads="1"/>
          </p:cNvSpPr>
          <p:nvPr/>
        </p:nvSpPr>
        <p:spPr bwMode="auto">
          <a:xfrm>
            <a:off x="1539875" y="40386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23" name="Oval 22"/>
          <p:cNvSpPr>
            <a:spLocks noChangeArrowheads="1"/>
          </p:cNvSpPr>
          <p:nvPr/>
        </p:nvSpPr>
        <p:spPr bwMode="auto">
          <a:xfrm>
            <a:off x="1997075"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4" name="Oval 23"/>
          <p:cNvSpPr>
            <a:spLocks noChangeArrowheads="1"/>
          </p:cNvSpPr>
          <p:nvPr/>
        </p:nvSpPr>
        <p:spPr bwMode="auto">
          <a:xfrm>
            <a:off x="2530475"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Historically …</a:t>
            </a:r>
          </a:p>
        </p:txBody>
      </p:sp>
      <p:sp>
        <p:nvSpPr>
          <p:cNvPr id="3" name="Content Placeholder 2"/>
          <p:cNvSpPr>
            <a:spLocks noGrp="1"/>
          </p:cNvSpPr>
          <p:nvPr>
            <p:ph idx="1"/>
          </p:nvPr>
        </p:nvSpPr>
        <p:spPr>
          <a:xfrm>
            <a:off x="566738" y="1752600"/>
            <a:ext cx="7510462" cy="4267200"/>
          </a:xfrm>
        </p:spPr>
        <p:txBody>
          <a:bodyPr/>
          <a:lstStyle/>
          <a:p>
            <a:r>
              <a:rPr lang="en-US" sz="2400" dirty="0"/>
              <a:t>The basis for film special effects</a:t>
            </a:r>
          </a:p>
          <a:p>
            <a:pPr lvl="1"/>
            <a:r>
              <a:rPr lang="en-US" sz="2000" dirty="0"/>
              <a:t>Create digital imagery and composite it into live action</a:t>
            </a:r>
          </a:p>
          <a:p>
            <a:pPr lvl="1"/>
            <a:r>
              <a:rPr lang="en-US" sz="2000" dirty="0"/>
              <a:t>It was necessary for films (like Star Wars) where models were used</a:t>
            </a:r>
          </a:p>
          <a:p>
            <a:pPr lvl="1"/>
            <a:r>
              <a:rPr lang="en-US" sz="2000" dirty="0"/>
              <a:t>It was done with film and masks, and was time consuming and expensive</a:t>
            </a:r>
          </a:p>
          <a:p>
            <a:r>
              <a:rPr lang="en-US" sz="2400" dirty="0"/>
              <a:t>Important part of animation – even hand animation</a:t>
            </a:r>
          </a:p>
          <a:p>
            <a:pPr lvl="1"/>
            <a:r>
              <a:rPr lang="en-US" sz="2000" dirty="0"/>
              <a:t>Background change more slowly than foregrounds, so composite foreground elements onto constant background</a:t>
            </a:r>
          </a:p>
          <a:p>
            <a:pPr lvl="1"/>
            <a:r>
              <a:rPr lang="en-US" sz="2000" dirty="0"/>
              <a:t>It was a major advance in animation – the </a:t>
            </a:r>
            <a:r>
              <a:rPr lang="en-US" sz="2000" i="1" dirty="0" err="1"/>
              <a:t>multiplane</a:t>
            </a:r>
            <a:r>
              <a:rPr lang="en-US" sz="2000" i="1" dirty="0"/>
              <a:t> camera</a:t>
            </a:r>
            <a:r>
              <a:rPr lang="en-US" sz="2000" dirty="0"/>
              <a:t> first used in Snow White (1937)</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a:t>
            </a:fld>
            <a:endParaRPr lang="en-US"/>
          </a:p>
        </p:txBody>
      </p:sp>
    </p:spTree>
    <p:extLst>
      <p:ext uri="{BB962C8B-B14F-4D97-AF65-F5344CB8AC3E}">
        <p14:creationId xmlns:p14="http://schemas.microsoft.com/office/powerpoint/2010/main" val="526462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Scaling</a:t>
            </a:r>
          </a:p>
        </p:txBody>
      </p:sp>
      <p:sp>
        <p:nvSpPr>
          <p:cNvPr id="3" name="Content Placeholder 2"/>
          <p:cNvSpPr>
            <a:spLocks noGrp="1"/>
          </p:cNvSpPr>
          <p:nvPr>
            <p:ph idx="1"/>
          </p:nvPr>
        </p:nvSpPr>
        <p:spPr/>
        <p:txBody>
          <a:bodyPr/>
          <a:lstStyle/>
          <a:p>
            <a:r>
              <a:rPr lang="en-US" dirty="0"/>
              <a:t>Resizes an object in each dimension</a:t>
            </a:r>
          </a:p>
        </p:txBody>
      </p:sp>
      <p:sp>
        <p:nvSpPr>
          <p:cNvPr id="4" name="Slide Number Placeholder 3"/>
          <p:cNvSpPr>
            <a:spLocks noGrp="1"/>
          </p:cNvSpPr>
          <p:nvPr>
            <p:ph type="sldNum" sz="quarter" idx="12"/>
          </p:nvPr>
        </p:nvSpPr>
        <p:spPr/>
        <p:txBody>
          <a:bodyPr/>
          <a:lstStyle/>
          <a:p>
            <a:fld id="{87037288-ABAD-4E56-93DB-19D719620939}" type="slidenum">
              <a:rPr lang="en-US" smtClean="0"/>
              <a:pPr/>
              <a:t>60</a:t>
            </a:fld>
            <a:endParaRPr lang="en-US"/>
          </a:p>
        </p:txBody>
      </p:sp>
      <p:sp>
        <p:nvSpPr>
          <p:cNvPr id="5" name="Line 4"/>
          <p:cNvSpPr>
            <a:spLocks noChangeShapeType="1"/>
          </p:cNvSpPr>
          <p:nvPr/>
        </p:nvSpPr>
        <p:spPr bwMode="auto">
          <a:xfrm flipV="1">
            <a:off x="1905000" y="35052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762000" y="47244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048000" y="4648200"/>
            <a:ext cx="336550" cy="457200"/>
          </a:xfrm>
          <a:prstGeom prst="rect">
            <a:avLst/>
          </a:prstGeom>
          <a:noFill/>
          <a:ln w="9525">
            <a:noFill/>
            <a:miter lim="800000"/>
            <a:headEnd/>
            <a:tailEnd/>
          </a:ln>
          <a:effectLst/>
        </p:spPr>
        <p:txBody>
          <a:bodyPr wrap="none">
            <a:spAutoFit/>
          </a:bodyPr>
          <a:lstStyle/>
          <a:p>
            <a:r>
              <a:rPr lang="en-US"/>
              <a:t>x</a:t>
            </a:r>
          </a:p>
        </p:txBody>
      </p:sp>
      <p:sp>
        <p:nvSpPr>
          <p:cNvPr id="8" name="Text Box 7"/>
          <p:cNvSpPr txBox="1">
            <a:spLocks noChangeArrowheads="1"/>
          </p:cNvSpPr>
          <p:nvPr/>
        </p:nvSpPr>
        <p:spPr bwMode="auto">
          <a:xfrm>
            <a:off x="1524000" y="3429000"/>
            <a:ext cx="336550" cy="457200"/>
          </a:xfrm>
          <a:prstGeom prst="rect">
            <a:avLst/>
          </a:prstGeom>
          <a:noFill/>
          <a:ln w="9525">
            <a:noFill/>
            <a:miter lim="800000"/>
            <a:headEnd/>
            <a:tailEnd/>
          </a:ln>
          <a:effectLst/>
        </p:spPr>
        <p:txBody>
          <a:bodyPr wrap="none">
            <a:spAutoFit/>
          </a:bodyPr>
          <a:lstStyle/>
          <a:p>
            <a:r>
              <a:rPr lang="en-US"/>
              <a:t>y</a:t>
            </a:r>
          </a:p>
        </p:txBody>
      </p:sp>
      <p:sp>
        <p:nvSpPr>
          <p:cNvPr id="9" name="Line 8"/>
          <p:cNvSpPr>
            <a:spLocks noChangeShapeType="1"/>
          </p:cNvSpPr>
          <p:nvPr/>
        </p:nvSpPr>
        <p:spPr bwMode="auto">
          <a:xfrm>
            <a:off x="3657600" y="45720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0" name="Rectangle 9"/>
          <p:cNvSpPr>
            <a:spLocks noChangeArrowheads="1"/>
          </p:cNvSpPr>
          <p:nvPr/>
        </p:nvSpPr>
        <p:spPr bwMode="auto">
          <a:xfrm>
            <a:off x="1371600" y="43434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1" name="Oval 10"/>
          <p:cNvSpPr>
            <a:spLocks noChangeArrowheads="1"/>
          </p:cNvSpPr>
          <p:nvPr/>
        </p:nvSpPr>
        <p:spPr bwMode="auto">
          <a:xfrm>
            <a:off x="1828800" y="4648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2" name="Oval 11"/>
          <p:cNvSpPr>
            <a:spLocks noChangeArrowheads="1"/>
          </p:cNvSpPr>
          <p:nvPr/>
        </p:nvSpPr>
        <p:spPr bwMode="auto">
          <a:xfrm>
            <a:off x="2362200" y="4267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3" name="Text Box 12"/>
          <p:cNvSpPr txBox="1">
            <a:spLocks noChangeArrowheads="1"/>
          </p:cNvSpPr>
          <p:nvPr/>
        </p:nvSpPr>
        <p:spPr bwMode="auto">
          <a:xfrm>
            <a:off x="2041525" y="4537075"/>
            <a:ext cx="319088" cy="457200"/>
          </a:xfrm>
          <a:prstGeom prst="rect">
            <a:avLst/>
          </a:prstGeom>
          <a:noFill/>
          <a:ln w="9525">
            <a:noFill/>
            <a:miter lim="800000"/>
            <a:headEnd/>
            <a:tailEnd/>
          </a:ln>
          <a:effectLst/>
        </p:spPr>
        <p:txBody>
          <a:bodyPr wrap="none">
            <a:spAutoFit/>
          </a:bodyPr>
          <a:lstStyle/>
          <a:p>
            <a:r>
              <a:rPr lang="en-US" i="1"/>
              <a:t>x</a:t>
            </a:r>
          </a:p>
        </p:txBody>
      </p:sp>
      <p:sp>
        <p:nvSpPr>
          <p:cNvPr id="14" name="Text Box 13"/>
          <p:cNvSpPr txBox="1">
            <a:spLocks noChangeArrowheads="1"/>
          </p:cNvSpPr>
          <p:nvPr/>
        </p:nvSpPr>
        <p:spPr bwMode="auto">
          <a:xfrm>
            <a:off x="1600200" y="4267200"/>
            <a:ext cx="319088" cy="457200"/>
          </a:xfrm>
          <a:prstGeom prst="rect">
            <a:avLst/>
          </a:prstGeom>
          <a:noFill/>
          <a:ln w="9525">
            <a:noFill/>
            <a:miter lim="800000"/>
            <a:headEnd/>
            <a:tailEnd/>
          </a:ln>
          <a:effectLst/>
        </p:spPr>
        <p:txBody>
          <a:bodyPr wrap="none">
            <a:spAutoFit/>
          </a:bodyPr>
          <a:lstStyle/>
          <a:p>
            <a:r>
              <a:rPr lang="en-US" i="1"/>
              <a:t>y</a:t>
            </a:r>
          </a:p>
        </p:txBody>
      </p:sp>
      <p:sp>
        <p:nvSpPr>
          <p:cNvPr id="15" name="Line 14"/>
          <p:cNvSpPr>
            <a:spLocks noChangeShapeType="1"/>
          </p:cNvSpPr>
          <p:nvPr/>
        </p:nvSpPr>
        <p:spPr bwMode="auto">
          <a:xfrm flipV="1">
            <a:off x="5943600" y="3581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6" name="Line 15"/>
          <p:cNvSpPr>
            <a:spLocks noChangeShapeType="1"/>
          </p:cNvSpPr>
          <p:nvPr/>
        </p:nvSpPr>
        <p:spPr bwMode="auto">
          <a:xfrm>
            <a:off x="4800600" y="4800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7" name="Text Box 16"/>
          <p:cNvSpPr txBox="1">
            <a:spLocks noChangeArrowheads="1"/>
          </p:cNvSpPr>
          <p:nvPr/>
        </p:nvSpPr>
        <p:spPr bwMode="auto">
          <a:xfrm>
            <a:off x="7086600" y="4724400"/>
            <a:ext cx="320922" cy="369332"/>
          </a:xfrm>
          <a:prstGeom prst="rect">
            <a:avLst/>
          </a:prstGeom>
          <a:noFill/>
          <a:ln w="9525">
            <a:noFill/>
            <a:miter lim="800000"/>
            <a:headEnd/>
            <a:tailEnd/>
          </a:ln>
          <a:effectLst/>
        </p:spPr>
        <p:txBody>
          <a:bodyPr wrap="none">
            <a:spAutoFit/>
          </a:bodyPr>
          <a:lstStyle/>
          <a:p>
            <a:r>
              <a:rPr lang="en-US" dirty="0"/>
              <a:t>x</a:t>
            </a:r>
          </a:p>
        </p:txBody>
      </p:sp>
      <p:sp>
        <p:nvSpPr>
          <p:cNvPr id="18" name="Text Box 17"/>
          <p:cNvSpPr txBox="1">
            <a:spLocks noChangeArrowheads="1"/>
          </p:cNvSpPr>
          <p:nvPr/>
        </p:nvSpPr>
        <p:spPr bwMode="auto">
          <a:xfrm>
            <a:off x="5562600" y="3505200"/>
            <a:ext cx="320922" cy="369332"/>
          </a:xfrm>
          <a:prstGeom prst="rect">
            <a:avLst/>
          </a:prstGeom>
          <a:noFill/>
          <a:ln w="9525">
            <a:noFill/>
            <a:miter lim="800000"/>
            <a:headEnd/>
            <a:tailEnd/>
          </a:ln>
          <a:effectLst/>
        </p:spPr>
        <p:txBody>
          <a:bodyPr wrap="none">
            <a:spAutoFit/>
          </a:bodyPr>
          <a:lstStyle/>
          <a:p>
            <a:r>
              <a:rPr lang="en-US" dirty="0"/>
              <a:t>y</a:t>
            </a:r>
          </a:p>
        </p:txBody>
      </p:sp>
      <p:sp>
        <p:nvSpPr>
          <p:cNvPr id="19" name="Rectangle 18"/>
          <p:cNvSpPr>
            <a:spLocks noChangeArrowheads="1"/>
          </p:cNvSpPr>
          <p:nvPr/>
        </p:nvSpPr>
        <p:spPr bwMode="auto">
          <a:xfrm>
            <a:off x="5562600" y="4038600"/>
            <a:ext cx="762000" cy="1524000"/>
          </a:xfrm>
          <a:prstGeom prst="rect">
            <a:avLst/>
          </a:prstGeom>
          <a:noFill/>
          <a:ln w="19050">
            <a:solidFill>
              <a:schemeClr val="tx1"/>
            </a:solidFill>
            <a:miter lim="800000"/>
            <a:headEnd/>
            <a:tailEnd/>
          </a:ln>
          <a:effectLst/>
        </p:spPr>
        <p:txBody>
          <a:bodyPr wrap="none" anchor="ctr"/>
          <a:lstStyle/>
          <a:p>
            <a:endParaRPr lang="en-US"/>
          </a:p>
        </p:txBody>
      </p:sp>
      <p:sp>
        <p:nvSpPr>
          <p:cNvPr id="20" name="Oval 19"/>
          <p:cNvSpPr>
            <a:spLocks noChangeArrowheads="1"/>
          </p:cNvSpPr>
          <p:nvPr/>
        </p:nvSpPr>
        <p:spPr bwMode="auto">
          <a:xfrm>
            <a:off x="5867400" y="4724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1" name="Oval 20"/>
          <p:cNvSpPr>
            <a:spLocks noChangeArrowheads="1"/>
          </p:cNvSpPr>
          <p:nvPr/>
        </p:nvSpPr>
        <p:spPr bwMode="auto">
          <a:xfrm>
            <a:off x="62484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2" name="Text Box 21"/>
          <p:cNvSpPr txBox="1">
            <a:spLocks noChangeArrowheads="1"/>
          </p:cNvSpPr>
          <p:nvPr/>
        </p:nvSpPr>
        <p:spPr bwMode="auto">
          <a:xfrm>
            <a:off x="5873206" y="4736926"/>
            <a:ext cx="528638" cy="457200"/>
          </a:xfrm>
          <a:prstGeom prst="rect">
            <a:avLst/>
          </a:prstGeom>
          <a:noFill/>
          <a:ln w="9525">
            <a:noFill/>
            <a:miter lim="800000"/>
            <a:headEnd/>
            <a:tailEnd/>
          </a:ln>
          <a:effectLst/>
        </p:spPr>
        <p:txBody>
          <a:bodyPr wrap="none">
            <a:spAutoFit/>
          </a:bodyPr>
          <a:lstStyle/>
          <a:p>
            <a:r>
              <a:rPr lang="en-US" i="1" dirty="0" err="1"/>
              <a:t>s</a:t>
            </a:r>
            <a:r>
              <a:rPr lang="en-US" i="1" baseline="-25000" dirty="0" err="1"/>
              <a:t>x</a:t>
            </a:r>
            <a:r>
              <a:rPr lang="en-US" i="1" dirty="0" err="1"/>
              <a:t>x</a:t>
            </a:r>
            <a:endParaRPr lang="en-US" i="1" dirty="0"/>
          </a:p>
        </p:txBody>
      </p:sp>
      <p:sp>
        <p:nvSpPr>
          <p:cNvPr id="23" name="Text Box 22"/>
          <p:cNvSpPr txBox="1">
            <a:spLocks noChangeArrowheads="1"/>
          </p:cNvSpPr>
          <p:nvPr/>
        </p:nvSpPr>
        <p:spPr bwMode="auto">
          <a:xfrm>
            <a:off x="5499970" y="4215008"/>
            <a:ext cx="528638" cy="457200"/>
          </a:xfrm>
          <a:prstGeom prst="rect">
            <a:avLst/>
          </a:prstGeom>
          <a:noFill/>
          <a:ln w="9525">
            <a:noFill/>
            <a:miter lim="800000"/>
            <a:headEnd/>
            <a:tailEnd/>
          </a:ln>
          <a:effectLst/>
        </p:spPr>
        <p:txBody>
          <a:bodyPr wrap="none">
            <a:spAutoFit/>
          </a:bodyPr>
          <a:lstStyle/>
          <a:p>
            <a:r>
              <a:rPr lang="en-US" i="1" dirty="0" err="1"/>
              <a:t>s</a:t>
            </a:r>
            <a:r>
              <a:rPr lang="en-US" i="1" baseline="-25000" dirty="0" err="1"/>
              <a:t>y</a:t>
            </a:r>
            <a:r>
              <a:rPr lang="en-US" i="1" dirty="0" err="1"/>
              <a:t>y</a:t>
            </a:r>
            <a:endParaRPr lang="en-US" i="1" dirty="0"/>
          </a:p>
        </p:txBody>
      </p:sp>
      <p:graphicFrame>
        <p:nvGraphicFramePr>
          <p:cNvPr id="24" name="Object 23"/>
          <p:cNvGraphicFramePr>
            <a:graphicFrameLocks noChangeAspect="1"/>
          </p:cNvGraphicFramePr>
          <p:nvPr/>
        </p:nvGraphicFramePr>
        <p:xfrm>
          <a:off x="2133600" y="2514600"/>
          <a:ext cx="3535363" cy="1157288"/>
        </p:xfrm>
        <a:graphic>
          <a:graphicData uri="http://schemas.openxmlformats.org/presentationml/2006/ole">
            <mc:AlternateContent xmlns:mc="http://schemas.openxmlformats.org/markup-compatibility/2006">
              <mc:Choice xmlns:v="urn:schemas-microsoft-com:vml" Requires="v">
                <p:oleObj name="Equation" r:id="rId2" imgW="1397000" imgH="457200" progId="Equation.3">
                  <p:embed/>
                </p:oleObj>
              </mc:Choice>
              <mc:Fallback>
                <p:oleObj name="Equation" r:id="rId2" imgW="1397000" imgH="457200" progId="Equation.3">
                  <p:embed/>
                  <p:pic>
                    <p:nvPicPr>
                      <p:cNvPr id="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514600"/>
                        <a:ext cx="3535363"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Scaling</a:t>
            </a:r>
          </a:p>
        </p:txBody>
      </p:sp>
      <p:sp>
        <p:nvSpPr>
          <p:cNvPr id="3" name="Content Placeholder 2"/>
          <p:cNvSpPr>
            <a:spLocks noGrp="1"/>
          </p:cNvSpPr>
          <p:nvPr>
            <p:ph idx="1"/>
          </p:nvPr>
        </p:nvSpPr>
        <p:spPr/>
        <p:txBody>
          <a:bodyPr/>
          <a:lstStyle/>
          <a:p>
            <a:r>
              <a:rPr lang="en-US" dirty="0"/>
              <a:t>Resizes an object in each dimension</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61</a:t>
            </a:fld>
            <a:endParaRPr lang="en-US"/>
          </a:p>
        </p:txBody>
      </p:sp>
      <p:sp>
        <p:nvSpPr>
          <p:cNvPr id="5" name="Line 4"/>
          <p:cNvSpPr>
            <a:spLocks noChangeShapeType="1"/>
          </p:cNvSpPr>
          <p:nvPr/>
        </p:nvSpPr>
        <p:spPr bwMode="auto">
          <a:xfrm flipV="1">
            <a:off x="1905000" y="34290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762000" y="46482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048000" y="4572000"/>
            <a:ext cx="336550" cy="457200"/>
          </a:xfrm>
          <a:prstGeom prst="rect">
            <a:avLst/>
          </a:prstGeom>
          <a:noFill/>
          <a:ln w="9525">
            <a:noFill/>
            <a:miter lim="800000"/>
            <a:headEnd/>
            <a:tailEnd/>
          </a:ln>
          <a:effectLst/>
        </p:spPr>
        <p:txBody>
          <a:bodyPr wrap="none">
            <a:spAutoFit/>
          </a:bodyPr>
          <a:lstStyle/>
          <a:p>
            <a:r>
              <a:rPr lang="en-US"/>
              <a:t>x</a:t>
            </a:r>
          </a:p>
        </p:txBody>
      </p:sp>
      <p:sp>
        <p:nvSpPr>
          <p:cNvPr id="8" name="Text Box 7"/>
          <p:cNvSpPr txBox="1">
            <a:spLocks noChangeArrowheads="1"/>
          </p:cNvSpPr>
          <p:nvPr/>
        </p:nvSpPr>
        <p:spPr bwMode="auto">
          <a:xfrm>
            <a:off x="1524000" y="3352800"/>
            <a:ext cx="336550" cy="457200"/>
          </a:xfrm>
          <a:prstGeom prst="rect">
            <a:avLst/>
          </a:prstGeom>
          <a:noFill/>
          <a:ln w="9525">
            <a:noFill/>
            <a:miter lim="800000"/>
            <a:headEnd/>
            <a:tailEnd/>
          </a:ln>
          <a:effectLst/>
        </p:spPr>
        <p:txBody>
          <a:bodyPr wrap="none">
            <a:spAutoFit/>
          </a:bodyPr>
          <a:lstStyle/>
          <a:p>
            <a:r>
              <a:rPr lang="en-US"/>
              <a:t>y</a:t>
            </a:r>
          </a:p>
        </p:txBody>
      </p:sp>
      <p:sp>
        <p:nvSpPr>
          <p:cNvPr id="9" name="Line 8"/>
          <p:cNvSpPr>
            <a:spLocks noChangeShapeType="1"/>
          </p:cNvSpPr>
          <p:nvPr/>
        </p:nvSpPr>
        <p:spPr bwMode="auto">
          <a:xfrm>
            <a:off x="3657600" y="44958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0" name="Rectangle 9"/>
          <p:cNvSpPr>
            <a:spLocks noChangeArrowheads="1"/>
          </p:cNvSpPr>
          <p:nvPr/>
        </p:nvSpPr>
        <p:spPr bwMode="auto">
          <a:xfrm>
            <a:off x="1371600" y="42672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1" name="Oval 10"/>
          <p:cNvSpPr>
            <a:spLocks noChangeArrowheads="1"/>
          </p:cNvSpPr>
          <p:nvPr/>
        </p:nvSpPr>
        <p:spPr bwMode="auto">
          <a:xfrm>
            <a:off x="1828800" y="45720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2" name="Oval 11"/>
          <p:cNvSpPr>
            <a:spLocks noChangeArrowheads="1"/>
          </p:cNvSpPr>
          <p:nvPr/>
        </p:nvSpPr>
        <p:spPr bwMode="auto">
          <a:xfrm>
            <a:off x="2362200" y="41910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graphicFrame>
        <p:nvGraphicFramePr>
          <p:cNvPr id="13" name="Object 12"/>
          <p:cNvGraphicFramePr>
            <a:graphicFrameLocks noChangeAspect="1"/>
          </p:cNvGraphicFramePr>
          <p:nvPr/>
        </p:nvGraphicFramePr>
        <p:xfrm>
          <a:off x="1981200" y="2514600"/>
          <a:ext cx="3922713" cy="1220788"/>
        </p:xfrm>
        <a:graphic>
          <a:graphicData uri="http://schemas.openxmlformats.org/presentationml/2006/ole">
            <mc:AlternateContent xmlns:mc="http://schemas.openxmlformats.org/markup-compatibility/2006">
              <mc:Choice xmlns:v="urn:schemas-microsoft-com:vml" Requires="v">
                <p:oleObj name="Equation" r:id="rId2" imgW="1548728" imgH="482391" progId="Equation.3">
                  <p:embed/>
                </p:oleObj>
              </mc:Choice>
              <mc:Fallback>
                <p:oleObj name="Equation" r:id="rId2" imgW="1548728" imgH="482391" progId="Equation.3">
                  <p:embed/>
                  <p:pic>
                    <p:nvPicPr>
                      <p:cNvPr id="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14600"/>
                        <a:ext cx="3922713"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13"/>
          <p:cNvSpPr txBox="1">
            <a:spLocks noChangeArrowheads="1"/>
          </p:cNvSpPr>
          <p:nvPr/>
        </p:nvSpPr>
        <p:spPr bwMode="auto">
          <a:xfrm>
            <a:off x="2041525" y="4460875"/>
            <a:ext cx="319088" cy="457200"/>
          </a:xfrm>
          <a:prstGeom prst="rect">
            <a:avLst/>
          </a:prstGeom>
          <a:noFill/>
          <a:ln w="9525">
            <a:noFill/>
            <a:miter lim="800000"/>
            <a:headEnd/>
            <a:tailEnd/>
          </a:ln>
          <a:effectLst/>
        </p:spPr>
        <p:txBody>
          <a:bodyPr wrap="none">
            <a:spAutoFit/>
          </a:bodyPr>
          <a:lstStyle/>
          <a:p>
            <a:r>
              <a:rPr lang="en-US" i="1"/>
              <a:t>x</a:t>
            </a:r>
          </a:p>
        </p:txBody>
      </p:sp>
      <p:sp>
        <p:nvSpPr>
          <p:cNvPr id="15" name="Text Box 14"/>
          <p:cNvSpPr txBox="1">
            <a:spLocks noChangeArrowheads="1"/>
          </p:cNvSpPr>
          <p:nvPr/>
        </p:nvSpPr>
        <p:spPr bwMode="auto">
          <a:xfrm>
            <a:off x="1600200" y="4191000"/>
            <a:ext cx="319088" cy="457200"/>
          </a:xfrm>
          <a:prstGeom prst="rect">
            <a:avLst/>
          </a:prstGeom>
          <a:noFill/>
          <a:ln w="9525">
            <a:noFill/>
            <a:miter lim="800000"/>
            <a:headEnd/>
            <a:tailEnd/>
          </a:ln>
          <a:effectLst/>
        </p:spPr>
        <p:txBody>
          <a:bodyPr wrap="none">
            <a:spAutoFit/>
          </a:bodyPr>
          <a:lstStyle/>
          <a:p>
            <a:r>
              <a:rPr lang="en-US" i="1"/>
              <a:t>y</a:t>
            </a:r>
          </a:p>
        </p:txBody>
      </p:sp>
      <p:sp>
        <p:nvSpPr>
          <p:cNvPr id="16" name="Line 15"/>
          <p:cNvSpPr>
            <a:spLocks noChangeShapeType="1"/>
          </p:cNvSpPr>
          <p:nvPr/>
        </p:nvSpPr>
        <p:spPr bwMode="auto">
          <a:xfrm flipV="1">
            <a:off x="5943600" y="35052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7" name="Line 16"/>
          <p:cNvSpPr>
            <a:spLocks noChangeShapeType="1"/>
          </p:cNvSpPr>
          <p:nvPr/>
        </p:nvSpPr>
        <p:spPr bwMode="auto">
          <a:xfrm>
            <a:off x="4800600" y="47244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8" name="Text Box 17"/>
          <p:cNvSpPr txBox="1">
            <a:spLocks noChangeArrowheads="1"/>
          </p:cNvSpPr>
          <p:nvPr/>
        </p:nvSpPr>
        <p:spPr bwMode="auto">
          <a:xfrm>
            <a:off x="7086600" y="4648200"/>
            <a:ext cx="336550" cy="457200"/>
          </a:xfrm>
          <a:prstGeom prst="rect">
            <a:avLst/>
          </a:prstGeom>
          <a:noFill/>
          <a:ln w="9525">
            <a:noFill/>
            <a:miter lim="800000"/>
            <a:headEnd/>
            <a:tailEnd/>
          </a:ln>
          <a:effectLst/>
        </p:spPr>
        <p:txBody>
          <a:bodyPr wrap="none">
            <a:spAutoFit/>
          </a:bodyPr>
          <a:lstStyle/>
          <a:p>
            <a:r>
              <a:rPr lang="en-US" dirty="0"/>
              <a:t>x</a:t>
            </a:r>
          </a:p>
        </p:txBody>
      </p:sp>
      <p:sp>
        <p:nvSpPr>
          <p:cNvPr id="19" name="Text Box 18"/>
          <p:cNvSpPr txBox="1">
            <a:spLocks noChangeArrowheads="1"/>
          </p:cNvSpPr>
          <p:nvPr/>
        </p:nvSpPr>
        <p:spPr bwMode="auto">
          <a:xfrm>
            <a:off x="5562600" y="3581400"/>
            <a:ext cx="320922" cy="369332"/>
          </a:xfrm>
          <a:prstGeom prst="rect">
            <a:avLst/>
          </a:prstGeom>
          <a:noFill/>
          <a:ln w="9525">
            <a:noFill/>
            <a:miter lim="800000"/>
            <a:headEnd/>
            <a:tailEnd/>
          </a:ln>
          <a:effectLst/>
        </p:spPr>
        <p:txBody>
          <a:bodyPr wrap="none">
            <a:spAutoFit/>
          </a:bodyPr>
          <a:lstStyle/>
          <a:p>
            <a:r>
              <a:rPr lang="en-US" dirty="0"/>
              <a:t>y</a:t>
            </a:r>
          </a:p>
        </p:txBody>
      </p:sp>
      <p:sp>
        <p:nvSpPr>
          <p:cNvPr id="20" name="Rectangle 19"/>
          <p:cNvSpPr>
            <a:spLocks noChangeArrowheads="1"/>
          </p:cNvSpPr>
          <p:nvPr/>
        </p:nvSpPr>
        <p:spPr bwMode="auto">
          <a:xfrm>
            <a:off x="5562600" y="3962400"/>
            <a:ext cx="762000" cy="1524000"/>
          </a:xfrm>
          <a:prstGeom prst="rect">
            <a:avLst/>
          </a:prstGeom>
          <a:noFill/>
          <a:ln w="19050">
            <a:solidFill>
              <a:schemeClr val="tx1"/>
            </a:solidFill>
            <a:miter lim="800000"/>
            <a:headEnd/>
            <a:tailEnd/>
          </a:ln>
          <a:effectLst/>
        </p:spPr>
        <p:txBody>
          <a:bodyPr wrap="none" anchor="ctr"/>
          <a:lstStyle/>
          <a:p>
            <a:endParaRPr lang="en-US"/>
          </a:p>
        </p:txBody>
      </p:sp>
      <p:sp>
        <p:nvSpPr>
          <p:cNvPr id="21" name="Oval 20"/>
          <p:cNvSpPr>
            <a:spLocks noChangeArrowheads="1"/>
          </p:cNvSpPr>
          <p:nvPr/>
        </p:nvSpPr>
        <p:spPr bwMode="auto">
          <a:xfrm>
            <a:off x="5867400" y="4648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2" name="Oval 21"/>
          <p:cNvSpPr>
            <a:spLocks noChangeArrowheads="1"/>
          </p:cNvSpPr>
          <p:nvPr/>
        </p:nvSpPr>
        <p:spPr bwMode="auto">
          <a:xfrm>
            <a:off x="6248400" y="3886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3" name="Text Box 22"/>
          <p:cNvSpPr txBox="1">
            <a:spLocks noChangeArrowheads="1"/>
          </p:cNvSpPr>
          <p:nvPr/>
        </p:nvSpPr>
        <p:spPr bwMode="auto">
          <a:xfrm>
            <a:off x="5867400" y="4724400"/>
            <a:ext cx="528638" cy="457200"/>
          </a:xfrm>
          <a:prstGeom prst="rect">
            <a:avLst/>
          </a:prstGeom>
          <a:noFill/>
          <a:ln w="9525">
            <a:noFill/>
            <a:miter lim="800000"/>
            <a:headEnd/>
            <a:tailEnd/>
          </a:ln>
          <a:effectLst/>
        </p:spPr>
        <p:txBody>
          <a:bodyPr wrap="none">
            <a:spAutoFit/>
          </a:bodyPr>
          <a:lstStyle/>
          <a:p>
            <a:r>
              <a:rPr lang="en-US" i="1" dirty="0" err="1"/>
              <a:t>s</a:t>
            </a:r>
            <a:r>
              <a:rPr lang="en-US" i="1" baseline="-25000" dirty="0" err="1"/>
              <a:t>x</a:t>
            </a:r>
            <a:r>
              <a:rPr lang="en-US" i="1" dirty="0" err="1"/>
              <a:t>x</a:t>
            </a:r>
            <a:endParaRPr lang="en-US" i="1" dirty="0"/>
          </a:p>
        </p:txBody>
      </p:sp>
      <p:sp>
        <p:nvSpPr>
          <p:cNvPr id="24" name="Text Box 23"/>
          <p:cNvSpPr txBox="1">
            <a:spLocks noChangeArrowheads="1"/>
          </p:cNvSpPr>
          <p:nvPr/>
        </p:nvSpPr>
        <p:spPr bwMode="auto">
          <a:xfrm>
            <a:off x="5486400" y="4114800"/>
            <a:ext cx="528638" cy="457200"/>
          </a:xfrm>
          <a:prstGeom prst="rect">
            <a:avLst/>
          </a:prstGeom>
          <a:noFill/>
          <a:ln w="9525">
            <a:noFill/>
            <a:miter lim="800000"/>
            <a:headEnd/>
            <a:tailEnd/>
          </a:ln>
          <a:effectLst/>
        </p:spPr>
        <p:txBody>
          <a:bodyPr wrap="none">
            <a:spAutoFit/>
          </a:bodyPr>
          <a:lstStyle/>
          <a:p>
            <a:r>
              <a:rPr lang="en-US" i="1" dirty="0" err="1"/>
              <a:t>s</a:t>
            </a:r>
            <a:r>
              <a:rPr lang="en-US" i="1" baseline="-25000" dirty="0" err="1"/>
              <a:t>y</a:t>
            </a:r>
            <a:r>
              <a:rPr lang="en-US" i="1" dirty="0" err="1"/>
              <a:t>y</a:t>
            </a:r>
            <a:endParaRPr lang="en-US" i="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Rotation</a:t>
            </a:r>
          </a:p>
        </p:txBody>
      </p:sp>
      <p:sp>
        <p:nvSpPr>
          <p:cNvPr id="3" name="Content Placeholder 2"/>
          <p:cNvSpPr>
            <a:spLocks noGrp="1"/>
          </p:cNvSpPr>
          <p:nvPr>
            <p:ph idx="1"/>
          </p:nvPr>
        </p:nvSpPr>
        <p:spPr>
          <a:xfrm>
            <a:off x="566738" y="1752600"/>
            <a:ext cx="8272462" cy="4267200"/>
          </a:xfrm>
        </p:spPr>
        <p:txBody>
          <a:bodyPr/>
          <a:lstStyle/>
          <a:p>
            <a:r>
              <a:rPr lang="en-US" sz="2400" dirty="0"/>
              <a:t>Rotate counter-clockwise about the origin by an angle </a:t>
            </a:r>
            <a:r>
              <a:rPr lang="en-US" sz="2400" i="1" dirty="0">
                <a:sym typeface="Symbol" pitchFamily="18" charset="2"/>
              </a:rPr>
              <a:t></a:t>
            </a:r>
            <a:endParaRPr lang="en-US" sz="2400" i="1"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62</a:t>
            </a:fld>
            <a:endParaRPr lang="en-US"/>
          </a:p>
        </p:txBody>
      </p:sp>
      <p:sp>
        <p:nvSpPr>
          <p:cNvPr id="5" name="Line 4"/>
          <p:cNvSpPr>
            <a:spLocks noChangeShapeType="1"/>
          </p:cNvSpPr>
          <p:nvPr/>
        </p:nvSpPr>
        <p:spPr bwMode="auto">
          <a:xfrm flipV="1">
            <a:off x="19050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7620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048000" y="4343400"/>
            <a:ext cx="336550" cy="457200"/>
          </a:xfrm>
          <a:prstGeom prst="rect">
            <a:avLst/>
          </a:prstGeom>
          <a:noFill/>
          <a:ln w="9525">
            <a:noFill/>
            <a:miter lim="800000"/>
            <a:headEnd/>
            <a:tailEnd/>
          </a:ln>
          <a:effectLst/>
        </p:spPr>
        <p:txBody>
          <a:bodyPr wrap="none">
            <a:spAutoFit/>
          </a:bodyPr>
          <a:lstStyle/>
          <a:p>
            <a:r>
              <a:rPr lang="en-US"/>
              <a:t>x</a:t>
            </a:r>
          </a:p>
        </p:txBody>
      </p:sp>
      <p:sp>
        <p:nvSpPr>
          <p:cNvPr id="8" name="Text Box 7"/>
          <p:cNvSpPr txBox="1">
            <a:spLocks noChangeArrowheads="1"/>
          </p:cNvSpPr>
          <p:nvPr/>
        </p:nvSpPr>
        <p:spPr bwMode="auto">
          <a:xfrm>
            <a:off x="1524000" y="3124200"/>
            <a:ext cx="336550" cy="457200"/>
          </a:xfrm>
          <a:prstGeom prst="rect">
            <a:avLst/>
          </a:prstGeom>
          <a:noFill/>
          <a:ln w="9525">
            <a:noFill/>
            <a:miter lim="800000"/>
            <a:headEnd/>
            <a:tailEnd/>
          </a:ln>
          <a:effectLst/>
        </p:spPr>
        <p:txBody>
          <a:bodyPr wrap="none">
            <a:spAutoFit/>
          </a:bodyPr>
          <a:lstStyle/>
          <a:p>
            <a:r>
              <a:rPr lang="en-US"/>
              <a:t>y</a:t>
            </a:r>
          </a:p>
        </p:txBody>
      </p:sp>
      <p:sp>
        <p:nvSpPr>
          <p:cNvPr id="9" name="Line 8"/>
          <p:cNvSpPr>
            <a:spLocks noChangeShapeType="1"/>
          </p:cNvSpPr>
          <p:nvPr/>
        </p:nvSpPr>
        <p:spPr bwMode="auto">
          <a:xfrm>
            <a:off x="3657600"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0" name="Rectangle 9"/>
          <p:cNvSpPr>
            <a:spLocks noChangeArrowheads="1"/>
          </p:cNvSpPr>
          <p:nvPr/>
        </p:nvSpPr>
        <p:spPr bwMode="auto">
          <a:xfrm>
            <a:off x="1371600" y="40386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1" name="Oval 10"/>
          <p:cNvSpPr>
            <a:spLocks noChangeArrowheads="1"/>
          </p:cNvSpPr>
          <p:nvPr/>
        </p:nvSpPr>
        <p:spPr bwMode="auto">
          <a:xfrm>
            <a:off x="1828800"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2" name="Oval 11"/>
          <p:cNvSpPr>
            <a:spLocks noChangeArrowheads="1"/>
          </p:cNvSpPr>
          <p:nvPr/>
        </p:nvSpPr>
        <p:spPr bwMode="auto">
          <a:xfrm>
            <a:off x="23622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3" name="Line 12"/>
          <p:cNvSpPr>
            <a:spLocks noChangeShapeType="1"/>
          </p:cNvSpPr>
          <p:nvPr/>
        </p:nvSpPr>
        <p:spPr bwMode="auto">
          <a:xfrm flipV="1">
            <a:off x="6096000" y="32766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4" name="Line 13"/>
          <p:cNvSpPr>
            <a:spLocks noChangeShapeType="1"/>
          </p:cNvSpPr>
          <p:nvPr/>
        </p:nvSpPr>
        <p:spPr bwMode="auto">
          <a:xfrm>
            <a:off x="4953000" y="44958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5" name="Text Box 14"/>
          <p:cNvSpPr txBox="1">
            <a:spLocks noChangeArrowheads="1"/>
          </p:cNvSpPr>
          <p:nvPr/>
        </p:nvSpPr>
        <p:spPr bwMode="auto">
          <a:xfrm>
            <a:off x="7239000" y="4419600"/>
            <a:ext cx="336550" cy="457200"/>
          </a:xfrm>
          <a:prstGeom prst="rect">
            <a:avLst/>
          </a:prstGeom>
          <a:noFill/>
          <a:ln w="9525">
            <a:noFill/>
            <a:miter lim="800000"/>
            <a:headEnd/>
            <a:tailEnd/>
          </a:ln>
          <a:effectLst/>
        </p:spPr>
        <p:txBody>
          <a:bodyPr wrap="none">
            <a:spAutoFit/>
          </a:bodyPr>
          <a:lstStyle/>
          <a:p>
            <a:r>
              <a:rPr lang="en-US" dirty="0"/>
              <a:t>x</a:t>
            </a:r>
          </a:p>
        </p:txBody>
      </p:sp>
      <p:sp>
        <p:nvSpPr>
          <p:cNvPr id="16" name="Text Box 15"/>
          <p:cNvSpPr txBox="1">
            <a:spLocks noChangeArrowheads="1"/>
          </p:cNvSpPr>
          <p:nvPr/>
        </p:nvSpPr>
        <p:spPr bwMode="auto">
          <a:xfrm>
            <a:off x="5715000" y="3200400"/>
            <a:ext cx="336550" cy="457200"/>
          </a:xfrm>
          <a:prstGeom prst="rect">
            <a:avLst/>
          </a:prstGeom>
          <a:noFill/>
          <a:ln w="9525">
            <a:noFill/>
            <a:miter lim="800000"/>
            <a:headEnd/>
            <a:tailEnd/>
          </a:ln>
          <a:effectLst/>
        </p:spPr>
        <p:txBody>
          <a:bodyPr wrap="none">
            <a:spAutoFit/>
          </a:bodyPr>
          <a:lstStyle/>
          <a:p>
            <a:r>
              <a:rPr lang="en-US" dirty="0"/>
              <a:t>y</a:t>
            </a:r>
          </a:p>
        </p:txBody>
      </p:sp>
      <p:sp>
        <p:nvSpPr>
          <p:cNvPr id="17" name="Line 16"/>
          <p:cNvSpPr>
            <a:spLocks noChangeShapeType="1"/>
          </p:cNvSpPr>
          <p:nvPr/>
        </p:nvSpPr>
        <p:spPr bwMode="auto">
          <a:xfrm>
            <a:off x="1981200" y="4419600"/>
            <a:ext cx="457200" cy="0"/>
          </a:xfrm>
          <a:prstGeom prst="line">
            <a:avLst/>
          </a:prstGeom>
          <a:noFill/>
          <a:ln w="28575">
            <a:solidFill>
              <a:schemeClr val="tx1"/>
            </a:solidFill>
            <a:round/>
            <a:headEnd/>
            <a:tailEnd type="triangle" w="med" len="med"/>
          </a:ln>
          <a:effectLst/>
        </p:spPr>
        <p:txBody>
          <a:bodyPr/>
          <a:lstStyle/>
          <a:p>
            <a:endParaRPr lang="en-US"/>
          </a:p>
        </p:txBody>
      </p:sp>
      <p:sp>
        <p:nvSpPr>
          <p:cNvPr id="18" name="Rectangle 17"/>
          <p:cNvSpPr>
            <a:spLocks noChangeArrowheads="1"/>
          </p:cNvSpPr>
          <p:nvPr/>
        </p:nvSpPr>
        <p:spPr bwMode="auto">
          <a:xfrm rot="19046061">
            <a:off x="5562600" y="41148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9" name="Oval 18"/>
          <p:cNvSpPr>
            <a:spLocks noChangeArrowheads="1"/>
          </p:cNvSpPr>
          <p:nvPr/>
        </p:nvSpPr>
        <p:spPr bwMode="auto">
          <a:xfrm rot="19046061">
            <a:off x="6019800" y="44196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0" name="Oval 19"/>
          <p:cNvSpPr>
            <a:spLocks noChangeArrowheads="1"/>
          </p:cNvSpPr>
          <p:nvPr/>
        </p:nvSpPr>
        <p:spPr bwMode="auto">
          <a:xfrm rot="19046061">
            <a:off x="6154738" y="377825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1" name="Line 20"/>
          <p:cNvSpPr>
            <a:spLocks noChangeShapeType="1"/>
          </p:cNvSpPr>
          <p:nvPr/>
        </p:nvSpPr>
        <p:spPr bwMode="auto">
          <a:xfrm rot="19046061">
            <a:off x="6091238" y="4291013"/>
            <a:ext cx="457200" cy="0"/>
          </a:xfrm>
          <a:prstGeom prst="line">
            <a:avLst/>
          </a:prstGeom>
          <a:noFill/>
          <a:ln w="28575">
            <a:solidFill>
              <a:schemeClr val="tx1"/>
            </a:solidFill>
            <a:round/>
            <a:headEnd/>
            <a:tailEnd type="triangle" w="med" len="med"/>
          </a:ln>
          <a:effectLst/>
        </p:spPr>
        <p:txBody>
          <a:bodyPr/>
          <a:lstStyle/>
          <a:p>
            <a:endParaRPr lang="en-US"/>
          </a:p>
        </p:txBody>
      </p:sp>
      <p:sp>
        <p:nvSpPr>
          <p:cNvPr id="22" name="Arc 21"/>
          <p:cNvSpPr>
            <a:spLocks/>
          </p:cNvSpPr>
          <p:nvPr/>
        </p:nvSpPr>
        <p:spPr bwMode="auto">
          <a:xfrm>
            <a:off x="5943600" y="4267200"/>
            <a:ext cx="533400" cy="266700"/>
          </a:xfrm>
          <a:custGeom>
            <a:avLst/>
            <a:gdLst>
              <a:gd name="G0" fmla="+- 0 0 0"/>
              <a:gd name="G1" fmla="+- 13488 0 0"/>
              <a:gd name="G2" fmla="+- 21600 0 0"/>
              <a:gd name="T0" fmla="*/ 16871 w 21600"/>
              <a:gd name="T1" fmla="*/ 0 h 13488"/>
              <a:gd name="T2" fmla="*/ 21600 w 21600"/>
              <a:gd name="T3" fmla="*/ 13488 h 13488"/>
              <a:gd name="T4" fmla="*/ 0 w 21600"/>
              <a:gd name="T5" fmla="*/ 13488 h 13488"/>
            </a:gdLst>
            <a:ahLst/>
            <a:cxnLst>
              <a:cxn ang="0">
                <a:pos x="T0" y="T1"/>
              </a:cxn>
              <a:cxn ang="0">
                <a:pos x="T2" y="T3"/>
              </a:cxn>
              <a:cxn ang="0">
                <a:pos x="T4" y="T5"/>
              </a:cxn>
            </a:cxnLst>
            <a:rect l="0" t="0" r="r" b="b"/>
            <a:pathLst>
              <a:path w="21600" h="13488" fill="none" extrusionOk="0">
                <a:moveTo>
                  <a:pt x="16871" y="-1"/>
                </a:moveTo>
                <a:cubicBezTo>
                  <a:pt x="19932" y="3829"/>
                  <a:pt x="21600" y="8585"/>
                  <a:pt x="21600" y="13488"/>
                </a:cubicBezTo>
              </a:path>
              <a:path w="21600" h="13488" stroke="0" extrusionOk="0">
                <a:moveTo>
                  <a:pt x="16871" y="-1"/>
                </a:moveTo>
                <a:cubicBezTo>
                  <a:pt x="19932" y="3829"/>
                  <a:pt x="21600" y="8585"/>
                  <a:pt x="21600" y="13488"/>
                </a:cubicBezTo>
                <a:lnTo>
                  <a:pt x="0" y="13488"/>
                </a:lnTo>
                <a:close/>
              </a:path>
            </a:pathLst>
          </a:custGeom>
          <a:noFill/>
          <a:ln w="9525">
            <a:solidFill>
              <a:schemeClr val="tx1"/>
            </a:solidFill>
            <a:round/>
            <a:headEnd/>
            <a:tailEnd/>
          </a:ln>
          <a:effectLst/>
        </p:spPr>
        <p:txBody>
          <a:bodyPr wrap="none" anchor="ctr"/>
          <a:lstStyle/>
          <a:p>
            <a:endParaRPr lang="en-US"/>
          </a:p>
        </p:txBody>
      </p:sp>
      <p:sp>
        <p:nvSpPr>
          <p:cNvPr id="23" name="Line 22"/>
          <p:cNvSpPr>
            <a:spLocks noChangeShapeType="1"/>
          </p:cNvSpPr>
          <p:nvPr/>
        </p:nvSpPr>
        <p:spPr bwMode="auto">
          <a:xfrm flipH="1">
            <a:off x="6477000" y="4114800"/>
            <a:ext cx="533400" cy="228600"/>
          </a:xfrm>
          <a:prstGeom prst="line">
            <a:avLst/>
          </a:prstGeom>
          <a:noFill/>
          <a:ln w="9525">
            <a:solidFill>
              <a:schemeClr val="tx1"/>
            </a:solidFill>
            <a:round/>
            <a:headEnd/>
            <a:tailEnd type="triangle" w="med" len="med"/>
          </a:ln>
          <a:effectLst/>
        </p:spPr>
        <p:txBody>
          <a:bodyPr/>
          <a:lstStyle/>
          <a:p>
            <a:endParaRPr lang="en-US"/>
          </a:p>
        </p:txBody>
      </p:sp>
      <p:sp>
        <p:nvSpPr>
          <p:cNvPr id="24" name="Text Box 23"/>
          <p:cNvSpPr txBox="1">
            <a:spLocks noChangeArrowheads="1"/>
          </p:cNvSpPr>
          <p:nvPr/>
        </p:nvSpPr>
        <p:spPr bwMode="auto">
          <a:xfrm>
            <a:off x="6994525" y="3844925"/>
            <a:ext cx="549275" cy="457200"/>
          </a:xfrm>
          <a:prstGeom prst="rect">
            <a:avLst/>
          </a:prstGeom>
          <a:noFill/>
          <a:ln w="9525">
            <a:noFill/>
            <a:miter lim="800000"/>
            <a:headEnd/>
            <a:tailEnd/>
          </a:ln>
          <a:effectLst/>
        </p:spPr>
        <p:txBody>
          <a:bodyPr>
            <a:spAutoFit/>
          </a:bodyPr>
          <a:lstStyle/>
          <a:p>
            <a:r>
              <a:rPr lang="en-US" i="1">
                <a:sym typeface="Symbol" pitchFamily="18" charset="2"/>
              </a:rPr>
              <a:t></a:t>
            </a:r>
            <a:endParaRPr lang="en-US" i="1"/>
          </a:p>
        </p:txBody>
      </p:sp>
      <p:graphicFrame>
        <p:nvGraphicFramePr>
          <p:cNvPr id="25" name="Object 24"/>
          <p:cNvGraphicFramePr>
            <a:graphicFrameLocks noChangeAspect="1"/>
          </p:cNvGraphicFramePr>
          <p:nvPr/>
        </p:nvGraphicFramePr>
        <p:xfrm>
          <a:off x="2133600" y="2209800"/>
          <a:ext cx="3535363" cy="1157288"/>
        </p:xfrm>
        <a:graphic>
          <a:graphicData uri="http://schemas.openxmlformats.org/presentationml/2006/ole">
            <mc:AlternateContent xmlns:mc="http://schemas.openxmlformats.org/markup-compatibility/2006">
              <mc:Choice xmlns:v="urn:schemas-microsoft-com:vml" Requires="v">
                <p:oleObj name="Equation" r:id="rId2" imgW="1397000" imgH="457200" progId="Equation.3">
                  <p:embed/>
                </p:oleObj>
              </mc:Choice>
              <mc:Fallback>
                <p:oleObj name="Equation" r:id="rId2" imgW="1397000" imgH="457200" progId="Equation.3">
                  <p:embed/>
                  <p:pic>
                    <p:nvPicPr>
                      <p:cNvPr id="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09800"/>
                        <a:ext cx="3535363"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16949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Rotation</a:t>
            </a:r>
          </a:p>
        </p:txBody>
      </p:sp>
      <p:sp>
        <p:nvSpPr>
          <p:cNvPr id="3" name="Content Placeholder 2"/>
          <p:cNvSpPr>
            <a:spLocks noGrp="1"/>
          </p:cNvSpPr>
          <p:nvPr>
            <p:ph idx="1"/>
          </p:nvPr>
        </p:nvSpPr>
        <p:spPr>
          <a:xfrm>
            <a:off x="566738" y="1752600"/>
            <a:ext cx="8272462" cy="4267200"/>
          </a:xfrm>
        </p:spPr>
        <p:txBody>
          <a:bodyPr/>
          <a:lstStyle/>
          <a:p>
            <a:r>
              <a:rPr lang="en-US" sz="2400" dirty="0"/>
              <a:t>Rotate counter-clockwise about the origin by an angle </a:t>
            </a:r>
            <a:r>
              <a:rPr lang="en-US" sz="2400" i="1" dirty="0">
                <a:sym typeface="Symbol" pitchFamily="18" charset="2"/>
              </a:rPr>
              <a:t></a:t>
            </a:r>
            <a:endParaRPr lang="en-US" sz="2400" i="1"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63</a:t>
            </a:fld>
            <a:endParaRPr lang="en-US"/>
          </a:p>
        </p:txBody>
      </p:sp>
      <p:sp>
        <p:nvSpPr>
          <p:cNvPr id="5" name="Line 4"/>
          <p:cNvSpPr>
            <a:spLocks noChangeShapeType="1"/>
          </p:cNvSpPr>
          <p:nvPr/>
        </p:nvSpPr>
        <p:spPr bwMode="auto">
          <a:xfrm flipV="1">
            <a:off x="19050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7620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048000" y="4343400"/>
            <a:ext cx="336550" cy="457200"/>
          </a:xfrm>
          <a:prstGeom prst="rect">
            <a:avLst/>
          </a:prstGeom>
          <a:noFill/>
          <a:ln w="9525">
            <a:noFill/>
            <a:miter lim="800000"/>
            <a:headEnd/>
            <a:tailEnd/>
          </a:ln>
          <a:effectLst/>
        </p:spPr>
        <p:txBody>
          <a:bodyPr wrap="none">
            <a:spAutoFit/>
          </a:bodyPr>
          <a:lstStyle/>
          <a:p>
            <a:r>
              <a:rPr lang="en-US"/>
              <a:t>x</a:t>
            </a:r>
          </a:p>
        </p:txBody>
      </p:sp>
      <p:sp>
        <p:nvSpPr>
          <p:cNvPr id="8" name="Text Box 7"/>
          <p:cNvSpPr txBox="1">
            <a:spLocks noChangeArrowheads="1"/>
          </p:cNvSpPr>
          <p:nvPr/>
        </p:nvSpPr>
        <p:spPr bwMode="auto">
          <a:xfrm>
            <a:off x="1524000" y="3124200"/>
            <a:ext cx="336550" cy="457200"/>
          </a:xfrm>
          <a:prstGeom prst="rect">
            <a:avLst/>
          </a:prstGeom>
          <a:noFill/>
          <a:ln w="9525">
            <a:noFill/>
            <a:miter lim="800000"/>
            <a:headEnd/>
            <a:tailEnd/>
          </a:ln>
          <a:effectLst/>
        </p:spPr>
        <p:txBody>
          <a:bodyPr wrap="none">
            <a:spAutoFit/>
          </a:bodyPr>
          <a:lstStyle/>
          <a:p>
            <a:r>
              <a:rPr lang="en-US"/>
              <a:t>y</a:t>
            </a:r>
          </a:p>
        </p:txBody>
      </p:sp>
      <p:sp>
        <p:nvSpPr>
          <p:cNvPr id="9" name="Line 8"/>
          <p:cNvSpPr>
            <a:spLocks noChangeShapeType="1"/>
          </p:cNvSpPr>
          <p:nvPr/>
        </p:nvSpPr>
        <p:spPr bwMode="auto">
          <a:xfrm>
            <a:off x="3657600"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0" name="Rectangle 9"/>
          <p:cNvSpPr>
            <a:spLocks noChangeArrowheads="1"/>
          </p:cNvSpPr>
          <p:nvPr/>
        </p:nvSpPr>
        <p:spPr bwMode="auto">
          <a:xfrm>
            <a:off x="1371600" y="40386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1" name="Oval 10"/>
          <p:cNvSpPr>
            <a:spLocks noChangeArrowheads="1"/>
          </p:cNvSpPr>
          <p:nvPr/>
        </p:nvSpPr>
        <p:spPr bwMode="auto">
          <a:xfrm>
            <a:off x="1828800"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2" name="Oval 11"/>
          <p:cNvSpPr>
            <a:spLocks noChangeArrowheads="1"/>
          </p:cNvSpPr>
          <p:nvPr/>
        </p:nvSpPr>
        <p:spPr bwMode="auto">
          <a:xfrm>
            <a:off x="23622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3" name="Line 12"/>
          <p:cNvSpPr>
            <a:spLocks noChangeShapeType="1"/>
          </p:cNvSpPr>
          <p:nvPr/>
        </p:nvSpPr>
        <p:spPr bwMode="auto">
          <a:xfrm flipV="1">
            <a:off x="6096000" y="32766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4" name="Line 13"/>
          <p:cNvSpPr>
            <a:spLocks noChangeShapeType="1"/>
          </p:cNvSpPr>
          <p:nvPr/>
        </p:nvSpPr>
        <p:spPr bwMode="auto">
          <a:xfrm>
            <a:off x="4953000" y="44958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5" name="Text Box 14"/>
          <p:cNvSpPr txBox="1">
            <a:spLocks noChangeArrowheads="1"/>
          </p:cNvSpPr>
          <p:nvPr/>
        </p:nvSpPr>
        <p:spPr bwMode="auto">
          <a:xfrm>
            <a:off x="7239000" y="4419600"/>
            <a:ext cx="336550" cy="457200"/>
          </a:xfrm>
          <a:prstGeom prst="rect">
            <a:avLst/>
          </a:prstGeom>
          <a:noFill/>
          <a:ln w="9525">
            <a:noFill/>
            <a:miter lim="800000"/>
            <a:headEnd/>
            <a:tailEnd/>
          </a:ln>
          <a:effectLst/>
        </p:spPr>
        <p:txBody>
          <a:bodyPr wrap="none">
            <a:spAutoFit/>
          </a:bodyPr>
          <a:lstStyle/>
          <a:p>
            <a:r>
              <a:rPr lang="en-US" dirty="0"/>
              <a:t>x</a:t>
            </a:r>
          </a:p>
        </p:txBody>
      </p:sp>
      <p:sp>
        <p:nvSpPr>
          <p:cNvPr id="16" name="Text Box 15"/>
          <p:cNvSpPr txBox="1">
            <a:spLocks noChangeArrowheads="1"/>
          </p:cNvSpPr>
          <p:nvPr/>
        </p:nvSpPr>
        <p:spPr bwMode="auto">
          <a:xfrm>
            <a:off x="5715000" y="3200400"/>
            <a:ext cx="336550" cy="457200"/>
          </a:xfrm>
          <a:prstGeom prst="rect">
            <a:avLst/>
          </a:prstGeom>
          <a:noFill/>
          <a:ln w="9525">
            <a:noFill/>
            <a:miter lim="800000"/>
            <a:headEnd/>
            <a:tailEnd/>
          </a:ln>
          <a:effectLst/>
        </p:spPr>
        <p:txBody>
          <a:bodyPr wrap="none">
            <a:spAutoFit/>
          </a:bodyPr>
          <a:lstStyle/>
          <a:p>
            <a:r>
              <a:rPr lang="en-US" dirty="0"/>
              <a:t>y</a:t>
            </a:r>
          </a:p>
        </p:txBody>
      </p:sp>
      <p:sp>
        <p:nvSpPr>
          <p:cNvPr id="17" name="Line 16"/>
          <p:cNvSpPr>
            <a:spLocks noChangeShapeType="1"/>
          </p:cNvSpPr>
          <p:nvPr/>
        </p:nvSpPr>
        <p:spPr bwMode="auto">
          <a:xfrm>
            <a:off x="1981200" y="4419600"/>
            <a:ext cx="457200" cy="0"/>
          </a:xfrm>
          <a:prstGeom prst="line">
            <a:avLst/>
          </a:prstGeom>
          <a:noFill/>
          <a:ln w="28575">
            <a:solidFill>
              <a:schemeClr val="tx1"/>
            </a:solidFill>
            <a:round/>
            <a:headEnd/>
            <a:tailEnd type="triangle" w="med" len="med"/>
          </a:ln>
          <a:effectLst/>
        </p:spPr>
        <p:txBody>
          <a:bodyPr/>
          <a:lstStyle/>
          <a:p>
            <a:endParaRPr lang="en-US"/>
          </a:p>
        </p:txBody>
      </p:sp>
      <p:sp>
        <p:nvSpPr>
          <p:cNvPr id="18" name="Rectangle 17"/>
          <p:cNvSpPr>
            <a:spLocks noChangeArrowheads="1"/>
          </p:cNvSpPr>
          <p:nvPr/>
        </p:nvSpPr>
        <p:spPr bwMode="auto">
          <a:xfrm rot="19046061">
            <a:off x="5562600" y="41148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9" name="Oval 18"/>
          <p:cNvSpPr>
            <a:spLocks noChangeArrowheads="1"/>
          </p:cNvSpPr>
          <p:nvPr/>
        </p:nvSpPr>
        <p:spPr bwMode="auto">
          <a:xfrm rot="19046061">
            <a:off x="6019800" y="44196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0" name="Oval 19"/>
          <p:cNvSpPr>
            <a:spLocks noChangeArrowheads="1"/>
          </p:cNvSpPr>
          <p:nvPr/>
        </p:nvSpPr>
        <p:spPr bwMode="auto">
          <a:xfrm rot="19046061">
            <a:off x="6154738" y="377825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1" name="Line 20"/>
          <p:cNvSpPr>
            <a:spLocks noChangeShapeType="1"/>
          </p:cNvSpPr>
          <p:nvPr/>
        </p:nvSpPr>
        <p:spPr bwMode="auto">
          <a:xfrm rot="19046061">
            <a:off x="6091238" y="4291013"/>
            <a:ext cx="457200" cy="0"/>
          </a:xfrm>
          <a:prstGeom prst="line">
            <a:avLst/>
          </a:prstGeom>
          <a:noFill/>
          <a:ln w="28575">
            <a:solidFill>
              <a:schemeClr val="tx1"/>
            </a:solidFill>
            <a:round/>
            <a:headEnd/>
            <a:tailEnd type="triangle" w="med" len="med"/>
          </a:ln>
          <a:effectLst/>
        </p:spPr>
        <p:txBody>
          <a:bodyPr/>
          <a:lstStyle/>
          <a:p>
            <a:endParaRPr lang="en-US"/>
          </a:p>
        </p:txBody>
      </p:sp>
      <p:sp>
        <p:nvSpPr>
          <p:cNvPr id="22" name="Arc 21"/>
          <p:cNvSpPr>
            <a:spLocks/>
          </p:cNvSpPr>
          <p:nvPr/>
        </p:nvSpPr>
        <p:spPr bwMode="auto">
          <a:xfrm>
            <a:off x="5943600" y="4267200"/>
            <a:ext cx="533400" cy="266700"/>
          </a:xfrm>
          <a:custGeom>
            <a:avLst/>
            <a:gdLst>
              <a:gd name="G0" fmla="+- 0 0 0"/>
              <a:gd name="G1" fmla="+- 13488 0 0"/>
              <a:gd name="G2" fmla="+- 21600 0 0"/>
              <a:gd name="T0" fmla="*/ 16871 w 21600"/>
              <a:gd name="T1" fmla="*/ 0 h 13488"/>
              <a:gd name="T2" fmla="*/ 21600 w 21600"/>
              <a:gd name="T3" fmla="*/ 13488 h 13488"/>
              <a:gd name="T4" fmla="*/ 0 w 21600"/>
              <a:gd name="T5" fmla="*/ 13488 h 13488"/>
            </a:gdLst>
            <a:ahLst/>
            <a:cxnLst>
              <a:cxn ang="0">
                <a:pos x="T0" y="T1"/>
              </a:cxn>
              <a:cxn ang="0">
                <a:pos x="T2" y="T3"/>
              </a:cxn>
              <a:cxn ang="0">
                <a:pos x="T4" y="T5"/>
              </a:cxn>
            </a:cxnLst>
            <a:rect l="0" t="0" r="r" b="b"/>
            <a:pathLst>
              <a:path w="21600" h="13488" fill="none" extrusionOk="0">
                <a:moveTo>
                  <a:pt x="16871" y="-1"/>
                </a:moveTo>
                <a:cubicBezTo>
                  <a:pt x="19932" y="3829"/>
                  <a:pt x="21600" y="8585"/>
                  <a:pt x="21600" y="13488"/>
                </a:cubicBezTo>
              </a:path>
              <a:path w="21600" h="13488" stroke="0" extrusionOk="0">
                <a:moveTo>
                  <a:pt x="16871" y="-1"/>
                </a:moveTo>
                <a:cubicBezTo>
                  <a:pt x="19932" y="3829"/>
                  <a:pt x="21600" y="8585"/>
                  <a:pt x="21600" y="13488"/>
                </a:cubicBezTo>
                <a:lnTo>
                  <a:pt x="0" y="13488"/>
                </a:lnTo>
                <a:close/>
              </a:path>
            </a:pathLst>
          </a:custGeom>
          <a:noFill/>
          <a:ln w="9525">
            <a:solidFill>
              <a:schemeClr val="tx1"/>
            </a:solidFill>
            <a:round/>
            <a:headEnd/>
            <a:tailEnd/>
          </a:ln>
          <a:effectLst/>
        </p:spPr>
        <p:txBody>
          <a:bodyPr wrap="none" anchor="ctr"/>
          <a:lstStyle/>
          <a:p>
            <a:endParaRPr lang="en-US"/>
          </a:p>
        </p:txBody>
      </p:sp>
      <p:sp>
        <p:nvSpPr>
          <p:cNvPr id="23" name="Line 22"/>
          <p:cNvSpPr>
            <a:spLocks noChangeShapeType="1"/>
          </p:cNvSpPr>
          <p:nvPr/>
        </p:nvSpPr>
        <p:spPr bwMode="auto">
          <a:xfrm flipH="1">
            <a:off x="6477000" y="4114800"/>
            <a:ext cx="533400" cy="228600"/>
          </a:xfrm>
          <a:prstGeom prst="line">
            <a:avLst/>
          </a:prstGeom>
          <a:noFill/>
          <a:ln w="9525">
            <a:solidFill>
              <a:schemeClr val="tx1"/>
            </a:solidFill>
            <a:round/>
            <a:headEnd/>
            <a:tailEnd type="triangle" w="med" len="med"/>
          </a:ln>
          <a:effectLst/>
        </p:spPr>
        <p:txBody>
          <a:bodyPr/>
          <a:lstStyle/>
          <a:p>
            <a:endParaRPr lang="en-US"/>
          </a:p>
        </p:txBody>
      </p:sp>
      <p:sp>
        <p:nvSpPr>
          <p:cNvPr id="24" name="Text Box 23"/>
          <p:cNvSpPr txBox="1">
            <a:spLocks noChangeArrowheads="1"/>
          </p:cNvSpPr>
          <p:nvPr/>
        </p:nvSpPr>
        <p:spPr bwMode="auto">
          <a:xfrm>
            <a:off x="6994525" y="3844925"/>
            <a:ext cx="549275" cy="457200"/>
          </a:xfrm>
          <a:prstGeom prst="rect">
            <a:avLst/>
          </a:prstGeom>
          <a:noFill/>
          <a:ln w="9525">
            <a:noFill/>
            <a:miter lim="800000"/>
            <a:headEnd/>
            <a:tailEnd/>
          </a:ln>
          <a:effectLst/>
        </p:spPr>
        <p:txBody>
          <a:bodyPr>
            <a:spAutoFit/>
          </a:bodyPr>
          <a:lstStyle/>
          <a:p>
            <a:r>
              <a:rPr lang="en-US" i="1">
                <a:sym typeface="Symbol" pitchFamily="18" charset="2"/>
              </a:rPr>
              <a:t></a:t>
            </a:r>
            <a:endParaRPr lang="en-US" i="1"/>
          </a:p>
        </p:txBody>
      </p:sp>
      <p:graphicFrame>
        <p:nvGraphicFramePr>
          <p:cNvPr id="441347" name="Object 3"/>
          <p:cNvGraphicFramePr>
            <a:graphicFrameLocks noChangeAspect="1"/>
          </p:cNvGraphicFramePr>
          <p:nvPr/>
        </p:nvGraphicFramePr>
        <p:xfrm>
          <a:off x="2057400" y="2209800"/>
          <a:ext cx="5273675" cy="1155700"/>
        </p:xfrm>
        <a:graphic>
          <a:graphicData uri="http://schemas.openxmlformats.org/presentationml/2006/ole">
            <mc:AlternateContent xmlns:mc="http://schemas.openxmlformats.org/markup-compatibility/2006">
              <mc:Choice xmlns:v="urn:schemas-microsoft-com:vml" Requires="v">
                <p:oleObj name="Equation" r:id="rId2" imgW="2082800" imgH="457200" progId="Equation.3">
                  <p:embed/>
                </p:oleObj>
              </mc:Choice>
              <mc:Fallback>
                <p:oleObj name="Equation" r:id="rId2" imgW="2082800" imgH="457200" progId="Equation.3">
                  <p:embed/>
                  <p:pic>
                    <p:nvPicPr>
                      <p:cNvPr id="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09800"/>
                        <a:ext cx="5273675"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99670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X-Axis Shear</a:t>
            </a:r>
          </a:p>
        </p:txBody>
      </p:sp>
      <p:sp>
        <p:nvSpPr>
          <p:cNvPr id="3" name="Content Placeholder 2"/>
          <p:cNvSpPr>
            <a:spLocks noGrp="1"/>
          </p:cNvSpPr>
          <p:nvPr>
            <p:ph idx="1"/>
          </p:nvPr>
        </p:nvSpPr>
        <p:spPr>
          <a:xfrm>
            <a:off x="566738" y="1752600"/>
            <a:ext cx="8424862" cy="4267200"/>
          </a:xfrm>
        </p:spPr>
        <p:txBody>
          <a:bodyPr/>
          <a:lstStyle/>
          <a:p>
            <a:r>
              <a:rPr lang="en-US" sz="2400" dirty="0"/>
              <a:t>Shear along x axis (What is the matrix for y axis shear?)</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64</a:t>
            </a:fld>
            <a:endParaRPr lang="en-US"/>
          </a:p>
        </p:txBody>
      </p:sp>
      <p:sp>
        <p:nvSpPr>
          <p:cNvPr id="5" name="Line 4"/>
          <p:cNvSpPr>
            <a:spLocks noChangeShapeType="1"/>
          </p:cNvSpPr>
          <p:nvPr/>
        </p:nvSpPr>
        <p:spPr bwMode="auto">
          <a:xfrm flipV="1">
            <a:off x="19050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7620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048000" y="4343400"/>
            <a:ext cx="336550" cy="457200"/>
          </a:xfrm>
          <a:prstGeom prst="rect">
            <a:avLst/>
          </a:prstGeom>
          <a:noFill/>
          <a:ln w="9525">
            <a:noFill/>
            <a:miter lim="800000"/>
            <a:headEnd/>
            <a:tailEnd/>
          </a:ln>
          <a:effectLst/>
        </p:spPr>
        <p:txBody>
          <a:bodyPr wrap="none">
            <a:spAutoFit/>
          </a:bodyPr>
          <a:lstStyle/>
          <a:p>
            <a:r>
              <a:rPr lang="en-US"/>
              <a:t>x</a:t>
            </a:r>
          </a:p>
        </p:txBody>
      </p:sp>
      <p:sp>
        <p:nvSpPr>
          <p:cNvPr id="8" name="Line 7"/>
          <p:cNvSpPr>
            <a:spLocks noChangeShapeType="1"/>
          </p:cNvSpPr>
          <p:nvPr/>
        </p:nvSpPr>
        <p:spPr bwMode="auto">
          <a:xfrm>
            <a:off x="3657600"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9" name="Oval 8"/>
          <p:cNvSpPr>
            <a:spLocks noChangeArrowheads="1"/>
          </p:cNvSpPr>
          <p:nvPr/>
        </p:nvSpPr>
        <p:spPr bwMode="auto">
          <a:xfrm>
            <a:off x="1828800"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0" name="Oval 9"/>
          <p:cNvSpPr>
            <a:spLocks noChangeArrowheads="1"/>
          </p:cNvSpPr>
          <p:nvPr/>
        </p:nvSpPr>
        <p:spPr bwMode="auto">
          <a:xfrm>
            <a:off x="23622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1" name="Text Box 10"/>
          <p:cNvSpPr txBox="1">
            <a:spLocks noChangeArrowheads="1"/>
          </p:cNvSpPr>
          <p:nvPr/>
        </p:nvSpPr>
        <p:spPr bwMode="auto">
          <a:xfrm>
            <a:off x="1524000" y="3124200"/>
            <a:ext cx="336550" cy="457200"/>
          </a:xfrm>
          <a:prstGeom prst="rect">
            <a:avLst/>
          </a:prstGeom>
          <a:noFill/>
          <a:ln w="9525">
            <a:noFill/>
            <a:miter lim="800000"/>
            <a:headEnd/>
            <a:tailEnd/>
          </a:ln>
          <a:effectLst/>
        </p:spPr>
        <p:txBody>
          <a:bodyPr wrap="none">
            <a:spAutoFit/>
          </a:bodyPr>
          <a:lstStyle/>
          <a:p>
            <a:r>
              <a:rPr lang="en-US" dirty="0"/>
              <a:t>y</a:t>
            </a:r>
          </a:p>
        </p:txBody>
      </p:sp>
      <p:sp>
        <p:nvSpPr>
          <p:cNvPr id="12" name="Line 11"/>
          <p:cNvSpPr>
            <a:spLocks noChangeShapeType="1"/>
          </p:cNvSpPr>
          <p:nvPr/>
        </p:nvSpPr>
        <p:spPr bwMode="auto">
          <a:xfrm flipV="1">
            <a:off x="60198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3" name="Line 12"/>
          <p:cNvSpPr>
            <a:spLocks noChangeShapeType="1"/>
          </p:cNvSpPr>
          <p:nvPr/>
        </p:nvSpPr>
        <p:spPr bwMode="auto">
          <a:xfrm>
            <a:off x="48768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4" name="Text Box 13"/>
          <p:cNvSpPr txBox="1">
            <a:spLocks noChangeArrowheads="1"/>
          </p:cNvSpPr>
          <p:nvPr/>
        </p:nvSpPr>
        <p:spPr bwMode="auto">
          <a:xfrm>
            <a:off x="7162800" y="4343400"/>
            <a:ext cx="336550" cy="457200"/>
          </a:xfrm>
          <a:prstGeom prst="rect">
            <a:avLst/>
          </a:prstGeom>
          <a:noFill/>
          <a:ln w="9525">
            <a:noFill/>
            <a:miter lim="800000"/>
            <a:headEnd/>
            <a:tailEnd/>
          </a:ln>
          <a:effectLst/>
        </p:spPr>
        <p:txBody>
          <a:bodyPr wrap="none">
            <a:spAutoFit/>
          </a:bodyPr>
          <a:lstStyle/>
          <a:p>
            <a:r>
              <a:rPr lang="en-US" dirty="0"/>
              <a:t>x</a:t>
            </a:r>
          </a:p>
        </p:txBody>
      </p:sp>
      <p:sp>
        <p:nvSpPr>
          <p:cNvPr id="15" name="Oval 14"/>
          <p:cNvSpPr>
            <a:spLocks noChangeArrowheads="1"/>
          </p:cNvSpPr>
          <p:nvPr/>
        </p:nvSpPr>
        <p:spPr bwMode="auto">
          <a:xfrm>
            <a:off x="5943600"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6" name="Oval 15"/>
          <p:cNvSpPr>
            <a:spLocks noChangeArrowheads="1"/>
          </p:cNvSpPr>
          <p:nvPr/>
        </p:nvSpPr>
        <p:spPr bwMode="auto">
          <a:xfrm>
            <a:off x="68580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7" name="Text Box 16"/>
          <p:cNvSpPr txBox="1">
            <a:spLocks noChangeArrowheads="1"/>
          </p:cNvSpPr>
          <p:nvPr/>
        </p:nvSpPr>
        <p:spPr bwMode="auto">
          <a:xfrm>
            <a:off x="5638800" y="3124200"/>
            <a:ext cx="336550" cy="457200"/>
          </a:xfrm>
          <a:prstGeom prst="rect">
            <a:avLst/>
          </a:prstGeom>
          <a:noFill/>
          <a:ln w="9525">
            <a:noFill/>
            <a:miter lim="800000"/>
            <a:headEnd/>
            <a:tailEnd/>
          </a:ln>
          <a:effectLst/>
        </p:spPr>
        <p:txBody>
          <a:bodyPr wrap="none">
            <a:spAutoFit/>
          </a:bodyPr>
          <a:lstStyle/>
          <a:p>
            <a:r>
              <a:rPr lang="en-US" dirty="0"/>
              <a:t>y</a:t>
            </a:r>
          </a:p>
        </p:txBody>
      </p:sp>
      <p:sp>
        <p:nvSpPr>
          <p:cNvPr id="18" name="Line 17"/>
          <p:cNvSpPr>
            <a:spLocks noChangeShapeType="1"/>
          </p:cNvSpPr>
          <p:nvPr/>
        </p:nvSpPr>
        <p:spPr bwMode="auto">
          <a:xfrm flipH="1">
            <a:off x="5943600" y="4038600"/>
            <a:ext cx="990600" cy="0"/>
          </a:xfrm>
          <a:prstGeom prst="line">
            <a:avLst/>
          </a:prstGeom>
          <a:noFill/>
          <a:ln w="19050">
            <a:solidFill>
              <a:schemeClr val="tx1"/>
            </a:solidFill>
            <a:round/>
            <a:headEnd/>
            <a:tailEnd/>
          </a:ln>
          <a:effectLst/>
        </p:spPr>
        <p:txBody>
          <a:bodyPr/>
          <a:lstStyle/>
          <a:p>
            <a:endParaRPr lang="en-US"/>
          </a:p>
        </p:txBody>
      </p:sp>
      <p:sp>
        <p:nvSpPr>
          <p:cNvPr id="19" name="Line 18"/>
          <p:cNvSpPr>
            <a:spLocks noChangeShapeType="1"/>
          </p:cNvSpPr>
          <p:nvPr/>
        </p:nvSpPr>
        <p:spPr bwMode="auto">
          <a:xfrm flipH="1">
            <a:off x="5105400" y="4800600"/>
            <a:ext cx="990600" cy="0"/>
          </a:xfrm>
          <a:prstGeom prst="line">
            <a:avLst/>
          </a:prstGeom>
          <a:noFill/>
          <a:ln w="19050">
            <a:solidFill>
              <a:schemeClr val="tx1"/>
            </a:solidFill>
            <a:round/>
            <a:headEnd/>
            <a:tailEnd/>
          </a:ln>
          <a:effectLst/>
        </p:spPr>
        <p:txBody>
          <a:bodyPr/>
          <a:lstStyle/>
          <a:p>
            <a:endParaRPr lang="en-US"/>
          </a:p>
        </p:txBody>
      </p:sp>
      <p:sp>
        <p:nvSpPr>
          <p:cNvPr id="20" name="Line 19"/>
          <p:cNvSpPr>
            <a:spLocks noChangeShapeType="1"/>
          </p:cNvSpPr>
          <p:nvPr/>
        </p:nvSpPr>
        <p:spPr bwMode="auto">
          <a:xfrm flipH="1">
            <a:off x="5105400" y="4038600"/>
            <a:ext cx="838200" cy="762000"/>
          </a:xfrm>
          <a:prstGeom prst="line">
            <a:avLst/>
          </a:prstGeom>
          <a:noFill/>
          <a:ln w="19050">
            <a:solidFill>
              <a:schemeClr val="tx1"/>
            </a:solidFill>
            <a:round/>
            <a:headEnd/>
            <a:tailEnd/>
          </a:ln>
          <a:effectLst/>
        </p:spPr>
        <p:txBody>
          <a:bodyPr/>
          <a:lstStyle/>
          <a:p>
            <a:endParaRPr lang="en-US"/>
          </a:p>
        </p:txBody>
      </p:sp>
      <p:sp>
        <p:nvSpPr>
          <p:cNvPr id="21" name="Line 20"/>
          <p:cNvSpPr>
            <a:spLocks noChangeShapeType="1"/>
          </p:cNvSpPr>
          <p:nvPr/>
        </p:nvSpPr>
        <p:spPr bwMode="auto">
          <a:xfrm flipH="1">
            <a:off x="6096000" y="4038600"/>
            <a:ext cx="838200" cy="762000"/>
          </a:xfrm>
          <a:prstGeom prst="line">
            <a:avLst/>
          </a:prstGeom>
          <a:noFill/>
          <a:ln w="19050">
            <a:solidFill>
              <a:schemeClr val="tx1"/>
            </a:solidFill>
            <a:round/>
            <a:headEnd/>
            <a:tailEnd/>
          </a:ln>
          <a:effectLst/>
        </p:spPr>
        <p:txBody>
          <a:bodyPr/>
          <a:lstStyle/>
          <a:p>
            <a:endParaRPr lang="en-US"/>
          </a:p>
        </p:txBody>
      </p:sp>
      <p:sp>
        <p:nvSpPr>
          <p:cNvPr id="22" name="Rectangle 21"/>
          <p:cNvSpPr>
            <a:spLocks noChangeArrowheads="1"/>
          </p:cNvSpPr>
          <p:nvPr/>
        </p:nvSpPr>
        <p:spPr bwMode="auto">
          <a:xfrm>
            <a:off x="1371600" y="4038600"/>
            <a:ext cx="1066800" cy="762000"/>
          </a:xfrm>
          <a:prstGeom prst="rect">
            <a:avLst/>
          </a:prstGeom>
          <a:noFill/>
          <a:ln w="19050">
            <a:solidFill>
              <a:schemeClr val="tx1"/>
            </a:solidFill>
            <a:miter lim="800000"/>
            <a:headEnd/>
            <a:tailEnd/>
          </a:ln>
          <a:effectLst/>
        </p:spPr>
        <p:txBody>
          <a:bodyPr wrap="none" anchor="ctr"/>
          <a:lstStyle/>
          <a:p>
            <a:endParaRPr lang="en-US"/>
          </a:p>
        </p:txBody>
      </p:sp>
      <p:graphicFrame>
        <p:nvGraphicFramePr>
          <p:cNvPr id="23" name="Object 22"/>
          <p:cNvGraphicFramePr>
            <a:graphicFrameLocks noChangeAspect="1"/>
          </p:cNvGraphicFramePr>
          <p:nvPr/>
        </p:nvGraphicFramePr>
        <p:xfrm>
          <a:off x="2133600" y="2286000"/>
          <a:ext cx="3535363" cy="1157288"/>
        </p:xfrm>
        <a:graphic>
          <a:graphicData uri="http://schemas.openxmlformats.org/presentationml/2006/ole">
            <mc:AlternateContent xmlns:mc="http://schemas.openxmlformats.org/markup-compatibility/2006">
              <mc:Choice xmlns:v="urn:schemas-microsoft-com:vml" Requires="v">
                <p:oleObj name="Equation" r:id="rId2" imgW="1397000" imgH="457200" progId="Equation.3">
                  <p:embed/>
                </p:oleObj>
              </mc:Choice>
              <mc:Fallback>
                <p:oleObj name="Equation" r:id="rId2" imgW="1397000" imgH="457200" progId="Equation.3">
                  <p:embed/>
                  <p:pic>
                    <p:nvPicPr>
                      <p:cNvPr id="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86000"/>
                        <a:ext cx="3535363"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28365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X-Axis Shear</a:t>
            </a:r>
          </a:p>
        </p:txBody>
      </p:sp>
      <p:sp>
        <p:nvSpPr>
          <p:cNvPr id="3" name="Content Placeholder 2"/>
          <p:cNvSpPr>
            <a:spLocks noGrp="1"/>
          </p:cNvSpPr>
          <p:nvPr>
            <p:ph idx="1"/>
          </p:nvPr>
        </p:nvSpPr>
        <p:spPr>
          <a:xfrm>
            <a:off x="566738" y="1752600"/>
            <a:ext cx="8424862" cy="4267200"/>
          </a:xfrm>
        </p:spPr>
        <p:txBody>
          <a:bodyPr/>
          <a:lstStyle/>
          <a:p>
            <a:r>
              <a:rPr lang="en-US" sz="2400" dirty="0"/>
              <a:t>Shear along x axis (What is the matrix for y axis shear?)</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65</a:t>
            </a:fld>
            <a:endParaRPr lang="en-US"/>
          </a:p>
        </p:txBody>
      </p:sp>
      <p:sp>
        <p:nvSpPr>
          <p:cNvPr id="5" name="Line 4"/>
          <p:cNvSpPr>
            <a:spLocks noChangeShapeType="1"/>
          </p:cNvSpPr>
          <p:nvPr/>
        </p:nvSpPr>
        <p:spPr bwMode="auto">
          <a:xfrm flipV="1">
            <a:off x="19050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7620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048000" y="4343400"/>
            <a:ext cx="336550" cy="457200"/>
          </a:xfrm>
          <a:prstGeom prst="rect">
            <a:avLst/>
          </a:prstGeom>
          <a:noFill/>
          <a:ln w="9525">
            <a:noFill/>
            <a:miter lim="800000"/>
            <a:headEnd/>
            <a:tailEnd/>
          </a:ln>
          <a:effectLst/>
        </p:spPr>
        <p:txBody>
          <a:bodyPr wrap="none">
            <a:spAutoFit/>
          </a:bodyPr>
          <a:lstStyle/>
          <a:p>
            <a:r>
              <a:rPr lang="en-US"/>
              <a:t>x</a:t>
            </a:r>
          </a:p>
        </p:txBody>
      </p:sp>
      <p:sp>
        <p:nvSpPr>
          <p:cNvPr id="8" name="Line 7"/>
          <p:cNvSpPr>
            <a:spLocks noChangeShapeType="1"/>
          </p:cNvSpPr>
          <p:nvPr/>
        </p:nvSpPr>
        <p:spPr bwMode="auto">
          <a:xfrm>
            <a:off x="3657600"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9" name="Oval 8"/>
          <p:cNvSpPr>
            <a:spLocks noChangeArrowheads="1"/>
          </p:cNvSpPr>
          <p:nvPr/>
        </p:nvSpPr>
        <p:spPr bwMode="auto">
          <a:xfrm>
            <a:off x="1828800"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0" name="Oval 9"/>
          <p:cNvSpPr>
            <a:spLocks noChangeArrowheads="1"/>
          </p:cNvSpPr>
          <p:nvPr/>
        </p:nvSpPr>
        <p:spPr bwMode="auto">
          <a:xfrm>
            <a:off x="23622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1" name="Text Box 10"/>
          <p:cNvSpPr txBox="1">
            <a:spLocks noChangeArrowheads="1"/>
          </p:cNvSpPr>
          <p:nvPr/>
        </p:nvSpPr>
        <p:spPr bwMode="auto">
          <a:xfrm>
            <a:off x="1524000" y="3124200"/>
            <a:ext cx="336550" cy="457200"/>
          </a:xfrm>
          <a:prstGeom prst="rect">
            <a:avLst/>
          </a:prstGeom>
          <a:noFill/>
          <a:ln w="9525">
            <a:noFill/>
            <a:miter lim="800000"/>
            <a:headEnd/>
            <a:tailEnd/>
          </a:ln>
          <a:effectLst/>
        </p:spPr>
        <p:txBody>
          <a:bodyPr wrap="none">
            <a:spAutoFit/>
          </a:bodyPr>
          <a:lstStyle/>
          <a:p>
            <a:r>
              <a:rPr lang="en-US"/>
              <a:t>y</a:t>
            </a:r>
          </a:p>
        </p:txBody>
      </p:sp>
      <p:sp>
        <p:nvSpPr>
          <p:cNvPr id="12" name="Line 11"/>
          <p:cNvSpPr>
            <a:spLocks noChangeShapeType="1"/>
          </p:cNvSpPr>
          <p:nvPr/>
        </p:nvSpPr>
        <p:spPr bwMode="auto">
          <a:xfrm flipV="1">
            <a:off x="6019800" y="3200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3" name="Line 12"/>
          <p:cNvSpPr>
            <a:spLocks noChangeShapeType="1"/>
          </p:cNvSpPr>
          <p:nvPr/>
        </p:nvSpPr>
        <p:spPr bwMode="auto">
          <a:xfrm>
            <a:off x="4876800" y="44196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4" name="Text Box 13"/>
          <p:cNvSpPr txBox="1">
            <a:spLocks noChangeArrowheads="1"/>
          </p:cNvSpPr>
          <p:nvPr/>
        </p:nvSpPr>
        <p:spPr bwMode="auto">
          <a:xfrm>
            <a:off x="7162800" y="4343400"/>
            <a:ext cx="336550" cy="457200"/>
          </a:xfrm>
          <a:prstGeom prst="rect">
            <a:avLst/>
          </a:prstGeom>
          <a:noFill/>
          <a:ln w="9525">
            <a:noFill/>
            <a:miter lim="800000"/>
            <a:headEnd/>
            <a:tailEnd/>
          </a:ln>
          <a:effectLst/>
        </p:spPr>
        <p:txBody>
          <a:bodyPr wrap="none">
            <a:spAutoFit/>
          </a:bodyPr>
          <a:lstStyle/>
          <a:p>
            <a:r>
              <a:rPr lang="en-US" dirty="0"/>
              <a:t>x</a:t>
            </a:r>
          </a:p>
        </p:txBody>
      </p:sp>
      <p:sp>
        <p:nvSpPr>
          <p:cNvPr id="15" name="Oval 14"/>
          <p:cNvSpPr>
            <a:spLocks noChangeArrowheads="1"/>
          </p:cNvSpPr>
          <p:nvPr/>
        </p:nvSpPr>
        <p:spPr bwMode="auto">
          <a:xfrm>
            <a:off x="5943600" y="4343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6" name="Oval 15"/>
          <p:cNvSpPr>
            <a:spLocks noChangeArrowheads="1"/>
          </p:cNvSpPr>
          <p:nvPr/>
        </p:nvSpPr>
        <p:spPr bwMode="auto">
          <a:xfrm>
            <a:off x="6858000" y="3962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7" name="Text Box 16"/>
          <p:cNvSpPr txBox="1">
            <a:spLocks noChangeArrowheads="1"/>
          </p:cNvSpPr>
          <p:nvPr/>
        </p:nvSpPr>
        <p:spPr bwMode="auto">
          <a:xfrm>
            <a:off x="5638800" y="3124200"/>
            <a:ext cx="336550" cy="457200"/>
          </a:xfrm>
          <a:prstGeom prst="rect">
            <a:avLst/>
          </a:prstGeom>
          <a:noFill/>
          <a:ln w="9525">
            <a:noFill/>
            <a:miter lim="800000"/>
            <a:headEnd/>
            <a:tailEnd/>
          </a:ln>
          <a:effectLst/>
        </p:spPr>
        <p:txBody>
          <a:bodyPr wrap="none">
            <a:spAutoFit/>
          </a:bodyPr>
          <a:lstStyle/>
          <a:p>
            <a:r>
              <a:rPr lang="en-US" dirty="0"/>
              <a:t>y</a:t>
            </a:r>
          </a:p>
        </p:txBody>
      </p:sp>
      <p:sp>
        <p:nvSpPr>
          <p:cNvPr id="18" name="Line 17"/>
          <p:cNvSpPr>
            <a:spLocks noChangeShapeType="1"/>
          </p:cNvSpPr>
          <p:nvPr/>
        </p:nvSpPr>
        <p:spPr bwMode="auto">
          <a:xfrm flipH="1">
            <a:off x="5943600" y="4038600"/>
            <a:ext cx="990600" cy="0"/>
          </a:xfrm>
          <a:prstGeom prst="line">
            <a:avLst/>
          </a:prstGeom>
          <a:noFill/>
          <a:ln w="19050">
            <a:solidFill>
              <a:schemeClr val="tx1"/>
            </a:solidFill>
            <a:round/>
            <a:headEnd/>
            <a:tailEnd/>
          </a:ln>
          <a:effectLst/>
        </p:spPr>
        <p:txBody>
          <a:bodyPr/>
          <a:lstStyle/>
          <a:p>
            <a:endParaRPr lang="en-US"/>
          </a:p>
        </p:txBody>
      </p:sp>
      <p:sp>
        <p:nvSpPr>
          <p:cNvPr id="19" name="Line 18"/>
          <p:cNvSpPr>
            <a:spLocks noChangeShapeType="1"/>
          </p:cNvSpPr>
          <p:nvPr/>
        </p:nvSpPr>
        <p:spPr bwMode="auto">
          <a:xfrm flipH="1">
            <a:off x="5105400" y="4800600"/>
            <a:ext cx="990600" cy="0"/>
          </a:xfrm>
          <a:prstGeom prst="line">
            <a:avLst/>
          </a:prstGeom>
          <a:noFill/>
          <a:ln w="19050">
            <a:solidFill>
              <a:schemeClr val="tx1"/>
            </a:solidFill>
            <a:round/>
            <a:headEnd/>
            <a:tailEnd/>
          </a:ln>
          <a:effectLst/>
        </p:spPr>
        <p:txBody>
          <a:bodyPr/>
          <a:lstStyle/>
          <a:p>
            <a:endParaRPr lang="en-US"/>
          </a:p>
        </p:txBody>
      </p:sp>
      <p:sp>
        <p:nvSpPr>
          <p:cNvPr id="20" name="Line 19"/>
          <p:cNvSpPr>
            <a:spLocks noChangeShapeType="1"/>
          </p:cNvSpPr>
          <p:nvPr/>
        </p:nvSpPr>
        <p:spPr bwMode="auto">
          <a:xfrm flipH="1">
            <a:off x="5105400" y="4038600"/>
            <a:ext cx="838200" cy="762000"/>
          </a:xfrm>
          <a:prstGeom prst="line">
            <a:avLst/>
          </a:prstGeom>
          <a:noFill/>
          <a:ln w="19050">
            <a:solidFill>
              <a:schemeClr val="tx1"/>
            </a:solidFill>
            <a:round/>
            <a:headEnd/>
            <a:tailEnd/>
          </a:ln>
          <a:effectLst/>
        </p:spPr>
        <p:txBody>
          <a:bodyPr/>
          <a:lstStyle/>
          <a:p>
            <a:endParaRPr lang="en-US"/>
          </a:p>
        </p:txBody>
      </p:sp>
      <p:sp>
        <p:nvSpPr>
          <p:cNvPr id="21" name="Line 20"/>
          <p:cNvSpPr>
            <a:spLocks noChangeShapeType="1"/>
          </p:cNvSpPr>
          <p:nvPr/>
        </p:nvSpPr>
        <p:spPr bwMode="auto">
          <a:xfrm flipH="1">
            <a:off x="6096000" y="4038600"/>
            <a:ext cx="838200" cy="762000"/>
          </a:xfrm>
          <a:prstGeom prst="line">
            <a:avLst/>
          </a:prstGeom>
          <a:noFill/>
          <a:ln w="19050">
            <a:solidFill>
              <a:schemeClr val="tx1"/>
            </a:solidFill>
            <a:round/>
            <a:headEnd/>
            <a:tailEnd/>
          </a:ln>
          <a:effectLst/>
        </p:spPr>
        <p:txBody>
          <a:bodyPr/>
          <a:lstStyle/>
          <a:p>
            <a:endParaRPr lang="en-US"/>
          </a:p>
        </p:txBody>
      </p:sp>
      <p:sp>
        <p:nvSpPr>
          <p:cNvPr id="22" name="Rectangle 21"/>
          <p:cNvSpPr>
            <a:spLocks noChangeArrowheads="1"/>
          </p:cNvSpPr>
          <p:nvPr/>
        </p:nvSpPr>
        <p:spPr bwMode="auto">
          <a:xfrm>
            <a:off x="1371600" y="4038600"/>
            <a:ext cx="1066800" cy="762000"/>
          </a:xfrm>
          <a:prstGeom prst="rect">
            <a:avLst/>
          </a:prstGeom>
          <a:noFill/>
          <a:ln w="19050">
            <a:solidFill>
              <a:schemeClr val="tx1"/>
            </a:solidFill>
            <a:miter lim="800000"/>
            <a:headEnd/>
            <a:tailEnd/>
          </a:ln>
          <a:effectLst/>
        </p:spPr>
        <p:txBody>
          <a:bodyPr wrap="none" anchor="ctr"/>
          <a:lstStyle/>
          <a:p>
            <a:endParaRPr lang="en-US"/>
          </a:p>
        </p:txBody>
      </p:sp>
      <p:graphicFrame>
        <p:nvGraphicFramePr>
          <p:cNvPr id="443395" name="Object 3"/>
          <p:cNvGraphicFramePr>
            <a:graphicFrameLocks noChangeAspect="1"/>
          </p:cNvGraphicFramePr>
          <p:nvPr/>
        </p:nvGraphicFramePr>
        <p:xfrm>
          <a:off x="2286000" y="2133600"/>
          <a:ext cx="4243388" cy="1155700"/>
        </p:xfrm>
        <a:graphic>
          <a:graphicData uri="http://schemas.openxmlformats.org/presentationml/2006/ole">
            <mc:AlternateContent xmlns:mc="http://schemas.openxmlformats.org/markup-compatibility/2006">
              <mc:Choice xmlns:v="urn:schemas-microsoft-com:vml" Requires="v">
                <p:oleObj name="Equation" r:id="rId2" imgW="1676400" imgH="457200" progId="Equation.3">
                  <p:embed/>
                </p:oleObj>
              </mc:Choice>
              <mc:Fallback>
                <p:oleObj name="Equation" r:id="rId2" imgW="1676400" imgH="457200" progId="Equation.3">
                  <p:embed/>
                  <p:pic>
                    <p:nvPicPr>
                      <p:cNvPr id="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33600"/>
                        <a:ext cx="4243388"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208822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 About X Axis</a:t>
            </a:r>
          </a:p>
        </p:txBody>
      </p:sp>
      <p:sp>
        <p:nvSpPr>
          <p:cNvPr id="4" name="Slide Number Placeholder 3"/>
          <p:cNvSpPr>
            <a:spLocks noGrp="1"/>
          </p:cNvSpPr>
          <p:nvPr>
            <p:ph type="sldNum" sz="quarter" idx="12"/>
          </p:nvPr>
        </p:nvSpPr>
        <p:spPr/>
        <p:txBody>
          <a:bodyPr/>
          <a:lstStyle/>
          <a:p>
            <a:fld id="{87037288-ABAD-4E56-93DB-19D719620939}" type="slidenum">
              <a:rPr lang="en-US" smtClean="0"/>
              <a:pPr/>
              <a:t>66</a:t>
            </a:fld>
            <a:endParaRPr lang="en-US"/>
          </a:p>
        </p:txBody>
      </p:sp>
      <p:sp>
        <p:nvSpPr>
          <p:cNvPr id="5" name="Line 4"/>
          <p:cNvSpPr>
            <a:spLocks noChangeShapeType="1"/>
          </p:cNvSpPr>
          <p:nvPr/>
        </p:nvSpPr>
        <p:spPr bwMode="auto">
          <a:xfrm flipV="1">
            <a:off x="2514600" y="2438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1371600" y="38862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657600" y="3810000"/>
            <a:ext cx="336550" cy="457200"/>
          </a:xfrm>
          <a:prstGeom prst="rect">
            <a:avLst/>
          </a:prstGeom>
          <a:noFill/>
          <a:ln w="9525">
            <a:noFill/>
            <a:miter lim="800000"/>
            <a:headEnd/>
            <a:tailEnd/>
          </a:ln>
          <a:effectLst/>
        </p:spPr>
        <p:txBody>
          <a:bodyPr wrap="none">
            <a:spAutoFit/>
          </a:bodyPr>
          <a:lstStyle/>
          <a:p>
            <a:r>
              <a:rPr lang="en-US"/>
              <a:t>x</a:t>
            </a:r>
          </a:p>
        </p:txBody>
      </p:sp>
      <p:sp>
        <p:nvSpPr>
          <p:cNvPr id="8" name="Line 7"/>
          <p:cNvSpPr>
            <a:spLocks noChangeShapeType="1"/>
          </p:cNvSpPr>
          <p:nvPr/>
        </p:nvSpPr>
        <p:spPr bwMode="auto">
          <a:xfrm>
            <a:off x="4267200" y="3733800"/>
            <a:ext cx="1066800" cy="0"/>
          </a:xfrm>
          <a:prstGeom prst="line">
            <a:avLst/>
          </a:prstGeom>
          <a:noFill/>
          <a:ln w="9525">
            <a:solidFill>
              <a:schemeClr val="tx1"/>
            </a:solidFill>
            <a:round/>
            <a:headEnd/>
            <a:tailEnd type="triangle" w="med" len="med"/>
          </a:ln>
          <a:effectLst/>
        </p:spPr>
        <p:txBody>
          <a:bodyPr/>
          <a:lstStyle/>
          <a:p>
            <a:endParaRPr lang="en-US"/>
          </a:p>
        </p:txBody>
      </p:sp>
      <p:sp>
        <p:nvSpPr>
          <p:cNvPr id="9" name="Oval 8"/>
          <p:cNvSpPr>
            <a:spLocks noChangeArrowheads="1"/>
          </p:cNvSpPr>
          <p:nvPr/>
        </p:nvSpPr>
        <p:spPr bwMode="auto">
          <a:xfrm>
            <a:off x="2438400" y="38100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0" name="Oval 9"/>
          <p:cNvSpPr>
            <a:spLocks noChangeArrowheads="1"/>
          </p:cNvSpPr>
          <p:nvPr/>
        </p:nvSpPr>
        <p:spPr bwMode="auto">
          <a:xfrm>
            <a:off x="2971800" y="34290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1" name="Rectangle 10"/>
          <p:cNvSpPr>
            <a:spLocks noChangeArrowheads="1"/>
          </p:cNvSpPr>
          <p:nvPr/>
        </p:nvSpPr>
        <p:spPr bwMode="auto">
          <a:xfrm>
            <a:off x="1981200" y="35052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2" name="Line 11"/>
          <p:cNvSpPr>
            <a:spLocks noChangeShapeType="1"/>
          </p:cNvSpPr>
          <p:nvPr/>
        </p:nvSpPr>
        <p:spPr bwMode="auto">
          <a:xfrm flipV="1">
            <a:off x="6629400" y="2743200"/>
            <a:ext cx="0" cy="2057400"/>
          </a:xfrm>
          <a:prstGeom prst="line">
            <a:avLst/>
          </a:prstGeom>
          <a:noFill/>
          <a:ln w="12700">
            <a:solidFill>
              <a:schemeClr val="tx1"/>
            </a:solidFill>
            <a:round/>
            <a:headEnd/>
            <a:tailEnd type="triangle" w="med" len="med"/>
          </a:ln>
          <a:effectLst/>
        </p:spPr>
        <p:txBody>
          <a:bodyPr/>
          <a:lstStyle/>
          <a:p>
            <a:endParaRPr lang="en-US"/>
          </a:p>
        </p:txBody>
      </p:sp>
      <p:sp>
        <p:nvSpPr>
          <p:cNvPr id="13" name="Line 12"/>
          <p:cNvSpPr>
            <a:spLocks noChangeShapeType="1"/>
          </p:cNvSpPr>
          <p:nvPr/>
        </p:nvSpPr>
        <p:spPr bwMode="auto">
          <a:xfrm>
            <a:off x="5486400" y="39624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4" name="Text Box 13"/>
          <p:cNvSpPr txBox="1">
            <a:spLocks noChangeArrowheads="1"/>
          </p:cNvSpPr>
          <p:nvPr/>
        </p:nvSpPr>
        <p:spPr bwMode="auto">
          <a:xfrm>
            <a:off x="7772400" y="3886200"/>
            <a:ext cx="336550" cy="457200"/>
          </a:xfrm>
          <a:prstGeom prst="rect">
            <a:avLst/>
          </a:prstGeom>
          <a:noFill/>
          <a:ln w="9525">
            <a:noFill/>
            <a:miter lim="800000"/>
            <a:headEnd/>
            <a:tailEnd/>
          </a:ln>
          <a:effectLst/>
        </p:spPr>
        <p:txBody>
          <a:bodyPr wrap="none">
            <a:spAutoFit/>
          </a:bodyPr>
          <a:lstStyle/>
          <a:p>
            <a:r>
              <a:rPr lang="en-US"/>
              <a:t>x</a:t>
            </a:r>
          </a:p>
        </p:txBody>
      </p:sp>
      <p:sp>
        <p:nvSpPr>
          <p:cNvPr id="15" name="Oval 14"/>
          <p:cNvSpPr>
            <a:spLocks noChangeArrowheads="1"/>
          </p:cNvSpPr>
          <p:nvPr/>
        </p:nvSpPr>
        <p:spPr bwMode="auto">
          <a:xfrm>
            <a:off x="6553200" y="3886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6" name="Oval 15"/>
          <p:cNvSpPr>
            <a:spLocks noChangeArrowheads="1"/>
          </p:cNvSpPr>
          <p:nvPr/>
        </p:nvSpPr>
        <p:spPr bwMode="auto">
          <a:xfrm>
            <a:off x="7086600" y="4267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7" name="Rectangle 16"/>
          <p:cNvSpPr>
            <a:spLocks noChangeArrowheads="1"/>
          </p:cNvSpPr>
          <p:nvPr/>
        </p:nvSpPr>
        <p:spPr bwMode="auto">
          <a:xfrm>
            <a:off x="6096000" y="3581400"/>
            <a:ext cx="1066800" cy="762000"/>
          </a:xfrm>
          <a:prstGeom prst="rect">
            <a:avLst/>
          </a:prstGeom>
          <a:noFill/>
          <a:ln w="19050">
            <a:solidFill>
              <a:schemeClr val="tx1"/>
            </a:solidFill>
            <a:miter lim="800000"/>
            <a:headEnd/>
            <a:tailEnd/>
          </a:ln>
          <a:effectLst/>
        </p:spPr>
        <p:txBody>
          <a:bodyPr wrap="none" anchor="ctr"/>
          <a:lstStyle/>
          <a:p>
            <a:endParaRPr lang="en-US"/>
          </a:p>
        </p:txBody>
      </p:sp>
      <p:graphicFrame>
        <p:nvGraphicFramePr>
          <p:cNvPr id="18" name="Object 17"/>
          <p:cNvGraphicFramePr>
            <a:graphicFrameLocks noChangeAspect="1"/>
          </p:cNvGraphicFramePr>
          <p:nvPr/>
        </p:nvGraphicFramePr>
        <p:xfrm>
          <a:off x="2819400" y="1752600"/>
          <a:ext cx="3535363" cy="1157288"/>
        </p:xfrm>
        <a:graphic>
          <a:graphicData uri="http://schemas.openxmlformats.org/presentationml/2006/ole">
            <mc:AlternateContent xmlns:mc="http://schemas.openxmlformats.org/markup-compatibility/2006">
              <mc:Choice xmlns:v="urn:schemas-microsoft-com:vml" Requires="v">
                <p:oleObj name="Equation" r:id="rId2" imgW="1397000" imgH="457200" progId="Equation.3">
                  <p:embed/>
                </p:oleObj>
              </mc:Choice>
              <mc:Fallback>
                <p:oleObj name="Equation" r:id="rId2" imgW="1397000" imgH="457200" progId="Equation.3">
                  <p:embed/>
                  <p:pic>
                    <p:nvPicPr>
                      <p:cNvPr id="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752600"/>
                        <a:ext cx="3535363"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10"/>
          <p:cNvSpPr txBox="1">
            <a:spLocks noChangeArrowheads="1"/>
          </p:cNvSpPr>
          <p:nvPr/>
        </p:nvSpPr>
        <p:spPr bwMode="auto">
          <a:xfrm>
            <a:off x="2209800" y="2971800"/>
            <a:ext cx="336550" cy="457200"/>
          </a:xfrm>
          <a:prstGeom prst="rect">
            <a:avLst/>
          </a:prstGeom>
          <a:noFill/>
          <a:ln w="9525">
            <a:noFill/>
            <a:miter lim="800000"/>
            <a:headEnd/>
            <a:tailEnd/>
          </a:ln>
          <a:effectLst/>
        </p:spPr>
        <p:txBody>
          <a:bodyPr wrap="none">
            <a:spAutoFit/>
          </a:bodyPr>
          <a:lstStyle/>
          <a:p>
            <a:r>
              <a:rPr lang="en-US" dirty="0"/>
              <a:t>y</a:t>
            </a:r>
          </a:p>
        </p:txBody>
      </p:sp>
      <p:sp>
        <p:nvSpPr>
          <p:cNvPr id="22" name="Text Box 16"/>
          <p:cNvSpPr txBox="1">
            <a:spLocks noChangeArrowheads="1"/>
          </p:cNvSpPr>
          <p:nvPr/>
        </p:nvSpPr>
        <p:spPr bwMode="auto">
          <a:xfrm>
            <a:off x="6324600" y="2971800"/>
            <a:ext cx="336550" cy="457200"/>
          </a:xfrm>
          <a:prstGeom prst="rect">
            <a:avLst/>
          </a:prstGeom>
          <a:noFill/>
          <a:ln w="9525">
            <a:noFill/>
            <a:miter lim="800000"/>
            <a:headEnd/>
            <a:tailEnd/>
          </a:ln>
          <a:effectLst/>
        </p:spPr>
        <p:txBody>
          <a:bodyPr wrap="none">
            <a:spAutoFit/>
          </a:bodyPr>
          <a:lstStyle/>
          <a:p>
            <a:r>
              <a:rPr lang="en-US" dirty="0"/>
              <a:t>y</a:t>
            </a:r>
          </a:p>
        </p:txBody>
      </p:sp>
    </p:spTree>
    <p:extLst>
      <p:ext uri="{BB962C8B-B14F-4D97-AF65-F5344CB8AC3E}">
        <p14:creationId xmlns:p14="http://schemas.microsoft.com/office/powerpoint/2010/main" val="38624444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 About X Axis</a:t>
            </a:r>
          </a:p>
        </p:txBody>
      </p:sp>
      <p:sp>
        <p:nvSpPr>
          <p:cNvPr id="4" name="Slide Number Placeholder 3"/>
          <p:cNvSpPr>
            <a:spLocks noGrp="1"/>
          </p:cNvSpPr>
          <p:nvPr>
            <p:ph type="sldNum" sz="quarter" idx="12"/>
          </p:nvPr>
        </p:nvSpPr>
        <p:spPr/>
        <p:txBody>
          <a:bodyPr/>
          <a:lstStyle/>
          <a:p>
            <a:fld id="{87037288-ABAD-4E56-93DB-19D719620939}" type="slidenum">
              <a:rPr lang="en-US" smtClean="0"/>
              <a:pPr/>
              <a:t>67</a:t>
            </a:fld>
            <a:endParaRPr lang="en-US"/>
          </a:p>
        </p:txBody>
      </p:sp>
      <p:sp>
        <p:nvSpPr>
          <p:cNvPr id="5" name="Line 4"/>
          <p:cNvSpPr>
            <a:spLocks noChangeShapeType="1"/>
          </p:cNvSpPr>
          <p:nvPr/>
        </p:nvSpPr>
        <p:spPr bwMode="auto">
          <a:xfrm flipV="1">
            <a:off x="2514600" y="24384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6" name="Line 5"/>
          <p:cNvSpPr>
            <a:spLocks noChangeShapeType="1"/>
          </p:cNvSpPr>
          <p:nvPr/>
        </p:nvSpPr>
        <p:spPr bwMode="auto">
          <a:xfrm>
            <a:off x="1371600" y="38862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657600" y="3810000"/>
            <a:ext cx="336550" cy="457200"/>
          </a:xfrm>
          <a:prstGeom prst="rect">
            <a:avLst/>
          </a:prstGeom>
          <a:noFill/>
          <a:ln w="9525">
            <a:noFill/>
            <a:miter lim="800000"/>
            <a:headEnd/>
            <a:tailEnd/>
          </a:ln>
          <a:effectLst/>
        </p:spPr>
        <p:txBody>
          <a:bodyPr wrap="none">
            <a:spAutoFit/>
          </a:bodyPr>
          <a:lstStyle/>
          <a:p>
            <a:r>
              <a:rPr lang="en-US" dirty="0"/>
              <a:t>x</a:t>
            </a:r>
          </a:p>
        </p:txBody>
      </p:sp>
      <p:sp>
        <p:nvSpPr>
          <p:cNvPr id="8" name="Line 7"/>
          <p:cNvSpPr>
            <a:spLocks noChangeShapeType="1"/>
          </p:cNvSpPr>
          <p:nvPr/>
        </p:nvSpPr>
        <p:spPr bwMode="auto">
          <a:xfrm>
            <a:off x="4267200" y="3733800"/>
            <a:ext cx="1066800" cy="0"/>
          </a:xfrm>
          <a:prstGeom prst="line">
            <a:avLst/>
          </a:prstGeom>
          <a:noFill/>
          <a:ln w="9525">
            <a:solidFill>
              <a:schemeClr val="tx1"/>
            </a:solidFill>
            <a:round/>
            <a:headEnd/>
            <a:tailEnd type="triangle" w="med" len="med"/>
          </a:ln>
          <a:effectLst/>
        </p:spPr>
        <p:txBody>
          <a:bodyPr/>
          <a:lstStyle/>
          <a:p>
            <a:endParaRPr lang="en-US"/>
          </a:p>
        </p:txBody>
      </p:sp>
      <p:sp>
        <p:nvSpPr>
          <p:cNvPr id="9" name="Oval 8"/>
          <p:cNvSpPr>
            <a:spLocks noChangeArrowheads="1"/>
          </p:cNvSpPr>
          <p:nvPr/>
        </p:nvSpPr>
        <p:spPr bwMode="auto">
          <a:xfrm>
            <a:off x="2438400" y="38100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0" name="Oval 9"/>
          <p:cNvSpPr>
            <a:spLocks noChangeArrowheads="1"/>
          </p:cNvSpPr>
          <p:nvPr/>
        </p:nvSpPr>
        <p:spPr bwMode="auto">
          <a:xfrm>
            <a:off x="2971800" y="34290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1" name="Rectangle 10"/>
          <p:cNvSpPr>
            <a:spLocks noChangeArrowheads="1"/>
          </p:cNvSpPr>
          <p:nvPr/>
        </p:nvSpPr>
        <p:spPr bwMode="auto">
          <a:xfrm>
            <a:off x="1981200" y="35052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12" name="Line 11"/>
          <p:cNvSpPr>
            <a:spLocks noChangeShapeType="1"/>
          </p:cNvSpPr>
          <p:nvPr/>
        </p:nvSpPr>
        <p:spPr bwMode="auto">
          <a:xfrm flipV="1">
            <a:off x="6629400" y="2743200"/>
            <a:ext cx="0" cy="2057400"/>
          </a:xfrm>
          <a:prstGeom prst="line">
            <a:avLst/>
          </a:prstGeom>
          <a:noFill/>
          <a:ln w="12700">
            <a:solidFill>
              <a:schemeClr val="tx1"/>
            </a:solidFill>
            <a:round/>
            <a:headEnd/>
            <a:tailEnd type="triangle" w="med" len="med"/>
          </a:ln>
          <a:effectLst/>
        </p:spPr>
        <p:txBody>
          <a:bodyPr/>
          <a:lstStyle/>
          <a:p>
            <a:endParaRPr lang="en-US"/>
          </a:p>
        </p:txBody>
      </p:sp>
      <p:sp>
        <p:nvSpPr>
          <p:cNvPr id="13" name="Line 12"/>
          <p:cNvSpPr>
            <a:spLocks noChangeShapeType="1"/>
          </p:cNvSpPr>
          <p:nvPr/>
        </p:nvSpPr>
        <p:spPr bwMode="auto">
          <a:xfrm>
            <a:off x="5486400" y="3962400"/>
            <a:ext cx="2438400" cy="0"/>
          </a:xfrm>
          <a:prstGeom prst="line">
            <a:avLst/>
          </a:prstGeom>
          <a:noFill/>
          <a:ln w="12700">
            <a:solidFill>
              <a:schemeClr val="tx1"/>
            </a:solidFill>
            <a:round/>
            <a:headEnd/>
            <a:tailEnd type="triangle" w="med" len="med"/>
          </a:ln>
          <a:effectLst/>
        </p:spPr>
        <p:txBody>
          <a:bodyPr/>
          <a:lstStyle/>
          <a:p>
            <a:endParaRPr lang="en-US"/>
          </a:p>
        </p:txBody>
      </p:sp>
      <p:sp>
        <p:nvSpPr>
          <p:cNvPr id="14" name="Text Box 13"/>
          <p:cNvSpPr txBox="1">
            <a:spLocks noChangeArrowheads="1"/>
          </p:cNvSpPr>
          <p:nvPr/>
        </p:nvSpPr>
        <p:spPr bwMode="auto">
          <a:xfrm>
            <a:off x="7772400" y="3886200"/>
            <a:ext cx="336550" cy="457200"/>
          </a:xfrm>
          <a:prstGeom prst="rect">
            <a:avLst/>
          </a:prstGeom>
          <a:noFill/>
          <a:ln w="9525">
            <a:noFill/>
            <a:miter lim="800000"/>
            <a:headEnd/>
            <a:tailEnd/>
          </a:ln>
          <a:effectLst/>
        </p:spPr>
        <p:txBody>
          <a:bodyPr wrap="none">
            <a:spAutoFit/>
          </a:bodyPr>
          <a:lstStyle/>
          <a:p>
            <a:r>
              <a:rPr lang="en-US" dirty="0"/>
              <a:t>x</a:t>
            </a:r>
          </a:p>
        </p:txBody>
      </p:sp>
      <p:sp>
        <p:nvSpPr>
          <p:cNvPr id="15" name="Oval 14"/>
          <p:cNvSpPr>
            <a:spLocks noChangeArrowheads="1"/>
          </p:cNvSpPr>
          <p:nvPr/>
        </p:nvSpPr>
        <p:spPr bwMode="auto">
          <a:xfrm>
            <a:off x="6553200" y="3886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6" name="Oval 15"/>
          <p:cNvSpPr>
            <a:spLocks noChangeArrowheads="1"/>
          </p:cNvSpPr>
          <p:nvPr/>
        </p:nvSpPr>
        <p:spPr bwMode="auto">
          <a:xfrm>
            <a:off x="7086600" y="4267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7" name="Rectangle 16"/>
          <p:cNvSpPr>
            <a:spLocks noChangeArrowheads="1"/>
          </p:cNvSpPr>
          <p:nvPr/>
        </p:nvSpPr>
        <p:spPr bwMode="auto">
          <a:xfrm>
            <a:off x="6096000" y="3581400"/>
            <a:ext cx="1066800" cy="762000"/>
          </a:xfrm>
          <a:prstGeom prst="rect">
            <a:avLst/>
          </a:prstGeom>
          <a:noFill/>
          <a:ln w="19050">
            <a:solidFill>
              <a:schemeClr val="tx1"/>
            </a:solidFill>
            <a:miter lim="800000"/>
            <a:headEnd/>
            <a:tailEnd/>
          </a:ln>
          <a:effectLst/>
        </p:spPr>
        <p:txBody>
          <a:bodyPr wrap="none" anchor="ctr"/>
          <a:lstStyle/>
          <a:p>
            <a:endParaRPr lang="en-US"/>
          </a:p>
        </p:txBody>
      </p:sp>
      <p:graphicFrame>
        <p:nvGraphicFramePr>
          <p:cNvPr id="445443" name="Object 3"/>
          <p:cNvGraphicFramePr>
            <a:graphicFrameLocks noChangeAspect="1"/>
          </p:cNvGraphicFramePr>
          <p:nvPr/>
        </p:nvGraphicFramePr>
        <p:xfrm>
          <a:off x="2514600" y="1600200"/>
          <a:ext cx="4114800" cy="1155700"/>
        </p:xfrm>
        <a:graphic>
          <a:graphicData uri="http://schemas.openxmlformats.org/presentationml/2006/ole">
            <mc:AlternateContent xmlns:mc="http://schemas.openxmlformats.org/markup-compatibility/2006">
              <mc:Choice xmlns:v="urn:schemas-microsoft-com:vml" Requires="v">
                <p:oleObj name="Equation" r:id="rId2" imgW="1625600" imgH="457200" progId="Equation.3">
                  <p:embed/>
                </p:oleObj>
              </mc:Choice>
              <mc:Fallback>
                <p:oleObj name="Equation" r:id="rId2" imgW="1625600" imgH="457200" progId="Equation.3">
                  <p:embed/>
                  <p:pic>
                    <p:nvPicPr>
                      <p:cNvPr id="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00200"/>
                        <a:ext cx="411480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Box 10"/>
          <p:cNvSpPr txBox="1">
            <a:spLocks noChangeArrowheads="1"/>
          </p:cNvSpPr>
          <p:nvPr/>
        </p:nvSpPr>
        <p:spPr bwMode="auto">
          <a:xfrm>
            <a:off x="2101850" y="2819400"/>
            <a:ext cx="336550" cy="457200"/>
          </a:xfrm>
          <a:prstGeom prst="rect">
            <a:avLst/>
          </a:prstGeom>
          <a:noFill/>
          <a:ln w="9525">
            <a:noFill/>
            <a:miter lim="800000"/>
            <a:headEnd/>
            <a:tailEnd/>
          </a:ln>
          <a:effectLst/>
        </p:spPr>
        <p:txBody>
          <a:bodyPr wrap="none">
            <a:spAutoFit/>
          </a:bodyPr>
          <a:lstStyle/>
          <a:p>
            <a:r>
              <a:rPr lang="en-US" dirty="0"/>
              <a:t>y</a:t>
            </a:r>
          </a:p>
        </p:txBody>
      </p:sp>
      <p:sp>
        <p:nvSpPr>
          <p:cNvPr id="21" name="Text Box 16"/>
          <p:cNvSpPr txBox="1">
            <a:spLocks noChangeArrowheads="1"/>
          </p:cNvSpPr>
          <p:nvPr/>
        </p:nvSpPr>
        <p:spPr bwMode="auto">
          <a:xfrm>
            <a:off x="6216650" y="2819400"/>
            <a:ext cx="336550" cy="457200"/>
          </a:xfrm>
          <a:prstGeom prst="rect">
            <a:avLst/>
          </a:prstGeom>
          <a:noFill/>
          <a:ln w="9525">
            <a:noFill/>
            <a:miter lim="800000"/>
            <a:headEnd/>
            <a:tailEnd/>
          </a:ln>
          <a:effectLst/>
        </p:spPr>
        <p:txBody>
          <a:bodyPr wrap="none">
            <a:spAutoFit/>
          </a:bodyPr>
          <a:lstStyle/>
          <a:p>
            <a:r>
              <a:rPr lang="en-US" dirty="0"/>
              <a:t>y</a:t>
            </a:r>
          </a:p>
        </p:txBody>
      </p:sp>
    </p:spTree>
    <p:extLst>
      <p:ext uri="{BB962C8B-B14F-4D97-AF65-F5344CB8AC3E}">
        <p14:creationId xmlns:p14="http://schemas.microsoft.com/office/powerpoint/2010/main" val="37791672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Affine Transformations</a:t>
            </a:r>
          </a:p>
        </p:txBody>
      </p:sp>
      <p:sp>
        <p:nvSpPr>
          <p:cNvPr id="3" name="Content Placeholder 2"/>
          <p:cNvSpPr>
            <a:spLocks noGrp="1"/>
          </p:cNvSpPr>
          <p:nvPr>
            <p:ph idx="1"/>
          </p:nvPr>
        </p:nvSpPr>
        <p:spPr/>
        <p:txBody>
          <a:bodyPr/>
          <a:lstStyle/>
          <a:p>
            <a:r>
              <a:rPr lang="en-US" sz="2400" dirty="0"/>
              <a:t>An </a:t>
            </a:r>
            <a:r>
              <a:rPr lang="en-US" sz="2400" i="1" dirty="0"/>
              <a:t>affine transformation</a:t>
            </a:r>
            <a:r>
              <a:rPr lang="en-US" sz="2400" dirty="0"/>
              <a:t> is one that can be written in the form:</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68</a:t>
            </a:fld>
            <a:endParaRPr lang="en-US"/>
          </a:p>
        </p:txBody>
      </p:sp>
      <p:graphicFrame>
        <p:nvGraphicFramePr>
          <p:cNvPr id="435202" name="Object 2"/>
          <p:cNvGraphicFramePr>
            <a:graphicFrameLocks noChangeAspect="1"/>
          </p:cNvGraphicFramePr>
          <p:nvPr/>
        </p:nvGraphicFramePr>
        <p:xfrm>
          <a:off x="2590800" y="2667000"/>
          <a:ext cx="4083050" cy="2957513"/>
        </p:xfrm>
        <a:graphic>
          <a:graphicData uri="http://schemas.openxmlformats.org/presentationml/2006/ole">
            <mc:AlternateContent xmlns:mc="http://schemas.openxmlformats.org/markup-compatibility/2006">
              <mc:Choice xmlns:v="urn:schemas-microsoft-com:vml" Requires="v">
                <p:oleObj name="Equation" r:id="rId3" imgW="1612900" imgH="1168400" progId="Equation.3">
                  <p:embed/>
                </p:oleObj>
              </mc:Choice>
              <mc:Fallback>
                <p:oleObj name="Equation" r:id="rId3" imgW="1612900" imgH="11684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667000"/>
                        <a:ext cx="4083050" cy="295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23869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of Affine Transforms</a:t>
            </a:r>
          </a:p>
        </p:txBody>
      </p:sp>
      <p:sp>
        <p:nvSpPr>
          <p:cNvPr id="3" name="Content Placeholder 2"/>
          <p:cNvSpPr>
            <a:spLocks noGrp="1"/>
          </p:cNvSpPr>
          <p:nvPr>
            <p:ph idx="1"/>
          </p:nvPr>
        </p:nvSpPr>
        <p:spPr/>
        <p:txBody>
          <a:bodyPr/>
          <a:lstStyle/>
          <a:p>
            <a:r>
              <a:rPr lang="en-US" sz="2800" dirty="0"/>
              <a:t>Any affine transformation can be composed as a sequence of simple transformations:</a:t>
            </a:r>
          </a:p>
          <a:p>
            <a:pPr lvl="1"/>
            <a:r>
              <a:rPr lang="en-US" sz="2400" dirty="0"/>
              <a:t>Translation</a:t>
            </a:r>
          </a:p>
          <a:p>
            <a:pPr lvl="1"/>
            <a:r>
              <a:rPr lang="en-US" sz="2400" dirty="0"/>
              <a:t>Scaling (possibly with negative values)</a:t>
            </a:r>
          </a:p>
          <a:p>
            <a:pPr lvl="1"/>
            <a:r>
              <a:rPr lang="en-US" sz="2400" dirty="0"/>
              <a:t>Rotation</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69</a:t>
            </a:fld>
            <a:endParaRPr lang="en-US"/>
          </a:p>
        </p:txBody>
      </p:sp>
    </p:spTree>
    <p:extLst>
      <p:ext uri="{BB962C8B-B14F-4D97-AF65-F5344CB8AC3E}">
        <p14:creationId xmlns:p14="http://schemas.microsoft.com/office/powerpoint/2010/main" val="631813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E9C5-1DE9-4644-933A-BB4550913657}"/>
              </a:ext>
            </a:extLst>
          </p:cNvPr>
          <p:cNvSpPr>
            <a:spLocks noGrp="1"/>
          </p:cNvSpPr>
          <p:nvPr>
            <p:ph type="title"/>
          </p:nvPr>
        </p:nvSpPr>
        <p:spPr/>
        <p:txBody>
          <a:bodyPr/>
          <a:lstStyle/>
          <a:p>
            <a:r>
              <a:rPr lang="en-US" dirty="0"/>
              <a:t>Multiplane camera</a:t>
            </a:r>
          </a:p>
        </p:txBody>
      </p:sp>
      <p:sp>
        <p:nvSpPr>
          <p:cNvPr id="4" name="Slide Number Placeholder 3">
            <a:extLst>
              <a:ext uri="{FF2B5EF4-FFF2-40B4-BE49-F238E27FC236}">
                <a16:creationId xmlns:a16="http://schemas.microsoft.com/office/drawing/2014/main" id="{E3066026-33CC-4463-871D-56083BECC539}"/>
              </a:ext>
            </a:extLst>
          </p:cNvPr>
          <p:cNvSpPr>
            <a:spLocks noGrp="1"/>
          </p:cNvSpPr>
          <p:nvPr>
            <p:ph type="sldNum" sz="quarter" idx="12"/>
          </p:nvPr>
        </p:nvSpPr>
        <p:spPr/>
        <p:txBody>
          <a:bodyPr/>
          <a:lstStyle/>
          <a:p>
            <a:fld id="{87037288-ABAD-4E56-93DB-19D719620939}" type="slidenum">
              <a:rPr lang="en-US" smtClean="0"/>
              <a:pPr/>
              <a:t>7</a:t>
            </a:fld>
            <a:endParaRPr lang="en-US"/>
          </a:p>
        </p:txBody>
      </p:sp>
      <p:pic>
        <p:nvPicPr>
          <p:cNvPr id="485378" name="Picture 2">
            <a:extLst>
              <a:ext uri="{FF2B5EF4-FFF2-40B4-BE49-F238E27FC236}">
                <a16:creationId xmlns:a16="http://schemas.microsoft.com/office/drawing/2014/main" id="{7C5BB599-F9B5-4D05-AE1F-2A9B355C9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4" y="2057400"/>
            <a:ext cx="2473325" cy="3653776"/>
          </a:xfrm>
          <a:prstGeom prst="rect">
            <a:avLst/>
          </a:prstGeom>
          <a:noFill/>
          <a:extLst>
            <a:ext uri="{909E8E84-426E-40DD-AFC4-6F175D3DCCD1}">
              <a14:hiddenFill xmlns:a14="http://schemas.microsoft.com/office/drawing/2010/main">
                <a:solidFill>
                  <a:srgbClr val="FFFFFF"/>
                </a:solidFill>
              </a14:hiddenFill>
            </a:ext>
          </a:extLst>
        </p:spPr>
      </p:pic>
      <p:pic>
        <p:nvPicPr>
          <p:cNvPr id="485380" name="Picture 4">
            <a:extLst>
              <a:ext uri="{FF2B5EF4-FFF2-40B4-BE49-F238E27FC236}">
                <a16:creationId xmlns:a16="http://schemas.microsoft.com/office/drawing/2014/main" id="{D7CC920D-BD70-4691-AD6E-213DCFD59A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085688"/>
            <a:ext cx="4833984" cy="36254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EA04275-904B-4F09-888F-A8516A5C97A4}"/>
              </a:ext>
            </a:extLst>
          </p:cNvPr>
          <p:cNvSpPr/>
          <p:nvPr/>
        </p:nvSpPr>
        <p:spPr>
          <a:xfrm>
            <a:off x="512545" y="6204723"/>
            <a:ext cx="6629400" cy="276999"/>
          </a:xfrm>
          <a:prstGeom prst="rect">
            <a:avLst/>
          </a:prstGeom>
        </p:spPr>
        <p:txBody>
          <a:bodyPr wrap="square">
            <a:spAutoFit/>
          </a:bodyPr>
          <a:lstStyle/>
          <a:p>
            <a:r>
              <a:rPr lang="en-US" sz="1200" dirty="0"/>
              <a:t>https://en.wikipedia.org/wiki/Multiplane_camera</a:t>
            </a:r>
          </a:p>
        </p:txBody>
      </p:sp>
    </p:spTree>
    <p:extLst>
      <p:ext uri="{BB962C8B-B14F-4D97-AF65-F5344CB8AC3E}">
        <p14:creationId xmlns:p14="http://schemas.microsoft.com/office/powerpoint/2010/main" val="1507007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600" dirty="0"/>
              <a:t>Rotating About An Arbitrary Point</a:t>
            </a:r>
          </a:p>
        </p:txBody>
      </p:sp>
      <p:sp>
        <p:nvSpPr>
          <p:cNvPr id="354307" name="Rectangle 3"/>
          <p:cNvSpPr>
            <a:spLocks noGrp="1" noChangeArrowheads="1"/>
          </p:cNvSpPr>
          <p:nvPr>
            <p:ph type="body" idx="1"/>
          </p:nvPr>
        </p:nvSpPr>
        <p:spPr>
          <a:xfrm>
            <a:off x="566738" y="1752600"/>
            <a:ext cx="8196262" cy="4267200"/>
          </a:xfrm>
        </p:spPr>
        <p:txBody>
          <a:bodyPr/>
          <a:lstStyle/>
          <a:p>
            <a:r>
              <a:rPr lang="en-US" sz="2400" dirty="0"/>
              <a:t>What happens when you rotate an object about an arbitrary point that is not the origin?</a:t>
            </a:r>
          </a:p>
        </p:txBody>
      </p:sp>
      <p:sp>
        <p:nvSpPr>
          <p:cNvPr id="354312" name="Line 8"/>
          <p:cNvSpPr>
            <a:spLocks noChangeShapeType="1"/>
          </p:cNvSpPr>
          <p:nvPr/>
        </p:nvSpPr>
        <p:spPr bwMode="auto">
          <a:xfrm>
            <a:off x="3657600"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6" name="Line 3"/>
          <p:cNvSpPr>
            <a:spLocks noChangeShapeType="1"/>
          </p:cNvSpPr>
          <p:nvPr/>
        </p:nvSpPr>
        <p:spPr bwMode="auto">
          <a:xfrm flipV="1">
            <a:off x="1828800" y="3048000"/>
            <a:ext cx="0" cy="1981200"/>
          </a:xfrm>
          <a:prstGeom prst="line">
            <a:avLst/>
          </a:prstGeom>
          <a:noFill/>
          <a:ln w="12700">
            <a:solidFill>
              <a:schemeClr val="tx1"/>
            </a:solidFill>
            <a:round/>
            <a:headEnd/>
            <a:tailEnd type="triangle" w="med" len="med"/>
          </a:ln>
          <a:effectLst/>
        </p:spPr>
        <p:txBody>
          <a:bodyPr/>
          <a:lstStyle/>
          <a:p>
            <a:endParaRPr lang="en-US"/>
          </a:p>
        </p:txBody>
      </p:sp>
      <p:sp>
        <p:nvSpPr>
          <p:cNvPr id="17" name="Line 4"/>
          <p:cNvSpPr>
            <a:spLocks noChangeShapeType="1"/>
          </p:cNvSpPr>
          <p:nvPr/>
        </p:nvSpPr>
        <p:spPr bwMode="auto">
          <a:xfrm>
            <a:off x="990600" y="4267200"/>
            <a:ext cx="2133600" cy="0"/>
          </a:xfrm>
          <a:prstGeom prst="line">
            <a:avLst/>
          </a:prstGeom>
          <a:noFill/>
          <a:ln w="12700">
            <a:solidFill>
              <a:schemeClr val="tx1"/>
            </a:solidFill>
            <a:round/>
            <a:headEnd/>
            <a:tailEnd type="triangle" w="med" len="med"/>
          </a:ln>
          <a:effectLst/>
        </p:spPr>
        <p:txBody>
          <a:bodyPr/>
          <a:lstStyle/>
          <a:p>
            <a:endParaRPr lang="en-US"/>
          </a:p>
        </p:txBody>
      </p:sp>
      <p:sp>
        <p:nvSpPr>
          <p:cNvPr id="18" name="Text Box 5"/>
          <p:cNvSpPr txBox="1">
            <a:spLocks noChangeArrowheads="1"/>
          </p:cNvSpPr>
          <p:nvPr/>
        </p:nvSpPr>
        <p:spPr bwMode="auto">
          <a:xfrm>
            <a:off x="2971800" y="4191000"/>
            <a:ext cx="336550" cy="457200"/>
          </a:xfrm>
          <a:prstGeom prst="rect">
            <a:avLst/>
          </a:prstGeom>
          <a:noFill/>
          <a:ln w="9525">
            <a:noFill/>
            <a:miter lim="800000"/>
            <a:headEnd/>
            <a:tailEnd/>
          </a:ln>
          <a:effectLst/>
        </p:spPr>
        <p:txBody>
          <a:bodyPr wrap="none">
            <a:spAutoFit/>
          </a:bodyPr>
          <a:lstStyle/>
          <a:p>
            <a:r>
              <a:rPr lang="en-US"/>
              <a:t>x</a:t>
            </a:r>
          </a:p>
        </p:txBody>
      </p:sp>
      <p:sp>
        <p:nvSpPr>
          <p:cNvPr id="19" name="Text Box 6"/>
          <p:cNvSpPr txBox="1">
            <a:spLocks noChangeArrowheads="1"/>
          </p:cNvSpPr>
          <p:nvPr/>
        </p:nvSpPr>
        <p:spPr bwMode="auto">
          <a:xfrm>
            <a:off x="1447800" y="2971800"/>
            <a:ext cx="336550" cy="457200"/>
          </a:xfrm>
          <a:prstGeom prst="rect">
            <a:avLst/>
          </a:prstGeom>
          <a:noFill/>
          <a:ln w="9525">
            <a:noFill/>
            <a:miter lim="800000"/>
            <a:headEnd/>
            <a:tailEnd/>
          </a:ln>
          <a:effectLst/>
        </p:spPr>
        <p:txBody>
          <a:bodyPr wrap="none">
            <a:spAutoFit/>
          </a:bodyPr>
          <a:lstStyle/>
          <a:p>
            <a:r>
              <a:rPr lang="en-US"/>
              <a:t>y</a:t>
            </a:r>
          </a:p>
        </p:txBody>
      </p:sp>
      <p:sp>
        <p:nvSpPr>
          <p:cNvPr id="20" name="Rectangle 7"/>
          <p:cNvSpPr>
            <a:spLocks noChangeArrowheads="1"/>
          </p:cNvSpPr>
          <p:nvPr/>
        </p:nvSpPr>
        <p:spPr bwMode="auto">
          <a:xfrm>
            <a:off x="2286000" y="32766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21" name="Oval 8"/>
          <p:cNvSpPr>
            <a:spLocks noChangeArrowheads="1"/>
          </p:cNvSpPr>
          <p:nvPr/>
        </p:nvSpPr>
        <p:spPr bwMode="auto">
          <a:xfrm>
            <a:off x="2743200" y="3581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2" name="Oval 9"/>
          <p:cNvSpPr>
            <a:spLocks noChangeArrowheads="1"/>
          </p:cNvSpPr>
          <p:nvPr/>
        </p:nvSpPr>
        <p:spPr bwMode="auto">
          <a:xfrm>
            <a:off x="3276600" y="3200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3" name="Line 10"/>
          <p:cNvSpPr>
            <a:spLocks noChangeShapeType="1"/>
          </p:cNvSpPr>
          <p:nvPr/>
        </p:nvSpPr>
        <p:spPr bwMode="auto">
          <a:xfrm>
            <a:off x="2895600" y="3657600"/>
            <a:ext cx="457200" cy="0"/>
          </a:xfrm>
          <a:prstGeom prst="line">
            <a:avLst/>
          </a:prstGeom>
          <a:noFill/>
          <a:ln w="2857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2187503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600" dirty="0"/>
              <a:t>Rotating About An Arbitrary Point</a:t>
            </a:r>
          </a:p>
        </p:txBody>
      </p:sp>
      <p:sp>
        <p:nvSpPr>
          <p:cNvPr id="354307" name="Rectangle 3"/>
          <p:cNvSpPr>
            <a:spLocks noGrp="1" noChangeArrowheads="1"/>
          </p:cNvSpPr>
          <p:nvPr>
            <p:ph type="body" idx="1"/>
          </p:nvPr>
        </p:nvSpPr>
        <p:spPr>
          <a:xfrm>
            <a:off x="566738" y="1752600"/>
            <a:ext cx="8196262" cy="4267200"/>
          </a:xfrm>
        </p:spPr>
        <p:txBody>
          <a:bodyPr/>
          <a:lstStyle/>
          <a:p>
            <a:r>
              <a:rPr lang="en-US" sz="2400" dirty="0"/>
              <a:t>What happens when you rotate an object about an arbitrary point that is not the origin?</a:t>
            </a:r>
          </a:p>
        </p:txBody>
      </p:sp>
      <p:sp>
        <p:nvSpPr>
          <p:cNvPr id="354312" name="Line 8"/>
          <p:cNvSpPr>
            <a:spLocks noChangeShapeType="1"/>
          </p:cNvSpPr>
          <p:nvPr/>
        </p:nvSpPr>
        <p:spPr bwMode="auto">
          <a:xfrm>
            <a:off x="3657600" y="4267200"/>
            <a:ext cx="1066800" cy="0"/>
          </a:xfrm>
          <a:prstGeom prst="line">
            <a:avLst/>
          </a:prstGeom>
          <a:noFill/>
          <a:ln w="9525">
            <a:solidFill>
              <a:schemeClr val="tx1"/>
            </a:solidFill>
            <a:round/>
            <a:headEnd/>
            <a:tailEnd type="triangle" w="med" len="med"/>
          </a:ln>
          <a:effectLst/>
        </p:spPr>
        <p:txBody>
          <a:bodyPr/>
          <a:lstStyle/>
          <a:p>
            <a:endParaRPr lang="en-US"/>
          </a:p>
        </p:txBody>
      </p:sp>
      <p:sp>
        <p:nvSpPr>
          <p:cNvPr id="16" name="Line 3"/>
          <p:cNvSpPr>
            <a:spLocks noChangeShapeType="1"/>
          </p:cNvSpPr>
          <p:nvPr/>
        </p:nvSpPr>
        <p:spPr bwMode="auto">
          <a:xfrm flipV="1">
            <a:off x="1828800" y="3048000"/>
            <a:ext cx="0" cy="1981200"/>
          </a:xfrm>
          <a:prstGeom prst="line">
            <a:avLst/>
          </a:prstGeom>
          <a:noFill/>
          <a:ln w="12700">
            <a:solidFill>
              <a:schemeClr val="tx1"/>
            </a:solidFill>
            <a:round/>
            <a:headEnd/>
            <a:tailEnd type="triangle" w="med" len="med"/>
          </a:ln>
          <a:effectLst/>
        </p:spPr>
        <p:txBody>
          <a:bodyPr/>
          <a:lstStyle/>
          <a:p>
            <a:endParaRPr lang="en-US"/>
          </a:p>
        </p:txBody>
      </p:sp>
      <p:sp>
        <p:nvSpPr>
          <p:cNvPr id="17" name="Line 4"/>
          <p:cNvSpPr>
            <a:spLocks noChangeShapeType="1"/>
          </p:cNvSpPr>
          <p:nvPr/>
        </p:nvSpPr>
        <p:spPr bwMode="auto">
          <a:xfrm>
            <a:off x="990600" y="4267200"/>
            <a:ext cx="2133600" cy="0"/>
          </a:xfrm>
          <a:prstGeom prst="line">
            <a:avLst/>
          </a:prstGeom>
          <a:noFill/>
          <a:ln w="12700">
            <a:solidFill>
              <a:schemeClr val="tx1"/>
            </a:solidFill>
            <a:round/>
            <a:headEnd/>
            <a:tailEnd type="triangle" w="med" len="med"/>
          </a:ln>
          <a:effectLst/>
        </p:spPr>
        <p:txBody>
          <a:bodyPr/>
          <a:lstStyle/>
          <a:p>
            <a:endParaRPr lang="en-US"/>
          </a:p>
        </p:txBody>
      </p:sp>
      <p:sp>
        <p:nvSpPr>
          <p:cNvPr id="18" name="Text Box 5"/>
          <p:cNvSpPr txBox="1">
            <a:spLocks noChangeArrowheads="1"/>
          </p:cNvSpPr>
          <p:nvPr/>
        </p:nvSpPr>
        <p:spPr bwMode="auto">
          <a:xfrm>
            <a:off x="2971800" y="4191000"/>
            <a:ext cx="336550" cy="457200"/>
          </a:xfrm>
          <a:prstGeom prst="rect">
            <a:avLst/>
          </a:prstGeom>
          <a:noFill/>
          <a:ln w="9525">
            <a:noFill/>
            <a:miter lim="800000"/>
            <a:headEnd/>
            <a:tailEnd/>
          </a:ln>
          <a:effectLst/>
        </p:spPr>
        <p:txBody>
          <a:bodyPr wrap="none">
            <a:spAutoFit/>
          </a:bodyPr>
          <a:lstStyle/>
          <a:p>
            <a:r>
              <a:rPr lang="en-US"/>
              <a:t>x</a:t>
            </a:r>
          </a:p>
        </p:txBody>
      </p:sp>
      <p:sp>
        <p:nvSpPr>
          <p:cNvPr id="19" name="Text Box 6"/>
          <p:cNvSpPr txBox="1">
            <a:spLocks noChangeArrowheads="1"/>
          </p:cNvSpPr>
          <p:nvPr/>
        </p:nvSpPr>
        <p:spPr bwMode="auto">
          <a:xfrm>
            <a:off x="1447800" y="2971800"/>
            <a:ext cx="336550" cy="457200"/>
          </a:xfrm>
          <a:prstGeom prst="rect">
            <a:avLst/>
          </a:prstGeom>
          <a:noFill/>
          <a:ln w="9525">
            <a:noFill/>
            <a:miter lim="800000"/>
            <a:headEnd/>
            <a:tailEnd/>
          </a:ln>
          <a:effectLst/>
        </p:spPr>
        <p:txBody>
          <a:bodyPr wrap="none">
            <a:spAutoFit/>
          </a:bodyPr>
          <a:lstStyle/>
          <a:p>
            <a:r>
              <a:rPr lang="en-US"/>
              <a:t>y</a:t>
            </a:r>
          </a:p>
        </p:txBody>
      </p:sp>
      <p:sp>
        <p:nvSpPr>
          <p:cNvPr id="20" name="Rectangle 7"/>
          <p:cNvSpPr>
            <a:spLocks noChangeArrowheads="1"/>
          </p:cNvSpPr>
          <p:nvPr/>
        </p:nvSpPr>
        <p:spPr bwMode="auto">
          <a:xfrm>
            <a:off x="2286000" y="32766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21" name="Oval 8"/>
          <p:cNvSpPr>
            <a:spLocks noChangeArrowheads="1"/>
          </p:cNvSpPr>
          <p:nvPr/>
        </p:nvSpPr>
        <p:spPr bwMode="auto">
          <a:xfrm>
            <a:off x="2743200" y="3581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2" name="Oval 9"/>
          <p:cNvSpPr>
            <a:spLocks noChangeArrowheads="1"/>
          </p:cNvSpPr>
          <p:nvPr/>
        </p:nvSpPr>
        <p:spPr bwMode="auto">
          <a:xfrm>
            <a:off x="3276600" y="32004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23" name="Line 10"/>
          <p:cNvSpPr>
            <a:spLocks noChangeShapeType="1"/>
          </p:cNvSpPr>
          <p:nvPr/>
        </p:nvSpPr>
        <p:spPr bwMode="auto">
          <a:xfrm>
            <a:off x="2895600" y="3657600"/>
            <a:ext cx="457200" cy="0"/>
          </a:xfrm>
          <a:prstGeom prst="line">
            <a:avLst/>
          </a:prstGeom>
          <a:noFill/>
          <a:ln w="28575">
            <a:solidFill>
              <a:schemeClr val="tx1"/>
            </a:solidFill>
            <a:round/>
            <a:headEnd/>
            <a:tailEnd type="triangle" w="med" len="med"/>
          </a:ln>
          <a:effectLst/>
        </p:spPr>
        <p:txBody>
          <a:bodyPr/>
          <a:lstStyle/>
          <a:p>
            <a:endParaRPr lang="en-US"/>
          </a:p>
        </p:txBody>
      </p:sp>
      <p:sp>
        <p:nvSpPr>
          <p:cNvPr id="24" name="Line 29"/>
          <p:cNvSpPr>
            <a:spLocks noChangeShapeType="1"/>
          </p:cNvSpPr>
          <p:nvPr/>
        </p:nvSpPr>
        <p:spPr bwMode="auto">
          <a:xfrm flipV="1">
            <a:off x="6096000" y="3048000"/>
            <a:ext cx="0" cy="1981200"/>
          </a:xfrm>
          <a:prstGeom prst="line">
            <a:avLst/>
          </a:prstGeom>
          <a:noFill/>
          <a:ln w="12700">
            <a:solidFill>
              <a:schemeClr val="tx1"/>
            </a:solidFill>
            <a:round/>
            <a:headEnd/>
            <a:tailEnd type="triangle" w="med" len="med"/>
          </a:ln>
          <a:effectLst/>
        </p:spPr>
        <p:txBody>
          <a:bodyPr/>
          <a:lstStyle/>
          <a:p>
            <a:endParaRPr lang="en-US"/>
          </a:p>
        </p:txBody>
      </p:sp>
      <p:sp>
        <p:nvSpPr>
          <p:cNvPr id="25" name="Line 30"/>
          <p:cNvSpPr>
            <a:spLocks noChangeShapeType="1"/>
          </p:cNvSpPr>
          <p:nvPr/>
        </p:nvSpPr>
        <p:spPr bwMode="auto">
          <a:xfrm>
            <a:off x="5181600" y="4267200"/>
            <a:ext cx="2209800" cy="0"/>
          </a:xfrm>
          <a:prstGeom prst="line">
            <a:avLst/>
          </a:prstGeom>
          <a:noFill/>
          <a:ln w="12700">
            <a:solidFill>
              <a:schemeClr val="tx1"/>
            </a:solidFill>
            <a:round/>
            <a:headEnd/>
            <a:tailEnd type="triangle" w="med" len="med"/>
          </a:ln>
          <a:effectLst/>
        </p:spPr>
        <p:txBody>
          <a:bodyPr/>
          <a:lstStyle/>
          <a:p>
            <a:endParaRPr lang="en-US"/>
          </a:p>
        </p:txBody>
      </p:sp>
      <p:sp>
        <p:nvSpPr>
          <p:cNvPr id="26" name="Text Box 31"/>
          <p:cNvSpPr txBox="1">
            <a:spLocks noChangeArrowheads="1"/>
          </p:cNvSpPr>
          <p:nvPr/>
        </p:nvSpPr>
        <p:spPr bwMode="auto">
          <a:xfrm>
            <a:off x="7239000" y="4191000"/>
            <a:ext cx="336550" cy="457200"/>
          </a:xfrm>
          <a:prstGeom prst="rect">
            <a:avLst/>
          </a:prstGeom>
          <a:noFill/>
          <a:ln w="9525">
            <a:noFill/>
            <a:miter lim="800000"/>
            <a:headEnd/>
            <a:tailEnd/>
          </a:ln>
          <a:effectLst/>
        </p:spPr>
        <p:txBody>
          <a:bodyPr wrap="none">
            <a:spAutoFit/>
          </a:bodyPr>
          <a:lstStyle/>
          <a:p>
            <a:r>
              <a:rPr lang="en-US"/>
              <a:t>x</a:t>
            </a:r>
          </a:p>
        </p:txBody>
      </p:sp>
      <p:sp>
        <p:nvSpPr>
          <p:cNvPr id="27" name="Text Box 32"/>
          <p:cNvSpPr txBox="1">
            <a:spLocks noChangeArrowheads="1"/>
          </p:cNvSpPr>
          <p:nvPr/>
        </p:nvSpPr>
        <p:spPr bwMode="auto">
          <a:xfrm>
            <a:off x="5715000" y="2971800"/>
            <a:ext cx="336550" cy="457200"/>
          </a:xfrm>
          <a:prstGeom prst="rect">
            <a:avLst/>
          </a:prstGeom>
          <a:noFill/>
          <a:ln w="9525">
            <a:noFill/>
            <a:miter lim="800000"/>
            <a:headEnd/>
            <a:tailEnd/>
          </a:ln>
          <a:effectLst/>
        </p:spPr>
        <p:txBody>
          <a:bodyPr wrap="none">
            <a:spAutoFit/>
          </a:bodyPr>
          <a:lstStyle/>
          <a:p>
            <a:r>
              <a:rPr lang="en-US"/>
              <a:t>y</a:t>
            </a:r>
          </a:p>
        </p:txBody>
      </p:sp>
      <p:sp>
        <p:nvSpPr>
          <p:cNvPr id="28" name="Rectangle 33"/>
          <p:cNvSpPr>
            <a:spLocks noChangeArrowheads="1"/>
          </p:cNvSpPr>
          <p:nvPr/>
        </p:nvSpPr>
        <p:spPr bwMode="auto">
          <a:xfrm rot="19046061">
            <a:off x="6553200" y="33528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29" name="Oval 34"/>
          <p:cNvSpPr>
            <a:spLocks noChangeArrowheads="1"/>
          </p:cNvSpPr>
          <p:nvPr/>
        </p:nvSpPr>
        <p:spPr bwMode="auto">
          <a:xfrm rot="19046061">
            <a:off x="7010400" y="36576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0" name="Oval 35"/>
          <p:cNvSpPr>
            <a:spLocks noChangeArrowheads="1"/>
          </p:cNvSpPr>
          <p:nvPr/>
        </p:nvSpPr>
        <p:spPr bwMode="auto">
          <a:xfrm rot="19046061">
            <a:off x="7145338" y="301625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1" name="Line 36"/>
          <p:cNvSpPr>
            <a:spLocks noChangeShapeType="1"/>
          </p:cNvSpPr>
          <p:nvPr/>
        </p:nvSpPr>
        <p:spPr bwMode="auto">
          <a:xfrm rot="19046061">
            <a:off x="7081838" y="3529013"/>
            <a:ext cx="457200" cy="0"/>
          </a:xfrm>
          <a:prstGeom prst="line">
            <a:avLst/>
          </a:prstGeom>
          <a:noFill/>
          <a:ln w="2857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2787113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dirty="0"/>
              <a:t>How Do We Compute It?</a:t>
            </a:r>
          </a:p>
        </p:txBody>
      </p:sp>
      <p:sp>
        <p:nvSpPr>
          <p:cNvPr id="356355" name="Rectangle 3"/>
          <p:cNvSpPr>
            <a:spLocks noGrp="1" noChangeArrowheads="1"/>
          </p:cNvSpPr>
          <p:nvPr>
            <p:ph type="body" idx="1"/>
          </p:nvPr>
        </p:nvSpPr>
        <p:spPr/>
        <p:txBody>
          <a:bodyPr/>
          <a:lstStyle/>
          <a:p>
            <a:r>
              <a:rPr lang="en-US" sz="2800" dirty="0"/>
              <a:t>How do we rotate an about an arbitrary point?</a:t>
            </a:r>
          </a:p>
          <a:p>
            <a:pPr lvl="1"/>
            <a:r>
              <a:rPr lang="en-US" sz="2400" dirty="0"/>
              <a:t>Hint: we know how to rotate about the origin of a coordinate system</a:t>
            </a:r>
          </a:p>
        </p:txBody>
      </p:sp>
    </p:spTree>
    <p:extLst>
      <p:ext uri="{BB962C8B-B14F-4D97-AF65-F5344CB8AC3E}">
        <p14:creationId xmlns:p14="http://schemas.microsoft.com/office/powerpoint/2010/main" val="14988528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Line 3"/>
          <p:cNvSpPr>
            <a:spLocks noChangeShapeType="1"/>
          </p:cNvSpPr>
          <p:nvPr/>
        </p:nvSpPr>
        <p:spPr bwMode="auto">
          <a:xfrm flipV="1">
            <a:off x="1828800" y="1828800"/>
            <a:ext cx="0" cy="1981200"/>
          </a:xfrm>
          <a:prstGeom prst="line">
            <a:avLst/>
          </a:prstGeom>
          <a:noFill/>
          <a:ln w="12700">
            <a:solidFill>
              <a:schemeClr val="tx1"/>
            </a:solidFill>
            <a:round/>
            <a:headEnd/>
            <a:tailEnd type="triangle" w="med" len="med"/>
          </a:ln>
          <a:effectLst/>
        </p:spPr>
        <p:txBody>
          <a:bodyPr/>
          <a:lstStyle/>
          <a:p>
            <a:endParaRPr lang="en-US"/>
          </a:p>
        </p:txBody>
      </p:sp>
      <p:sp>
        <p:nvSpPr>
          <p:cNvPr id="357380" name="Line 4"/>
          <p:cNvSpPr>
            <a:spLocks noChangeShapeType="1"/>
          </p:cNvSpPr>
          <p:nvPr/>
        </p:nvSpPr>
        <p:spPr bwMode="auto">
          <a:xfrm>
            <a:off x="990600" y="3048000"/>
            <a:ext cx="2133600" cy="0"/>
          </a:xfrm>
          <a:prstGeom prst="line">
            <a:avLst/>
          </a:prstGeom>
          <a:noFill/>
          <a:ln w="12700">
            <a:solidFill>
              <a:schemeClr val="tx1"/>
            </a:solidFill>
            <a:round/>
            <a:headEnd/>
            <a:tailEnd type="triangle" w="med" len="med"/>
          </a:ln>
          <a:effectLst/>
        </p:spPr>
        <p:txBody>
          <a:bodyPr/>
          <a:lstStyle/>
          <a:p>
            <a:endParaRPr lang="en-US"/>
          </a:p>
        </p:txBody>
      </p:sp>
      <p:sp>
        <p:nvSpPr>
          <p:cNvPr id="357381" name="Text Box 5"/>
          <p:cNvSpPr txBox="1">
            <a:spLocks noChangeArrowheads="1"/>
          </p:cNvSpPr>
          <p:nvPr/>
        </p:nvSpPr>
        <p:spPr bwMode="auto">
          <a:xfrm>
            <a:off x="2971800" y="2971800"/>
            <a:ext cx="336550" cy="457200"/>
          </a:xfrm>
          <a:prstGeom prst="rect">
            <a:avLst/>
          </a:prstGeom>
          <a:noFill/>
          <a:ln w="9525">
            <a:noFill/>
            <a:miter lim="800000"/>
            <a:headEnd/>
            <a:tailEnd/>
          </a:ln>
          <a:effectLst/>
        </p:spPr>
        <p:txBody>
          <a:bodyPr wrap="none">
            <a:spAutoFit/>
          </a:bodyPr>
          <a:lstStyle/>
          <a:p>
            <a:r>
              <a:rPr lang="en-US"/>
              <a:t>x</a:t>
            </a:r>
          </a:p>
        </p:txBody>
      </p:sp>
      <p:sp>
        <p:nvSpPr>
          <p:cNvPr id="357382" name="Text Box 6"/>
          <p:cNvSpPr txBox="1">
            <a:spLocks noChangeArrowheads="1"/>
          </p:cNvSpPr>
          <p:nvPr/>
        </p:nvSpPr>
        <p:spPr bwMode="auto">
          <a:xfrm>
            <a:off x="1447800" y="1752600"/>
            <a:ext cx="336550" cy="457200"/>
          </a:xfrm>
          <a:prstGeom prst="rect">
            <a:avLst/>
          </a:prstGeom>
          <a:noFill/>
          <a:ln w="9525">
            <a:noFill/>
            <a:miter lim="800000"/>
            <a:headEnd/>
            <a:tailEnd/>
          </a:ln>
          <a:effectLst/>
        </p:spPr>
        <p:txBody>
          <a:bodyPr wrap="none">
            <a:spAutoFit/>
          </a:bodyPr>
          <a:lstStyle/>
          <a:p>
            <a:r>
              <a:rPr lang="en-US"/>
              <a:t>y</a:t>
            </a:r>
          </a:p>
        </p:txBody>
      </p:sp>
      <p:sp>
        <p:nvSpPr>
          <p:cNvPr id="357383" name="Rectangle 7"/>
          <p:cNvSpPr>
            <a:spLocks noChangeArrowheads="1"/>
          </p:cNvSpPr>
          <p:nvPr/>
        </p:nvSpPr>
        <p:spPr bwMode="auto">
          <a:xfrm>
            <a:off x="2286000" y="20574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357384" name="Oval 8"/>
          <p:cNvSpPr>
            <a:spLocks noChangeArrowheads="1"/>
          </p:cNvSpPr>
          <p:nvPr/>
        </p:nvSpPr>
        <p:spPr bwMode="auto">
          <a:xfrm>
            <a:off x="2743200" y="2362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385" name="Oval 9"/>
          <p:cNvSpPr>
            <a:spLocks noChangeArrowheads="1"/>
          </p:cNvSpPr>
          <p:nvPr/>
        </p:nvSpPr>
        <p:spPr bwMode="auto">
          <a:xfrm>
            <a:off x="3276600" y="1981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386" name="Line 10"/>
          <p:cNvSpPr>
            <a:spLocks noChangeShapeType="1"/>
          </p:cNvSpPr>
          <p:nvPr/>
        </p:nvSpPr>
        <p:spPr bwMode="auto">
          <a:xfrm>
            <a:off x="2895600" y="2438400"/>
            <a:ext cx="457200" cy="0"/>
          </a:xfrm>
          <a:prstGeom prst="line">
            <a:avLst/>
          </a:prstGeom>
          <a:noFill/>
          <a:ln w="28575">
            <a:solidFill>
              <a:schemeClr val="tx1"/>
            </a:solidFill>
            <a:round/>
            <a:headEnd/>
            <a:tailEnd type="triangle" w="med" len="med"/>
          </a:ln>
          <a:effectLst/>
        </p:spPr>
        <p:txBody>
          <a:bodyPr/>
          <a:lstStyle/>
          <a:p>
            <a:endParaRPr lang="en-US"/>
          </a:p>
        </p:txBody>
      </p:sp>
      <p:sp>
        <p:nvSpPr>
          <p:cNvPr id="357387" name="Line 11"/>
          <p:cNvSpPr>
            <a:spLocks noChangeShapeType="1"/>
          </p:cNvSpPr>
          <p:nvPr/>
        </p:nvSpPr>
        <p:spPr bwMode="auto">
          <a:xfrm>
            <a:off x="3733800" y="2514600"/>
            <a:ext cx="1066800" cy="0"/>
          </a:xfrm>
          <a:prstGeom prst="line">
            <a:avLst/>
          </a:prstGeom>
          <a:noFill/>
          <a:ln w="76200">
            <a:solidFill>
              <a:schemeClr val="tx1"/>
            </a:solidFill>
            <a:round/>
            <a:headEnd/>
            <a:tailEnd type="triangle" w="med" len="med"/>
          </a:ln>
          <a:effectLst/>
        </p:spPr>
        <p:txBody>
          <a:bodyPr/>
          <a:lstStyle/>
          <a:p>
            <a:endParaRPr lang="en-US"/>
          </a:p>
        </p:txBody>
      </p:sp>
      <p:sp>
        <p:nvSpPr>
          <p:cNvPr id="357388" name="Line 12"/>
          <p:cNvSpPr>
            <a:spLocks noChangeShapeType="1"/>
          </p:cNvSpPr>
          <p:nvPr/>
        </p:nvSpPr>
        <p:spPr bwMode="auto">
          <a:xfrm flipV="1">
            <a:off x="5943600" y="1828800"/>
            <a:ext cx="0" cy="1981200"/>
          </a:xfrm>
          <a:prstGeom prst="line">
            <a:avLst/>
          </a:prstGeom>
          <a:noFill/>
          <a:ln w="12700">
            <a:solidFill>
              <a:schemeClr val="tx1"/>
            </a:solidFill>
            <a:round/>
            <a:headEnd/>
            <a:tailEnd type="triangle" w="med" len="med"/>
          </a:ln>
          <a:effectLst/>
        </p:spPr>
        <p:txBody>
          <a:bodyPr/>
          <a:lstStyle/>
          <a:p>
            <a:endParaRPr lang="en-US"/>
          </a:p>
        </p:txBody>
      </p:sp>
      <p:sp>
        <p:nvSpPr>
          <p:cNvPr id="357389" name="Line 13"/>
          <p:cNvSpPr>
            <a:spLocks noChangeShapeType="1"/>
          </p:cNvSpPr>
          <p:nvPr/>
        </p:nvSpPr>
        <p:spPr bwMode="auto">
          <a:xfrm>
            <a:off x="5105400" y="3048000"/>
            <a:ext cx="2133600" cy="0"/>
          </a:xfrm>
          <a:prstGeom prst="line">
            <a:avLst/>
          </a:prstGeom>
          <a:noFill/>
          <a:ln w="12700">
            <a:solidFill>
              <a:schemeClr val="tx1"/>
            </a:solidFill>
            <a:round/>
            <a:headEnd/>
            <a:tailEnd type="triangle" w="med" len="med"/>
          </a:ln>
          <a:effectLst/>
        </p:spPr>
        <p:txBody>
          <a:bodyPr/>
          <a:lstStyle/>
          <a:p>
            <a:endParaRPr lang="en-US"/>
          </a:p>
        </p:txBody>
      </p:sp>
      <p:sp>
        <p:nvSpPr>
          <p:cNvPr id="357390" name="Text Box 14"/>
          <p:cNvSpPr txBox="1">
            <a:spLocks noChangeArrowheads="1"/>
          </p:cNvSpPr>
          <p:nvPr/>
        </p:nvSpPr>
        <p:spPr bwMode="auto">
          <a:xfrm>
            <a:off x="7086600" y="2971800"/>
            <a:ext cx="336550" cy="457200"/>
          </a:xfrm>
          <a:prstGeom prst="rect">
            <a:avLst/>
          </a:prstGeom>
          <a:noFill/>
          <a:ln w="9525">
            <a:noFill/>
            <a:miter lim="800000"/>
            <a:headEnd/>
            <a:tailEnd/>
          </a:ln>
          <a:effectLst/>
        </p:spPr>
        <p:txBody>
          <a:bodyPr wrap="none">
            <a:spAutoFit/>
          </a:bodyPr>
          <a:lstStyle/>
          <a:p>
            <a:r>
              <a:rPr lang="en-US"/>
              <a:t>x</a:t>
            </a:r>
          </a:p>
        </p:txBody>
      </p:sp>
      <p:sp>
        <p:nvSpPr>
          <p:cNvPr id="357391" name="Text Box 15"/>
          <p:cNvSpPr txBox="1">
            <a:spLocks noChangeArrowheads="1"/>
          </p:cNvSpPr>
          <p:nvPr/>
        </p:nvSpPr>
        <p:spPr bwMode="auto">
          <a:xfrm>
            <a:off x="5562600" y="1752600"/>
            <a:ext cx="336550" cy="457200"/>
          </a:xfrm>
          <a:prstGeom prst="rect">
            <a:avLst/>
          </a:prstGeom>
          <a:noFill/>
          <a:ln w="9525">
            <a:noFill/>
            <a:miter lim="800000"/>
            <a:headEnd/>
            <a:tailEnd/>
          </a:ln>
          <a:effectLst/>
        </p:spPr>
        <p:txBody>
          <a:bodyPr wrap="none">
            <a:spAutoFit/>
          </a:bodyPr>
          <a:lstStyle/>
          <a:p>
            <a:r>
              <a:rPr lang="en-US"/>
              <a:t>y</a:t>
            </a:r>
          </a:p>
        </p:txBody>
      </p:sp>
      <p:sp>
        <p:nvSpPr>
          <p:cNvPr id="357392" name="Rectangle 16"/>
          <p:cNvSpPr>
            <a:spLocks noChangeArrowheads="1"/>
          </p:cNvSpPr>
          <p:nvPr/>
        </p:nvSpPr>
        <p:spPr bwMode="auto">
          <a:xfrm>
            <a:off x="5410200" y="26670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357393" name="Oval 17"/>
          <p:cNvSpPr>
            <a:spLocks noChangeArrowheads="1"/>
          </p:cNvSpPr>
          <p:nvPr/>
        </p:nvSpPr>
        <p:spPr bwMode="auto">
          <a:xfrm>
            <a:off x="5867400" y="29718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394" name="Oval 18"/>
          <p:cNvSpPr>
            <a:spLocks noChangeArrowheads="1"/>
          </p:cNvSpPr>
          <p:nvPr/>
        </p:nvSpPr>
        <p:spPr bwMode="auto">
          <a:xfrm>
            <a:off x="6400800" y="25908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395" name="Line 19"/>
          <p:cNvSpPr>
            <a:spLocks noChangeShapeType="1"/>
          </p:cNvSpPr>
          <p:nvPr/>
        </p:nvSpPr>
        <p:spPr bwMode="auto">
          <a:xfrm>
            <a:off x="6019800" y="3048000"/>
            <a:ext cx="457200" cy="0"/>
          </a:xfrm>
          <a:prstGeom prst="line">
            <a:avLst/>
          </a:prstGeom>
          <a:noFill/>
          <a:ln w="28575">
            <a:solidFill>
              <a:schemeClr val="tx1"/>
            </a:solidFill>
            <a:round/>
            <a:headEnd/>
            <a:tailEnd type="triangle" w="med" len="med"/>
          </a:ln>
          <a:effectLst/>
        </p:spPr>
        <p:txBody>
          <a:bodyPr/>
          <a:lstStyle/>
          <a:p>
            <a:endParaRPr lang="en-US"/>
          </a:p>
        </p:txBody>
      </p:sp>
      <p:sp>
        <p:nvSpPr>
          <p:cNvPr id="357396" name="Line 20"/>
          <p:cNvSpPr>
            <a:spLocks noChangeShapeType="1"/>
          </p:cNvSpPr>
          <p:nvPr/>
        </p:nvSpPr>
        <p:spPr bwMode="auto">
          <a:xfrm flipV="1">
            <a:off x="5943600" y="3886200"/>
            <a:ext cx="0" cy="1981200"/>
          </a:xfrm>
          <a:prstGeom prst="line">
            <a:avLst/>
          </a:prstGeom>
          <a:noFill/>
          <a:ln w="12700">
            <a:solidFill>
              <a:schemeClr val="tx1"/>
            </a:solidFill>
            <a:round/>
            <a:headEnd/>
            <a:tailEnd type="triangle" w="med" len="med"/>
          </a:ln>
          <a:effectLst/>
        </p:spPr>
        <p:txBody>
          <a:bodyPr/>
          <a:lstStyle/>
          <a:p>
            <a:endParaRPr lang="en-US"/>
          </a:p>
        </p:txBody>
      </p:sp>
      <p:sp>
        <p:nvSpPr>
          <p:cNvPr id="357397" name="Line 21"/>
          <p:cNvSpPr>
            <a:spLocks noChangeShapeType="1"/>
          </p:cNvSpPr>
          <p:nvPr/>
        </p:nvSpPr>
        <p:spPr bwMode="auto">
          <a:xfrm>
            <a:off x="5029200" y="5105400"/>
            <a:ext cx="2209800" cy="0"/>
          </a:xfrm>
          <a:prstGeom prst="line">
            <a:avLst/>
          </a:prstGeom>
          <a:noFill/>
          <a:ln w="12700">
            <a:solidFill>
              <a:schemeClr val="tx1"/>
            </a:solidFill>
            <a:round/>
            <a:headEnd/>
            <a:tailEnd type="triangle" w="med" len="med"/>
          </a:ln>
          <a:effectLst/>
        </p:spPr>
        <p:txBody>
          <a:bodyPr/>
          <a:lstStyle/>
          <a:p>
            <a:endParaRPr lang="en-US"/>
          </a:p>
        </p:txBody>
      </p:sp>
      <p:sp>
        <p:nvSpPr>
          <p:cNvPr id="357398" name="Text Box 22"/>
          <p:cNvSpPr txBox="1">
            <a:spLocks noChangeArrowheads="1"/>
          </p:cNvSpPr>
          <p:nvPr/>
        </p:nvSpPr>
        <p:spPr bwMode="auto">
          <a:xfrm>
            <a:off x="7086600" y="5029200"/>
            <a:ext cx="336550" cy="457200"/>
          </a:xfrm>
          <a:prstGeom prst="rect">
            <a:avLst/>
          </a:prstGeom>
          <a:noFill/>
          <a:ln w="9525">
            <a:noFill/>
            <a:miter lim="800000"/>
            <a:headEnd/>
            <a:tailEnd/>
          </a:ln>
          <a:effectLst/>
        </p:spPr>
        <p:txBody>
          <a:bodyPr wrap="none">
            <a:spAutoFit/>
          </a:bodyPr>
          <a:lstStyle/>
          <a:p>
            <a:r>
              <a:rPr lang="en-US"/>
              <a:t>x</a:t>
            </a:r>
          </a:p>
        </p:txBody>
      </p:sp>
      <p:sp>
        <p:nvSpPr>
          <p:cNvPr id="357399" name="Text Box 23"/>
          <p:cNvSpPr txBox="1">
            <a:spLocks noChangeArrowheads="1"/>
          </p:cNvSpPr>
          <p:nvPr/>
        </p:nvSpPr>
        <p:spPr bwMode="auto">
          <a:xfrm>
            <a:off x="5562600" y="3810000"/>
            <a:ext cx="336550" cy="457200"/>
          </a:xfrm>
          <a:prstGeom prst="rect">
            <a:avLst/>
          </a:prstGeom>
          <a:noFill/>
          <a:ln w="9525">
            <a:noFill/>
            <a:miter lim="800000"/>
            <a:headEnd/>
            <a:tailEnd/>
          </a:ln>
          <a:effectLst/>
        </p:spPr>
        <p:txBody>
          <a:bodyPr wrap="none">
            <a:spAutoFit/>
          </a:bodyPr>
          <a:lstStyle/>
          <a:p>
            <a:r>
              <a:rPr lang="en-US"/>
              <a:t>y</a:t>
            </a:r>
          </a:p>
        </p:txBody>
      </p:sp>
      <p:sp>
        <p:nvSpPr>
          <p:cNvPr id="357400" name="Rectangle 24"/>
          <p:cNvSpPr>
            <a:spLocks noChangeArrowheads="1"/>
          </p:cNvSpPr>
          <p:nvPr/>
        </p:nvSpPr>
        <p:spPr bwMode="auto">
          <a:xfrm rot="-2553939">
            <a:off x="5410200" y="47244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357401" name="Oval 25"/>
          <p:cNvSpPr>
            <a:spLocks noChangeArrowheads="1"/>
          </p:cNvSpPr>
          <p:nvPr/>
        </p:nvSpPr>
        <p:spPr bwMode="auto">
          <a:xfrm rot="-2553939">
            <a:off x="5867400" y="50292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402" name="Oval 26"/>
          <p:cNvSpPr>
            <a:spLocks noChangeArrowheads="1"/>
          </p:cNvSpPr>
          <p:nvPr/>
        </p:nvSpPr>
        <p:spPr bwMode="auto">
          <a:xfrm rot="-2553939">
            <a:off x="6002338" y="438785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403" name="Line 27"/>
          <p:cNvSpPr>
            <a:spLocks noChangeShapeType="1"/>
          </p:cNvSpPr>
          <p:nvPr/>
        </p:nvSpPr>
        <p:spPr bwMode="auto">
          <a:xfrm rot="-2553939">
            <a:off x="5938838" y="4900613"/>
            <a:ext cx="457200" cy="0"/>
          </a:xfrm>
          <a:prstGeom prst="line">
            <a:avLst/>
          </a:prstGeom>
          <a:noFill/>
          <a:ln w="28575">
            <a:solidFill>
              <a:schemeClr val="tx1"/>
            </a:solidFill>
            <a:round/>
            <a:headEnd/>
            <a:tailEnd type="triangle" w="med" len="med"/>
          </a:ln>
          <a:effectLst/>
        </p:spPr>
        <p:txBody>
          <a:bodyPr/>
          <a:lstStyle/>
          <a:p>
            <a:endParaRPr lang="en-US"/>
          </a:p>
        </p:txBody>
      </p:sp>
      <p:sp>
        <p:nvSpPr>
          <p:cNvPr id="357404" name="Line 28"/>
          <p:cNvSpPr>
            <a:spLocks noChangeShapeType="1"/>
          </p:cNvSpPr>
          <p:nvPr/>
        </p:nvSpPr>
        <p:spPr bwMode="auto">
          <a:xfrm>
            <a:off x="4876800" y="3276600"/>
            <a:ext cx="0" cy="1219200"/>
          </a:xfrm>
          <a:prstGeom prst="line">
            <a:avLst/>
          </a:prstGeom>
          <a:noFill/>
          <a:ln w="76200">
            <a:solidFill>
              <a:schemeClr val="tx1"/>
            </a:solidFill>
            <a:round/>
            <a:headEnd/>
            <a:tailEnd type="triangle" w="med" len="med"/>
          </a:ln>
          <a:effectLst/>
        </p:spPr>
        <p:txBody>
          <a:bodyPr/>
          <a:lstStyle/>
          <a:p>
            <a:endParaRPr lang="en-US"/>
          </a:p>
        </p:txBody>
      </p:sp>
      <p:sp>
        <p:nvSpPr>
          <p:cNvPr id="357405" name="Line 29"/>
          <p:cNvSpPr>
            <a:spLocks noChangeShapeType="1"/>
          </p:cNvSpPr>
          <p:nvPr/>
        </p:nvSpPr>
        <p:spPr bwMode="auto">
          <a:xfrm flipV="1">
            <a:off x="1828800" y="3886200"/>
            <a:ext cx="0" cy="1981200"/>
          </a:xfrm>
          <a:prstGeom prst="line">
            <a:avLst/>
          </a:prstGeom>
          <a:noFill/>
          <a:ln w="12700">
            <a:solidFill>
              <a:schemeClr val="tx1"/>
            </a:solidFill>
            <a:round/>
            <a:headEnd/>
            <a:tailEnd type="triangle" w="med" len="med"/>
          </a:ln>
          <a:effectLst/>
        </p:spPr>
        <p:txBody>
          <a:bodyPr/>
          <a:lstStyle/>
          <a:p>
            <a:endParaRPr lang="en-US"/>
          </a:p>
        </p:txBody>
      </p:sp>
      <p:sp>
        <p:nvSpPr>
          <p:cNvPr id="357406" name="Line 30"/>
          <p:cNvSpPr>
            <a:spLocks noChangeShapeType="1"/>
          </p:cNvSpPr>
          <p:nvPr/>
        </p:nvSpPr>
        <p:spPr bwMode="auto">
          <a:xfrm>
            <a:off x="914400" y="5105400"/>
            <a:ext cx="2209800" cy="0"/>
          </a:xfrm>
          <a:prstGeom prst="line">
            <a:avLst/>
          </a:prstGeom>
          <a:noFill/>
          <a:ln w="12700">
            <a:solidFill>
              <a:schemeClr val="tx1"/>
            </a:solidFill>
            <a:round/>
            <a:headEnd/>
            <a:tailEnd type="triangle" w="med" len="med"/>
          </a:ln>
          <a:effectLst/>
        </p:spPr>
        <p:txBody>
          <a:bodyPr/>
          <a:lstStyle/>
          <a:p>
            <a:endParaRPr lang="en-US"/>
          </a:p>
        </p:txBody>
      </p:sp>
      <p:sp>
        <p:nvSpPr>
          <p:cNvPr id="357407" name="Text Box 31"/>
          <p:cNvSpPr txBox="1">
            <a:spLocks noChangeArrowheads="1"/>
          </p:cNvSpPr>
          <p:nvPr/>
        </p:nvSpPr>
        <p:spPr bwMode="auto">
          <a:xfrm>
            <a:off x="2971800" y="5029200"/>
            <a:ext cx="336550" cy="457200"/>
          </a:xfrm>
          <a:prstGeom prst="rect">
            <a:avLst/>
          </a:prstGeom>
          <a:noFill/>
          <a:ln w="9525">
            <a:noFill/>
            <a:miter lim="800000"/>
            <a:headEnd/>
            <a:tailEnd/>
          </a:ln>
          <a:effectLst/>
        </p:spPr>
        <p:txBody>
          <a:bodyPr wrap="none">
            <a:spAutoFit/>
          </a:bodyPr>
          <a:lstStyle/>
          <a:p>
            <a:r>
              <a:rPr lang="en-US"/>
              <a:t>x</a:t>
            </a:r>
          </a:p>
        </p:txBody>
      </p:sp>
      <p:sp>
        <p:nvSpPr>
          <p:cNvPr id="357408" name="Text Box 32"/>
          <p:cNvSpPr txBox="1">
            <a:spLocks noChangeArrowheads="1"/>
          </p:cNvSpPr>
          <p:nvPr/>
        </p:nvSpPr>
        <p:spPr bwMode="auto">
          <a:xfrm>
            <a:off x="1447800" y="3810000"/>
            <a:ext cx="336550" cy="457200"/>
          </a:xfrm>
          <a:prstGeom prst="rect">
            <a:avLst/>
          </a:prstGeom>
          <a:noFill/>
          <a:ln w="9525">
            <a:noFill/>
            <a:miter lim="800000"/>
            <a:headEnd/>
            <a:tailEnd/>
          </a:ln>
          <a:effectLst/>
        </p:spPr>
        <p:txBody>
          <a:bodyPr wrap="none">
            <a:spAutoFit/>
          </a:bodyPr>
          <a:lstStyle/>
          <a:p>
            <a:r>
              <a:rPr lang="en-US"/>
              <a:t>y</a:t>
            </a:r>
          </a:p>
        </p:txBody>
      </p:sp>
      <p:sp>
        <p:nvSpPr>
          <p:cNvPr id="357409" name="Rectangle 33"/>
          <p:cNvSpPr>
            <a:spLocks noChangeArrowheads="1"/>
          </p:cNvSpPr>
          <p:nvPr/>
        </p:nvSpPr>
        <p:spPr bwMode="auto">
          <a:xfrm rot="-2553939">
            <a:off x="2286000" y="4191000"/>
            <a:ext cx="1066800" cy="762000"/>
          </a:xfrm>
          <a:prstGeom prst="rect">
            <a:avLst/>
          </a:prstGeom>
          <a:noFill/>
          <a:ln w="19050">
            <a:solidFill>
              <a:schemeClr val="tx1"/>
            </a:solidFill>
            <a:miter lim="800000"/>
            <a:headEnd/>
            <a:tailEnd/>
          </a:ln>
          <a:effectLst/>
        </p:spPr>
        <p:txBody>
          <a:bodyPr wrap="none" anchor="ctr"/>
          <a:lstStyle/>
          <a:p>
            <a:endParaRPr lang="en-US"/>
          </a:p>
        </p:txBody>
      </p:sp>
      <p:sp>
        <p:nvSpPr>
          <p:cNvPr id="357410" name="Oval 34"/>
          <p:cNvSpPr>
            <a:spLocks noChangeArrowheads="1"/>
          </p:cNvSpPr>
          <p:nvPr/>
        </p:nvSpPr>
        <p:spPr bwMode="auto">
          <a:xfrm rot="-2553939">
            <a:off x="2743200" y="449580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411" name="Oval 35"/>
          <p:cNvSpPr>
            <a:spLocks noChangeArrowheads="1"/>
          </p:cNvSpPr>
          <p:nvPr/>
        </p:nvSpPr>
        <p:spPr bwMode="auto">
          <a:xfrm rot="-2553939">
            <a:off x="2878138" y="3854450"/>
            <a:ext cx="152400" cy="152400"/>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357412" name="Line 36"/>
          <p:cNvSpPr>
            <a:spLocks noChangeShapeType="1"/>
          </p:cNvSpPr>
          <p:nvPr/>
        </p:nvSpPr>
        <p:spPr bwMode="auto">
          <a:xfrm rot="-2553939">
            <a:off x="2814638" y="4367213"/>
            <a:ext cx="457200" cy="0"/>
          </a:xfrm>
          <a:prstGeom prst="line">
            <a:avLst/>
          </a:prstGeom>
          <a:noFill/>
          <a:ln w="28575">
            <a:solidFill>
              <a:schemeClr val="tx1"/>
            </a:solidFill>
            <a:round/>
            <a:headEnd/>
            <a:tailEnd type="triangle" w="med" len="med"/>
          </a:ln>
          <a:effectLst/>
        </p:spPr>
        <p:txBody>
          <a:bodyPr/>
          <a:lstStyle/>
          <a:p>
            <a:endParaRPr lang="en-US"/>
          </a:p>
        </p:txBody>
      </p:sp>
      <p:sp>
        <p:nvSpPr>
          <p:cNvPr id="357413" name="Line 37"/>
          <p:cNvSpPr>
            <a:spLocks noChangeShapeType="1"/>
          </p:cNvSpPr>
          <p:nvPr/>
        </p:nvSpPr>
        <p:spPr bwMode="auto">
          <a:xfrm flipH="1">
            <a:off x="3733800" y="5105400"/>
            <a:ext cx="1066800" cy="0"/>
          </a:xfrm>
          <a:prstGeom prst="line">
            <a:avLst/>
          </a:prstGeom>
          <a:noFill/>
          <a:ln w="76200">
            <a:solidFill>
              <a:schemeClr val="tx1"/>
            </a:solidFill>
            <a:round/>
            <a:headEnd/>
            <a:tailEnd type="triangle" w="med" len="med"/>
          </a:ln>
          <a:effectLst/>
        </p:spPr>
        <p:txBody>
          <a:bodyPr/>
          <a:lstStyle/>
          <a:p>
            <a:endParaRPr lang="en-US"/>
          </a:p>
        </p:txBody>
      </p:sp>
      <p:sp>
        <p:nvSpPr>
          <p:cNvPr id="40" name="Rectangle 2"/>
          <p:cNvSpPr>
            <a:spLocks noGrp="1" noChangeArrowheads="1"/>
          </p:cNvSpPr>
          <p:nvPr>
            <p:ph type="title"/>
          </p:nvPr>
        </p:nvSpPr>
        <p:spPr>
          <a:xfrm>
            <a:off x="574675" y="304800"/>
            <a:ext cx="8001000" cy="1216025"/>
          </a:xfrm>
        </p:spPr>
        <p:txBody>
          <a:bodyPr/>
          <a:lstStyle/>
          <a:p>
            <a:r>
              <a:rPr lang="en-US" sz="3600" dirty="0"/>
              <a:t>Rotating About An Arbitrary Point</a:t>
            </a:r>
          </a:p>
        </p:txBody>
      </p:sp>
      <p:sp>
        <p:nvSpPr>
          <p:cNvPr id="38" name="Rectangle 37"/>
          <p:cNvSpPr/>
          <p:nvPr/>
        </p:nvSpPr>
        <p:spPr>
          <a:xfrm>
            <a:off x="2438400" y="2438400"/>
            <a:ext cx="922047" cy="369332"/>
          </a:xfrm>
          <a:prstGeom prst="rect">
            <a:avLst/>
          </a:prstGeom>
        </p:spPr>
        <p:txBody>
          <a:bodyPr wrap="none">
            <a:spAutoFit/>
          </a:bodyPr>
          <a:lstStyle/>
          <a:p>
            <a:r>
              <a:rPr lang="en-US" dirty="0"/>
              <a:t>(a, b) </a:t>
            </a:r>
          </a:p>
        </p:txBody>
      </p:sp>
      <p:sp>
        <p:nvSpPr>
          <p:cNvPr id="39" name="Rectangle 38"/>
          <p:cNvSpPr/>
          <p:nvPr/>
        </p:nvSpPr>
        <p:spPr>
          <a:xfrm>
            <a:off x="2430753" y="4583668"/>
            <a:ext cx="922047" cy="369332"/>
          </a:xfrm>
          <a:prstGeom prst="rect">
            <a:avLst/>
          </a:prstGeom>
        </p:spPr>
        <p:txBody>
          <a:bodyPr wrap="none">
            <a:spAutoFit/>
          </a:bodyPr>
          <a:lstStyle/>
          <a:p>
            <a:r>
              <a:rPr lang="en-US" dirty="0"/>
              <a:t>(a, b) </a:t>
            </a:r>
          </a:p>
        </p:txBody>
      </p:sp>
      <p:sp>
        <p:nvSpPr>
          <p:cNvPr id="41" name="Rectangle 40"/>
          <p:cNvSpPr/>
          <p:nvPr/>
        </p:nvSpPr>
        <p:spPr>
          <a:xfrm>
            <a:off x="5545335" y="3048000"/>
            <a:ext cx="931665" cy="369332"/>
          </a:xfrm>
          <a:prstGeom prst="rect">
            <a:avLst/>
          </a:prstGeom>
        </p:spPr>
        <p:txBody>
          <a:bodyPr wrap="none">
            <a:spAutoFit/>
          </a:bodyPr>
          <a:lstStyle/>
          <a:p>
            <a:r>
              <a:rPr lang="en-US" dirty="0"/>
              <a:t>(0, 0) </a:t>
            </a:r>
          </a:p>
        </p:txBody>
      </p:sp>
      <p:sp>
        <p:nvSpPr>
          <p:cNvPr id="42" name="Rectangle 41"/>
          <p:cNvSpPr/>
          <p:nvPr/>
        </p:nvSpPr>
        <p:spPr>
          <a:xfrm>
            <a:off x="5502442" y="5117068"/>
            <a:ext cx="931665" cy="369332"/>
          </a:xfrm>
          <a:prstGeom prst="rect">
            <a:avLst/>
          </a:prstGeom>
        </p:spPr>
        <p:txBody>
          <a:bodyPr wrap="none">
            <a:spAutoFit/>
          </a:bodyPr>
          <a:lstStyle/>
          <a:p>
            <a:r>
              <a:rPr lang="en-US" dirty="0"/>
              <a:t>(0, 0) </a:t>
            </a:r>
          </a:p>
        </p:txBody>
      </p:sp>
    </p:spTree>
    <p:extLst>
      <p:ext uri="{BB962C8B-B14F-4D97-AF65-F5344CB8AC3E}">
        <p14:creationId xmlns:p14="http://schemas.microsoft.com/office/powerpoint/2010/main" val="18835585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
          <p:cNvSpPr>
            <a:spLocks noGrp="1" noChangeArrowheads="1"/>
          </p:cNvSpPr>
          <p:nvPr>
            <p:ph type="title"/>
          </p:nvPr>
        </p:nvSpPr>
        <p:spPr>
          <a:xfrm>
            <a:off x="574675" y="304800"/>
            <a:ext cx="8001000" cy="1216025"/>
          </a:xfrm>
        </p:spPr>
        <p:txBody>
          <a:bodyPr/>
          <a:lstStyle/>
          <a:p>
            <a:r>
              <a:rPr lang="en-US" sz="3600" dirty="0"/>
              <a:t>Rotating About An Arbitrary Point</a:t>
            </a:r>
          </a:p>
        </p:txBody>
      </p:sp>
      <p:sp>
        <p:nvSpPr>
          <p:cNvPr id="38" name="Rectangle 3"/>
          <p:cNvSpPr txBox="1">
            <a:spLocks noChangeArrowheads="1"/>
          </p:cNvSpPr>
          <p:nvPr/>
        </p:nvSpPr>
        <p:spPr bwMode="auto">
          <a:xfrm>
            <a:off x="685800" y="1752600"/>
            <a:ext cx="79248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Say you wish to rotate about the point </a:t>
            </a:r>
            <a:r>
              <a:rPr kumimoji="0" lang="en-US" sz="2400" b="0" i="1" u="none" strike="noStrike" kern="0" cap="none" spc="0" normalizeH="0" baseline="0" noProof="0" dirty="0">
                <a:ln>
                  <a:noFill/>
                </a:ln>
                <a:solidFill>
                  <a:schemeClr val="tx1"/>
                </a:solidFill>
                <a:effectLst/>
                <a:uLnTx/>
                <a:uFillTx/>
                <a:latin typeface="+mn-lt"/>
                <a:ea typeface="+mn-ea"/>
                <a:cs typeface="+mn-cs"/>
              </a:rPr>
              <a:t>(</a:t>
            </a:r>
            <a:r>
              <a:rPr kumimoji="0" lang="en-US" sz="2400" b="0" i="1" u="none" strike="noStrike" kern="0" cap="none" spc="0" normalizeH="0" baseline="0" noProof="0" dirty="0" err="1">
                <a:ln>
                  <a:noFill/>
                </a:ln>
                <a:solidFill>
                  <a:schemeClr val="tx1"/>
                </a:solidFill>
                <a:effectLst/>
                <a:uLnTx/>
                <a:uFillTx/>
                <a:latin typeface="+mn-lt"/>
                <a:ea typeface="+mn-ea"/>
                <a:cs typeface="+mn-cs"/>
              </a:rPr>
              <a:t>a,b</a:t>
            </a:r>
            <a:r>
              <a:rPr kumimoji="0" lang="en-US" sz="2400" b="0" i="1" u="none" strike="noStrike" kern="0" cap="none" spc="0" normalizeH="0" baseline="0" noProof="0" dirty="0">
                <a:ln>
                  <a:noFill/>
                </a:ln>
                <a:solidFill>
                  <a:schemeClr val="tx1"/>
                </a:solidFill>
                <a:effectLst/>
                <a:uLnTx/>
                <a:uFillTx/>
                <a:latin typeface="+mn-lt"/>
                <a:ea typeface="+mn-ea"/>
                <a:cs typeface="+mn-cs"/>
              </a:rPr>
              <a:t>)</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You know how to rotate about </a:t>
            </a:r>
            <a:r>
              <a:rPr kumimoji="0" lang="en-US" sz="2400" b="0" i="1" u="none" strike="noStrike" kern="0" cap="none" spc="0" normalizeH="0" baseline="0" noProof="0" dirty="0">
                <a:ln>
                  <a:noFill/>
                </a:ln>
                <a:solidFill>
                  <a:schemeClr val="tx1"/>
                </a:solidFill>
                <a:effectLst/>
                <a:uLnTx/>
                <a:uFillTx/>
                <a:latin typeface="+mn-lt"/>
                <a:ea typeface="+mn-ea"/>
                <a:cs typeface="+mn-cs"/>
              </a:rPr>
              <a:t>(0,0)</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Translate so that </a:t>
            </a:r>
            <a:r>
              <a:rPr kumimoji="0" lang="en-US" sz="2400" b="0" i="1" u="none" strike="noStrike" kern="0" cap="none" spc="0" normalizeH="0" baseline="0" noProof="0" dirty="0">
                <a:ln>
                  <a:noFill/>
                </a:ln>
                <a:solidFill>
                  <a:schemeClr val="tx1"/>
                </a:solidFill>
                <a:effectLst/>
                <a:uLnTx/>
                <a:uFillTx/>
                <a:latin typeface="+mn-lt"/>
                <a:ea typeface="+mn-ea"/>
                <a:cs typeface="+mn-cs"/>
              </a:rPr>
              <a:t>(</a:t>
            </a:r>
            <a:r>
              <a:rPr kumimoji="0" lang="en-US" sz="2400" b="0" i="1" u="none" strike="noStrike" kern="0" cap="none" spc="0" normalizeH="0" baseline="0" noProof="0" dirty="0" err="1">
                <a:ln>
                  <a:noFill/>
                </a:ln>
                <a:solidFill>
                  <a:schemeClr val="tx1"/>
                </a:solidFill>
                <a:effectLst/>
                <a:uLnTx/>
                <a:uFillTx/>
                <a:latin typeface="+mn-lt"/>
                <a:ea typeface="+mn-ea"/>
                <a:cs typeface="+mn-cs"/>
              </a:rPr>
              <a:t>a,b</a:t>
            </a:r>
            <a:r>
              <a:rPr kumimoji="0" lang="en-US" sz="2400" b="0" i="1" u="none" strike="noStrike" kern="0" cap="none" spc="0" normalizeH="0" baseline="0" noProof="0" dirty="0">
                <a:ln>
                  <a:noFill/>
                </a:ln>
                <a:solidFill>
                  <a:schemeClr val="tx1"/>
                </a:solidFill>
                <a:effectLst/>
                <a:uLnTx/>
                <a:uFillTx/>
                <a:latin typeface="+mn-lt"/>
                <a:ea typeface="+mn-ea"/>
                <a:cs typeface="+mn-cs"/>
              </a:rPr>
              <a:t>)</a:t>
            </a:r>
            <a:r>
              <a:rPr kumimoji="0" lang="en-US" sz="2400" b="0" i="0" u="none" strike="noStrike" kern="0" cap="none" spc="0" normalizeH="0" baseline="0" noProof="0" dirty="0">
                <a:ln>
                  <a:noFill/>
                </a:ln>
                <a:solidFill>
                  <a:schemeClr val="tx1"/>
                </a:solidFill>
                <a:effectLst/>
                <a:uLnTx/>
                <a:uFillTx/>
                <a:latin typeface="+mn-lt"/>
                <a:ea typeface="+mn-ea"/>
                <a:cs typeface="+mn-cs"/>
              </a:rPr>
              <a:t> is at </a:t>
            </a:r>
            <a:r>
              <a:rPr kumimoji="0" lang="en-US" sz="2400" b="0" i="1" u="none" strike="noStrike" kern="0" cap="none" spc="0" normalizeH="0" baseline="0" noProof="0" dirty="0">
                <a:ln>
                  <a:noFill/>
                </a:ln>
                <a:solidFill>
                  <a:schemeClr val="tx1"/>
                </a:solidFill>
                <a:effectLst/>
                <a:uLnTx/>
                <a:uFillTx/>
                <a:latin typeface="+mn-lt"/>
                <a:ea typeface="+mn-ea"/>
                <a:cs typeface="+mn-cs"/>
              </a:rPr>
              <a:t>(0,0)</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1" u="none" strike="noStrike" kern="0" cap="none" spc="0" normalizeH="0" baseline="0" noProof="0" dirty="0">
                <a:ln>
                  <a:noFill/>
                </a:ln>
                <a:solidFill>
                  <a:schemeClr val="tx1"/>
                </a:solidFill>
                <a:effectLst/>
                <a:uLnTx/>
                <a:uFillTx/>
                <a:latin typeface="+mn-lt"/>
              </a:rPr>
              <a:t>x’=x–a, y’=y–b</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Rotate</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1" u="none" strike="noStrike" kern="0" cap="none" spc="0" normalizeH="0" baseline="0" noProof="0" dirty="0">
                <a:ln>
                  <a:noFill/>
                </a:ln>
                <a:solidFill>
                  <a:schemeClr val="tx1"/>
                </a:solidFill>
                <a:effectLst/>
                <a:uLnTx/>
                <a:uFillTx/>
                <a:latin typeface="+mn-lt"/>
              </a:rPr>
              <a:t>x”=(x-a)</a:t>
            </a:r>
            <a:r>
              <a:rPr kumimoji="0" lang="en-US" sz="2000" b="0" i="1" u="none" strike="noStrike" kern="0" cap="none" spc="0" normalizeH="0" baseline="0" noProof="0" dirty="0" err="1">
                <a:ln>
                  <a:noFill/>
                </a:ln>
                <a:solidFill>
                  <a:schemeClr val="tx1"/>
                </a:solidFill>
                <a:effectLst/>
                <a:uLnTx/>
                <a:uFillTx/>
                <a:latin typeface="+mn-lt"/>
              </a:rPr>
              <a:t>cos</a:t>
            </a:r>
            <a:r>
              <a:rPr kumimoji="0" lang="en-US" sz="2000" b="0" i="1" u="none" strike="noStrike" kern="0" cap="none" spc="0" normalizeH="0" baseline="0" noProof="0" dirty="0">
                <a:ln>
                  <a:noFill/>
                </a:ln>
                <a:solidFill>
                  <a:schemeClr val="tx1"/>
                </a:solidFill>
                <a:effectLst/>
                <a:uLnTx/>
                <a:uFillTx/>
                <a:latin typeface="+mn-lt"/>
                <a:sym typeface="Symbol" pitchFamily="18" charset="2"/>
              </a:rPr>
              <a:t>-(y-b)sin, y”=(x-a)sin+(y-b)</a:t>
            </a:r>
            <a:r>
              <a:rPr kumimoji="0" lang="en-US" sz="2000" b="0" i="1" u="none" strike="noStrike" kern="0" cap="none" spc="0" normalizeH="0" baseline="0" noProof="0" dirty="0" err="1">
                <a:ln>
                  <a:noFill/>
                </a:ln>
                <a:solidFill>
                  <a:schemeClr val="tx1"/>
                </a:solidFill>
                <a:effectLst/>
                <a:uLnTx/>
                <a:uFillTx/>
                <a:latin typeface="+mn-lt"/>
                <a:sym typeface="Symbol" pitchFamily="18" charset="2"/>
              </a:rPr>
              <a:t>cos</a:t>
            </a:r>
            <a:r>
              <a:rPr kumimoji="0" lang="en-US" sz="2000" b="0" i="1" u="none" strike="noStrike" kern="0" cap="none" spc="0" normalizeH="0" baseline="0" noProof="0" dirty="0">
                <a:ln>
                  <a:noFill/>
                </a:ln>
                <a:solidFill>
                  <a:schemeClr val="tx1"/>
                </a:solidFill>
                <a:effectLst/>
                <a:uLnTx/>
                <a:uFillTx/>
                <a:latin typeface="+mn-lt"/>
                <a:sym typeface="Symbol" pitchFamily="18" charset="2"/>
              </a:rPr>
              <a:t></a:t>
            </a: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Translate back again</a:t>
            </a:r>
          </a:p>
          <a:p>
            <a:pPr marL="908050" marR="0" lvl="1" indent="-436563" algn="l" defTabSz="914400" rtl="0" eaLnBrk="1" fontAlgn="base" latinLnBrk="0" hangingPunct="1">
              <a:lnSpc>
                <a:spcPct val="100000"/>
              </a:lnSpc>
              <a:spcBef>
                <a:spcPct val="20000"/>
              </a:spcBef>
              <a:spcAft>
                <a:spcPct val="0"/>
              </a:spcAft>
              <a:buClr>
                <a:schemeClr val="accent2"/>
              </a:buClr>
              <a:buSzTx/>
              <a:buFont typeface="Wingdings" pitchFamily="2" charset="2"/>
              <a:buChar char="n"/>
              <a:tabLst/>
              <a:defRPr/>
            </a:pPr>
            <a:r>
              <a:rPr kumimoji="0" lang="en-US" sz="2000" b="0" i="1" u="none" strike="noStrike" kern="0" cap="none" spc="0" normalizeH="0" baseline="0" noProof="0" dirty="0" err="1">
                <a:ln>
                  <a:noFill/>
                </a:ln>
                <a:solidFill>
                  <a:schemeClr val="tx1"/>
                </a:solidFill>
                <a:effectLst/>
                <a:uLnTx/>
                <a:uFillTx/>
                <a:latin typeface="+mn-lt"/>
              </a:rPr>
              <a:t>x</a:t>
            </a:r>
            <a:r>
              <a:rPr kumimoji="0" lang="en-US" sz="2000" b="0" i="1" u="none" strike="noStrike" kern="0" cap="none" spc="0" normalizeH="0" baseline="-25000" noProof="0" dirty="0" err="1">
                <a:ln>
                  <a:noFill/>
                </a:ln>
                <a:solidFill>
                  <a:schemeClr val="tx1"/>
                </a:solidFill>
                <a:effectLst/>
                <a:uLnTx/>
                <a:uFillTx/>
                <a:latin typeface="+mn-lt"/>
              </a:rPr>
              <a:t>f</a:t>
            </a:r>
            <a:r>
              <a:rPr kumimoji="0" lang="en-US" sz="2000" b="0" i="1" u="none" strike="noStrike" kern="0" cap="none" spc="0" normalizeH="0" baseline="0" noProof="0" dirty="0">
                <a:ln>
                  <a:noFill/>
                </a:ln>
                <a:solidFill>
                  <a:schemeClr val="tx1"/>
                </a:solidFill>
                <a:effectLst/>
                <a:uLnTx/>
                <a:uFillTx/>
                <a:latin typeface="+mn-lt"/>
              </a:rPr>
              <a:t>=x”+a, </a:t>
            </a:r>
            <a:r>
              <a:rPr kumimoji="0" lang="en-US" sz="2000" b="0" i="1" u="none" strike="noStrike" kern="0" cap="none" spc="0" normalizeH="0" baseline="0" noProof="0" dirty="0" err="1">
                <a:ln>
                  <a:noFill/>
                </a:ln>
                <a:solidFill>
                  <a:schemeClr val="tx1"/>
                </a:solidFill>
                <a:effectLst/>
                <a:uLnTx/>
                <a:uFillTx/>
                <a:latin typeface="+mn-lt"/>
              </a:rPr>
              <a:t>y</a:t>
            </a:r>
            <a:r>
              <a:rPr kumimoji="0" lang="en-US" sz="2000" b="0" i="1" u="none" strike="noStrike" kern="0" cap="none" spc="0" normalizeH="0" baseline="-25000" noProof="0" dirty="0" err="1">
                <a:ln>
                  <a:noFill/>
                </a:ln>
                <a:solidFill>
                  <a:schemeClr val="tx1"/>
                </a:solidFill>
                <a:effectLst/>
                <a:uLnTx/>
                <a:uFillTx/>
                <a:latin typeface="+mn-lt"/>
              </a:rPr>
              <a:t>f</a:t>
            </a:r>
            <a:r>
              <a:rPr kumimoji="0" lang="en-US" sz="2000" b="0" i="1" u="none" strike="noStrike" kern="0" cap="none" spc="0" normalizeH="0" baseline="0" noProof="0" dirty="0">
                <a:ln>
                  <a:noFill/>
                </a:ln>
                <a:solidFill>
                  <a:schemeClr val="tx1"/>
                </a:solidFill>
                <a:effectLst/>
                <a:uLnTx/>
                <a:uFillTx/>
                <a:latin typeface="+mn-lt"/>
              </a:rPr>
              <a:t>=y”+b</a:t>
            </a:r>
          </a:p>
        </p:txBody>
      </p:sp>
    </p:spTree>
    <p:extLst>
      <p:ext uri="{BB962C8B-B14F-4D97-AF65-F5344CB8AC3E}">
        <p14:creationId xmlns:p14="http://schemas.microsoft.com/office/powerpoint/2010/main" val="3301669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Rotating About An Arbitrary Point</a:t>
            </a:r>
          </a:p>
        </p:txBody>
      </p:sp>
      <p:sp>
        <p:nvSpPr>
          <p:cNvPr id="3" name="Content Placeholder 2"/>
          <p:cNvSpPr>
            <a:spLocks noGrp="1"/>
          </p:cNvSpPr>
          <p:nvPr>
            <p:ph idx="1"/>
          </p:nvPr>
        </p:nvSpPr>
        <p:spPr/>
        <p:txBody>
          <a:bodyPr/>
          <a:lstStyle/>
          <a:p>
            <a:r>
              <a:rPr lang="en-US" sz="2400" dirty="0"/>
              <a:t>Say </a:t>
            </a:r>
            <a:r>
              <a:rPr lang="en-US" sz="2400" b="1" i="1" dirty="0"/>
              <a:t>R</a:t>
            </a:r>
            <a:r>
              <a:rPr lang="en-US" sz="2400" dirty="0"/>
              <a:t> is the rotation matrix to apply, and </a:t>
            </a:r>
            <a:r>
              <a:rPr lang="en-US" sz="2400" b="1" i="1" dirty="0"/>
              <a:t>p</a:t>
            </a:r>
            <a:r>
              <a:rPr lang="en-US" sz="2400" dirty="0"/>
              <a:t> is the point about which to rotate</a:t>
            </a:r>
          </a:p>
          <a:p>
            <a:r>
              <a:rPr lang="en-US" sz="2400" dirty="0"/>
              <a:t>Translation to Origin:</a:t>
            </a:r>
          </a:p>
          <a:p>
            <a:r>
              <a:rPr lang="en-US" sz="2400" dirty="0"/>
              <a:t>Rotation:</a:t>
            </a:r>
          </a:p>
          <a:p>
            <a:r>
              <a:rPr lang="en-US" sz="2400" dirty="0"/>
              <a:t>Translate back:</a:t>
            </a:r>
          </a:p>
          <a:p>
            <a:r>
              <a:rPr lang="en-US" sz="2400" dirty="0"/>
              <a:t>The translation component of the composite transformation involves the rotation matrix. What a mess!</a:t>
            </a:r>
          </a:p>
          <a:p>
            <a:endParaRPr lang="en-US" dirty="0"/>
          </a:p>
        </p:txBody>
      </p:sp>
      <p:sp>
        <p:nvSpPr>
          <p:cNvPr id="4" name="Slide Number Placeholder 3"/>
          <p:cNvSpPr>
            <a:spLocks noGrp="1"/>
          </p:cNvSpPr>
          <p:nvPr>
            <p:ph type="sldNum" sz="quarter" idx="12"/>
          </p:nvPr>
        </p:nvSpPr>
        <p:spPr/>
        <p:txBody>
          <a:bodyPr/>
          <a:lstStyle/>
          <a:p>
            <a:fld id="{87037288-ABAD-4E56-93DB-19D719620939}" type="slidenum">
              <a:rPr lang="en-US" smtClean="0"/>
              <a:pPr/>
              <a:t>75</a:t>
            </a:fld>
            <a:endParaRPr lang="en-US" dirty="0"/>
          </a:p>
        </p:txBody>
      </p:sp>
      <p:graphicFrame>
        <p:nvGraphicFramePr>
          <p:cNvPr id="517122" name="Object 2"/>
          <p:cNvGraphicFramePr>
            <a:graphicFrameLocks noChangeAspect="1"/>
          </p:cNvGraphicFramePr>
          <p:nvPr/>
        </p:nvGraphicFramePr>
        <p:xfrm>
          <a:off x="4191000" y="2572808"/>
          <a:ext cx="1600200" cy="492125"/>
        </p:xfrm>
        <a:graphic>
          <a:graphicData uri="http://schemas.openxmlformats.org/presentationml/2006/ole">
            <mc:AlternateContent xmlns:mc="http://schemas.openxmlformats.org/markup-compatibility/2006">
              <mc:Choice xmlns:v="urn:schemas-microsoft-com:vml" Requires="v">
                <p:oleObj name="Equation" r:id="rId3" imgW="660113" imgH="203112" progId="Equation.3">
                  <p:embed/>
                </p:oleObj>
              </mc:Choice>
              <mc:Fallback>
                <p:oleObj name="Equation" r:id="rId3" imgW="660113" imgH="203112"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572808"/>
                        <a:ext cx="160020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7123" name="Object 3"/>
          <p:cNvGraphicFramePr>
            <a:graphicFrameLocks noChangeAspect="1"/>
          </p:cNvGraphicFramePr>
          <p:nvPr/>
        </p:nvGraphicFramePr>
        <p:xfrm>
          <a:off x="2514600" y="3030008"/>
          <a:ext cx="4826000" cy="501650"/>
        </p:xfrm>
        <a:graphic>
          <a:graphicData uri="http://schemas.openxmlformats.org/presentationml/2006/ole">
            <mc:AlternateContent xmlns:mc="http://schemas.openxmlformats.org/markup-compatibility/2006">
              <mc:Choice xmlns:v="urn:schemas-microsoft-com:vml" Requires="v">
                <p:oleObj name="Equation" r:id="rId5" imgW="1955800" imgH="203200" progId="Equation.3">
                  <p:embed/>
                </p:oleObj>
              </mc:Choice>
              <mc:Fallback>
                <p:oleObj name="Equation" r:id="rId5" imgW="1955800" imgH="20320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030008"/>
                        <a:ext cx="482600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7124" name="Object 4"/>
          <p:cNvGraphicFramePr>
            <a:graphicFrameLocks noChangeAspect="1"/>
          </p:cNvGraphicFramePr>
          <p:nvPr/>
        </p:nvGraphicFramePr>
        <p:xfrm>
          <a:off x="3417711" y="3429000"/>
          <a:ext cx="4419600" cy="533400"/>
        </p:xfrm>
        <a:graphic>
          <a:graphicData uri="http://schemas.openxmlformats.org/presentationml/2006/ole">
            <mc:AlternateContent xmlns:mc="http://schemas.openxmlformats.org/markup-compatibility/2006">
              <mc:Choice xmlns:v="urn:schemas-microsoft-com:vml" Requires="v">
                <p:oleObj name="Equation" r:id="rId7" imgW="1790700" imgH="215900" progId="Equation.3">
                  <p:embed/>
                </p:oleObj>
              </mc:Choice>
              <mc:Fallback>
                <p:oleObj name="Equation" r:id="rId7" imgW="1790700" imgH="215900"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7711" y="3429000"/>
                        <a:ext cx="4419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008695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p:sp>
        <p:nvSpPr>
          <p:cNvPr id="3" name="Content Placeholder 2"/>
          <p:cNvSpPr>
            <a:spLocks noGrp="1"/>
          </p:cNvSpPr>
          <p:nvPr>
            <p:ph idx="1"/>
          </p:nvPr>
        </p:nvSpPr>
        <p:spPr/>
        <p:txBody>
          <a:bodyPr/>
          <a:lstStyle/>
          <a:p>
            <a:r>
              <a:rPr lang="en-US" dirty="0"/>
              <a:t>Composing transformations</a:t>
            </a:r>
          </a:p>
          <a:p>
            <a:r>
              <a:rPr lang="en-US" dirty="0"/>
              <a:t>3D Transformations</a:t>
            </a:r>
          </a:p>
          <a:p>
            <a:r>
              <a:rPr lang="en-US" dirty="0"/>
              <a:t>Viewing</a:t>
            </a:r>
          </a:p>
          <a:p>
            <a:r>
              <a:rPr lang="en-US" dirty="0"/>
              <a:t> </a:t>
            </a:r>
          </a:p>
        </p:txBody>
      </p:sp>
      <p:sp>
        <p:nvSpPr>
          <p:cNvPr id="5" name="Slide Number Placeholder 4"/>
          <p:cNvSpPr>
            <a:spLocks noGrp="1"/>
          </p:cNvSpPr>
          <p:nvPr>
            <p:ph type="sldNum" sz="quarter" idx="12"/>
          </p:nvPr>
        </p:nvSpPr>
        <p:spPr/>
        <p:txBody>
          <a:bodyPr/>
          <a:lstStyle/>
          <a:p>
            <a:fld id="{87037288-ABAD-4E56-93DB-19D719620939}" type="slidenum">
              <a:rPr lang="en-US" smtClean="0"/>
              <a:pPr/>
              <a:t>76</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Perfect Storm</a:t>
            </a:r>
          </a:p>
        </p:txBody>
      </p:sp>
      <p:sp>
        <p:nvSpPr>
          <p:cNvPr id="4" name="Slide Number Placeholder 3"/>
          <p:cNvSpPr>
            <a:spLocks noGrp="1"/>
          </p:cNvSpPr>
          <p:nvPr>
            <p:ph type="sldNum" sz="quarter" idx="12"/>
          </p:nvPr>
        </p:nvSpPr>
        <p:spPr/>
        <p:txBody>
          <a:bodyPr/>
          <a:lstStyle/>
          <a:p>
            <a:fld id="{87037288-ABAD-4E56-93DB-19D719620939}" type="slidenum">
              <a:rPr lang="en-US" smtClean="0"/>
              <a:pPr/>
              <a:t>8</a:t>
            </a:fld>
            <a:endParaRPr lang="en-US"/>
          </a:p>
        </p:txBody>
      </p:sp>
      <p:pic>
        <p:nvPicPr>
          <p:cNvPr id="6" name="Picture 3" descr="perfect-storm1-8"/>
          <p:cNvPicPr>
            <a:picLocks noChangeAspect="1" noChangeArrowheads="1"/>
          </p:cNvPicPr>
          <p:nvPr/>
        </p:nvPicPr>
        <p:blipFill>
          <a:blip r:embed="rId2" cstate="print"/>
          <a:srcRect/>
          <a:stretch>
            <a:fillRect/>
          </a:stretch>
        </p:blipFill>
        <p:spPr bwMode="auto">
          <a:xfrm>
            <a:off x="3581400" y="2743200"/>
            <a:ext cx="5080000" cy="2159000"/>
          </a:xfrm>
          <a:prstGeom prst="rect">
            <a:avLst/>
          </a:prstGeom>
          <a:noFill/>
        </p:spPr>
      </p:pic>
      <p:pic>
        <p:nvPicPr>
          <p:cNvPr id="7" name="Picture 4" descr="perfect-storm1-2"/>
          <p:cNvPicPr>
            <a:picLocks noChangeAspect="1" noChangeArrowheads="1"/>
          </p:cNvPicPr>
          <p:nvPr/>
        </p:nvPicPr>
        <p:blipFill>
          <a:blip r:embed="rId3" cstate="print"/>
          <a:srcRect/>
          <a:stretch>
            <a:fillRect/>
          </a:stretch>
        </p:blipFill>
        <p:spPr bwMode="auto">
          <a:xfrm>
            <a:off x="304800" y="2667000"/>
            <a:ext cx="1905000" cy="809625"/>
          </a:xfrm>
          <a:prstGeom prst="rect">
            <a:avLst/>
          </a:prstGeom>
          <a:noFill/>
        </p:spPr>
      </p:pic>
      <p:pic>
        <p:nvPicPr>
          <p:cNvPr id="8" name="Picture 5" descr="perfect-storm1-3"/>
          <p:cNvPicPr>
            <a:picLocks noChangeAspect="1" noChangeArrowheads="1"/>
          </p:cNvPicPr>
          <p:nvPr/>
        </p:nvPicPr>
        <p:blipFill>
          <a:blip r:embed="rId4" cstate="print"/>
          <a:srcRect/>
          <a:stretch>
            <a:fillRect/>
          </a:stretch>
        </p:blipFill>
        <p:spPr bwMode="auto">
          <a:xfrm>
            <a:off x="304800" y="1752600"/>
            <a:ext cx="1930400" cy="820738"/>
          </a:xfrm>
          <a:prstGeom prst="rect">
            <a:avLst/>
          </a:prstGeom>
          <a:noFill/>
        </p:spPr>
      </p:pic>
      <p:pic>
        <p:nvPicPr>
          <p:cNvPr id="9" name="Picture 6" descr="perfect-storm1-6"/>
          <p:cNvPicPr>
            <a:picLocks noChangeAspect="1" noChangeArrowheads="1"/>
          </p:cNvPicPr>
          <p:nvPr/>
        </p:nvPicPr>
        <p:blipFill>
          <a:blip r:embed="rId5" cstate="print"/>
          <a:srcRect/>
          <a:stretch>
            <a:fillRect/>
          </a:stretch>
        </p:blipFill>
        <p:spPr bwMode="auto">
          <a:xfrm>
            <a:off x="304800" y="5257800"/>
            <a:ext cx="1930400" cy="820738"/>
          </a:xfrm>
          <a:prstGeom prst="rect">
            <a:avLst/>
          </a:prstGeom>
          <a:noFill/>
        </p:spPr>
      </p:pic>
      <p:pic>
        <p:nvPicPr>
          <p:cNvPr id="10" name="Picture 7" descr="perfect-storm1-5"/>
          <p:cNvPicPr>
            <a:picLocks noChangeAspect="1" noChangeArrowheads="1"/>
          </p:cNvPicPr>
          <p:nvPr/>
        </p:nvPicPr>
        <p:blipFill>
          <a:blip r:embed="rId6" cstate="print"/>
          <a:srcRect/>
          <a:stretch>
            <a:fillRect/>
          </a:stretch>
        </p:blipFill>
        <p:spPr bwMode="auto">
          <a:xfrm>
            <a:off x="304800" y="4419600"/>
            <a:ext cx="1905000" cy="809625"/>
          </a:xfrm>
          <a:prstGeom prst="rect">
            <a:avLst/>
          </a:prstGeom>
          <a:noFill/>
        </p:spPr>
      </p:pic>
      <p:pic>
        <p:nvPicPr>
          <p:cNvPr id="11" name="Picture 8" descr="perfect-storm1-4"/>
          <p:cNvPicPr>
            <a:picLocks noChangeAspect="1" noChangeArrowheads="1"/>
          </p:cNvPicPr>
          <p:nvPr/>
        </p:nvPicPr>
        <p:blipFill>
          <a:blip r:embed="rId7" cstate="print"/>
          <a:srcRect/>
          <a:stretch>
            <a:fillRect/>
          </a:stretch>
        </p:blipFill>
        <p:spPr bwMode="auto">
          <a:xfrm>
            <a:off x="304800" y="3505200"/>
            <a:ext cx="1930400" cy="820738"/>
          </a:xfrm>
          <a:prstGeom prst="rect">
            <a:avLst/>
          </a:prstGeom>
          <a:noFill/>
        </p:spPr>
      </p:pic>
      <p:sp>
        <p:nvSpPr>
          <p:cNvPr id="12" name="Line 9"/>
          <p:cNvSpPr>
            <a:spLocks noChangeShapeType="1"/>
          </p:cNvSpPr>
          <p:nvPr/>
        </p:nvSpPr>
        <p:spPr bwMode="auto">
          <a:xfrm>
            <a:off x="2438400" y="2362200"/>
            <a:ext cx="1143000" cy="1524000"/>
          </a:xfrm>
          <a:prstGeom prst="line">
            <a:avLst/>
          </a:prstGeom>
          <a:noFill/>
          <a:ln w="9525">
            <a:solidFill>
              <a:schemeClr val="tx1"/>
            </a:solidFill>
            <a:round/>
            <a:headEnd/>
            <a:tailEnd type="triangle" w="med" len="med"/>
          </a:ln>
          <a:effectLst/>
        </p:spPr>
        <p:txBody>
          <a:bodyPr/>
          <a:lstStyle/>
          <a:p>
            <a:endParaRPr lang="en-US"/>
          </a:p>
        </p:txBody>
      </p:sp>
      <p:sp>
        <p:nvSpPr>
          <p:cNvPr id="13" name="Line 10"/>
          <p:cNvSpPr>
            <a:spLocks noChangeShapeType="1"/>
          </p:cNvSpPr>
          <p:nvPr/>
        </p:nvSpPr>
        <p:spPr bwMode="auto">
          <a:xfrm>
            <a:off x="2362200" y="3276600"/>
            <a:ext cx="1219200" cy="609600"/>
          </a:xfrm>
          <a:prstGeom prst="line">
            <a:avLst/>
          </a:prstGeom>
          <a:noFill/>
          <a:ln w="9525">
            <a:solidFill>
              <a:schemeClr val="tx1"/>
            </a:solidFill>
            <a:round/>
            <a:headEnd/>
            <a:tailEnd type="triangle" w="med" len="med"/>
          </a:ln>
          <a:effectLst/>
        </p:spPr>
        <p:txBody>
          <a:bodyPr/>
          <a:lstStyle/>
          <a:p>
            <a:endParaRPr lang="en-US"/>
          </a:p>
        </p:txBody>
      </p:sp>
      <p:sp>
        <p:nvSpPr>
          <p:cNvPr id="14" name="Line 11"/>
          <p:cNvSpPr>
            <a:spLocks noChangeShapeType="1"/>
          </p:cNvSpPr>
          <p:nvPr/>
        </p:nvSpPr>
        <p:spPr bwMode="auto">
          <a:xfrm flipV="1">
            <a:off x="2286000" y="3886200"/>
            <a:ext cx="1295400" cy="304800"/>
          </a:xfrm>
          <a:prstGeom prst="line">
            <a:avLst/>
          </a:prstGeom>
          <a:noFill/>
          <a:ln w="9525">
            <a:solidFill>
              <a:schemeClr val="tx1"/>
            </a:solidFill>
            <a:round/>
            <a:headEnd/>
            <a:tailEnd type="triangle" w="med" len="med"/>
          </a:ln>
          <a:effectLst/>
        </p:spPr>
        <p:txBody>
          <a:bodyPr/>
          <a:lstStyle/>
          <a:p>
            <a:endParaRPr lang="en-US"/>
          </a:p>
        </p:txBody>
      </p:sp>
      <p:sp>
        <p:nvSpPr>
          <p:cNvPr id="15" name="Line 12"/>
          <p:cNvSpPr>
            <a:spLocks noChangeShapeType="1"/>
          </p:cNvSpPr>
          <p:nvPr/>
        </p:nvSpPr>
        <p:spPr bwMode="auto">
          <a:xfrm flipV="1">
            <a:off x="2286000" y="3886200"/>
            <a:ext cx="1295400" cy="1143000"/>
          </a:xfrm>
          <a:prstGeom prst="line">
            <a:avLst/>
          </a:prstGeom>
          <a:noFill/>
          <a:ln w="9525">
            <a:solidFill>
              <a:schemeClr val="tx1"/>
            </a:solidFill>
            <a:round/>
            <a:headEnd/>
            <a:tailEnd type="triangle" w="med" len="med"/>
          </a:ln>
          <a:effectLst/>
        </p:spPr>
        <p:txBody>
          <a:bodyPr/>
          <a:lstStyle/>
          <a:p>
            <a:endParaRPr lang="en-US"/>
          </a:p>
        </p:txBody>
      </p:sp>
      <p:sp>
        <p:nvSpPr>
          <p:cNvPr id="16" name="Line 13"/>
          <p:cNvSpPr>
            <a:spLocks noChangeShapeType="1"/>
          </p:cNvSpPr>
          <p:nvPr/>
        </p:nvSpPr>
        <p:spPr bwMode="auto">
          <a:xfrm flipV="1">
            <a:off x="2362200" y="3886200"/>
            <a:ext cx="1219200" cy="20574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00683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Animated Example</a:t>
            </a:r>
          </a:p>
        </p:txBody>
      </p:sp>
      <p:sp>
        <p:nvSpPr>
          <p:cNvPr id="4" name="Slide Number Placeholder 3"/>
          <p:cNvSpPr>
            <a:spLocks noGrp="1"/>
          </p:cNvSpPr>
          <p:nvPr>
            <p:ph type="sldNum" sz="quarter" idx="12"/>
          </p:nvPr>
        </p:nvSpPr>
        <p:spPr/>
        <p:txBody>
          <a:bodyPr/>
          <a:lstStyle/>
          <a:p>
            <a:fld id="{87037288-ABAD-4E56-93DB-19D719620939}" type="slidenum">
              <a:rPr lang="en-US" smtClean="0"/>
              <a:pPr/>
              <a:t>9</a:t>
            </a:fld>
            <a:endParaRPr lang="en-US"/>
          </a:p>
        </p:txBody>
      </p:sp>
      <p:pic>
        <p:nvPicPr>
          <p:cNvPr id="5" name="Picture 3" descr="comp-shot1"/>
          <p:cNvPicPr>
            <a:picLocks noChangeAspect="1" noChangeArrowheads="1" noCrop="1"/>
          </p:cNvPicPr>
          <p:nvPr/>
        </p:nvPicPr>
        <p:blipFill>
          <a:blip r:embed="rId3" cstate="print"/>
          <a:srcRect/>
          <a:stretch>
            <a:fillRect/>
          </a:stretch>
        </p:blipFill>
        <p:spPr bwMode="auto">
          <a:xfrm>
            <a:off x="5715000" y="2819400"/>
            <a:ext cx="3154363" cy="1971675"/>
          </a:xfrm>
          <a:prstGeom prst="rect">
            <a:avLst/>
          </a:prstGeom>
          <a:noFill/>
        </p:spPr>
      </p:pic>
      <p:pic>
        <p:nvPicPr>
          <p:cNvPr id="6" name="Picture 4" descr="comp-shota"/>
          <p:cNvPicPr>
            <a:picLocks noChangeAspect="1" noChangeArrowheads="1"/>
          </p:cNvPicPr>
          <p:nvPr/>
        </p:nvPicPr>
        <p:blipFill>
          <a:blip r:embed="rId4" cstate="print"/>
          <a:srcRect/>
          <a:stretch>
            <a:fillRect/>
          </a:stretch>
        </p:blipFill>
        <p:spPr bwMode="auto">
          <a:xfrm>
            <a:off x="762000" y="1752600"/>
            <a:ext cx="3124200" cy="1952625"/>
          </a:xfrm>
          <a:prstGeom prst="rect">
            <a:avLst/>
          </a:prstGeom>
          <a:noFill/>
        </p:spPr>
      </p:pic>
      <p:pic>
        <p:nvPicPr>
          <p:cNvPr id="7" name="Picture 5" descr="comp-shotb"/>
          <p:cNvPicPr>
            <a:picLocks noChangeAspect="1" noChangeArrowheads="1" noCrop="1"/>
          </p:cNvPicPr>
          <p:nvPr/>
        </p:nvPicPr>
        <p:blipFill>
          <a:blip r:embed="rId5" cstate="print"/>
          <a:srcRect/>
          <a:stretch>
            <a:fillRect/>
          </a:stretch>
        </p:blipFill>
        <p:spPr bwMode="auto">
          <a:xfrm>
            <a:off x="1524000" y="4141787"/>
            <a:ext cx="3124200" cy="1954213"/>
          </a:xfrm>
          <a:prstGeom prst="rect">
            <a:avLst/>
          </a:prstGeom>
          <a:noFill/>
        </p:spPr>
      </p:pic>
      <p:sp>
        <p:nvSpPr>
          <p:cNvPr id="8" name="Text Box 7"/>
          <p:cNvSpPr txBox="1">
            <a:spLocks noChangeArrowheads="1"/>
          </p:cNvSpPr>
          <p:nvPr/>
        </p:nvSpPr>
        <p:spPr bwMode="auto">
          <a:xfrm>
            <a:off x="4876800" y="3352800"/>
            <a:ext cx="441325" cy="641350"/>
          </a:xfrm>
          <a:prstGeom prst="rect">
            <a:avLst/>
          </a:prstGeom>
          <a:noFill/>
          <a:ln w="9525">
            <a:noFill/>
            <a:miter lim="800000"/>
            <a:headEnd/>
            <a:tailEnd/>
          </a:ln>
          <a:effectLst/>
        </p:spPr>
        <p:txBody>
          <a:bodyPr wrap="none">
            <a:spAutoFit/>
          </a:bodyPr>
          <a:lstStyle/>
          <a:p>
            <a:r>
              <a:rPr lang="en-US" sz="3600"/>
              <a:t>=</a:t>
            </a:r>
          </a:p>
        </p:txBody>
      </p:sp>
      <p:sp>
        <p:nvSpPr>
          <p:cNvPr id="9" name="Text Box 6"/>
          <p:cNvSpPr txBox="1">
            <a:spLocks noChangeArrowheads="1"/>
          </p:cNvSpPr>
          <p:nvPr/>
        </p:nvSpPr>
        <p:spPr bwMode="auto">
          <a:xfrm>
            <a:off x="2438400" y="3684587"/>
            <a:ext cx="725488" cy="457200"/>
          </a:xfrm>
          <a:prstGeom prst="rect">
            <a:avLst/>
          </a:prstGeom>
          <a:noFill/>
          <a:ln w="9525">
            <a:noFill/>
            <a:miter lim="800000"/>
            <a:headEnd/>
            <a:tailEnd/>
          </a:ln>
          <a:effectLst/>
        </p:spPr>
        <p:txBody>
          <a:bodyPr wrap="none">
            <a:spAutoFit/>
          </a:bodyPr>
          <a:lstStyle/>
          <a:p>
            <a:r>
              <a:rPr lang="en-US" dirty="0"/>
              <a:t>over</a:t>
            </a:r>
          </a:p>
        </p:txBody>
      </p:sp>
    </p:spTree>
    <p:extLst>
      <p:ext uri="{BB962C8B-B14F-4D97-AF65-F5344CB8AC3E}">
        <p14:creationId xmlns:p14="http://schemas.microsoft.com/office/powerpoint/2010/main" val="473862674"/>
      </p:ext>
    </p:extLst>
  </p:cSld>
  <p:clrMapOvr>
    <a:masterClrMapping/>
  </p:clrMapOvr>
</p:sld>
</file>

<file path=ppt/theme/theme1.xml><?xml version="1.0" encoding="utf-8"?>
<a:theme xmlns:a="http://schemas.openxmlformats.org/drawingml/2006/main" name="clothsimul">
  <a:themeElements>
    <a:clrScheme name="graphicsgrou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graphicsgroup">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raphicsgroup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graphicsgroup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graphicsgroup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graphicsgroup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graphicsgroup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graphicsgroup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graphicsgroup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graphicsgroup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graphicsgrou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clothsimul</Template>
  <TotalTime>7516</TotalTime>
  <Words>5042</Words>
  <Application>Microsoft Office PowerPoint</Application>
  <PresentationFormat>On-screen Show (4:3)</PresentationFormat>
  <Paragraphs>941</Paragraphs>
  <Slides>76</Slides>
  <Notes>53</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87" baseType="lpstr">
      <vt:lpstr>Adobe Caslon Pro</vt:lpstr>
      <vt:lpstr>Adobe Caslon Pro Bold</vt:lpstr>
      <vt:lpstr>Calibri</vt:lpstr>
      <vt:lpstr>Cambria Math</vt:lpstr>
      <vt:lpstr>Microsoft Sans Serif</vt:lpstr>
      <vt:lpstr>Times New Roman</vt:lpstr>
      <vt:lpstr>Verdana</vt:lpstr>
      <vt:lpstr>Wingdings</vt:lpstr>
      <vt:lpstr>clothsimul</vt:lpstr>
      <vt:lpstr>Equation</vt:lpstr>
      <vt:lpstr>Microsoft Equation 3.0</vt:lpstr>
      <vt:lpstr>PowerPoint Presentation</vt:lpstr>
      <vt:lpstr>Last time</vt:lpstr>
      <vt:lpstr>Today</vt:lpstr>
      <vt:lpstr>PowerPoint Presentation</vt:lpstr>
      <vt:lpstr>Compositing</vt:lpstr>
      <vt:lpstr>Historically …</vt:lpstr>
      <vt:lpstr>Multiplane camera</vt:lpstr>
      <vt:lpstr>Perfect Storm</vt:lpstr>
      <vt:lpstr>Animated Example</vt:lpstr>
      <vt:lpstr>Mattes</vt:lpstr>
      <vt:lpstr>Working with Mattes</vt:lpstr>
      <vt:lpstr>Compositing</vt:lpstr>
      <vt:lpstr>Alpha</vt:lpstr>
      <vt:lpstr>Pre-Multiplied Alpha</vt:lpstr>
      <vt:lpstr>Compositing Assumptions</vt:lpstr>
      <vt:lpstr>Basic Compositing Operation</vt:lpstr>
      <vt:lpstr>Basic Compositing Operation</vt:lpstr>
      <vt:lpstr>Sample Images</vt:lpstr>
      <vt:lpstr>Sample Images</vt:lpstr>
      <vt:lpstr>Sample Images</vt:lpstr>
      <vt:lpstr>“Over” Operator</vt:lpstr>
      <vt:lpstr>“Over” Operator</vt:lpstr>
      <vt:lpstr>“Over” Operator</vt:lpstr>
      <vt:lpstr>“Over” Operator: Extract RGB Color</vt:lpstr>
      <vt:lpstr>“Over” Operator</vt:lpstr>
      <vt:lpstr>“Inside” Operator</vt:lpstr>
      <vt:lpstr>“Inside” Operator</vt:lpstr>
      <vt:lpstr>“Inside” Operator</vt:lpstr>
      <vt:lpstr>“Outside” Operator</vt:lpstr>
      <vt:lpstr>“Outside” Operator</vt:lpstr>
      <vt:lpstr>“Atop” Operator</vt:lpstr>
      <vt:lpstr>“Atop” Operator</vt:lpstr>
      <vt:lpstr>“Xor” Operator</vt:lpstr>
      <vt:lpstr>“Xor” Operator</vt:lpstr>
      <vt:lpstr>“Clear” Operator</vt:lpstr>
      <vt:lpstr>“Set” Operator</vt:lpstr>
      <vt:lpstr>Compositing Operations</vt:lpstr>
      <vt:lpstr>Unary Operators</vt:lpstr>
      <vt:lpstr>“PLUS” Operator</vt:lpstr>
      <vt:lpstr>Obtaining  Values</vt:lpstr>
      <vt:lpstr>PowerPoint Presentation</vt:lpstr>
      <vt:lpstr>Compositing With Depth</vt:lpstr>
      <vt:lpstr>Today</vt:lpstr>
      <vt:lpstr>Painterly Filters</vt:lpstr>
      <vt:lpstr>Algorithm 1</vt:lpstr>
      <vt:lpstr>Algorithm 2</vt:lpstr>
      <vt:lpstr>Point Style</vt:lpstr>
      <vt:lpstr>Results</vt:lpstr>
      <vt:lpstr>Next Time</vt:lpstr>
      <vt:lpstr>Where to now…</vt:lpstr>
      <vt:lpstr>Graphics Toolkits</vt:lpstr>
      <vt:lpstr>OpenGL</vt:lpstr>
      <vt:lpstr>A Good Toolkit…</vt:lpstr>
      <vt:lpstr>Coordinate Systems</vt:lpstr>
      <vt:lpstr>Coordinate Systems (2)</vt:lpstr>
      <vt:lpstr>Transformations</vt:lpstr>
      <vt:lpstr>Transformations (Alternate Interpretation)</vt:lpstr>
      <vt:lpstr>2D Translation</vt:lpstr>
      <vt:lpstr>2D Translation</vt:lpstr>
      <vt:lpstr>2D Scaling</vt:lpstr>
      <vt:lpstr>2D Scaling</vt:lpstr>
      <vt:lpstr>2D Rotation</vt:lpstr>
      <vt:lpstr>2D Rotation</vt:lpstr>
      <vt:lpstr>X-Axis Shear</vt:lpstr>
      <vt:lpstr>X-Axis Shear</vt:lpstr>
      <vt:lpstr>Reflect About X Axis</vt:lpstr>
      <vt:lpstr>Reflect About X Axis</vt:lpstr>
      <vt:lpstr>2D Affine Transformations</vt:lpstr>
      <vt:lpstr>Composition of Affine Transforms</vt:lpstr>
      <vt:lpstr>Rotating About An Arbitrary Point</vt:lpstr>
      <vt:lpstr>Rotating About An Arbitrary Point</vt:lpstr>
      <vt:lpstr>How Do We Compute It?</vt:lpstr>
      <vt:lpstr>Rotating About An Arbitrary Point</vt:lpstr>
      <vt:lpstr>Rotating About An Arbitrary Point</vt:lpstr>
      <vt:lpstr>Rotating About An Arbitrary Point</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Feng Liu</dc:creator>
  <cp:lastModifiedBy>Feng Liu</cp:lastModifiedBy>
  <cp:revision>576</cp:revision>
  <dcterms:created xsi:type="dcterms:W3CDTF">2011-01-02T03:11:45Z</dcterms:created>
  <dcterms:modified xsi:type="dcterms:W3CDTF">2022-10-17T19:24:39Z</dcterms:modified>
</cp:coreProperties>
</file>