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sldIdLst>
    <p:sldId id="256" r:id="rId2"/>
    <p:sldId id="337" r:id="rId3"/>
    <p:sldId id="417" r:id="rId4"/>
    <p:sldId id="257" r:id="rId5"/>
    <p:sldId id="319" r:id="rId6"/>
    <p:sldId id="423" r:id="rId7"/>
    <p:sldId id="321" r:id="rId8"/>
    <p:sldId id="322" r:id="rId9"/>
    <p:sldId id="323" r:id="rId10"/>
    <p:sldId id="324" r:id="rId11"/>
    <p:sldId id="418" r:id="rId12"/>
    <p:sldId id="325" r:id="rId13"/>
    <p:sldId id="326" r:id="rId14"/>
    <p:sldId id="327" r:id="rId15"/>
    <p:sldId id="329" r:id="rId16"/>
    <p:sldId id="328" r:id="rId17"/>
    <p:sldId id="331" r:id="rId18"/>
    <p:sldId id="332" r:id="rId19"/>
    <p:sldId id="333" r:id="rId20"/>
    <p:sldId id="334" r:id="rId21"/>
    <p:sldId id="335" r:id="rId22"/>
    <p:sldId id="336" r:id="rId23"/>
    <p:sldId id="343" r:id="rId24"/>
    <p:sldId id="345" r:id="rId25"/>
    <p:sldId id="346" r:id="rId26"/>
    <p:sldId id="419" r:id="rId27"/>
    <p:sldId id="347" r:id="rId28"/>
    <p:sldId id="348" r:id="rId29"/>
    <p:sldId id="401" r:id="rId30"/>
    <p:sldId id="349" r:id="rId31"/>
    <p:sldId id="420" r:id="rId32"/>
    <p:sldId id="350" r:id="rId33"/>
    <p:sldId id="352" r:id="rId34"/>
    <p:sldId id="351" r:id="rId35"/>
    <p:sldId id="353" r:id="rId36"/>
    <p:sldId id="354" r:id="rId37"/>
    <p:sldId id="355" r:id="rId38"/>
    <p:sldId id="356" r:id="rId39"/>
    <p:sldId id="357" r:id="rId40"/>
    <p:sldId id="358" r:id="rId41"/>
    <p:sldId id="359" r:id="rId42"/>
    <p:sldId id="360" r:id="rId43"/>
    <p:sldId id="421" r:id="rId44"/>
    <p:sldId id="361" r:id="rId45"/>
    <p:sldId id="362" r:id="rId46"/>
    <p:sldId id="363" r:id="rId47"/>
    <p:sldId id="364" r:id="rId48"/>
    <p:sldId id="365" r:id="rId49"/>
    <p:sldId id="422" r:id="rId50"/>
    <p:sldId id="366" r:id="rId51"/>
    <p:sldId id="402" r:id="rId52"/>
    <p:sldId id="367" r:id="rId53"/>
    <p:sldId id="411" r:id="rId54"/>
    <p:sldId id="412" r:id="rId55"/>
    <p:sldId id="413" r:id="rId56"/>
    <p:sldId id="414" r:id="rId57"/>
    <p:sldId id="368" r:id="rId58"/>
    <p:sldId id="369" r:id="rId59"/>
    <p:sldId id="370" r:id="rId60"/>
    <p:sldId id="371" r:id="rId61"/>
    <p:sldId id="372" r:id="rId62"/>
    <p:sldId id="373" r:id="rId63"/>
    <p:sldId id="287" r:id="rId64"/>
    <p:sldId id="415" r:id="rId6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75966" autoAdjust="0"/>
  </p:normalViewPr>
  <p:slideViewPr>
    <p:cSldViewPr>
      <p:cViewPr varScale="1">
        <p:scale>
          <a:sx n="99" d="100"/>
          <a:sy n="99" d="100"/>
        </p:scale>
        <p:origin x="193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C2FE0-1AB9-4F57-B83B-4906C434E1FF}" type="datetimeFigureOut">
              <a:rPr lang="en-US" smtClean="0"/>
              <a:pPr/>
              <a:t>10/3/2022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79D30-0758-4D2A-9003-3694875537A1}" type="slidenum">
              <a:rPr lang="en-US" smtClean="0"/>
              <a:pPr/>
              <a:t>‹#›</a:t>
            </a:fld>
            <a:endParaRPr lang="en-US"/>
          </a:p>
        </p:txBody>
      </p:sp>
    </p:spTree>
    <p:extLst>
      <p:ext uri="{BB962C8B-B14F-4D97-AF65-F5344CB8AC3E}">
        <p14:creationId xmlns:p14="http://schemas.microsoft.com/office/powerpoint/2010/main" val="2872161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Chromaticity_diagra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Computer</a:t>
            </a:r>
            <a:r>
              <a:rPr lang="en-US" baseline="0" dirty="0"/>
              <a:t> Graphics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a:t>
            </a:fld>
            <a:endParaRPr lang="en-US"/>
          </a:p>
        </p:txBody>
      </p:sp>
    </p:spTree>
    <p:extLst>
      <p:ext uri="{BB962C8B-B14F-4D97-AF65-F5344CB8AC3E}">
        <p14:creationId xmlns:p14="http://schemas.microsoft.com/office/powerpoint/2010/main" val="1488978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Co-founder of </a:t>
            </a:r>
            <a:r>
              <a:rPr lang="en-US" dirty="0" err="1"/>
              <a:t>LucasFilm’s</a:t>
            </a:r>
            <a:r>
              <a:rPr lang="en-US" dirty="0"/>
              <a:t> Computer Division and Pixar. Oscar awards twice for image composition and digital painter system</a:t>
            </a:r>
          </a:p>
        </p:txBody>
      </p:sp>
      <p:sp>
        <p:nvSpPr>
          <p:cNvPr id="4" name="Slide Number Placeholder 3"/>
          <p:cNvSpPr>
            <a:spLocks noGrp="1"/>
          </p:cNvSpPr>
          <p:nvPr>
            <p:ph type="sldNum" sz="quarter" idx="10"/>
          </p:nvPr>
        </p:nvSpPr>
        <p:spPr/>
        <p:txBody>
          <a:bodyPr/>
          <a:lstStyle/>
          <a:p>
            <a:fld id="{0AE79D30-0758-4D2A-9003-3694875537A1}" type="slidenum">
              <a:rPr lang="en-US" smtClean="0"/>
              <a:pPr/>
              <a:t>21</a:t>
            </a:fld>
            <a:endParaRPr lang="en-US"/>
          </a:p>
        </p:txBody>
      </p:sp>
    </p:spTree>
    <p:extLst>
      <p:ext uri="{BB962C8B-B14F-4D97-AF65-F5344CB8AC3E}">
        <p14:creationId xmlns:p14="http://schemas.microsoft.com/office/powerpoint/2010/main" val="3380808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I’d like to emphasize that Linear space and perceptually linear space are</a:t>
            </a:r>
            <a:r>
              <a:rPr lang="en-US" baseline="0" dirty="0"/>
              <a:t> not the same concept. Linear space is defined based on the </a:t>
            </a:r>
            <a:r>
              <a:rPr lang="en-US" baseline="0" dirty="0" err="1"/>
              <a:t>trichromacy</a:t>
            </a:r>
            <a:r>
              <a:rPr lang="en-US" baseline="0" dirty="0"/>
              <a:t> principle. It states that the colors are all the linear combination of primaries. </a:t>
            </a:r>
          </a:p>
          <a:p>
            <a:endParaRPr lang="en-US" baseline="0" dirty="0"/>
          </a:p>
          <a:p>
            <a:r>
              <a:rPr lang="en-US" baseline="0" dirty="0"/>
              <a:t>Last time, we talked about HSV; HSV is still criticized that it is not perceptually linear enough. So the CIE defines a better approximation. Again, I have to emphasize that CIE </a:t>
            </a:r>
            <a:r>
              <a:rPr lang="en-US" baseline="0" dirty="0" err="1"/>
              <a:t>u’v</a:t>
            </a:r>
            <a:r>
              <a:rPr lang="en-US" baseline="0" dirty="0"/>
              <a:t>’ is still an approximation</a:t>
            </a:r>
          </a:p>
        </p:txBody>
      </p:sp>
      <p:sp>
        <p:nvSpPr>
          <p:cNvPr id="4" name="Slide Number Placeholder 3"/>
          <p:cNvSpPr>
            <a:spLocks noGrp="1"/>
          </p:cNvSpPr>
          <p:nvPr>
            <p:ph type="sldNum" sz="quarter" idx="10"/>
          </p:nvPr>
        </p:nvSpPr>
        <p:spPr/>
        <p:txBody>
          <a:bodyPr/>
          <a:lstStyle/>
          <a:p>
            <a:fld id="{0AE79D30-0758-4D2A-9003-3694875537A1}"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a:t>MacAdam</a:t>
            </a:r>
            <a:r>
              <a:rPr lang="en-US" b="1" dirty="0"/>
              <a:t> ellipses</a:t>
            </a:r>
            <a:r>
              <a:rPr lang="en-US" dirty="0"/>
              <a:t> refer to the region on a </a:t>
            </a:r>
            <a:r>
              <a:rPr lang="en-US" dirty="0">
                <a:hlinkClick r:id="rId3" tooltip="Chromaticity diagram"/>
              </a:rPr>
              <a:t>chromaticity diagram</a:t>
            </a:r>
            <a:r>
              <a:rPr lang="en-US" dirty="0"/>
              <a:t> which contains all colors which are indistinguishable,</a:t>
            </a:r>
          </a:p>
        </p:txBody>
      </p:sp>
      <p:sp>
        <p:nvSpPr>
          <p:cNvPr id="4" name="Slide Number Placeholder 3"/>
          <p:cNvSpPr>
            <a:spLocks noGrp="1"/>
          </p:cNvSpPr>
          <p:nvPr>
            <p:ph type="sldNum" sz="quarter" idx="10"/>
          </p:nvPr>
        </p:nvSpPr>
        <p:spPr/>
        <p:txBody>
          <a:bodyPr/>
          <a:lstStyle/>
          <a:p>
            <a:fld id="{0AE79D30-0758-4D2A-9003-3694875537A1}"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a:t>
            </a:r>
            <a:r>
              <a:rPr lang="en-US" baseline="0" dirty="0"/>
              <a:t> our previous lectures, we know that compared with monitors, ink absorbs the light. </a:t>
            </a:r>
          </a:p>
          <a:p>
            <a:endParaRPr lang="en-US" baseline="0" dirty="0"/>
          </a:p>
          <a:p>
            <a:r>
              <a:rPr lang="en-US" baseline="0" dirty="0"/>
              <a:t>Now let’s look at the ink. We can consider Ink as a filter.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27</a:t>
            </a:fld>
            <a:endParaRPr lang="en-US"/>
          </a:p>
        </p:txBody>
      </p:sp>
    </p:spTree>
    <p:extLst>
      <p:ext uri="{BB962C8B-B14F-4D97-AF65-F5344CB8AC3E}">
        <p14:creationId xmlns:p14="http://schemas.microsoft.com/office/powerpoint/2010/main" val="4055619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200" dirty="0"/>
              <a:t>put down magenta and yellow</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28</a:t>
            </a:fld>
            <a:endParaRPr lang="en-US"/>
          </a:p>
        </p:txBody>
      </p:sp>
    </p:spTree>
    <p:extLst>
      <p:ext uri="{BB962C8B-B14F-4D97-AF65-F5344CB8AC3E}">
        <p14:creationId xmlns:p14="http://schemas.microsoft.com/office/powerpoint/2010/main" val="78070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200" dirty="0"/>
              <a:t>put down magenta and yellow</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29</a:t>
            </a:fld>
            <a:endParaRPr lang="en-US"/>
          </a:p>
        </p:txBody>
      </p:sp>
    </p:spTree>
    <p:extLst>
      <p:ext uri="{BB962C8B-B14F-4D97-AF65-F5344CB8AC3E}">
        <p14:creationId xmlns:p14="http://schemas.microsoft.com/office/powerpoint/2010/main" val="1929240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we</a:t>
            </a:r>
            <a:r>
              <a:rPr lang="en-US" baseline="0" dirty="0"/>
              <a:t> assume the inks are linear, there exist a matrix to convert the ink color space to </a:t>
            </a:r>
            <a:r>
              <a:rPr lang="en-US" baseline="0" dirty="0" err="1"/>
              <a:t>rgb</a:t>
            </a:r>
            <a:r>
              <a:rPr lang="en-US" baseline="0" dirty="0"/>
              <a:t>;</a:t>
            </a:r>
          </a:p>
          <a:p>
            <a:r>
              <a:rPr lang="en-US" baseline="0" dirty="0"/>
              <a:t>This is a simple conversion formula. We can see here that cyan is white minus red; yellow is white minus blue;</a:t>
            </a:r>
          </a:p>
          <a:p>
            <a:r>
              <a:rPr lang="en-US" baseline="0" dirty="0"/>
              <a:t>As we talked in the last lecture, RGB color space is device dependent, and there exist many different RGB space; likely wise, the ink color space is also not unique; so we need to calibrate the printer. The calibration is straight forward. For example, we can print cyan ink and match the color with RGB.</a:t>
            </a:r>
          </a:p>
        </p:txBody>
      </p:sp>
      <p:sp>
        <p:nvSpPr>
          <p:cNvPr id="4" name="Slide Number Placeholder 3"/>
          <p:cNvSpPr>
            <a:spLocks noGrp="1"/>
          </p:cNvSpPr>
          <p:nvPr>
            <p:ph type="sldNum" sz="quarter" idx="10"/>
          </p:nvPr>
        </p:nvSpPr>
        <p:spPr/>
        <p:txBody>
          <a:bodyPr/>
          <a:lstStyle/>
          <a:p>
            <a:fld id="{0AE79D30-0758-4D2A-9003-3694875537A1}" type="slidenum">
              <a:rPr lang="en-US" smtClean="0"/>
              <a:pPr/>
              <a:t>30</a:t>
            </a:fld>
            <a:endParaRPr lang="en-US"/>
          </a:p>
        </p:txBody>
      </p:sp>
    </p:spTree>
    <p:extLst>
      <p:ext uri="{BB962C8B-B14F-4D97-AF65-F5344CB8AC3E}">
        <p14:creationId xmlns:p14="http://schemas.microsoft.com/office/powerpoint/2010/main" val="576145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a:t>
            </a:r>
            <a:r>
              <a:rPr lang="en-US" baseline="0" dirty="0"/>
              <a:t> far, we have talked about color. Now we are ready to talk about the digital image formats.</a:t>
            </a:r>
          </a:p>
          <a:p>
            <a:r>
              <a:rPr lang="en-US" dirty="0"/>
              <a:t>So what information</a:t>
            </a:r>
            <a:r>
              <a:rPr lang="en-US" baseline="0" dirty="0"/>
              <a:t> about an image that we need to store? First, is the dimension of the image; Second, we need to figure out how to store the image content; depending on how we store image content, we need to store the information that is used to retrieve the image content;</a:t>
            </a:r>
          </a:p>
          <a:p>
            <a:endParaRPr lang="en-US" baseline="0" dirty="0"/>
          </a:p>
          <a:p>
            <a:r>
              <a:rPr lang="en-US" baseline="0" dirty="0"/>
              <a:t>Last time, we mentioned that there are hundreds of different image format. All these image formats are a trade-off between ease of use, size of file, and quality of reproduction.</a:t>
            </a:r>
          </a:p>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32</a:t>
            </a:fld>
            <a:endParaRPr lang="en-US"/>
          </a:p>
        </p:txBody>
      </p:sp>
    </p:spTree>
    <p:extLst>
      <p:ext uri="{BB962C8B-B14F-4D97-AF65-F5344CB8AC3E}">
        <p14:creationId xmlns:p14="http://schemas.microsoft.com/office/powerpoint/2010/main" val="4049114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start from</a:t>
            </a:r>
            <a:r>
              <a:rPr lang="en-US" baseline="0" dirty="0"/>
              <a:t> the simplest file format. Assume we use RGB color space; each color channel uses 1 byte (8bits).  Then to store an image, we can first store the width and height of the image; and follows with the RGB pixel sequence.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33</a:t>
            </a:fld>
            <a:endParaRPr lang="en-US"/>
          </a:p>
        </p:txBody>
      </p:sp>
    </p:spTree>
    <p:extLst>
      <p:ext uri="{BB962C8B-B14F-4D97-AF65-F5344CB8AC3E}">
        <p14:creationId xmlns:p14="http://schemas.microsoft.com/office/powerpoint/2010/main" val="2993377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above</a:t>
            </a:r>
            <a:r>
              <a:rPr lang="en-US" baseline="0" dirty="0"/>
              <a:t> example, we use 24 bits to encode the color at each pixel, which could be expensive to transmit and store.</a:t>
            </a:r>
          </a:p>
          <a:p>
            <a:r>
              <a:rPr lang="en-US" baseline="0" dirty="0"/>
              <a:t>24 bits per color is necessary since we need a color representation that can contain a big enough color space. </a:t>
            </a:r>
          </a:p>
          <a:p>
            <a:r>
              <a:rPr lang="en-US" baseline="0" dirty="0"/>
              <a:t>However, for a single image, there usually won’t be a lot colors.  So what we can do? We can build a color table and use the color index to the table to encode the color </a:t>
            </a:r>
          </a:p>
          <a:p>
            <a:endParaRPr lang="en-US" dirty="0"/>
          </a:p>
          <a:p>
            <a:endParaRPr lang="en-US" dirty="0"/>
          </a:p>
          <a:p>
            <a:r>
              <a:rPr lang="en-US" dirty="0"/>
              <a:t>What if the image is so unusual,</a:t>
            </a:r>
            <a:r>
              <a:rPr lang="en-US" baseline="0" dirty="0"/>
              <a:t> it contains all the color? How many k we need?</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34</a:t>
            </a:fld>
            <a:endParaRPr lang="en-US"/>
          </a:p>
        </p:txBody>
      </p:sp>
    </p:spTree>
    <p:extLst>
      <p:ext uri="{BB962C8B-B14F-4D97-AF65-F5344CB8AC3E}">
        <p14:creationId xmlns:p14="http://schemas.microsoft.com/office/powerpoint/2010/main" val="238950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a:t>
            </a:fld>
            <a:endParaRPr lang="en-US"/>
          </a:p>
        </p:txBody>
      </p:sp>
    </p:spTree>
    <p:extLst>
      <p:ext uri="{BB962C8B-B14F-4D97-AF65-F5344CB8AC3E}">
        <p14:creationId xmlns:p14="http://schemas.microsoft.com/office/powerpoint/2010/main" val="3797687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many bits needed</a:t>
            </a:r>
            <a:r>
              <a:rPr lang="en-US" baseline="0" dirty="0"/>
              <a:t> for this indexed color format?</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35</a:t>
            </a:fld>
            <a:endParaRPr lang="en-US"/>
          </a:p>
        </p:txBody>
      </p:sp>
    </p:spTree>
    <p:extLst>
      <p:ext uri="{BB962C8B-B14F-4D97-AF65-F5344CB8AC3E}">
        <p14:creationId xmlns:p14="http://schemas.microsoft.com/office/powerpoint/2010/main" val="2010630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GIF format is almost free now</a:t>
            </a:r>
          </a:p>
        </p:txBody>
      </p:sp>
      <p:sp>
        <p:nvSpPr>
          <p:cNvPr id="4" name="Slide Number Placeholder 3"/>
          <p:cNvSpPr>
            <a:spLocks noGrp="1"/>
          </p:cNvSpPr>
          <p:nvPr>
            <p:ph type="sldNum" sz="quarter" idx="10"/>
          </p:nvPr>
        </p:nvSpPr>
        <p:spPr/>
        <p:txBody>
          <a:bodyPr/>
          <a:lstStyle/>
          <a:p>
            <a:fld id="{0AE79D30-0758-4D2A-9003-3694875537A1}" type="slidenum">
              <a:rPr lang="en-US" smtClean="0"/>
              <a:pPr/>
              <a:t>36</a:t>
            </a:fld>
            <a:endParaRPr lang="en-US"/>
          </a:p>
        </p:txBody>
      </p:sp>
    </p:spTree>
    <p:extLst>
      <p:ext uri="{BB962C8B-B14F-4D97-AF65-F5344CB8AC3E}">
        <p14:creationId xmlns:p14="http://schemas.microsoft.com/office/powerpoint/2010/main" val="2317495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 and ac are DCT</a:t>
            </a:r>
            <a:r>
              <a:rPr lang="en-US" baseline="0" dirty="0"/>
              <a:t> transformation results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38</a:t>
            </a:fld>
            <a:endParaRPr lang="en-US"/>
          </a:p>
        </p:txBody>
      </p:sp>
    </p:spTree>
    <p:extLst>
      <p:ext uri="{BB962C8B-B14F-4D97-AF65-F5344CB8AC3E}">
        <p14:creationId xmlns:p14="http://schemas.microsoft.com/office/powerpoint/2010/main" val="1150392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41</a:t>
            </a:fld>
            <a:endParaRPr lang="en-US"/>
          </a:p>
        </p:txBody>
      </p:sp>
    </p:spTree>
    <p:extLst>
      <p:ext uri="{BB962C8B-B14F-4D97-AF65-F5344CB8AC3E}">
        <p14:creationId xmlns:p14="http://schemas.microsoft.com/office/powerpoint/2010/main" val="1110127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 important component</a:t>
            </a:r>
            <a:r>
              <a:rPr lang="en-US" baseline="0" dirty="0"/>
              <a:t> of image compression is color quantization. Color quantization aims to reduce the number of colors with minimal impact on its appearance. In color quantization, we need to answer two problems: we need to decide which colors to use in the input; we also need to decide how to assign which of the colors to each input pixel?</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44</a:t>
            </a:fld>
            <a:endParaRPr lang="en-US"/>
          </a:p>
        </p:txBody>
      </p:sp>
    </p:spTree>
    <p:extLst>
      <p:ext uri="{BB962C8B-B14F-4D97-AF65-F5344CB8AC3E}">
        <p14:creationId xmlns:p14="http://schemas.microsoft.com/office/powerpoint/2010/main" val="4218977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an image with 24 bit color (8 bits for each of the </a:t>
            </a:r>
            <a:r>
              <a:rPr lang="en-US" baseline="0" dirty="0" err="1"/>
              <a:t>r,g,b</a:t>
            </a:r>
            <a:r>
              <a:rPr lang="en-US" baseline="0" dirty="0"/>
              <a:t> channel)</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45</a:t>
            </a:fld>
            <a:endParaRPr lang="en-US"/>
          </a:p>
        </p:txBody>
      </p:sp>
    </p:spTree>
    <p:extLst>
      <p:ext uri="{BB962C8B-B14F-4D97-AF65-F5344CB8AC3E}">
        <p14:creationId xmlns:p14="http://schemas.microsoft.com/office/powerpoint/2010/main" val="2322859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simple method</a:t>
            </a:r>
            <a:r>
              <a:rPr lang="en-US" baseline="0" dirty="0"/>
              <a:t> is to uniform quantization. That is,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46</a:t>
            </a:fld>
            <a:endParaRPr lang="en-US"/>
          </a:p>
        </p:txBody>
      </p:sp>
    </p:spTree>
    <p:extLst>
      <p:ext uri="{BB962C8B-B14F-4D97-AF65-F5344CB8AC3E}">
        <p14:creationId xmlns:p14="http://schemas.microsoft.com/office/powerpoint/2010/main" val="24774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reason why this uniform</a:t>
            </a:r>
            <a:r>
              <a:rPr lang="en-US" baseline="0" dirty="0"/>
              <a:t> quantization does not work is that it does not make use of the image content information.</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47</a:t>
            </a:fld>
            <a:endParaRPr lang="en-US"/>
          </a:p>
        </p:txBody>
      </p:sp>
    </p:spTree>
    <p:extLst>
      <p:ext uri="{BB962C8B-B14F-4D97-AF65-F5344CB8AC3E}">
        <p14:creationId xmlns:p14="http://schemas.microsoft.com/office/powerpoint/2010/main" val="3976318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a:t>
            </a:r>
            <a:r>
              <a:rPr lang="en-US" baseline="0" dirty="0"/>
              <a:t> let’s look at how we can make use of the image content information to improve the performance of quantization. </a:t>
            </a:r>
          </a:p>
          <a:p>
            <a:r>
              <a:rPr lang="en-US" baseline="0" dirty="0"/>
              <a:t>We can build a color histogram. Basically, a histogram describes the color distribution in the color space. Each bin of a histogram counts the number of times each color appears. Once we have the color histogram, we can choose the most common colors and map other colors to the closest chosen color. </a:t>
            </a:r>
          </a:p>
        </p:txBody>
      </p:sp>
      <p:sp>
        <p:nvSpPr>
          <p:cNvPr id="4" name="Slide Number Placeholder 3"/>
          <p:cNvSpPr>
            <a:spLocks noGrp="1"/>
          </p:cNvSpPr>
          <p:nvPr>
            <p:ph type="sldNum" sz="quarter" idx="10"/>
          </p:nvPr>
        </p:nvSpPr>
        <p:spPr/>
        <p:txBody>
          <a:bodyPr/>
          <a:lstStyle/>
          <a:p>
            <a:fld id="{0AE79D30-0758-4D2A-9003-3694875537A1}" type="slidenum">
              <a:rPr lang="en-US" smtClean="0"/>
              <a:pPr/>
              <a:t>48</a:t>
            </a:fld>
            <a:endParaRPr lang="en-US"/>
          </a:p>
        </p:txBody>
      </p:sp>
    </p:spTree>
    <p:extLst>
      <p:ext uri="{BB962C8B-B14F-4D97-AF65-F5344CB8AC3E}">
        <p14:creationId xmlns:p14="http://schemas.microsoft.com/office/powerpoint/2010/main" val="2946937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https://www.pyimagesearch.com/2021/04/28/opencv-image-histograms-cv2-calchist/</a:t>
            </a:r>
          </a:p>
        </p:txBody>
      </p:sp>
      <p:sp>
        <p:nvSpPr>
          <p:cNvPr id="4" name="Slide Number Placeholder 3"/>
          <p:cNvSpPr>
            <a:spLocks noGrp="1"/>
          </p:cNvSpPr>
          <p:nvPr>
            <p:ph type="sldNum" sz="quarter" idx="5"/>
          </p:nvPr>
        </p:nvSpPr>
        <p:spPr/>
        <p:txBody>
          <a:bodyPr/>
          <a:lstStyle/>
          <a:p>
            <a:fld id="{0AE79D30-0758-4D2A-9003-3694875537A1}" type="slidenum">
              <a:rPr lang="en-US" smtClean="0"/>
              <a:pPr/>
              <a:t>49</a:t>
            </a:fld>
            <a:endParaRPr lang="en-US"/>
          </a:p>
        </p:txBody>
      </p:sp>
    </p:spTree>
    <p:extLst>
      <p:ext uri="{BB962C8B-B14F-4D97-AF65-F5344CB8AC3E}">
        <p14:creationId xmlns:p14="http://schemas.microsoft.com/office/powerpoint/2010/main" val="3819305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Credit: Jonathan Pillow</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E79D30-0758-4D2A-9003-3694875537A1}" type="slidenum">
              <a:rPr kumimoji="0" lang="en-US" sz="1200" b="0" i="0" u="none" strike="noStrike" kern="1200" cap="none" spc="0" normalizeH="0" baseline="0" noProof="0" smtClean="0">
                <a:ln>
                  <a:noFill/>
                </a:ln>
                <a:solidFill>
                  <a:prstClr val="black"/>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137039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a:t>
            </a:r>
            <a:r>
              <a:rPr lang="en-US" baseline="0" dirty="0"/>
              <a:t> can see that using the most popular colors really improves the result over the uniform quantization method. However, we find that this algorithm has one big problem: that is, it ignores the rare but important colors.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50</a:t>
            </a:fld>
            <a:endParaRPr lang="en-US"/>
          </a:p>
        </p:txBody>
      </p:sp>
    </p:spTree>
    <p:extLst>
      <p:ext uri="{BB962C8B-B14F-4D97-AF65-F5344CB8AC3E}">
        <p14:creationId xmlns:p14="http://schemas.microsoft.com/office/powerpoint/2010/main" val="4275841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a:t>
            </a:r>
            <a:r>
              <a:rPr lang="en-US" baseline="0" dirty="0"/>
              <a:t> can see that using the most popular colors really improves the result over the uniform quantization method. However, we find that this algorithm has one big problem: that is, it ignores the rare but important colors.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51</a:t>
            </a:fld>
            <a:endParaRPr lang="en-US"/>
          </a:p>
        </p:txBody>
      </p:sp>
    </p:spTree>
    <p:extLst>
      <p:ext uri="{BB962C8B-B14F-4D97-AF65-F5344CB8AC3E}">
        <p14:creationId xmlns:p14="http://schemas.microsoft.com/office/powerpoint/2010/main" val="2520172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Clustering</a:t>
            </a:r>
            <a:r>
              <a:rPr lang="en-US" baseline="0" dirty="0"/>
              <a:t>-based methods are designed to address this problem. A clustering method find groups of colors that are similar to each other; and replace each input color with one representative of its cluster. There are many clustering algorithms available. Today we talk about the Median cut algorithm. Here is how the median cut algorithm works. It first finds the longest dimension of R,G,B. And then it chooses the median of the long dimension and split the color space into two sub-clusters; and then run the same procedure on each halves recursively. </a:t>
            </a:r>
          </a:p>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52</a:t>
            </a:fld>
            <a:endParaRPr lang="en-US"/>
          </a:p>
        </p:txBody>
      </p:sp>
    </p:spTree>
    <p:extLst>
      <p:ext uri="{BB962C8B-B14F-4D97-AF65-F5344CB8AC3E}">
        <p14:creationId xmlns:p14="http://schemas.microsoft.com/office/powerpoint/2010/main" val="3168340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0</a:t>
            </a:r>
          </a:p>
          <a:p>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1BA2CFA-378A-4E4F-8C56-1205A199E079}" type="slidenum">
              <a:rPr lang="en-US" altLang="en-US" smtClean="0"/>
              <a:pPr/>
              <a:t>53</a:t>
            </a:fld>
            <a:endParaRPr lang="en-US" altLang="en-US"/>
          </a:p>
        </p:txBody>
      </p:sp>
    </p:spTree>
    <p:extLst>
      <p:ext uri="{BB962C8B-B14F-4D97-AF65-F5344CB8AC3E}">
        <p14:creationId xmlns:p14="http://schemas.microsoft.com/office/powerpoint/2010/main" val="3305791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0</a:t>
            </a:r>
          </a:p>
          <a:p>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9D6EBD2-5699-4A3E-BE05-4DBC26503FB1}" type="slidenum">
              <a:rPr lang="en-US" altLang="en-US" smtClean="0"/>
              <a:pPr/>
              <a:t>54</a:t>
            </a:fld>
            <a:endParaRPr lang="en-US" altLang="en-US"/>
          </a:p>
        </p:txBody>
      </p:sp>
    </p:spTree>
    <p:extLst>
      <p:ext uri="{BB962C8B-B14F-4D97-AF65-F5344CB8AC3E}">
        <p14:creationId xmlns:p14="http://schemas.microsoft.com/office/powerpoint/2010/main" val="4148583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0</a:t>
            </a:r>
          </a:p>
          <a:p>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ECAEA2E-7FA0-4A35-8FE8-81DFD2BCE0A1}" type="slidenum">
              <a:rPr lang="en-US" altLang="en-US" smtClean="0"/>
              <a:pPr/>
              <a:t>55</a:t>
            </a:fld>
            <a:endParaRPr lang="en-US" altLang="en-US"/>
          </a:p>
        </p:txBody>
      </p:sp>
    </p:spTree>
    <p:extLst>
      <p:ext uri="{BB962C8B-B14F-4D97-AF65-F5344CB8AC3E}">
        <p14:creationId xmlns:p14="http://schemas.microsoft.com/office/powerpoint/2010/main" val="3108381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0</a:t>
            </a:r>
          </a:p>
          <a:p>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4586463-9DFC-4466-888B-478DE62E3EB3}" type="slidenum">
              <a:rPr lang="en-US" altLang="en-US" smtClean="0"/>
              <a:pPr/>
              <a:t>56</a:t>
            </a:fld>
            <a:endParaRPr lang="en-US" altLang="en-US"/>
          </a:p>
        </p:txBody>
      </p:sp>
    </p:spTree>
    <p:extLst>
      <p:ext uri="{BB962C8B-B14F-4D97-AF65-F5344CB8AC3E}">
        <p14:creationId xmlns:p14="http://schemas.microsoft.com/office/powerpoint/2010/main" val="3843390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Mathematically,</a:t>
            </a:r>
            <a:r>
              <a:rPr lang="en-US" baseline="0" dirty="0"/>
              <a:t> we can consider the color quantization as an optimization problem. It aims to find a set of colors and mapping that result in the lowest quantization error. However, this optimization problem is very difficult to solve.</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58</a:t>
            </a:fld>
            <a:endParaRPr lang="en-US"/>
          </a:p>
        </p:txBody>
      </p:sp>
    </p:spTree>
    <p:extLst>
      <p:ext uri="{BB962C8B-B14F-4D97-AF65-F5344CB8AC3E}">
        <p14:creationId xmlns:p14="http://schemas.microsoft.com/office/powerpoint/2010/main" val="3690111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Color</a:t>
            </a:r>
            <a:r>
              <a:rPr lang="en-US" baseline="0" dirty="0"/>
              <a:t> quantization will necessarily loose color information. While there have been many methods that try to reduce the </a:t>
            </a:r>
            <a:r>
              <a:rPr lang="en-US" baseline="0" dirty="0" err="1"/>
              <a:t>quantizatin</a:t>
            </a:r>
            <a:r>
              <a:rPr lang="en-US" baseline="0" dirty="0"/>
              <a:t> error, we, humans, are so good that we can still perceive the quantization artifacts. The biggest problem for quantization is mach bands.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59</a:t>
            </a:fld>
            <a:endParaRPr lang="en-US"/>
          </a:p>
        </p:txBody>
      </p:sp>
    </p:spTree>
    <p:extLst>
      <p:ext uri="{BB962C8B-B14F-4D97-AF65-F5344CB8AC3E}">
        <p14:creationId xmlns:p14="http://schemas.microsoft.com/office/powerpoint/2010/main" val="799911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Basically, the difference between colors manifests</a:t>
            </a:r>
            <a:r>
              <a:rPr lang="en-US" baseline="0" dirty="0"/>
              <a:t> more along smooth boundaries. The difference between colors side by side really emphasizes the boundary.</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60</a:t>
            </a:fld>
            <a:endParaRPr lang="en-US"/>
          </a:p>
        </p:txBody>
      </p:sp>
    </p:spTree>
    <p:extLst>
      <p:ext uri="{BB962C8B-B14F-4D97-AF65-F5344CB8AC3E}">
        <p14:creationId xmlns:p14="http://schemas.microsoft.com/office/powerpoint/2010/main" val="19048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a:t>
            </a:r>
            <a:r>
              <a:rPr lang="en-US" baseline="0" dirty="0"/>
              <a:t> is no such thing as negative light; so we add the same amount of light to the color the is being matched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E79D30-0758-4D2A-9003-3694875537A1}" type="slidenum">
              <a:rPr kumimoji="0" lang="en-US" sz="1200" b="0" i="0" u="none" strike="noStrike" kern="1200" cap="none" spc="0" normalizeH="0" baseline="0" noProof="0" smtClean="0">
                <a:ln>
                  <a:noFill/>
                </a:ln>
                <a:solidFill>
                  <a:prstClr val="black"/>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4508647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We can still sense this banding problem even in</a:t>
            </a:r>
            <a:r>
              <a:rPr lang="en-US" baseline="0" dirty="0"/>
              <a:t> this original image without any color quantization.  This mach bands problem can be relieved by adding noise along the smooth boundary because our vision system will average the  </a:t>
            </a:r>
            <a:r>
              <a:rPr lang="en-US" sz="2400" dirty="0"/>
              <a:t>rough boundaries to give smooth variation</a:t>
            </a:r>
          </a:p>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61</a:t>
            </a:fld>
            <a:endParaRPr lang="en-US"/>
          </a:p>
        </p:txBody>
      </p:sp>
    </p:spTree>
    <p:extLst>
      <p:ext uri="{BB962C8B-B14F-4D97-AF65-F5344CB8AC3E}">
        <p14:creationId xmlns:p14="http://schemas.microsoft.com/office/powerpoint/2010/main" val="2488115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This mach bands problem can be relieved by adding noise along the smooth boundary because our vision system will average the  </a:t>
            </a:r>
            <a:r>
              <a:rPr lang="en-US" sz="2400" dirty="0"/>
              <a:t>rough boundaries to give smooth variation. This method is called dithering. Dithering is also</a:t>
            </a:r>
            <a:r>
              <a:rPr lang="en-US" sz="2400" baseline="0" dirty="0"/>
              <a:t> widely used to produce grayscale images in newspapers using only black inks.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62</a:t>
            </a:fld>
            <a:endParaRPr lang="en-US"/>
          </a:p>
        </p:txBody>
      </p:sp>
    </p:spTree>
    <p:extLst>
      <p:ext uri="{BB962C8B-B14F-4D97-AF65-F5344CB8AC3E}">
        <p14:creationId xmlns:p14="http://schemas.microsoft.com/office/powerpoint/2010/main" val="6473532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MyWindow</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MyWIndow</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const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MyWindow</a:t>
            </a:r>
            <a:r>
              <a:rPr lang="en-US" sz="1200" b="0" i="0" kern="1200" dirty="0">
                <a:solidFill>
                  <a:schemeClr val="tx1"/>
                </a:solidFill>
                <a:effectLst/>
                <a:latin typeface="+mn-lt"/>
                <a:ea typeface="+mn-ea"/>
                <a:cs typeface="+mn-cs"/>
              </a:rPr>
              <a:t> &amp;)': cannot convert argument 3 from '</a:t>
            </a:r>
            <a:r>
              <a:rPr lang="en-US" sz="1200" b="0" i="0" kern="1200" dirty="0" err="1">
                <a:solidFill>
                  <a:schemeClr val="tx1"/>
                </a:solidFill>
                <a:effectLst/>
                <a:latin typeface="+mn-lt"/>
                <a:ea typeface="+mn-ea"/>
                <a:cs typeface="+mn-cs"/>
              </a:rPr>
              <a:t>const</a:t>
            </a:r>
            <a:r>
              <a:rPr lang="en-US" sz="1200" b="0" i="0" kern="1200" dirty="0">
                <a:solidFill>
                  <a:schemeClr val="tx1"/>
                </a:solidFill>
                <a:effectLst/>
                <a:latin typeface="+mn-lt"/>
                <a:ea typeface="+mn-ea"/>
                <a:cs typeface="+mn-cs"/>
              </a:rPr>
              <a:t> char [15]' to 'char*'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 *So in Step 1, </a:t>
            </a:r>
            <a:r>
              <a:rPr lang="en-US" sz="1200" b="0" i="0" kern="1200" dirty="0" err="1">
                <a:solidFill>
                  <a:schemeClr val="tx1"/>
                </a:solidFill>
                <a:effectLst/>
                <a:latin typeface="+mn-lt"/>
                <a:ea typeface="+mn-ea"/>
                <a:cs typeface="+mn-cs"/>
              </a:rPr>
              <a:t>MyWindow.h</a:t>
            </a:r>
            <a:r>
              <a:rPr lang="en-US" sz="1200" b="0" i="0" kern="1200" dirty="0">
                <a:solidFill>
                  <a:schemeClr val="tx1"/>
                </a:solidFill>
                <a:effectLst/>
                <a:latin typeface="+mn-lt"/>
                <a:ea typeface="+mn-ea"/>
                <a:cs typeface="+mn-cs"/>
              </a:rPr>
              <a:t> should be changed to:</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public:</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MyWindow</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int</a:t>
            </a:r>
            <a:r>
              <a:rPr lang="en-US" sz="1200" b="0" i="0" kern="1200" dirty="0">
                <a:solidFill>
                  <a:schemeClr val="tx1"/>
                </a:solidFill>
                <a:effectLst/>
                <a:latin typeface="+mn-lt"/>
                <a:ea typeface="+mn-ea"/>
                <a:cs typeface="+mn-cs"/>
              </a:rPr>
              <a:t> width, </a:t>
            </a:r>
            <a:r>
              <a:rPr lang="en-US" sz="1200" b="0" i="0" kern="1200" dirty="0" err="1">
                <a:solidFill>
                  <a:schemeClr val="tx1"/>
                </a:solidFill>
                <a:effectLst/>
                <a:latin typeface="+mn-lt"/>
                <a:ea typeface="+mn-ea"/>
                <a:cs typeface="+mn-cs"/>
              </a:rPr>
              <a:t>int</a:t>
            </a:r>
            <a:r>
              <a:rPr lang="en-US" sz="1200" b="0" i="0" kern="1200" dirty="0">
                <a:solidFill>
                  <a:schemeClr val="tx1"/>
                </a:solidFill>
                <a:effectLst/>
                <a:latin typeface="+mn-lt"/>
                <a:ea typeface="+mn-ea"/>
                <a:cs typeface="+mn-cs"/>
              </a:rPr>
              <a:t> height, char </a:t>
            </a:r>
            <a:r>
              <a:rPr lang="en-US" sz="1200" b="0" i="0" kern="1200" dirty="0" err="1">
                <a:solidFill>
                  <a:schemeClr val="tx1"/>
                </a:solidFill>
                <a:effectLst/>
                <a:latin typeface="+mn-lt"/>
                <a:ea typeface="+mn-ea"/>
                <a:cs typeface="+mn-cs"/>
              </a:rPr>
              <a:t>const</a:t>
            </a:r>
            <a:r>
              <a:rPr lang="en-US" sz="1200" b="0" i="0" kern="1200" dirty="0">
                <a:solidFill>
                  <a:schemeClr val="tx1"/>
                </a:solidFill>
                <a:effectLst/>
                <a:latin typeface="+mn-lt"/>
                <a:ea typeface="+mn-ea"/>
                <a:cs typeface="+mn-cs"/>
              </a:rPr>
              <a:t>* title);</a:t>
            </a:r>
          </a:p>
          <a:p>
            <a:r>
              <a:rPr lang="en-US" sz="1200" b="0" i="0" kern="1200" dirty="0">
                <a:solidFill>
                  <a:schemeClr val="tx1"/>
                </a:solidFill>
                <a:effectLst/>
                <a:latin typeface="+mn-lt"/>
                <a:ea typeface="+mn-ea"/>
                <a:cs typeface="+mn-cs"/>
              </a:rPr>
              <a:t>* * *</a:t>
            </a:r>
          </a:p>
          <a:p>
            <a:r>
              <a:rPr lang="en-US" sz="1200" b="0" i="0" kern="1200" dirty="0">
                <a:solidFill>
                  <a:schemeClr val="tx1"/>
                </a:solidFill>
                <a:effectLst/>
                <a:latin typeface="+mn-lt"/>
                <a:ea typeface="+mn-ea"/>
                <a:cs typeface="+mn-cs"/>
              </a:rPr>
              <a:t>And MyWIndow.cpp should be changed to:</a:t>
            </a:r>
          </a:p>
          <a:p>
            <a:r>
              <a:rPr lang="en-US" sz="1200" b="0" i="0" kern="1200" dirty="0">
                <a:solidFill>
                  <a:schemeClr val="tx1"/>
                </a:solidFill>
                <a:effectLst/>
                <a:latin typeface="+mn-lt"/>
                <a:ea typeface="+mn-ea"/>
                <a:cs typeface="+mn-cs"/>
              </a:rPr>
              <a:t>* * * </a:t>
            </a:r>
          </a:p>
          <a:p>
            <a:r>
              <a:rPr lang="en-US" sz="1200" b="0" i="0" kern="1200" dirty="0" err="1">
                <a:solidFill>
                  <a:schemeClr val="tx1"/>
                </a:solidFill>
                <a:effectLst/>
                <a:latin typeface="+mn-lt"/>
                <a:ea typeface="+mn-ea"/>
                <a:cs typeface="+mn-cs"/>
              </a:rPr>
              <a:t>MyWindow</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MyWindow</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int</a:t>
            </a:r>
            <a:r>
              <a:rPr lang="en-US" sz="1200" b="0" i="0" kern="1200" dirty="0">
                <a:solidFill>
                  <a:schemeClr val="tx1"/>
                </a:solidFill>
                <a:effectLst/>
                <a:latin typeface="+mn-lt"/>
                <a:ea typeface="+mn-ea"/>
                <a:cs typeface="+mn-cs"/>
              </a:rPr>
              <a:t> width, </a:t>
            </a:r>
            <a:r>
              <a:rPr lang="en-US" sz="1200" b="0" i="0" kern="1200" dirty="0" err="1">
                <a:solidFill>
                  <a:schemeClr val="tx1"/>
                </a:solidFill>
                <a:effectLst/>
                <a:latin typeface="+mn-lt"/>
                <a:ea typeface="+mn-ea"/>
                <a:cs typeface="+mn-cs"/>
              </a:rPr>
              <a:t>int</a:t>
            </a:r>
            <a:r>
              <a:rPr lang="en-US" sz="1200" b="0" i="0" kern="1200" dirty="0">
                <a:solidFill>
                  <a:schemeClr val="tx1"/>
                </a:solidFill>
                <a:effectLst/>
                <a:latin typeface="+mn-lt"/>
                <a:ea typeface="+mn-ea"/>
                <a:cs typeface="+mn-cs"/>
              </a:rPr>
              <a:t> height, char </a:t>
            </a:r>
            <a:r>
              <a:rPr lang="en-US" sz="1200" b="0" i="0" kern="1200" dirty="0" err="1">
                <a:solidFill>
                  <a:schemeClr val="tx1"/>
                </a:solidFill>
                <a:effectLst/>
                <a:latin typeface="+mn-lt"/>
                <a:ea typeface="+mn-ea"/>
                <a:cs typeface="+mn-cs"/>
              </a:rPr>
              <a:t>const</a:t>
            </a:r>
            <a:r>
              <a:rPr lang="en-US" sz="1200" b="0" i="0" kern="1200" dirty="0">
                <a:solidFill>
                  <a:schemeClr val="tx1"/>
                </a:solidFill>
                <a:effectLst/>
                <a:latin typeface="+mn-lt"/>
                <a:ea typeface="+mn-ea"/>
                <a:cs typeface="+mn-cs"/>
              </a:rPr>
              <a:t>* title) : </a:t>
            </a:r>
            <a:r>
              <a:rPr lang="en-US" sz="1200" b="0" i="0" kern="1200" dirty="0" err="1">
                <a:solidFill>
                  <a:schemeClr val="tx1"/>
                </a:solidFill>
                <a:effectLst/>
                <a:latin typeface="+mn-lt"/>
                <a:ea typeface="+mn-ea"/>
                <a:cs typeface="+mn-cs"/>
              </a:rPr>
              <a:t>Fl_Window</a:t>
            </a:r>
            <a:r>
              <a:rPr lang="en-US" sz="1200" b="0" i="0" kern="1200" dirty="0">
                <a:solidFill>
                  <a:schemeClr val="tx1"/>
                </a:solidFill>
                <a:effectLst/>
                <a:latin typeface="+mn-lt"/>
                <a:ea typeface="+mn-ea"/>
                <a:cs typeface="+mn-cs"/>
              </a:rPr>
              <a:t>(width, height, title)</a:t>
            </a:r>
          </a:p>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64</a:t>
            </a:fld>
            <a:endParaRPr lang="en-US"/>
          </a:p>
        </p:txBody>
      </p:sp>
    </p:spTree>
    <p:extLst>
      <p:ext uri="{BB962C8B-B14F-4D97-AF65-F5344CB8AC3E}">
        <p14:creationId xmlns:p14="http://schemas.microsoft.com/office/powerpoint/2010/main" val="423004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a:t>
            </a:r>
            <a:r>
              <a:rPr lang="en-US" baseline="0" dirty="0"/>
              <a:t> let’s talk about color spaces. The principle of </a:t>
            </a:r>
            <a:r>
              <a:rPr lang="en-US" baseline="0" dirty="0" err="1"/>
              <a:t>trichromacy</a:t>
            </a:r>
            <a:r>
              <a:rPr lang="en-US" baseline="0" dirty="0"/>
              <a:t> states that the colors displayable are all the …</a:t>
            </a:r>
          </a:p>
          <a:p>
            <a:r>
              <a:rPr lang="en-US" baseline="0" dirty="0"/>
              <a:t>For example, we can take linear </a:t>
            </a:r>
            <a:r>
              <a:rPr lang="en-US" baseline="0" dirty="0" err="1"/>
              <a:t>comibinations</a:t>
            </a:r>
            <a:r>
              <a:rPr lang="en-US" baseline="0" dirty="0"/>
              <a:t> of </a:t>
            </a:r>
            <a:r>
              <a:rPr lang="en-US" baseline="0" dirty="0" err="1"/>
              <a:t>rgb</a:t>
            </a:r>
            <a:r>
              <a:rPr lang="en-US" baseline="0" dirty="0"/>
              <a:t> to define the RGB color space. As far as a </a:t>
            </a:r>
            <a:r>
              <a:rPr lang="en-US" baseline="0" dirty="0" err="1"/>
              <a:t>moniotr</a:t>
            </a:r>
            <a:r>
              <a:rPr lang="en-US" baseline="0" dirty="0"/>
              <a:t> is concerned, we can consider R,G,B correspond to a monitor’s phosphors, then monitor RGB space is the range of color that can be displayed on this monitor.</a:t>
            </a:r>
          </a:p>
        </p:txBody>
      </p:sp>
      <p:sp>
        <p:nvSpPr>
          <p:cNvPr id="4" name="Slide Number Placeholder 3"/>
          <p:cNvSpPr>
            <a:spLocks noGrp="1"/>
          </p:cNvSpPr>
          <p:nvPr>
            <p:ph type="sldNum" sz="quarter" idx="10"/>
          </p:nvPr>
        </p:nvSpPr>
        <p:spPr/>
        <p:txBody>
          <a:bodyPr/>
          <a:lstStyle/>
          <a:p>
            <a:fld id="{0AE79D30-0758-4D2A-9003-3694875537A1}" type="slidenum">
              <a:rPr lang="en-US" smtClean="0"/>
              <a:pPr/>
              <a:t>10</a:t>
            </a:fld>
            <a:endParaRPr lang="en-US"/>
          </a:p>
        </p:txBody>
      </p:sp>
    </p:spTree>
    <p:extLst>
      <p:ext uri="{BB962C8B-B14F-4D97-AF65-F5344CB8AC3E}">
        <p14:creationId xmlns:p14="http://schemas.microsoft.com/office/powerpoint/2010/main" val="3009002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prepared by F. Liu</a:t>
            </a:r>
          </a:p>
          <a:p>
            <a:r>
              <a:rPr lang="en-US" dirty="0"/>
              <a:t>Image credit: </a:t>
            </a:r>
          </a:p>
          <a:p>
            <a:r>
              <a:rPr lang="en-US" dirty="0"/>
              <a:t>Left: https://depts.washington.edu/matseed/mse_resources/Webpage/Computer/Links/Monitor/desktop_monitors.htm</a:t>
            </a:r>
          </a:p>
          <a:p>
            <a:r>
              <a:rPr lang="en-US" dirty="0"/>
              <a:t>Right: </a:t>
            </a:r>
            <a:r>
              <a:rPr lang="en-US" sz="1200" b="0" i="0" u="none" strike="noStrike" kern="1200" baseline="0" dirty="0">
                <a:solidFill>
                  <a:schemeClr val="tx1"/>
                </a:solidFill>
                <a:latin typeface="+mn-lt"/>
                <a:ea typeface="+mn-ea"/>
                <a:cs typeface="+mn-cs"/>
              </a:rPr>
              <a:t>Woods and Tan, </a:t>
            </a:r>
            <a:r>
              <a:rPr lang="en-US" sz="1200" b="0" i="0" u="none" strike="noStrike" kern="1200" baseline="0" dirty="0" err="1">
                <a:solidFill>
                  <a:schemeClr val="tx1"/>
                </a:solidFill>
                <a:latin typeface="+mn-lt"/>
                <a:ea typeface="+mn-ea"/>
                <a:cs typeface="+mn-cs"/>
              </a:rPr>
              <a:t>Characterising</a:t>
            </a:r>
            <a:r>
              <a:rPr lang="en-US" sz="1200" b="0" i="0" u="none" strike="noStrike" kern="1200" baseline="0" dirty="0">
                <a:solidFill>
                  <a:schemeClr val="tx1"/>
                </a:solidFill>
                <a:latin typeface="+mn-lt"/>
                <a:ea typeface="+mn-ea"/>
                <a:cs typeface="+mn-cs"/>
              </a:rPr>
              <a:t> Sources of Ghosting in Time-Sequential Stereoscopic Video Displays, SPIE 4660</a:t>
            </a:r>
            <a:endParaRPr lang="en-US" dirty="0"/>
          </a:p>
        </p:txBody>
      </p:sp>
      <p:sp>
        <p:nvSpPr>
          <p:cNvPr id="4" name="Slide Number Placeholder 3"/>
          <p:cNvSpPr>
            <a:spLocks noGrp="1"/>
          </p:cNvSpPr>
          <p:nvPr>
            <p:ph type="sldNum" sz="quarter" idx="5"/>
          </p:nvPr>
        </p:nvSpPr>
        <p:spPr/>
        <p:txBody>
          <a:bodyPr/>
          <a:lstStyle/>
          <a:p>
            <a:fld id="{0AE79D30-0758-4D2A-9003-3694875537A1}" type="slidenum">
              <a:rPr lang="en-US" smtClean="0"/>
              <a:pPr/>
              <a:t>11</a:t>
            </a:fld>
            <a:endParaRPr lang="en-US"/>
          </a:p>
        </p:txBody>
      </p:sp>
    </p:spTree>
    <p:extLst>
      <p:ext uri="{BB962C8B-B14F-4D97-AF65-F5344CB8AC3E}">
        <p14:creationId xmlns:p14="http://schemas.microsoft.com/office/powerpoint/2010/main" val="102966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a:t>
            </a:r>
            <a:r>
              <a:rPr lang="en-US" baseline="0" dirty="0"/>
              <a:t> B C </a:t>
            </a:r>
            <a:r>
              <a:rPr lang="en-US" dirty="0"/>
              <a:t>3</a:t>
            </a:r>
            <a:r>
              <a:rPr lang="en-US" baseline="0" dirty="0"/>
              <a:t> points in the color space; B and C are of the same distance away from A. But the difference between A and B and the difference between A and C are perceptually different!</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13</a:t>
            </a:fld>
            <a:endParaRPr lang="en-US"/>
          </a:p>
        </p:txBody>
      </p:sp>
    </p:spTree>
    <p:extLst>
      <p:ext uri="{BB962C8B-B14F-4D97-AF65-F5344CB8AC3E}">
        <p14:creationId xmlns:p14="http://schemas.microsoft.com/office/powerpoint/2010/main" val="323165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solve the first problem of RGB, color</a:t>
            </a:r>
            <a:r>
              <a:rPr lang="en-US" baseline="0" dirty="0"/>
              <a:t> scientists defined another space.</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14</a:t>
            </a:fld>
            <a:endParaRPr lang="en-US"/>
          </a:p>
        </p:txBody>
      </p:sp>
    </p:spTree>
    <p:extLst>
      <p:ext uri="{BB962C8B-B14F-4D97-AF65-F5344CB8AC3E}">
        <p14:creationId xmlns:p14="http://schemas.microsoft.com/office/powerpoint/2010/main" val="3523513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Monitor manufactures</a:t>
            </a:r>
            <a:r>
              <a:rPr lang="en-US" baseline="0" dirty="0"/>
              <a:t> try to select an optimal set of phosphor colors to get a color space that is closer to be linear as possible.</a:t>
            </a:r>
          </a:p>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20</a:t>
            </a:fld>
            <a:endParaRPr lang="en-US"/>
          </a:p>
        </p:txBody>
      </p:sp>
    </p:spTree>
    <p:extLst>
      <p:ext uri="{BB962C8B-B14F-4D97-AF65-F5344CB8AC3E}">
        <p14:creationId xmlns:p14="http://schemas.microsoft.com/office/powerpoint/2010/main" val="253177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990600"/>
            <a:ext cx="7772400" cy="1371600"/>
          </a:xfrm>
        </p:spPr>
        <p:txBody>
          <a:bodyPr/>
          <a:lstStyle>
            <a:lvl1pPr>
              <a:defRPr sz="4200"/>
            </a:lvl1pPr>
          </a:lstStyle>
          <a:p>
            <a:r>
              <a:rPr lang="en-US"/>
              <a:t>Click to edit Master title style</a:t>
            </a:r>
          </a:p>
        </p:txBody>
      </p:sp>
      <p:sp>
        <p:nvSpPr>
          <p:cNvPr id="51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3400"/>
            </a:lvl1pPr>
          </a:lstStyle>
          <a:p>
            <a:r>
              <a:rPr lang="en-US"/>
              <a:t>Click to edit Master subtitle style</a:t>
            </a:r>
          </a:p>
        </p:txBody>
      </p:sp>
      <p:sp>
        <p:nvSpPr>
          <p:cNvPr id="5124"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5125"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5126" name="Rectangle 6"/>
          <p:cNvSpPr>
            <a:spLocks noGrp="1" noChangeArrowheads="1"/>
          </p:cNvSpPr>
          <p:nvPr>
            <p:ph type="sldNum" sz="quarter" idx="4"/>
          </p:nvPr>
        </p:nvSpPr>
        <p:spPr>
          <a:xfrm>
            <a:off x="6553200" y="6248400"/>
            <a:ext cx="1905000" cy="457200"/>
          </a:xfrm>
        </p:spPr>
        <p:txBody>
          <a:bodyPr/>
          <a:lstStyle>
            <a:lvl1pPr>
              <a:defRPr/>
            </a:lvl1pPr>
          </a:lstStyle>
          <a:p>
            <a:fld id="{1DF9744C-8F77-439B-9672-19D6EA0D57C0}" type="slidenum">
              <a:rPr lang="en-US"/>
              <a:pPr/>
              <a:t>‹#›</a:t>
            </a:fld>
            <a:endParaRPr lang="en-US"/>
          </a:p>
        </p:txBody>
      </p:sp>
      <p:sp>
        <p:nvSpPr>
          <p:cNvPr id="5127"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C7C461-FA73-4358-B785-149513232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210C8D-1221-430D-B625-437CF90300B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781800" cy="990600"/>
          </a:xfrm>
        </p:spPr>
        <p:txBody>
          <a:bodyPr/>
          <a:lstStyle/>
          <a:p>
            <a:r>
              <a:rPr lang="en-US"/>
              <a:t>Click to edit Master title style</a:t>
            </a:r>
          </a:p>
        </p:txBody>
      </p:sp>
      <p:sp>
        <p:nvSpPr>
          <p:cNvPr id="3" name="Content Placeholder 2"/>
          <p:cNvSpPr>
            <a:spLocks noGrp="1"/>
          </p:cNvSpPr>
          <p:nvPr>
            <p:ph sz="half" idx="1"/>
          </p:nvPr>
        </p:nvSpPr>
        <p:spPr>
          <a:xfrm>
            <a:off x="685800" y="1600200"/>
            <a:ext cx="3886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4400" y="1600200"/>
            <a:ext cx="3886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2667000" y="6248400"/>
            <a:ext cx="38100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16BC7F8-C0A6-4762-BB16-DD1C6AEBE03F}" type="slidenum">
              <a:rPr lang="en-US"/>
              <a:pPr/>
              <a:t>‹#›</a:t>
            </a:fld>
            <a:endParaRPr lang="en-US"/>
          </a:p>
        </p:txBody>
      </p:sp>
    </p:spTree>
    <p:extLst>
      <p:ext uri="{BB962C8B-B14F-4D97-AF65-F5344CB8AC3E}">
        <p14:creationId xmlns:p14="http://schemas.microsoft.com/office/powerpoint/2010/main" val="36363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037288-ABAD-4E56-93DB-19D71962093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477195-4EE4-4E40-945B-888E184576F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F6CA0E-2D42-4E8E-8B03-3794891D6B7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90D407-46BC-4485-A915-9DC53BD50EF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1256FC4-4315-4C46-9870-1CC82285273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07E37EC-A902-43BF-B123-0757EAFD827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D0D584-F8E9-46BE-92B8-E183B63F0B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892669-3341-41E5-9847-B0721D76DA3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
        <p:nvSpPr>
          <p:cNvPr id="41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4102" name="Rectangle 6"/>
          <p:cNvSpPr>
            <a:spLocks noGrp="1" noChangeArrowheads="1"/>
          </p:cNvSpPr>
          <p:nvPr>
            <p:ph type="dt" sz="half" idx="2"/>
          </p:nvPr>
        </p:nvSpPr>
        <p:spPr bwMode="auto">
          <a:xfrm>
            <a:off x="990600" y="624840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endParaRPr lang="en-US"/>
          </a:p>
        </p:txBody>
      </p:sp>
      <p:sp>
        <p:nvSpPr>
          <p:cNvPr id="4104" name="Rectangle 8"/>
          <p:cNvSpPr>
            <a:spLocks noGrp="1" noChangeArrowheads="1"/>
          </p:cNvSpPr>
          <p:nvPr>
            <p:ph type="sldNum" sz="quarter" idx="4"/>
          </p:nvPr>
        </p:nvSpPr>
        <p:spPr bwMode="auto">
          <a:xfrm>
            <a:off x="6172200" y="624840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950518DC-E22C-410C-BD10-3962E70790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Microsoft Sans Serif" pitchFamily="34" charset="0"/>
        </a:defRPr>
      </a:lvl2pPr>
      <a:lvl3pPr algn="l" rtl="0" eaLnBrk="1" fontAlgn="base" hangingPunct="1">
        <a:spcBef>
          <a:spcPct val="0"/>
        </a:spcBef>
        <a:spcAft>
          <a:spcPct val="0"/>
        </a:spcAft>
        <a:defRPr sz="4000">
          <a:solidFill>
            <a:schemeClr val="tx2"/>
          </a:solidFill>
          <a:latin typeface="Microsoft Sans Serif" pitchFamily="34" charset="0"/>
        </a:defRPr>
      </a:lvl3pPr>
      <a:lvl4pPr algn="l" rtl="0" eaLnBrk="1" fontAlgn="base" hangingPunct="1">
        <a:spcBef>
          <a:spcPct val="0"/>
        </a:spcBef>
        <a:spcAft>
          <a:spcPct val="0"/>
        </a:spcAft>
        <a:defRPr sz="4000">
          <a:solidFill>
            <a:schemeClr val="tx2"/>
          </a:solidFill>
          <a:latin typeface="Microsoft Sans Serif" pitchFamily="34" charset="0"/>
        </a:defRPr>
      </a:lvl4pPr>
      <a:lvl5pPr algn="l" rtl="0" eaLnBrk="1" fontAlgn="base" hangingPunct="1">
        <a:spcBef>
          <a:spcPct val="0"/>
        </a:spcBef>
        <a:spcAft>
          <a:spcPct val="0"/>
        </a:spcAft>
        <a:defRPr sz="4000">
          <a:solidFill>
            <a:schemeClr val="tx2"/>
          </a:solidFill>
          <a:latin typeface="Microsoft Sans Serif" pitchFamily="34" charset="0"/>
        </a:defRPr>
      </a:lvl5pPr>
      <a:lvl6pPr marL="457200" algn="l" rtl="0" eaLnBrk="1" fontAlgn="base" hangingPunct="1">
        <a:spcBef>
          <a:spcPct val="0"/>
        </a:spcBef>
        <a:spcAft>
          <a:spcPct val="0"/>
        </a:spcAft>
        <a:defRPr sz="4000">
          <a:solidFill>
            <a:schemeClr val="tx2"/>
          </a:solidFill>
          <a:latin typeface="Microsoft Sans Serif" pitchFamily="34" charset="0"/>
        </a:defRPr>
      </a:lvl6pPr>
      <a:lvl7pPr marL="914400" algn="l" rtl="0" eaLnBrk="1" fontAlgn="base" hangingPunct="1">
        <a:spcBef>
          <a:spcPct val="0"/>
        </a:spcBef>
        <a:spcAft>
          <a:spcPct val="0"/>
        </a:spcAft>
        <a:defRPr sz="4000">
          <a:solidFill>
            <a:schemeClr val="tx2"/>
          </a:solidFill>
          <a:latin typeface="Microsoft Sans Serif" pitchFamily="34" charset="0"/>
        </a:defRPr>
      </a:lvl7pPr>
      <a:lvl8pPr marL="1371600" algn="l" rtl="0" eaLnBrk="1" fontAlgn="base" hangingPunct="1">
        <a:spcBef>
          <a:spcPct val="0"/>
        </a:spcBef>
        <a:spcAft>
          <a:spcPct val="0"/>
        </a:spcAft>
        <a:defRPr sz="4000">
          <a:solidFill>
            <a:schemeClr val="tx2"/>
          </a:solidFill>
          <a:latin typeface="Microsoft Sans Serif" pitchFamily="34" charset="0"/>
        </a:defRPr>
      </a:lvl8pPr>
      <a:lvl9pPr marL="1828800" algn="l" rtl="0" eaLnBrk="1" fontAlgn="base" hangingPunct="1">
        <a:spcBef>
          <a:spcPct val="0"/>
        </a:spcBef>
        <a:spcAft>
          <a:spcPct val="0"/>
        </a:spcAft>
        <a:defRPr sz="4000">
          <a:solidFill>
            <a:schemeClr val="tx2"/>
          </a:solidFill>
          <a:latin typeface="Microsoft Sans Serif" pitchFamily="34" charset="0"/>
        </a:defRPr>
      </a:lvl9pPr>
    </p:titleStyle>
    <p:bodyStyle>
      <a:lvl1pPr marL="469900" indent="-469900" algn="l" rtl="0" eaLnBrk="1" fontAlgn="base" hangingPunct="1">
        <a:spcBef>
          <a:spcPct val="20000"/>
        </a:spcBef>
        <a:spcAft>
          <a:spcPct val="0"/>
        </a:spcAft>
        <a:buClr>
          <a:schemeClr val="accent2"/>
        </a:buClr>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sz="2800">
          <a:solidFill>
            <a:schemeClr val="tx1"/>
          </a:solidFill>
          <a:latin typeface="+mn-lt"/>
        </a:defRPr>
      </a:lvl2pPr>
      <a:lvl3pPr marL="1304925" indent="-395288" algn="l" rtl="0" eaLnBrk="1" fontAlgn="base" hangingPunct="1">
        <a:spcBef>
          <a:spcPct val="20000"/>
        </a:spcBef>
        <a:spcAft>
          <a:spcPct val="0"/>
        </a:spcAft>
        <a:buClr>
          <a:schemeClr val="accent2"/>
        </a:buClr>
        <a:buFont typeface="Wingdings" pitchFamily="2" charset="2"/>
        <a:buChar char="o"/>
        <a:defRPr sz="24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pdx.edu/~fliu/courses/cs44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joshua.smcvt.edu/linalg.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6.bin"/><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wmf"/></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295400"/>
            <a:ext cx="5943600" cy="769441"/>
          </a:xfrm>
          <a:prstGeom prst="rect">
            <a:avLst/>
          </a:prstGeom>
        </p:spPr>
        <p:txBody>
          <a:bodyPr wrap="square">
            <a:spAutoFit/>
          </a:bodyPr>
          <a:lstStyle/>
          <a:p>
            <a:pPr algn="ctr"/>
            <a:r>
              <a:rPr lang="en-US" sz="4400" b="1" dirty="0">
                <a:latin typeface="Adobe Caslon Pro Bold" pitchFamily="18" charset="0"/>
              </a:rPr>
              <a:t>Computer</a:t>
            </a:r>
            <a:r>
              <a:rPr lang="en-US" sz="4400" b="1" baseline="0" dirty="0">
                <a:latin typeface="Adobe Caslon Pro Bold" pitchFamily="18" charset="0"/>
              </a:rPr>
              <a:t> Graphics</a:t>
            </a:r>
            <a:endParaRPr lang="en-US" sz="4400" b="1" dirty="0">
              <a:latin typeface="Adobe Caslon Pro Bold" pitchFamily="18" charset="0"/>
            </a:endParaRPr>
          </a:p>
        </p:txBody>
      </p:sp>
      <p:sp>
        <p:nvSpPr>
          <p:cNvPr id="5" name="Rectangle 4"/>
          <p:cNvSpPr/>
          <p:nvPr/>
        </p:nvSpPr>
        <p:spPr>
          <a:xfrm>
            <a:off x="1371600" y="3124200"/>
            <a:ext cx="6096000" cy="2862322"/>
          </a:xfrm>
          <a:prstGeom prst="rect">
            <a:avLst/>
          </a:prstGeom>
        </p:spPr>
        <p:txBody>
          <a:bodyPr wrap="square">
            <a:spAutoFit/>
          </a:bodyPr>
          <a:lstStyle/>
          <a:p>
            <a:pPr algn="ctr"/>
            <a:r>
              <a:rPr lang="en-US" sz="3200" b="1" dirty="0">
                <a:latin typeface="Calibri" pitchFamily="34" charset="0"/>
              </a:rPr>
              <a:t>Prof.  Feng Liu</a:t>
            </a:r>
          </a:p>
          <a:p>
            <a:pPr algn="ctr"/>
            <a:endParaRPr lang="en-US" sz="2000" b="1" dirty="0">
              <a:latin typeface="Calibri" pitchFamily="34" charset="0"/>
            </a:endParaRPr>
          </a:p>
          <a:p>
            <a:pPr algn="ctr"/>
            <a:r>
              <a:rPr lang="en-US" sz="2800" b="1" dirty="0">
                <a:latin typeface="Calibri" pitchFamily="34" charset="0"/>
              </a:rPr>
              <a:t>Fall 2021</a:t>
            </a:r>
          </a:p>
          <a:p>
            <a:pPr algn="ctr"/>
            <a:endParaRPr lang="en-US" sz="2000" dirty="0">
              <a:latin typeface="Calibri" pitchFamily="34" charset="0"/>
            </a:endParaRPr>
          </a:p>
          <a:p>
            <a:pPr algn="ctr"/>
            <a:r>
              <a:rPr lang="en-US" sz="2000" dirty="0">
                <a:latin typeface="Calibri" pitchFamily="34" charset="0"/>
                <a:hlinkClick r:id="rId3"/>
              </a:rPr>
              <a:t>http://www.cs.pdx.edu/~fliu/courses/cs447/</a:t>
            </a:r>
            <a:endParaRPr lang="en-US" sz="2000" dirty="0">
              <a:latin typeface="Calibri" pitchFamily="34" charset="0"/>
            </a:endParaRPr>
          </a:p>
          <a:p>
            <a:pPr algn="ctr"/>
            <a:endParaRPr lang="en-US" sz="2000" dirty="0">
              <a:latin typeface="Calibri" pitchFamily="34" charset="0"/>
            </a:endParaRPr>
          </a:p>
          <a:p>
            <a:pPr algn="ctr"/>
            <a:r>
              <a:rPr lang="en-US" sz="2000" b="1" dirty="0">
                <a:latin typeface="Calibri" pitchFamily="34" charset="0"/>
              </a:rPr>
              <a:t>10/04/2021</a:t>
            </a:r>
          </a:p>
          <a:p>
            <a:pPr algn="ctr"/>
            <a:endParaRPr lang="en-US" sz="2000" dirty="0">
              <a:latin typeface="Adobe Caslon Pro" pitchFamily="18" charset="0"/>
            </a:endParaRPr>
          </a:p>
        </p:txBody>
      </p:sp>
      <p:sp>
        <p:nvSpPr>
          <p:cNvPr id="6" name="Slide Number Placeholder 5"/>
          <p:cNvSpPr>
            <a:spLocks noGrp="1"/>
          </p:cNvSpPr>
          <p:nvPr>
            <p:ph type="sldNum" sz="quarter" idx="4"/>
          </p:nvPr>
        </p:nvSpPr>
        <p:spPr/>
        <p:txBody>
          <a:bodyPr/>
          <a:lstStyle/>
          <a:p>
            <a:fld id="{1DF9744C-8F77-439B-9672-19D6EA0D57C0}"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Spaces</a:t>
            </a:r>
          </a:p>
        </p:txBody>
      </p:sp>
      <p:sp>
        <p:nvSpPr>
          <p:cNvPr id="3" name="Content Placeholder 2"/>
          <p:cNvSpPr>
            <a:spLocks noGrp="1"/>
          </p:cNvSpPr>
          <p:nvPr>
            <p:ph idx="1"/>
          </p:nvPr>
        </p:nvSpPr>
        <p:spPr/>
        <p:txBody>
          <a:bodyPr/>
          <a:lstStyle/>
          <a:p>
            <a:r>
              <a:rPr lang="en-US" sz="2400" dirty="0"/>
              <a:t>The principle of </a:t>
            </a:r>
            <a:r>
              <a:rPr lang="en-US" sz="2400" dirty="0" err="1"/>
              <a:t>trichromacy</a:t>
            </a:r>
            <a:r>
              <a:rPr lang="en-US" sz="2400" dirty="0"/>
              <a:t> means that the colors displayable are all the linear combination of primaries</a:t>
            </a:r>
          </a:p>
          <a:p>
            <a:r>
              <a:rPr lang="en-US" sz="2400" dirty="0"/>
              <a:t>Taking linear combinations of R, G and B defines the </a:t>
            </a:r>
            <a:r>
              <a:rPr lang="en-US" sz="2400" i="1" dirty="0"/>
              <a:t>RGB color space</a:t>
            </a:r>
            <a:endParaRPr lang="en-US" sz="2400" dirty="0"/>
          </a:p>
          <a:p>
            <a:pPr lvl="1"/>
            <a:r>
              <a:rPr lang="en-US" sz="2000" dirty="0"/>
              <a:t>the range of perceptible colors generated by adding some part of each of R, G and B</a:t>
            </a:r>
          </a:p>
          <a:p>
            <a:r>
              <a:rPr lang="en-US" sz="2400" dirty="0"/>
              <a:t>If R, G and B correspond to a monitor’s phosphors (monitor RGB), then the space is the range of colors displayable on the monitor</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3E84-6BFD-4669-8F54-1A1E15D140EE}"/>
              </a:ext>
            </a:extLst>
          </p:cNvPr>
          <p:cNvSpPr>
            <a:spLocks noGrp="1"/>
          </p:cNvSpPr>
          <p:nvPr>
            <p:ph type="title"/>
          </p:nvPr>
        </p:nvSpPr>
        <p:spPr/>
        <p:txBody>
          <a:bodyPr/>
          <a:lstStyle/>
          <a:p>
            <a:r>
              <a:rPr lang="en-US" dirty="0"/>
              <a:t>CRT’s Color Space </a:t>
            </a:r>
          </a:p>
        </p:txBody>
      </p:sp>
      <p:sp>
        <p:nvSpPr>
          <p:cNvPr id="3" name="Slide Number Placeholder 2">
            <a:extLst>
              <a:ext uri="{FF2B5EF4-FFF2-40B4-BE49-F238E27FC236}">
                <a16:creationId xmlns:a16="http://schemas.microsoft.com/office/drawing/2014/main" id="{DE4A928F-30F1-4B99-939A-76BC4259C018}"/>
              </a:ext>
            </a:extLst>
          </p:cNvPr>
          <p:cNvSpPr>
            <a:spLocks noGrp="1"/>
          </p:cNvSpPr>
          <p:nvPr>
            <p:ph type="sldNum" sz="quarter" idx="12"/>
          </p:nvPr>
        </p:nvSpPr>
        <p:spPr/>
        <p:txBody>
          <a:bodyPr/>
          <a:lstStyle/>
          <a:p>
            <a:fld id="{B1256FC4-4315-4C46-9870-1CC822852738}" type="slidenum">
              <a:rPr lang="en-US" smtClean="0"/>
              <a:pPr/>
              <a:t>11</a:t>
            </a:fld>
            <a:endParaRPr lang="en-US"/>
          </a:p>
        </p:txBody>
      </p:sp>
      <p:pic>
        <p:nvPicPr>
          <p:cNvPr id="139266" name="Picture 2">
            <a:extLst>
              <a:ext uri="{FF2B5EF4-FFF2-40B4-BE49-F238E27FC236}">
                <a16:creationId xmlns:a16="http://schemas.microsoft.com/office/drawing/2014/main" id="{33CD9B59-DBD4-4BB4-BE03-2E266C9B0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CF60C96-75D2-46C8-AB0F-D92353FE7D28}"/>
              </a:ext>
            </a:extLst>
          </p:cNvPr>
          <p:cNvPicPr>
            <a:picLocks noChangeAspect="1"/>
          </p:cNvPicPr>
          <p:nvPr/>
        </p:nvPicPr>
        <p:blipFill>
          <a:blip r:embed="rId4"/>
          <a:stretch>
            <a:fillRect/>
          </a:stretch>
        </p:blipFill>
        <p:spPr>
          <a:xfrm>
            <a:off x="4343400" y="2057400"/>
            <a:ext cx="4508654" cy="3338130"/>
          </a:xfrm>
          <a:prstGeom prst="rect">
            <a:avLst/>
          </a:prstGeom>
        </p:spPr>
      </p:pic>
      <p:sp>
        <p:nvSpPr>
          <p:cNvPr id="5" name="Rectangle 4">
            <a:extLst>
              <a:ext uri="{FF2B5EF4-FFF2-40B4-BE49-F238E27FC236}">
                <a16:creationId xmlns:a16="http://schemas.microsoft.com/office/drawing/2014/main" id="{1643E268-369D-4D20-98BB-58FFB94D6CFF}"/>
              </a:ext>
            </a:extLst>
          </p:cNvPr>
          <p:cNvSpPr/>
          <p:nvPr/>
        </p:nvSpPr>
        <p:spPr>
          <a:xfrm>
            <a:off x="38100" y="6264659"/>
            <a:ext cx="8305800" cy="577081"/>
          </a:xfrm>
          <a:prstGeom prst="rect">
            <a:avLst/>
          </a:prstGeom>
        </p:spPr>
        <p:txBody>
          <a:bodyPr wrap="square">
            <a:spAutoFit/>
          </a:bodyPr>
          <a:lstStyle/>
          <a:p>
            <a:r>
              <a:rPr lang="en-US" sz="1050" dirty="0"/>
              <a:t>Image credit: </a:t>
            </a:r>
          </a:p>
          <a:p>
            <a:r>
              <a:rPr lang="en-US" sz="1050" dirty="0"/>
              <a:t>Left: https://depts.washington.edu/matseed/mse_resources/Webpage/Computer/Links/Monitor/desktop_monitors.htm</a:t>
            </a:r>
          </a:p>
          <a:p>
            <a:r>
              <a:rPr lang="en-US" sz="1050" dirty="0"/>
              <a:t>Right: Woods and Tan, </a:t>
            </a:r>
            <a:r>
              <a:rPr lang="en-US" sz="1050" dirty="0" err="1"/>
              <a:t>Characterising</a:t>
            </a:r>
            <a:r>
              <a:rPr lang="en-US" sz="1050" dirty="0"/>
              <a:t> Sources of Ghosting in Time-Sequential Stereoscopic Video Displays, SPIE 4660</a:t>
            </a:r>
          </a:p>
        </p:txBody>
      </p:sp>
    </p:spTree>
    <p:extLst>
      <p:ext uri="{BB962C8B-B14F-4D97-AF65-F5344CB8AC3E}">
        <p14:creationId xmlns:p14="http://schemas.microsoft.com/office/powerpoint/2010/main" val="958002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RGB Color Space</a:t>
            </a:r>
          </a:p>
        </p:txBody>
      </p:sp>
      <p:sp>
        <p:nvSpPr>
          <p:cNvPr id="3" name="Content Placeholder 2"/>
          <p:cNvSpPr>
            <a:spLocks noGrp="1"/>
          </p:cNvSpPr>
          <p:nvPr>
            <p:ph idx="1"/>
          </p:nvPr>
        </p:nvSpPr>
        <p:spPr/>
        <p:txBody>
          <a:bodyPr/>
          <a:lstStyle/>
          <a:p>
            <a:r>
              <a:rPr lang="en-US" dirty="0"/>
              <a:t>Demo</a:t>
            </a:r>
          </a:p>
        </p:txBody>
      </p:sp>
      <p:sp>
        <p:nvSpPr>
          <p:cNvPr id="4" name="Slide Number Placeholder 3"/>
          <p:cNvSpPr>
            <a:spLocks noGrp="1"/>
          </p:cNvSpPr>
          <p:nvPr>
            <p:ph type="sldNum" sz="quarter" idx="12"/>
          </p:nvPr>
        </p:nvSpPr>
        <p:spPr/>
        <p:txBody>
          <a:bodyPr/>
          <a:lstStyle/>
          <a:p>
            <a:fld id="{87037288-ABAD-4E56-93DB-19D719620939}" type="slidenum">
              <a:rPr lang="en-US" smtClean="0"/>
              <a:pPr/>
              <a:t>12</a:t>
            </a:fld>
            <a:endParaRPr lang="en-US"/>
          </a:p>
        </p:txBody>
      </p:sp>
      <p:pic>
        <p:nvPicPr>
          <p:cNvPr id="117761" name="Picture 1"/>
          <p:cNvPicPr>
            <a:picLocks noChangeAspect="1" noChangeArrowheads="1"/>
          </p:cNvPicPr>
          <p:nvPr/>
        </p:nvPicPr>
        <p:blipFill>
          <a:blip r:embed="rId2" cstate="print"/>
          <a:srcRect/>
          <a:stretch>
            <a:fillRect/>
          </a:stretch>
        </p:blipFill>
        <p:spPr bwMode="auto">
          <a:xfrm>
            <a:off x="2362200" y="2514600"/>
            <a:ext cx="3552825" cy="29527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RGB</a:t>
            </a:r>
          </a:p>
        </p:txBody>
      </p:sp>
      <p:sp>
        <p:nvSpPr>
          <p:cNvPr id="3" name="Content Placeholder 2"/>
          <p:cNvSpPr>
            <a:spLocks noGrp="1"/>
          </p:cNvSpPr>
          <p:nvPr>
            <p:ph idx="1"/>
          </p:nvPr>
        </p:nvSpPr>
        <p:spPr/>
        <p:txBody>
          <a:bodyPr/>
          <a:lstStyle/>
          <a:p>
            <a:r>
              <a:rPr lang="en-US" sz="2400" dirty="0"/>
              <a:t>Can only represent a small range of all the colors humans are capable of perceiving (particularly for monitor RGB)</a:t>
            </a:r>
          </a:p>
          <a:p>
            <a:r>
              <a:rPr lang="en-US" sz="2400" dirty="0"/>
              <a:t>It isn’t easy for humans to say how much of RGB to use to make a given color</a:t>
            </a:r>
          </a:p>
          <a:p>
            <a:pPr lvl="1"/>
            <a:r>
              <a:rPr lang="en-US" sz="1800" dirty="0"/>
              <a:t>How much R, G and B is there in “brown”? (Answer: .64,.16, .16)</a:t>
            </a:r>
          </a:p>
          <a:p>
            <a:r>
              <a:rPr lang="en-US" sz="2400" dirty="0"/>
              <a:t>Perceptually non-linear</a:t>
            </a:r>
          </a:p>
          <a:p>
            <a:pPr>
              <a:buNone/>
            </a:pP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CIE XYZ Color Space</a:t>
            </a:r>
          </a:p>
        </p:txBody>
      </p:sp>
      <p:sp>
        <p:nvSpPr>
          <p:cNvPr id="3" name="Content Placeholder 2"/>
          <p:cNvSpPr>
            <a:spLocks noGrp="1"/>
          </p:cNvSpPr>
          <p:nvPr>
            <p:ph idx="1"/>
          </p:nvPr>
        </p:nvSpPr>
        <p:spPr/>
        <p:txBody>
          <a:bodyPr/>
          <a:lstStyle/>
          <a:p>
            <a:pPr marL="469900" lvl="1" indent="-469900">
              <a:buFont typeface="Wingdings" pitchFamily="2" charset="2"/>
              <a:buChar char="o"/>
            </a:pPr>
            <a:r>
              <a:rPr lang="en-US" sz="2400" dirty="0"/>
              <a:t>Imaginary primaries</a:t>
            </a:r>
          </a:p>
          <a:p>
            <a:pPr lvl="1"/>
            <a:r>
              <a:rPr lang="en-US" sz="2000" dirty="0"/>
              <a:t>X, Y, Z </a:t>
            </a:r>
          </a:p>
          <a:p>
            <a:pPr lvl="1"/>
            <a:r>
              <a:rPr lang="en-US" sz="2000" dirty="0"/>
              <a:t>Y component intended to correspond to intensity</a:t>
            </a:r>
          </a:p>
          <a:p>
            <a:pPr lvl="1"/>
            <a:r>
              <a:rPr lang="en-US" sz="2000" dirty="0"/>
              <a:t>Cannot produce the primaries – need negative light!</a:t>
            </a:r>
          </a:p>
          <a:p>
            <a:r>
              <a:rPr lang="en-US" sz="2400" dirty="0"/>
              <a:t>Defined in 1931 to describe the full space of perceptible colors</a:t>
            </a:r>
          </a:p>
          <a:p>
            <a:pPr lvl="1"/>
            <a:r>
              <a:rPr lang="en-US" sz="2000" dirty="0"/>
              <a:t>Revisions now used by color professionals</a:t>
            </a:r>
          </a:p>
          <a:p>
            <a:r>
              <a:rPr lang="en-US" sz="2400" dirty="0"/>
              <a:t>Color matching functions are everywhere positive</a:t>
            </a:r>
          </a:p>
          <a:p>
            <a:r>
              <a:rPr lang="en-US" sz="2400" dirty="0"/>
              <a:t>Most frequently set x=X/(X+Y+Z) and y=Y/(X+Y+Z)</a:t>
            </a:r>
          </a:p>
          <a:p>
            <a:pPr lvl="1"/>
            <a:r>
              <a:rPr lang="en-US" sz="2000" dirty="0" err="1"/>
              <a:t>x,y</a:t>
            </a:r>
            <a:r>
              <a:rPr lang="en-US" sz="2000" dirty="0"/>
              <a:t> are coordinates on a constant brightness slice</a:t>
            </a:r>
          </a:p>
          <a:p>
            <a:endParaRPr lang="en-US" sz="2400"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CIE Matching Functions</a:t>
            </a:r>
          </a:p>
        </p:txBody>
      </p:sp>
      <p:pic>
        <p:nvPicPr>
          <p:cNvPr id="151555" name="Picture 3" descr="XYZ-matching"/>
          <p:cNvPicPr>
            <a:picLocks noChangeAspect="1" noChangeArrowheads="1"/>
          </p:cNvPicPr>
          <p:nvPr/>
        </p:nvPicPr>
        <p:blipFill>
          <a:blip r:embed="rId2" cstate="print"/>
          <a:srcRect/>
          <a:stretch>
            <a:fillRect/>
          </a:stretch>
        </p:blipFill>
        <p:spPr bwMode="auto">
          <a:xfrm>
            <a:off x="990600" y="1752600"/>
            <a:ext cx="7169150" cy="41576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304800"/>
            <a:ext cx="7772400" cy="1143000"/>
          </a:xfrm>
          <a:noFill/>
          <a:ln/>
        </p:spPr>
        <p:txBody>
          <a:bodyPr lIns="90487" tIns="44450" rIns="90487" bIns="44450"/>
          <a:lstStyle/>
          <a:p>
            <a:r>
              <a:rPr lang="en-US" altLang="en-US"/>
              <a:t>CIE x, y</a:t>
            </a:r>
          </a:p>
        </p:txBody>
      </p:sp>
      <p:pic>
        <p:nvPicPr>
          <p:cNvPr id="150531" name="Picture 3"/>
          <p:cNvPicPr>
            <a:picLocks noChangeAspect="1" noChangeArrowheads="1"/>
          </p:cNvPicPr>
          <p:nvPr/>
        </p:nvPicPr>
        <p:blipFill>
          <a:blip r:embed="rId2" cstate="print"/>
          <a:srcRect/>
          <a:stretch>
            <a:fillRect/>
          </a:stretch>
        </p:blipFill>
        <p:spPr bwMode="auto">
          <a:xfrm>
            <a:off x="1219200" y="1676400"/>
            <a:ext cx="4157663" cy="4495800"/>
          </a:xfrm>
          <a:prstGeom prst="rect">
            <a:avLst/>
          </a:prstGeom>
          <a:noFill/>
        </p:spPr>
      </p:pic>
      <p:sp>
        <p:nvSpPr>
          <p:cNvPr id="150532" name="Text Box 4"/>
          <p:cNvSpPr txBox="1">
            <a:spLocks noChangeArrowheads="1"/>
          </p:cNvSpPr>
          <p:nvPr/>
        </p:nvSpPr>
        <p:spPr bwMode="auto">
          <a:xfrm>
            <a:off x="5943600" y="1828800"/>
            <a:ext cx="2438400" cy="2647950"/>
          </a:xfrm>
          <a:prstGeom prst="rect">
            <a:avLst/>
          </a:prstGeom>
          <a:noFill/>
          <a:ln w="9525">
            <a:noFill/>
            <a:miter lim="800000"/>
            <a:headEnd/>
            <a:tailEnd/>
          </a:ln>
          <a:effectLst/>
        </p:spPr>
        <p:txBody>
          <a:bodyPr>
            <a:spAutoFit/>
          </a:bodyPr>
          <a:lstStyle/>
          <a:p>
            <a:r>
              <a:rPr lang="en-US" dirty="0"/>
              <a:t>Note: This is a representation on a projector with limited range, so the correct colors are not being displayed</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dirty="0"/>
              <a:t>Standard RGB</a:t>
            </a:r>
            <a:r>
              <a:rPr lang="en-US" dirty="0">
                <a:latin typeface="Times New Roman" panose="02020603050405020304" pitchFamily="18" charset="0"/>
                <a:cs typeface="Times New Roman" pitchFamily="18" charset="0"/>
              </a:rPr>
              <a:t>↔</a:t>
            </a:r>
            <a:r>
              <a:rPr lang="en-US" dirty="0"/>
              <a:t>XYZ</a:t>
            </a:r>
          </a:p>
        </p:txBody>
      </p:sp>
      <p:graphicFrame>
        <p:nvGraphicFramePr>
          <p:cNvPr id="116739" name="Object 3"/>
          <p:cNvGraphicFramePr>
            <a:graphicFrameLocks noChangeAspect="1"/>
          </p:cNvGraphicFramePr>
          <p:nvPr/>
        </p:nvGraphicFramePr>
        <p:xfrm>
          <a:off x="2078038" y="1828800"/>
          <a:ext cx="4227512" cy="1266825"/>
        </p:xfrm>
        <a:graphic>
          <a:graphicData uri="http://schemas.openxmlformats.org/presentationml/2006/ole">
            <mc:AlternateContent xmlns:mc="http://schemas.openxmlformats.org/markup-compatibility/2006">
              <mc:Choice xmlns:v="urn:schemas-microsoft-com:vml" Requires="v">
                <p:oleObj name="Equation" r:id="rId2" imgW="2374900" imgH="711200" progId="Equation.3">
                  <p:embed/>
                </p:oleObj>
              </mc:Choice>
              <mc:Fallback>
                <p:oleObj name="Equation" r:id="rId2" imgW="2374900" imgH="711200" progId="Equation.3">
                  <p:embed/>
                  <p:pic>
                    <p:nvPicPr>
                      <p:cNvPr id="116739"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1828800"/>
                        <a:ext cx="4227512" cy="126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0" name="Object 4"/>
          <p:cNvGraphicFramePr>
            <a:graphicFrameLocks noChangeAspect="1"/>
          </p:cNvGraphicFramePr>
          <p:nvPr/>
        </p:nvGraphicFramePr>
        <p:xfrm>
          <a:off x="1925638" y="3124200"/>
          <a:ext cx="4759325" cy="1250950"/>
        </p:xfrm>
        <a:graphic>
          <a:graphicData uri="http://schemas.openxmlformats.org/presentationml/2006/ole">
            <mc:AlternateContent xmlns:mc="http://schemas.openxmlformats.org/markup-compatibility/2006">
              <mc:Choice xmlns:v="urn:schemas-microsoft-com:vml" Requires="v">
                <p:oleObj name="Equation" r:id="rId4" imgW="2705100" imgH="711200" progId="Equation.3">
                  <p:embed/>
                </p:oleObj>
              </mc:Choice>
              <mc:Fallback>
                <p:oleObj name="Equation" r:id="rId4" imgW="2705100" imgH="711200" progId="Equation.3">
                  <p:embed/>
                  <p:pic>
                    <p:nvPicPr>
                      <p:cNvPr id="11674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5638" y="3124200"/>
                        <a:ext cx="4759325" cy="125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741" name="Rectangle 5"/>
          <p:cNvSpPr>
            <a:spLocks noGrp="1" noChangeArrowheads="1"/>
          </p:cNvSpPr>
          <p:nvPr>
            <p:ph type="body" idx="1"/>
          </p:nvPr>
        </p:nvSpPr>
        <p:spPr>
          <a:xfrm>
            <a:off x="685800" y="4495800"/>
            <a:ext cx="7924800" cy="1447800"/>
          </a:xfrm>
        </p:spPr>
        <p:txBody>
          <a:bodyPr/>
          <a:lstStyle/>
          <a:p>
            <a:r>
              <a:rPr lang="en-US" sz="2400" dirty="0"/>
              <a:t>Note that each matrix is the inverse of the other</a:t>
            </a:r>
          </a:p>
          <a:p>
            <a:r>
              <a:rPr lang="en-US" sz="2400" dirty="0"/>
              <a:t>Recall, Y encodes brightness, so the matrix tells us how to go from RGB to grey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noFill/>
          <a:ln/>
        </p:spPr>
        <p:txBody>
          <a:bodyPr lIns="90487" tIns="44450" rIns="90487" bIns="44450"/>
          <a:lstStyle/>
          <a:p>
            <a:r>
              <a:rPr lang="en-US" altLang="en-US"/>
              <a:t>Determining Gamuts</a:t>
            </a:r>
          </a:p>
        </p:txBody>
      </p:sp>
      <p:sp>
        <p:nvSpPr>
          <p:cNvPr id="117763" name="Rectangle 3"/>
          <p:cNvSpPr>
            <a:spLocks noGrp="1" noChangeArrowheads="1"/>
          </p:cNvSpPr>
          <p:nvPr>
            <p:ph type="body" idx="1"/>
          </p:nvPr>
        </p:nvSpPr>
        <p:spPr>
          <a:xfrm>
            <a:off x="3962400" y="1752600"/>
            <a:ext cx="4876800" cy="3962400"/>
          </a:xfrm>
        </p:spPr>
        <p:txBody>
          <a:bodyPr/>
          <a:lstStyle/>
          <a:p>
            <a:r>
              <a:rPr lang="en-US" sz="2400" dirty="0"/>
              <a:t>Gamut: The range of colors that can be represented or reproduced</a:t>
            </a:r>
          </a:p>
          <a:p>
            <a:r>
              <a:rPr lang="en-US" sz="2400" dirty="0"/>
              <a:t>Plot the matching coordinates for each primary. </a:t>
            </a:r>
            <a:r>
              <a:rPr lang="en-US" sz="2400" dirty="0" err="1"/>
              <a:t>eg</a:t>
            </a:r>
            <a:r>
              <a:rPr lang="en-US" sz="2400" dirty="0"/>
              <a:t> R, G, B</a:t>
            </a:r>
          </a:p>
          <a:p>
            <a:r>
              <a:rPr lang="en-US" sz="2400" dirty="0"/>
              <a:t>Region contained in triangle (3 primaries) is gamut</a:t>
            </a:r>
          </a:p>
          <a:p>
            <a:r>
              <a:rPr lang="en-US" sz="2400" dirty="0"/>
              <a:t>Really, it’s a 3D thing, with the color cube distorted and embedded in the XYZ gamut</a:t>
            </a:r>
          </a:p>
        </p:txBody>
      </p:sp>
      <p:sp>
        <p:nvSpPr>
          <p:cNvPr id="117764" name="Line 4"/>
          <p:cNvSpPr>
            <a:spLocks noChangeShapeType="1"/>
          </p:cNvSpPr>
          <p:nvPr/>
        </p:nvSpPr>
        <p:spPr bwMode="auto">
          <a:xfrm>
            <a:off x="838200" y="5105400"/>
            <a:ext cx="2667000" cy="0"/>
          </a:xfrm>
          <a:prstGeom prst="line">
            <a:avLst/>
          </a:prstGeom>
          <a:noFill/>
          <a:ln w="9525">
            <a:solidFill>
              <a:schemeClr val="tx1"/>
            </a:solidFill>
            <a:round/>
            <a:headEnd/>
            <a:tailEnd type="triangle" w="med" len="med"/>
          </a:ln>
          <a:effectLst/>
        </p:spPr>
        <p:txBody>
          <a:bodyPr/>
          <a:lstStyle/>
          <a:p>
            <a:endParaRPr lang="en-US"/>
          </a:p>
        </p:txBody>
      </p:sp>
      <p:sp>
        <p:nvSpPr>
          <p:cNvPr id="117765" name="Text Box 5"/>
          <p:cNvSpPr txBox="1">
            <a:spLocks noChangeArrowheads="1"/>
          </p:cNvSpPr>
          <p:nvPr/>
        </p:nvSpPr>
        <p:spPr bwMode="auto">
          <a:xfrm>
            <a:off x="3276600" y="5029200"/>
            <a:ext cx="319088" cy="457200"/>
          </a:xfrm>
          <a:prstGeom prst="rect">
            <a:avLst/>
          </a:prstGeom>
          <a:noFill/>
          <a:ln w="9525">
            <a:noFill/>
            <a:miter lim="800000"/>
            <a:headEnd/>
            <a:tailEnd/>
          </a:ln>
          <a:effectLst/>
        </p:spPr>
        <p:txBody>
          <a:bodyPr wrap="none">
            <a:spAutoFit/>
          </a:bodyPr>
          <a:lstStyle/>
          <a:p>
            <a:pPr algn="ctr"/>
            <a:r>
              <a:rPr lang="en-US" i="1"/>
              <a:t>x</a:t>
            </a:r>
          </a:p>
        </p:txBody>
      </p:sp>
      <p:sp>
        <p:nvSpPr>
          <p:cNvPr id="117766" name="Line 6"/>
          <p:cNvSpPr>
            <a:spLocks noChangeShapeType="1"/>
          </p:cNvSpPr>
          <p:nvPr/>
        </p:nvSpPr>
        <p:spPr bwMode="auto">
          <a:xfrm flipV="1">
            <a:off x="838200" y="1981200"/>
            <a:ext cx="0" cy="3124200"/>
          </a:xfrm>
          <a:prstGeom prst="line">
            <a:avLst/>
          </a:prstGeom>
          <a:noFill/>
          <a:ln w="9525">
            <a:solidFill>
              <a:schemeClr val="tx1"/>
            </a:solidFill>
            <a:round/>
            <a:headEnd/>
            <a:tailEnd type="triangle" w="med" len="med"/>
          </a:ln>
          <a:effectLst/>
        </p:spPr>
        <p:txBody>
          <a:bodyPr/>
          <a:lstStyle/>
          <a:p>
            <a:endParaRPr lang="en-US"/>
          </a:p>
        </p:txBody>
      </p:sp>
      <p:sp>
        <p:nvSpPr>
          <p:cNvPr id="117767" name="Text Box 7"/>
          <p:cNvSpPr txBox="1">
            <a:spLocks noChangeArrowheads="1"/>
          </p:cNvSpPr>
          <p:nvPr/>
        </p:nvSpPr>
        <p:spPr bwMode="auto">
          <a:xfrm>
            <a:off x="457200" y="1981200"/>
            <a:ext cx="319088" cy="457200"/>
          </a:xfrm>
          <a:prstGeom prst="rect">
            <a:avLst/>
          </a:prstGeom>
          <a:noFill/>
          <a:ln w="9525">
            <a:noFill/>
            <a:miter lim="800000"/>
            <a:headEnd/>
            <a:tailEnd/>
          </a:ln>
          <a:effectLst/>
        </p:spPr>
        <p:txBody>
          <a:bodyPr wrap="none">
            <a:spAutoFit/>
          </a:bodyPr>
          <a:lstStyle/>
          <a:p>
            <a:pPr algn="ctr"/>
            <a:r>
              <a:rPr lang="en-US" i="1"/>
              <a:t>y</a:t>
            </a:r>
          </a:p>
        </p:txBody>
      </p:sp>
      <p:sp>
        <p:nvSpPr>
          <p:cNvPr id="117768" name="Freeform 8"/>
          <p:cNvSpPr>
            <a:spLocks/>
          </p:cNvSpPr>
          <p:nvPr/>
        </p:nvSpPr>
        <p:spPr bwMode="auto">
          <a:xfrm>
            <a:off x="838200" y="2133600"/>
            <a:ext cx="2540000" cy="2932113"/>
          </a:xfrm>
          <a:custGeom>
            <a:avLst/>
            <a:gdLst/>
            <a:ahLst/>
            <a:cxnLst>
              <a:cxn ang="0">
                <a:pos x="352" y="1847"/>
              </a:cxn>
              <a:cxn ang="0">
                <a:pos x="112" y="1271"/>
              </a:cxn>
              <a:cxn ang="0">
                <a:pos x="16" y="743"/>
              </a:cxn>
              <a:cxn ang="0">
                <a:pos x="16" y="407"/>
              </a:cxn>
              <a:cxn ang="0">
                <a:pos x="87" y="86"/>
              </a:cxn>
              <a:cxn ang="0">
                <a:pos x="233" y="2"/>
              </a:cxn>
              <a:cxn ang="0">
                <a:pos x="400" y="71"/>
              </a:cxn>
              <a:cxn ang="0">
                <a:pos x="686" y="263"/>
              </a:cxn>
              <a:cxn ang="0">
                <a:pos x="986" y="532"/>
              </a:cxn>
              <a:cxn ang="0">
                <a:pos x="1264" y="839"/>
              </a:cxn>
              <a:cxn ang="0">
                <a:pos x="1600" y="1223"/>
              </a:cxn>
            </a:cxnLst>
            <a:rect l="0" t="0" r="r" b="b"/>
            <a:pathLst>
              <a:path w="1600" h="1847">
                <a:moveTo>
                  <a:pt x="352" y="1847"/>
                </a:moveTo>
                <a:cubicBezTo>
                  <a:pt x="260" y="1651"/>
                  <a:pt x="168" y="1455"/>
                  <a:pt x="112" y="1271"/>
                </a:cubicBezTo>
                <a:cubicBezTo>
                  <a:pt x="56" y="1087"/>
                  <a:pt x="32" y="887"/>
                  <a:pt x="16" y="743"/>
                </a:cubicBezTo>
                <a:cubicBezTo>
                  <a:pt x="0" y="599"/>
                  <a:pt x="4" y="517"/>
                  <a:pt x="16" y="407"/>
                </a:cubicBezTo>
                <a:cubicBezTo>
                  <a:pt x="28" y="297"/>
                  <a:pt x="51" y="153"/>
                  <a:pt x="87" y="86"/>
                </a:cubicBezTo>
                <a:cubicBezTo>
                  <a:pt x="123" y="19"/>
                  <a:pt x="181" y="4"/>
                  <a:pt x="233" y="2"/>
                </a:cubicBezTo>
                <a:cubicBezTo>
                  <a:pt x="285" y="0"/>
                  <a:pt x="325" y="28"/>
                  <a:pt x="400" y="71"/>
                </a:cubicBezTo>
                <a:cubicBezTo>
                  <a:pt x="475" y="114"/>
                  <a:pt x="588" y="186"/>
                  <a:pt x="686" y="263"/>
                </a:cubicBezTo>
                <a:cubicBezTo>
                  <a:pt x="784" y="340"/>
                  <a:pt x="890" y="436"/>
                  <a:pt x="986" y="532"/>
                </a:cubicBezTo>
                <a:cubicBezTo>
                  <a:pt x="1082" y="628"/>
                  <a:pt x="1162" y="724"/>
                  <a:pt x="1264" y="839"/>
                </a:cubicBezTo>
                <a:cubicBezTo>
                  <a:pt x="1366" y="954"/>
                  <a:pt x="1544" y="1159"/>
                  <a:pt x="1600" y="1223"/>
                </a:cubicBezTo>
              </a:path>
            </a:pathLst>
          </a:custGeom>
          <a:noFill/>
          <a:ln w="28575" cap="flat" cmpd="sng">
            <a:solidFill>
              <a:schemeClr val="tx1"/>
            </a:solidFill>
            <a:prstDash val="solid"/>
            <a:round/>
            <a:headEnd/>
            <a:tailEnd/>
          </a:ln>
          <a:effectLst/>
        </p:spPr>
        <p:txBody>
          <a:bodyPr/>
          <a:lstStyle/>
          <a:p>
            <a:endParaRPr lang="en-US"/>
          </a:p>
        </p:txBody>
      </p:sp>
      <p:sp>
        <p:nvSpPr>
          <p:cNvPr id="117769" name="Line 9"/>
          <p:cNvSpPr>
            <a:spLocks noChangeShapeType="1"/>
          </p:cNvSpPr>
          <p:nvPr/>
        </p:nvSpPr>
        <p:spPr bwMode="auto">
          <a:xfrm flipV="1">
            <a:off x="1371600" y="4038600"/>
            <a:ext cx="1981200" cy="1066800"/>
          </a:xfrm>
          <a:prstGeom prst="line">
            <a:avLst/>
          </a:prstGeom>
          <a:noFill/>
          <a:ln w="28575">
            <a:solidFill>
              <a:schemeClr val="tx1"/>
            </a:solidFill>
            <a:round/>
            <a:headEnd/>
            <a:tailEnd/>
          </a:ln>
          <a:effectLst/>
        </p:spPr>
        <p:txBody>
          <a:bodyPr/>
          <a:lstStyle/>
          <a:p>
            <a:endParaRPr lang="en-US"/>
          </a:p>
        </p:txBody>
      </p:sp>
      <p:sp>
        <p:nvSpPr>
          <p:cNvPr id="117770" name="Line 10"/>
          <p:cNvSpPr>
            <a:spLocks noChangeShapeType="1"/>
          </p:cNvSpPr>
          <p:nvPr/>
        </p:nvSpPr>
        <p:spPr bwMode="auto">
          <a:xfrm>
            <a:off x="1524000" y="3124200"/>
            <a:ext cx="0" cy="1295400"/>
          </a:xfrm>
          <a:prstGeom prst="line">
            <a:avLst/>
          </a:prstGeom>
          <a:noFill/>
          <a:ln w="28575">
            <a:solidFill>
              <a:schemeClr val="tx1"/>
            </a:solidFill>
            <a:round/>
            <a:headEnd/>
            <a:tailEnd/>
          </a:ln>
          <a:effectLst/>
        </p:spPr>
        <p:txBody>
          <a:bodyPr/>
          <a:lstStyle/>
          <a:p>
            <a:endParaRPr lang="en-US"/>
          </a:p>
        </p:txBody>
      </p:sp>
      <p:sp>
        <p:nvSpPr>
          <p:cNvPr id="117771" name="Line 11"/>
          <p:cNvSpPr>
            <a:spLocks noChangeShapeType="1"/>
          </p:cNvSpPr>
          <p:nvPr/>
        </p:nvSpPr>
        <p:spPr bwMode="auto">
          <a:xfrm flipV="1">
            <a:off x="1524000" y="3962400"/>
            <a:ext cx="1066800" cy="457200"/>
          </a:xfrm>
          <a:prstGeom prst="line">
            <a:avLst/>
          </a:prstGeom>
          <a:noFill/>
          <a:ln w="28575">
            <a:solidFill>
              <a:schemeClr val="tx1"/>
            </a:solidFill>
            <a:round/>
            <a:headEnd/>
            <a:tailEnd/>
          </a:ln>
          <a:effectLst/>
        </p:spPr>
        <p:txBody>
          <a:bodyPr/>
          <a:lstStyle/>
          <a:p>
            <a:endParaRPr lang="en-US"/>
          </a:p>
        </p:txBody>
      </p:sp>
      <p:sp>
        <p:nvSpPr>
          <p:cNvPr id="117772" name="Line 12"/>
          <p:cNvSpPr>
            <a:spLocks noChangeShapeType="1"/>
          </p:cNvSpPr>
          <p:nvPr/>
        </p:nvSpPr>
        <p:spPr bwMode="auto">
          <a:xfrm>
            <a:off x="1524000" y="3124200"/>
            <a:ext cx="1066800" cy="838200"/>
          </a:xfrm>
          <a:prstGeom prst="line">
            <a:avLst/>
          </a:prstGeom>
          <a:noFill/>
          <a:ln w="28575">
            <a:solidFill>
              <a:schemeClr val="tx1"/>
            </a:solidFill>
            <a:round/>
            <a:headEnd/>
            <a:tailEnd/>
          </a:ln>
          <a:effectLst/>
        </p:spPr>
        <p:txBody>
          <a:bodyPr/>
          <a:lstStyle/>
          <a:p>
            <a:endParaRPr lang="en-US"/>
          </a:p>
        </p:txBody>
      </p:sp>
      <p:sp>
        <p:nvSpPr>
          <p:cNvPr id="117773" name="Line 13"/>
          <p:cNvSpPr>
            <a:spLocks noChangeShapeType="1"/>
          </p:cNvSpPr>
          <p:nvPr/>
        </p:nvSpPr>
        <p:spPr bwMode="auto">
          <a:xfrm flipH="1">
            <a:off x="1981200" y="2286000"/>
            <a:ext cx="533400" cy="304800"/>
          </a:xfrm>
          <a:prstGeom prst="line">
            <a:avLst/>
          </a:prstGeom>
          <a:noFill/>
          <a:ln w="9525">
            <a:solidFill>
              <a:schemeClr val="tx1"/>
            </a:solidFill>
            <a:round/>
            <a:headEnd/>
            <a:tailEnd type="triangle" w="med" len="med"/>
          </a:ln>
          <a:effectLst/>
        </p:spPr>
        <p:txBody>
          <a:bodyPr/>
          <a:lstStyle/>
          <a:p>
            <a:endParaRPr lang="en-US"/>
          </a:p>
        </p:txBody>
      </p:sp>
      <p:sp>
        <p:nvSpPr>
          <p:cNvPr id="117774" name="Text Box 14"/>
          <p:cNvSpPr txBox="1">
            <a:spLocks noChangeArrowheads="1"/>
          </p:cNvSpPr>
          <p:nvPr/>
        </p:nvSpPr>
        <p:spPr bwMode="auto">
          <a:xfrm>
            <a:off x="1955800" y="1878013"/>
            <a:ext cx="1462088" cy="396875"/>
          </a:xfrm>
          <a:prstGeom prst="rect">
            <a:avLst/>
          </a:prstGeom>
          <a:noFill/>
          <a:ln w="9525">
            <a:noFill/>
            <a:miter lim="800000"/>
            <a:headEnd/>
            <a:tailEnd/>
          </a:ln>
          <a:effectLst/>
        </p:spPr>
        <p:txBody>
          <a:bodyPr wrap="none">
            <a:spAutoFit/>
          </a:bodyPr>
          <a:lstStyle/>
          <a:p>
            <a:pPr algn="ctr"/>
            <a:r>
              <a:rPr lang="en-US" sz="2000"/>
              <a:t>XYZ Gamut</a:t>
            </a:r>
          </a:p>
        </p:txBody>
      </p:sp>
      <p:sp>
        <p:nvSpPr>
          <p:cNvPr id="117775" name="Line 15"/>
          <p:cNvSpPr>
            <a:spLocks noChangeShapeType="1"/>
          </p:cNvSpPr>
          <p:nvPr/>
        </p:nvSpPr>
        <p:spPr bwMode="auto">
          <a:xfrm flipV="1">
            <a:off x="2057400" y="2971800"/>
            <a:ext cx="533400" cy="533400"/>
          </a:xfrm>
          <a:prstGeom prst="line">
            <a:avLst/>
          </a:prstGeom>
          <a:noFill/>
          <a:ln w="9525">
            <a:solidFill>
              <a:schemeClr val="tx1"/>
            </a:solidFill>
            <a:round/>
            <a:headEnd type="arrow" w="med" len="med"/>
            <a:tailEnd/>
          </a:ln>
          <a:effectLst/>
        </p:spPr>
        <p:txBody>
          <a:bodyPr/>
          <a:lstStyle/>
          <a:p>
            <a:endParaRPr lang="en-US"/>
          </a:p>
        </p:txBody>
      </p:sp>
      <p:sp>
        <p:nvSpPr>
          <p:cNvPr id="117776" name="Text Box 16"/>
          <p:cNvSpPr txBox="1">
            <a:spLocks noChangeArrowheads="1"/>
          </p:cNvSpPr>
          <p:nvPr/>
        </p:nvSpPr>
        <p:spPr bwMode="auto">
          <a:xfrm>
            <a:off x="2362200" y="2590800"/>
            <a:ext cx="1462088" cy="396875"/>
          </a:xfrm>
          <a:prstGeom prst="rect">
            <a:avLst/>
          </a:prstGeom>
          <a:noFill/>
          <a:ln w="9525">
            <a:noFill/>
            <a:miter lim="800000"/>
            <a:headEnd/>
            <a:tailEnd/>
          </a:ln>
          <a:effectLst/>
        </p:spPr>
        <p:txBody>
          <a:bodyPr wrap="none">
            <a:spAutoFit/>
          </a:bodyPr>
          <a:lstStyle/>
          <a:p>
            <a:pPr algn="ctr"/>
            <a:r>
              <a:rPr lang="en-US" sz="2000"/>
              <a:t>RGB Gamut</a:t>
            </a:r>
          </a:p>
        </p:txBody>
      </p:sp>
      <p:sp>
        <p:nvSpPr>
          <p:cNvPr id="117777" name="Text Box 17"/>
          <p:cNvSpPr txBox="1">
            <a:spLocks noChangeArrowheads="1"/>
          </p:cNvSpPr>
          <p:nvPr/>
        </p:nvSpPr>
        <p:spPr bwMode="auto">
          <a:xfrm>
            <a:off x="1263650" y="2757488"/>
            <a:ext cx="368300" cy="396875"/>
          </a:xfrm>
          <a:prstGeom prst="rect">
            <a:avLst/>
          </a:prstGeom>
          <a:noFill/>
          <a:ln w="9525">
            <a:noFill/>
            <a:miter lim="800000"/>
            <a:headEnd/>
            <a:tailEnd/>
          </a:ln>
          <a:effectLst/>
        </p:spPr>
        <p:txBody>
          <a:bodyPr wrap="none">
            <a:spAutoFit/>
          </a:bodyPr>
          <a:lstStyle/>
          <a:p>
            <a:pPr algn="ctr"/>
            <a:r>
              <a:rPr lang="en-US" sz="2000"/>
              <a:t>G</a:t>
            </a:r>
          </a:p>
        </p:txBody>
      </p:sp>
      <p:sp>
        <p:nvSpPr>
          <p:cNvPr id="117778" name="Text Box 18"/>
          <p:cNvSpPr txBox="1">
            <a:spLocks noChangeArrowheads="1"/>
          </p:cNvSpPr>
          <p:nvPr/>
        </p:nvSpPr>
        <p:spPr bwMode="auto">
          <a:xfrm>
            <a:off x="2520950" y="3657600"/>
            <a:ext cx="354013" cy="396875"/>
          </a:xfrm>
          <a:prstGeom prst="rect">
            <a:avLst/>
          </a:prstGeom>
          <a:noFill/>
          <a:ln w="9525">
            <a:noFill/>
            <a:miter lim="800000"/>
            <a:headEnd/>
            <a:tailEnd/>
          </a:ln>
          <a:effectLst/>
        </p:spPr>
        <p:txBody>
          <a:bodyPr wrap="none">
            <a:spAutoFit/>
          </a:bodyPr>
          <a:lstStyle/>
          <a:p>
            <a:pPr algn="ctr"/>
            <a:r>
              <a:rPr lang="en-US" sz="2000"/>
              <a:t>R</a:t>
            </a:r>
          </a:p>
        </p:txBody>
      </p:sp>
      <p:sp>
        <p:nvSpPr>
          <p:cNvPr id="117779" name="Text Box 19"/>
          <p:cNvSpPr txBox="1">
            <a:spLocks noChangeArrowheads="1"/>
          </p:cNvSpPr>
          <p:nvPr/>
        </p:nvSpPr>
        <p:spPr bwMode="auto">
          <a:xfrm>
            <a:off x="1377950" y="4343400"/>
            <a:ext cx="354013" cy="396875"/>
          </a:xfrm>
          <a:prstGeom prst="rect">
            <a:avLst/>
          </a:prstGeom>
          <a:noFill/>
          <a:ln w="9525">
            <a:noFill/>
            <a:miter lim="800000"/>
            <a:headEnd/>
            <a:tailEnd/>
          </a:ln>
          <a:effectLst/>
        </p:spPr>
        <p:txBody>
          <a:bodyPr wrap="none">
            <a:spAutoFit/>
          </a:bodyPr>
          <a:lstStyle/>
          <a:p>
            <a:pPr algn="ctr"/>
            <a:r>
              <a:rPr lang="en-US" sz="2000"/>
              <a:t>B</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Accurate Color Reproduction</a:t>
            </a:r>
          </a:p>
        </p:txBody>
      </p:sp>
      <p:sp>
        <p:nvSpPr>
          <p:cNvPr id="118787" name="Rectangle 3"/>
          <p:cNvSpPr>
            <a:spLocks noGrp="1" noChangeArrowheads="1"/>
          </p:cNvSpPr>
          <p:nvPr>
            <p:ph type="body" idx="1"/>
          </p:nvPr>
        </p:nvSpPr>
        <p:spPr>
          <a:xfrm>
            <a:off x="685800" y="1752600"/>
            <a:ext cx="8458200" cy="4343400"/>
          </a:xfrm>
        </p:spPr>
        <p:txBody>
          <a:bodyPr/>
          <a:lstStyle/>
          <a:p>
            <a:r>
              <a:rPr lang="en-US" sz="2400" dirty="0"/>
              <a:t>Device dependent RGB space</a:t>
            </a:r>
          </a:p>
          <a:p>
            <a:r>
              <a:rPr lang="en-US" sz="2400" dirty="0"/>
              <a:t>High quality graphic design applications, and even some monitor software, offers accurate color reproduction</a:t>
            </a:r>
          </a:p>
          <a:p>
            <a:r>
              <a:rPr lang="en-US" sz="2400" dirty="0"/>
              <a:t>A color calibration phase is required:</a:t>
            </a:r>
          </a:p>
          <a:p>
            <a:pPr lvl="1"/>
            <a:r>
              <a:rPr lang="en-US" sz="2000" dirty="0"/>
              <a:t>Fix the lighting conditions under which you will use the monitor</a:t>
            </a:r>
          </a:p>
          <a:p>
            <a:pPr lvl="1"/>
            <a:r>
              <a:rPr lang="en-US" sz="2000" dirty="0"/>
              <a:t>Fix the brightness and contrast on the monitor</a:t>
            </a:r>
          </a:p>
          <a:p>
            <a:pPr lvl="1"/>
            <a:r>
              <a:rPr lang="en-US" sz="2000" dirty="0"/>
              <a:t>Determine the monitor’s </a:t>
            </a:r>
            <a:r>
              <a:rPr lang="el-GR" sz="2000" dirty="0">
                <a:cs typeface="Times New Roman" pitchFamily="18" charset="0"/>
              </a:rPr>
              <a:t>γ</a:t>
            </a:r>
            <a:endParaRPr lang="en-US" sz="2000" dirty="0">
              <a:cs typeface="Times New Roman" pitchFamily="18" charset="0"/>
            </a:endParaRPr>
          </a:p>
          <a:p>
            <a:pPr lvl="1"/>
            <a:r>
              <a:rPr lang="en-US" sz="2000" dirty="0">
                <a:cs typeface="Times New Roman" pitchFamily="18" charset="0"/>
              </a:rPr>
              <a:t>Using a standard color card, match colors on your monitor to colors on the card: This gives you the matrix to convert your monitor’s RGB to XYZ</a:t>
            </a:r>
          </a:p>
          <a:p>
            <a:pPr lvl="1"/>
            <a:r>
              <a:rPr lang="en-US" sz="2000" dirty="0">
                <a:cs typeface="Times New Roman" pitchFamily="18" charset="0"/>
              </a:rPr>
              <a:t>Together, this information allows you to accurately reproduce a color specified in XYZ format</a:t>
            </a:r>
            <a:endParaRPr lang="el-GR" sz="2000" dirty="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	</a:t>
            </a:r>
          </a:p>
        </p:txBody>
      </p:sp>
      <p:sp>
        <p:nvSpPr>
          <p:cNvPr id="3" name="Content Placeholder 2"/>
          <p:cNvSpPr>
            <a:spLocks noGrp="1"/>
          </p:cNvSpPr>
          <p:nvPr>
            <p:ph idx="1"/>
          </p:nvPr>
        </p:nvSpPr>
        <p:spPr>
          <a:xfrm>
            <a:off x="566738" y="1752600"/>
            <a:ext cx="8424862" cy="4267200"/>
          </a:xfrm>
        </p:spPr>
        <p:txBody>
          <a:bodyPr/>
          <a:lstStyle/>
          <a:p>
            <a:r>
              <a:rPr lang="en-US" sz="2800" dirty="0"/>
              <a:t>Free Textbook: Linear Algebra, by Jim </a:t>
            </a:r>
            <a:r>
              <a:rPr lang="en-US" sz="2800" dirty="0" err="1"/>
              <a:t>Hefferon</a:t>
            </a:r>
            <a:r>
              <a:rPr lang="en-US" sz="2800" dirty="0"/>
              <a:t> </a:t>
            </a:r>
          </a:p>
          <a:p>
            <a:pPr lvl="1"/>
            <a:r>
              <a:rPr lang="en-US" dirty="0"/>
              <a:t> </a:t>
            </a:r>
            <a:r>
              <a:rPr lang="en-US" sz="1800" dirty="0">
                <a:hlinkClick r:id="rId3"/>
              </a:rPr>
              <a:t>http://joshua.smcvt.edu/linalg.html/</a:t>
            </a:r>
            <a:endParaRPr lang="en-US" sz="1800" dirty="0"/>
          </a:p>
          <a:p>
            <a:r>
              <a:rPr lang="en-US" sz="2800" dirty="0"/>
              <a:t>Homework 1 due on Oct. 5</a:t>
            </a:r>
          </a:p>
          <a:p>
            <a:r>
              <a:rPr lang="en-US" sz="2800" dirty="0"/>
              <a:t>FAQ for tutorials available</a:t>
            </a:r>
          </a:p>
          <a:p>
            <a:r>
              <a:rPr lang="en-US" sz="2800" dirty="0"/>
              <a:t>Project 1 is available on course website</a:t>
            </a:r>
          </a:p>
          <a:p>
            <a:r>
              <a:rPr lang="en-US" sz="2800" dirty="0"/>
              <a:t>In-class lab session on Oct. 05</a:t>
            </a:r>
          </a:p>
          <a:p>
            <a:pPr lvl="1"/>
            <a:r>
              <a:rPr lang="en-US" sz="2000" dirty="0"/>
              <a:t>Have a computer with VS 19 installed ready</a:t>
            </a:r>
          </a:p>
          <a:p>
            <a:pPr marL="0" indent="0">
              <a:buNone/>
            </a:pP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dirty="0"/>
              <a:t>More Linear Color Spaces</a:t>
            </a:r>
          </a:p>
        </p:txBody>
      </p:sp>
      <p:sp>
        <p:nvSpPr>
          <p:cNvPr id="119811" name="Rectangle 3"/>
          <p:cNvSpPr>
            <a:spLocks noGrp="1" noChangeArrowheads="1"/>
          </p:cNvSpPr>
          <p:nvPr>
            <p:ph type="body" idx="1"/>
          </p:nvPr>
        </p:nvSpPr>
        <p:spPr/>
        <p:txBody>
          <a:bodyPr/>
          <a:lstStyle/>
          <a:p>
            <a:r>
              <a:rPr lang="en-US" altLang="en-US" sz="2400" dirty="0"/>
              <a:t>Monitor RGB: primaries are monitor phosphor colors, primaries and color matching functions vary from monitor to monitor</a:t>
            </a:r>
          </a:p>
          <a:p>
            <a:r>
              <a:rPr lang="en-US" altLang="en-US" sz="2400" dirty="0" err="1"/>
              <a:t>sRGB</a:t>
            </a:r>
            <a:r>
              <a:rPr lang="en-US" altLang="en-US" sz="2400" dirty="0"/>
              <a:t>: A new color space designed for web graphics</a:t>
            </a:r>
          </a:p>
          <a:p>
            <a:r>
              <a:rPr lang="en-US" altLang="en-US" sz="2400" dirty="0"/>
              <a:t>YIQ: mainly used in television</a:t>
            </a:r>
          </a:p>
          <a:p>
            <a:pPr lvl="1"/>
            <a:r>
              <a:rPr lang="en-US" altLang="en-US" sz="2000" dirty="0"/>
              <a:t>Y is (approximately) intensity, I, Q are chromatic properties</a:t>
            </a:r>
          </a:p>
          <a:p>
            <a:pPr lvl="1"/>
            <a:r>
              <a:rPr lang="en-US" altLang="en-US" sz="2000" dirty="0"/>
              <a:t>Linear color space; hence there is a matrix that transforms XYZ </a:t>
            </a:r>
            <a:r>
              <a:rPr lang="en-US" altLang="en-US" sz="2000" dirty="0" err="1"/>
              <a:t>coords</a:t>
            </a:r>
            <a:r>
              <a:rPr lang="en-US" altLang="en-US" sz="2000" dirty="0"/>
              <a:t> to YIQ </a:t>
            </a:r>
            <a:r>
              <a:rPr lang="en-US" altLang="en-US" sz="2000" dirty="0" err="1"/>
              <a:t>coords</a:t>
            </a:r>
            <a:r>
              <a:rPr lang="en-US" altLang="en-US" sz="2000" dirty="0"/>
              <a:t>, and another to take RGB to YIQ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dirty="0"/>
              <a:t>HSV Color Space </a:t>
            </a:r>
            <a:r>
              <a:rPr lang="en-US" sz="2000" dirty="0"/>
              <a:t>(</a:t>
            </a:r>
            <a:r>
              <a:rPr lang="en-US" sz="2000" dirty="0" err="1"/>
              <a:t>Alvy</a:t>
            </a:r>
            <a:r>
              <a:rPr lang="en-US" sz="2000" dirty="0"/>
              <a:t> Ray Smith, 1978)</a:t>
            </a:r>
          </a:p>
        </p:txBody>
      </p:sp>
      <p:sp>
        <p:nvSpPr>
          <p:cNvPr id="120835" name="Rectangle 3"/>
          <p:cNvSpPr>
            <a:spLocks noGrp="1" noChangeArrowheads="1"/>
          </p:cNvSpPr>
          <p:nvPr>
            <p:ph type="body" idx="1"/>
          </p:nvPr>
        </p:nvSpPr>
        <p:spPr>
          <a:xfrm>
            <a:off x="566738" y="1752600"/>
            <a:ext cx="8577262" cy="4267200"/>
          </a:xfrm>
        </p:spPr>
        <p:txBody>
          <a:bodyPr/>
          <a:lstStyle/>
          <a:p>
            <a:r>
              <a:rPr lang="en-US" sz="2400" dirty="0"/>
              <a:t>Hue: the color family: red, yellow, blue…</a:t>
            </a:r>
          </a:p>
          <a:p>
            <a:r>
              <a:rPr lang="en-US" sz="2400" dirty="0"/>
              <a:t>Saturation: The purity of a color: white is totally unsaturated</a:t>
            </a:r>
          </a:p>
          <a:p>
            <a:r>
              <a:rPr lang="en-US" sz="2400" dirty="0"/>
              <a:t>Value: The intensity of a color: white is intense, black isn’t</a:t>
            </a:r>
          </a:p>
          <a:p>
            <a:r>
              <a:rPr lang="en-US" sz="2400" dirty="0"/>
              <a:t>Space looks like a cone</a:t>
            </a:r>
          </a:p>
          <a:p>
            <a:pPr lvl="1"/>
            <a:r>
              <a:rPr lang="en-US" sz="2000" dirty="0"/>
              <a:t>Parts of the cone can be mapped to RGB space</a:t>
            </a:r>
          </a:p>
          <a:p>
            <a:r>
              <a:rPr lang="en-US" sz="2400" dirty="0"/>
              <a:t>Not a linear space, so no linear transform to take RGB to HSV</a:t>
            </a:r>
          </a:p>
          <a:p>
            <a:pPr lvl="1"/>
            <a:r>
              <a:rPr lang="en-US" sz="2000" dirty="0"/>
              <a:t>But there is an algorithmic transform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HSV Color Space</a:t>
            </a:r>
          </a:p>
        </p:txBody>
      </p:sp>
      <p:pic>
        <p:nvPicPr>
          <p:cNvPr id="123906" name="Picture 2"/>
          <p:cNvPicPr>
            <a:picLocks noChangeAspect="1" noChangeArrowheads="1"/>
          </p:cNvPicPr>
          <p:nvPr/>
        </p:nvPicPr>
        <p:blipFill>
          <a:blip r:embed="rId2" cstate="print"/>
          <a:srcRect/>
          <a:stretch>
            <a:fillRect/>
          </a:stretch>
        </p:blipFill>
        <p:spPr bwMode="auto">
          <a:xfrm>
            <a:off x="2286000" y="1905000"/>
            <a:ext cx="4767739" cy="3581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874126" cy="1216025"/>
          </a:xfrm>
        </p:spPr>
        <p:txBody>
          <a:bodyPr/>
          <a:lstStyle/>
          <a:p>
            <a:r>
              <a:rPr lang="en-US" sz="3200" dirty="0"/>
              <a:t>Linear Space vs. Perceptually Linear (Uniform) </a:t>
            </a:r>
          </a:p>
        </p:txBody>
      </p:sp>
      <p:sp>
        <p:nvSpPr>
          <p:cNvPr id="3" name="Content Placeholder 2"/>
          <p:cNvSpPr>
            <a:spLocks noGrp="1"/>
          </p:cNvSpPr>
          <p:nvPr>
            <p:ph idx="1"/>
          </p:nvPr>
        </p:nvSpPr>
        <p:spPr>
          <a:xfrm>
            <a:off x="566738" y="1752600"/>
            <a:ext cx="8348662" cy="4267200"/>
          </a:xfrm>
        </p:spPr>
        <p:txBody>
          <a:bodyPr/>
          <a:lstStyle/>
          <a:p>
            <a:r>
              <a:rPr lang="en-US" sz="2400" dirty="0"/>
              <a:t>Linear Space: RGB, CIE XYZ</a:t>
            </a:r>
          </a:p>
          <a:p>
            <a:pPr lvl="1"/>
            <a:r>
              <a:rPr lang="en-US" sz="2000" dirty="0"/>
              <a:t>The principle of </a:t>
            </a:r>
            <a:r>
              <a:rPr lang="en-US" sz="2000" dirty="0" err="1"/>
              <a:t>trichromacy</a:t>
            </a:r>
            <a:r>
              <a:rPr lang="en-US" sz="2000" dirty="0"/>
              <a:t> means that the colors displayable are all the linear combination of primaries</a:t>
            </a:r>
          </a:p>
          <a:p>
            <a:pPr lvl="2"/>
            <a:r>
              <a:rPr lang="en-US" sz="1800" dirty="0"/>
              <a:t>HSV is not a linear space</a:t>
            </a:r>
          </a:p>
          <a:p>
            <a:pPr lvl="1"/>
            <a:r>
              <a:rPr lang="en-US" sz="2000" dirty="0"/>
              <a:t>Matrix multiplication</a:t>
            </a:r>
          </a:p>
          <a:p>
            <a:pPr lvl="1"/>
            <a:r>
              <a:rPr lang="en-US" sz="2000" dirty="0"/>
              <a:t>Easy to convert between colors</a:t>
            </a:r>
          </a:p>
          <a:p>
            <a:pPr lvl="1"/>
            <a:r>
              <a:rPr lang="en-US" sz="2000" dirty="0"/>
              <a:t>Not perceptually linear</a:t>
            </a:r>
          </a:p>
          <a:p>
            <a:r>
              <a:rPr lang="en-US" sz="2400" dirty="0"/>
              <a:t>Perceptually Linear space</a:t>
            </a:r>
          </a:p>
          <a:p>
            <a:pPr lvl="1"/>
            <a:r>
              <a:rPr lang="en-US" sz="2000" dirty="0"/>
              <a:t>Computational consuming</a:t>
            </a:r>
          </a:p>
          <a:p>
            <a:pPr lvl="1"/>
            <a:r>
              <a:rPr lang="en-US" sz="2000" dirty="0"/>
              <a:t>Make color distance meaningful</a:t>
            </a:r>
          </a:p>
          <a:p>
            <a:pPr lvl="1"/>
            <a:r>
              <a:rPr lang="en-US" sz="2000" dirty="0"/>
              <a:t>CIE </a:t>
            </a:r>
            <a:r>
              <a:rPr lang="en-US" sz="2000" dirty="0" err="1"/>
              <a:t>u’v</a:t>
            </a:r>
            <a:r>
              <a:rPr lang="en-US" sz="2000" dirty="0"/>
              <a:t>’: a good approximation</a:t>
            </a:r>
          </a:p>
        </p:txBody>
      </p:sp>
      <p:sp>
        <p:nvSpPr>
          <p:cNvPr id="4" name="Slide Number Placeholder 3"/>
          <p:cNvSpPr>
            <a:spLocks noGrp="1"/>
          </p:cNvSpPr>
          <p:nvPr>
            <p:ph type="sldNum" sz="quarter" idx="12"/>
          </p:nvPr>
        </p:nvSpPr>
        <p:spPr/>
        <p:txBody>
          <a:bodyPr/>
          <a:lstStyle/>
          <a:p>
            <a:fld id="{87037288-ABAD-4E56-93DB-19D719620939}"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cstate="print"/>
          <a:srcRect/>
          <a:stretch>
            <a:fillRect/>
          </a:stretch>
        </p:blipFill>
        <p:spPr bwMode="auto">
          <a:xfrm>
            <a:off x="304800" y="1524000"/>
            <a:ext cx="4111625" cy="4495800"/>
          </a:xfrm>
          <a:prstGeom prst="rect">
            <a:avLst/>
          </a:prstGeom>
          <a:noFill/>
        </p:spPr>
      </p:pic>
      <p:sp>
        <p:nvSpPr>
          <p:cNvPr id="123907" name="Rectangle 3"/>
          <p:cNvSpPr>
            <a:spLocks noGrp="1" noChangeArrowheads="1"/>
          </p:cNvSpPr>
          <p:nvPr>
            <p:ph type="title"/>
          </p:nvPr>
        </p:nvSpPr>
        <p:spPr/>
        <p:txBody>
          <a:bodyPr/>
          <a:lstStyle/>
          <a:p>
            <a:r>
              <a:rPr lang="en-US" dirty="0" err="1"/>
              <a:t>MacAdam</a:t>
            </a:r>
            <a:r>
              <a:rPr lang="en-US" dirty="0"/>
              <a:t> Ellipses</a:t>
            </a:r>
          </a:p>
        </p:txBody>
      </p:sp>
      <p:sp>
        <p:nvSpPr>
          <p:cNvPr id="123908" name="Rectangle 4"/>
          <p:cNvSpPr>
            <a:spLocks noGrp="1" noChangeArrowheads="1"/>
          </p:cNvSpPr>
          <p:nvPr>
            <p:ph type="body" sz="half" idx="2"/>
          </p:nvPr>
        </p:nvSpPr>
        <p:spPr>
          <a:xfrm>
            <a:off x="4495800" y="1752600"/>
            <a:ext cx="4114800" cy="4343400"/>
          </a:xfrm>
        </p:spPr>
        <p:txBody>
          <a:bodyPr/>
          <a:lstStyle/>
          <a:p>
            <a:r>
              <a:rPr lang="en-US" sz="2000" dirty="0"/>
              <a:t>Refer to the region which contains all colors which are indistinguishable</a:t>
            </a:r>
            <a:endParaRPr lang="en-US" altLang="en-US" sz="2000" dirty="0"/>
          </a:p>
          <a:p>
            <a:r>
              <a:rPr lang="en-US" altLang="en-US" sz="2000" dirty="0"/>
              <a:t>Scaled by a factor of 10 and shown on CIE </a:t>
            </a:r>
            <a:r>
              <a:rPr lang="en-US" altLang="en-US" sz="2000" dirty="0" err="1"/>
              <a:t>xy</a:t>
            </a:r>
            <a:r>
              <a:rPr lang="en-US" altLang="en-US" sz="2000" dirty="0"/>
              <a:t> color space</a:t>
            </a:r>
          </a:p>
          <a:p>
            <a:r>
              <a:rPr lang="en-US" sz="2000" dirty="0"/>
              <a:t>If you are shown two colors, one at the center of the ellipse and the other inside it, you cannot tell them apart</a:t>
            </a:r>
          </a:p>
          <a:p>
            <a:r>
              <a:rPr lang="en-US" sz="2000" dirty="0"/>
              <a:t>Only a few ellipses are shown, but one can be defined for every point</a:t>
            </a:r>
          </a:p>
        </p:txBody>
      </p:sp>
      <p:sp>
        <p:nvSpPr>
          <p:cNvPr id="8" name="Slide Number Placeholder 7"/>
          <p:cNvSpPr>
            <a:spLocks noGrp="1"/>
          </p:cNvSpPr>
          <p:nvPr>
            <p:ph type="sldNum" sz="quarter" idx="12"/>
          </p:nvPr>
        </p:nvSpPr>
        <p:spPr/>
        <p:txBody>
          <a:bodyPr/>
          <a:lstStyle/>
          <a:p>
            <a:fld id="{D16BC7F8-C0A6-4762-BB16-DD1C6AEBE03F}"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3124200" y="4572000"/>
            <a:ext cx="971550" cy="457200"/>
          </a:xfrm>
          <a:prstGeom prst="rect">
            <a:avLst/>
          </a:prstGeom>
          <a:noFill/>
          <a:ln w="9525">
            <a:noFill/>
            <a:miter lim="800000"/>
            <a:headEnd/>
            <a:tailEnd/>
          </a:ln>
          <a:effectLst/>
        </p:spPr>
        <p:txBody>
          <a:bodyPr wrap="none">
            <a:spAutoFit/>
          </a:bodyPr>
          <a:lstStyle/>
          <a:p>
            <a:pPr eaLnBrk="0" hangingPunct="0"/>
            <a:r>
              <a:rPr lang="en-US" altLang="en-US">
                <a:latin typeface="Times" pitchFamily="18" charset="0"/>
              </a:rPr>
              <a:t>Violet</a:t>
            </a:r>
          </a:p>
        </p:txBody>
      </p:sp>
      <p:graphicFrame>
        <p:nvGraphicFramePr>
          <p:cNvPr id="124931" name="Object 3"/>
          <p:cNvGraphicFramePr>
            <a:graphicFrameLocks noGrp="1" noChangeAspect="1"/>
          </p:cNvGraphicFramePr>
          <p:nvPr>
            <p:ph sz="half" idx="1"/>
          </p:nvPr>
        </p:nvGraphicFramePr>
        <p:xfrm>
          <a:off x="5029200" y="4343400"/>
          <a:ext cx="3276600" cy="908050"/>
        </p:xfrm>
        <a:graphic>
          <a:graphicData uri="http://schemas.openxmlformats.org/presentationml/2006/ole">
            <mc:AlternateContent xmlns:mc="http://schemas.openxmlformats.org/markup-compatibility/2006">
              <mc:Choice xmlns:v="urn:schemas-microsoft-com:vml" Requires="v">
                <p:oleObj name="Equation" r:id="rId2" imgW="1650960" imgH="457200" progId="Equation.3">
                  <p:embed/>
                </p:oleObj>
              </mc:Choice>
              <mc:Fallback>
                <p:oleObj name="Equation" r:id="rId2" imgW="1650960" imgH="457200" progId="Equation.3">
                  <p:embed/>
                  <p:pic>
                    <p:nvPicPr>
                      <p:cNvPr id="12493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343400"/>
                        <a:ext cx="3276600"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4932" name="Picture 4" descr="CIE-uv"/>
          <p:cNvPicPr>
            <a:picLocks noChangeAspect="1" noChangeArrowheads="1"/>
          </p:cNvPicPr>
          <p:nvPr/>
        </p:nvPicPr>
        <p:blipFill>
          <a:blip r:embed="rId4" cstate="print"/>
          <a:srcRect l="7793" r="9091"/>
          <a:stretch>
            <a:fillRect/>
          </a:stretch>
        </p:blipFill>
        <p:spPr bwMode="auto">
          <a:xfrm>
            <a:off x="457200" y="1600200"/>
            <a:ext cx="4144963" cy="4267200"/>
          </a:xfrm>
          <a:prstGeom prst="rect">
            <a:avLst/>
          </a:prstGeom>
          <a:noFill/>
        </p:spPr>
      </p:pic>
      <p:sp>
        <p:nvSpPr>
          <p:cNvPr id="124933" name="Rectangle 5"/>
          <p:cNvSpPr>
            <a:spLocks noGrp="1" noChangeArrowheads="1"/>
          </p:cNvSpPr>
          <p:nvPr>
            <p:ph type="title"/>
          </p:nvPr>
        </p:nvSpPr>
        <p:spPr/>
        <p:txBody>
          <a:bodyPr/>
          <a:lstStyle/>
          <a:p>
            <a:r>
              <a:rPr lang="en-US"/>
              <a:t>CIE u’v’ Space</a:t>
            </a:r>
          </a:p>
        </p:txBody>
      </p:sp>
      <p:sp>
        <p:nvSpPr>
          <p:cNvPr id="124934" name="Rectangle 6"/>
          <p:cNvSpPr>
            <a:spLocks noGrp="1" noChangeArrowheads="1"/>
          </p:cNvSpPr>
          <p:nvPr>
            <p:ph type="body" sz="half" idx="2"/>
          </p:nvPr>
        </p:nvSpPr>
        <p:spPr>
          <a:xfrm>
            <a:off x="4800600" y="1752600"/>
            <a:ext cx="3886200" cy="2514600"/>
          </a:xfrm>
        </p:spPr>
        <p:txBody>
          <a:bodyPr/>
          <a:lstStyle/>
          <a:p>
            <a:r>
              <a:rPr lang="en-US" sz="2000" dirty="0"/>
              <a:t>CIE </a:t>
            </a:r>
            <a:r>
              <a:rPr lang="en-US" altLang="en-US" sz="2000" dirty="0" err="1"/>
              <a:t>u’v</a:t>
            </a:r>
            <a:r>
              <a:rPr lang="en-US" altLang="en-US" sz="2000" dirty="0"/>
              <a:t>’ is a non-linear color space where color differences are more uniform</a:t>
            </a:r>
          </a:p>
          <a:p>
            <a:r>
              <a:rPr lang="en-US" sz="2000" dirty="0"/>
              <a:t>Note that now ellipses look more </a:t>
            </a:r>
            <a:r>
              <a:rPr lang="en-US" sz="2000" b="1" dirty="0"/>
              <a:t>like</a:t>
            </a:r>
            <a:r>
              <a:rPr lang="en-US" sz="2000" dirty="0"/>
              <a:t> circles</a:t>
            </a:r>
          </a:p>
          <a:p>
            <a:r>
              <a:rPr lang="en-US" sz="2000" dirty="0"/>
              <a:t>The third coordinate is the original Z from XYZ</a:t>
            </a:r>
          </a:p>
        </p:txBody>
      </p:sp>
      <p:sp>
        <p:nvSpPr>
          <p:cNvPr id="9" name="Slide Number Placeholder 8"/>
          <p:cNvSpPr>
            <a:spLocks noGrp="1"/>
          </p:cNvSpPr>
          <p:nvPr>
            <p:ph type="sldNum" sz="quarter" idx="12"/>
          </p:nvPr>
        </p:nvSpPr>
        <p:spPr/>
        <p:txBody>
          <a:bodyPr/>
          <a:lstStyle/>
          <a:p>
            <a:fld id="{D16BC7F8-C0A6-4762-BB16-DD1C6AEBE03F}"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Today</a:t>
            </a:r>
          </a:p>
        </p:txBody>
      </p:sp>
      <p:sp>
        <p:nvSpPr>
          <p:cNvPr id="34819" name="Rectangle 3"/>
          <p:cNvSpPr>
            <a:spLocks noGrp="1" noChangeArrowheads="1"/>
          </p:cNvSpPr>
          <p:nvPr>
            <p:ph type="body" idx="1"/>
          </p:nvPr>
        </p:nvSpPr>
        <p:spPr>
          <a:xfrm>
            <a:off x="566738" y="1752600"/>
            <a:ext cx="8272462" cy="4267200"/>
          </a:xfrm>
        </p:spPr>
        <p:txBody>
          <a:bodyPr/>
          <a:lstStyle/>
          <a:p>
            <a:r>
              <a:rPr lang="en-US" dirty="0">
                <a:solidFill>
                  <a:schemeClr val="bg2"/>
                </a:solidFill>
              </a:rPr>
              <a:t>Color spaces</a:t>
            </a:r>
          </a:p>
          <a:p>
            <a:r>
              <a:rPr lang="en-US" dirty="0"/>
              <a:t>Ink</a:t>
            </a:r>
          </a:p>
          <a:p>
            <a:r>
              <a:rPr lang="en-US" dirty="0"/>
              <a:t>Image file formats</a:t>
            </a:r>
          </a:p>
          <a:p>
            <a:r>
              <a:rPr lang="en-US" dirty="0"/>
              <a:t>Color quantization</a:t>
            </a:r>
          </a:p>
          <a:p>
            <a:pPr>
              <a:buNone/>
            </a:pPr>
            <a:endParaRPr lang="en-US" dirty="0"/>
          </a:p>
          <a:p>
            <a:pPr>
              <a:buNone/>
            </a:pPr>
            <a:endParaRPr lang="en-US" dirty="0"/>
          </a:p>
        </p:txBody>
      </p:sp>
      <p:sp>
        <p:nvSpPr>
          <p:cNvPr id="5" name="Slide Number Placeholder 4"/>
          <p:cNvSpPr>
            <a:spLocks noGrp="1"/>
          </p:cNvSpPr>
          <p:nvPr>
            <p:ph type="sldNum" sz="quarter" idx="12"/>
          </p:nvPr>
        </p:nvSpPr>
        <p:spPr/>
        <p:txBody>
          <a:bodyPr/>
          <a:lstStyle/>
          <a:p>
            <a:fld id="{87037288-ABAD-4E56-93DB-19D719620939}" type="slidenum">
              <a:rPr lang="en-US" smtClean="0"/>
              <a:pPr/>
              <a:t>26</a:t>
            </a:fld>
            <a:endParaRPr lang="en-US"/>
          </a:p>
        </p:txBody>
      </p:sp>
    </p:spTree>
    <p:extLst>
      <p:ext uri="{BB962C8B-B14F-4D97-AF65-F5344CB8AC3E}">
        <p14:creationId xmlns:p14="http://schemas.microsoft.com/office/powerpoint/2010/main" val="1901867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Ink</a:t>
            </a:r>
          </a:p>
        </p:txBody>
      </p:sp>
      <p:sp>
        <p:nvSpPr>
          <p:cNvPr id="3" name="Content Placeholder 2"/>
          <p:cNvSpPr>
            <a:spLocks noGrp="1"/>
          </p:cNvSpPr>
          <p:nvPr>
            <p:ph idx="1"/>
          </p:nvPr>
        </p:nvSpPr>
        <p:spPr>
          <a:xfrm>
            <a:off x="566738" y="1752600"/>
            <a:ext cx="8272462" cy="4267200"/>
          </a:xfrm>
        </p:spPr>
        <p:txBody>
          <a:bodyPr/>
          <a:lstStyle/>
          <a:p>
            <a:r>
              <a:rPr lang="en-US" sz="2800" dirty="0"/>
              <a:t>Ink is thought of as </a:t>
            </a:r>
            <a:r>
              <a:rPr lang="en-US" sz="2800" i="1" dirty="0"/>
              <a:t>adsorbing</a:t>
            </a:r>
            <a:r>
              <a:rPr lang="en-US" sz="2800" dirty="0"/>
              <a:t> particles</a:t>
            </a:r>
          </a:p>
          <a:p>
            <a:pPr lvl="1"/>
            <a:r>
              <a:rPr lang="en-US" sz="2400" b="1" dirty="0"/>
              <a:t>You see the color of the paper, filtered by the ink</a:t>
            </a:r>
          </a:p>
          <a:p>
            <a:pPr lvl="1"/>
            <a:r>
              <a:rPr lang="en-US" sz="2400" dirty="0"/>
              <a:t>Combining inks adsorbs more color, so subtractive color</a:t>
            </a:r>
          </a:p>
          <a:p>
            <a:pPr lvl="2"/>
            <a:r>
              <a:rPr lang="en-US" dirty="0"/>
              <a:t>White paper – red – blue = green</a:t>
            </a:r>
          </a:p>
          <a:p>
            <a:pPr lvl="1"/>
            <a:r>
              <a:rPr lang="en-US" sz="2400" dirty="0"/>
              <a:t>The color and texture of the paper affects the color of the image</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Subtractive mixing</a:t>
            </a:r>
            <a:endParaRPr lang="en-US" dirty="0"/>
          </a:p>
        </p:txBody>
      </p:sp>
      <p:sp>
        <p:nvSpPr>
          <p:cNvPr id="3" name="Content Placeholder 2"/>
          <p:cNvSpPr>
            <a:spLocks noGrp="1"/>
          </p:cNvSpPr>
          <p:nvPr>
            <p:ph idx="1"/>
          </p:nvPr>
        </p:nvSpPr>
        <p:spPr>
          <a:xfrm>
            <a:off x="566738" y="1752600"/>
            <a:ext cx="8577262" cy="4267200"/>
          </a:xfrm>
        </p:spPr>
        <p:txBody>
          <a:bodyPr/>
          <a:lstStyle/>
          <a:p>
            <a:pPr>
              <a:lnSpc>
                <a:spcPct val="90000"/>
              </a:lnSpc>
            </a:pPr>
            <a:r>
              <a:rPr lang="en-US" altLang="en-US" sz="2400" dirty="0"/>
              <a:t>Common inks:  Cyan=White−Red; Magenta=White−Green;    Yellow=White−Blue</a:t>
            </a:r>
          </a:p>
          <a:p>
            <a:pPr lvl="1">
              <a:lnSpc>
                <a:spcPct val="90000"/>
              </a:lnSpc>
            </a:pPr>
            <a:r>
              <a:rPr lang="en-US" altLang="en-US" sz="2000" dirty="0"/>
              <a:t>cyan, magenta, yellow, are how the inks look when printed</a:t>
            </a:r>
          </a:p>
          <a:p>
            <a:pPr>
              <a:lnSpc>
                <a:spcPct val="90000"/>
              </a:lnSpc>
            </a:pPr>
            <a:r>
              <a:rPr lang="en-US" altLang="en-US" sz="2400" dirty="0"/>
              <a:t>For good inks, matching is linear:</a:t>
            </a:r>
          </a:p>
          <a:p>
            <a:pPr lvl="1">
              <a:lnSpc>
                <a:spcPct val="90000"/>
              </a:lnSpc>
            </a:pPr>
            <a:r>
              <a:rPr lang="en-US" altLang="en-US" sz="2000" dirty="0"/>
              <a:t>C+M+Y=White-White=Black</a:t>
            </a:r>
          </a:p>
          <a:p>
            <a:pPr lvl="1">
              <a:lnSpc>
                <a:spcPct val="90000"/>
              </a:lnSpc>
            </a:pPr>
            <a:r>
              <a:rPr lang="en-US" altLang="en-US" sz="2000" dirty="0"/>
              <a:t>C+M=White-Red-Green=Blue</a:t>
            </a:r>
          </a:p>
          <a:p>
            <a:pPr lvl="1">
              <a:lnSpc>
                <a:spcPct val="90000"/>
              </a:lnSpc>
            </a:pPr>
            <a:r>
              <a:rPr lang="en-US" altLang="en-US" sz="2000" dirty="0"/>
              <a:t>How to make a red mark? </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Subtractive mixing</a:t>
            </a:r>
            <a:endParaRPr lang="en-US" dirty="0"/>
          </a:p>
        </p:txBody>
      </p:sp>
      <p:sp>
        <p:nvSpPr>
          <p:cNvPr id="3" name="Content Placeholder 2"/>
          <p:cNvSpPr>
            <a:spLocks noGrp="1"/>
          </p:cNvSpPr>
          <p:nvPr>
            <p:ph idx="1"/>
          </p:nvPr>
        </p:nvSpPr>
        <p:spPr>
          <a:xfrm>
            <a:off x="566738" y="1752600"/>
            <a:ext cx="8577262" cy="4267200"/>
          </a:xfrm>
        </p:spPr>
        <p:txBody>
          <a:bodyPr/>
          <a:lstStyle/>
          <a:p>
            <a:pPr>
              <a:lnSpc>
                <a:spcPct val="90000"/>
              </a:lnSpc>
            </a:pPr>
            <a:r>
              <a:rPr lang="en-US" altLang="en-US" sz="2400" dirty="0"/>
              <a:t>Common inks:  Cyan=White−Red; Magenta=White−Green;    Yellow=White−Blue</a:t>
            </a:r>
          </a:p>
          <a:p>
            <a:pPr lvl="1">
              <a:lnSpc>
                <a:spcPct val="90000"/>
              </a:lnSpc>
            </a:pPr>
            <a:r>
              <a:rPr lang="en-US" altLang="en-US" sz="2000" dirty="0"/>
              <a:t>cyan, magenta, yellow, are how the inks look when printed</a:t>
            </a:r>
          </a:p>
          <a:p>
            <a:pPr>
              <a:lnSpc>
                <a:spcPct val="90000"/>
              </a:lnSpc>
            </a:pPr>
            <a:r>
              <a:rPr lang="en-US" altLang="en-US" sz="2400" dirty="0"/>
              <a:t>For good inks, matching is linear:</a:t>
            </a:r>
          </a:p>
          <a:p>
            <a:pPr lvl="1">
              <a:lnSpc>
                <a:spcPct val="90000"/>
              </a:lnSpc>
            </a:pPr>
            <a:r>
              <a:rPr lang="en-US" altLang="en-US" sz="2000" dirty="0"/>
              <a:t>C+M+Y=White-White=Black</a:t>
            </a:r>
          </a:p>
          <a:p>
            <a:pPr lvl="1">
              <a:lnSpc>
                <a:spcPct val="90000"/>
              </a:lnSpc>
            </a:pPr>
            <a:r>
              <a:rPr lang="en-US" altLang="en-US" sz="2000" dirty="0"/>
              <a:t>C+M=White-Red-Green=Blue</a:t>
            </a:r>
          </a:p>
          <a:p>
            <a:pPr lvl="1">
              <a:lnSpc>
                <a:spcPct val="90000"/>
              </a:lnSpc>
            </a:pPr>
            <a:r>
              <a:rPr lang="en-US" altLang="en-US" sz="2000" dirty="0"/>
              <a:t>How to make a red mark? </a:t>
            </a:r>
          </a:p>
          <a:p>
            <a:pPr>
              <a:lnSpc>
                <a:spcPct val="90000"/>
              </a:lnSpc>
            </a:pPr>
            <a:r>
              <a:rPr lang="en-US" altLang="en-US" sz="2400" dirty="0"/>
              <a:t>Usually require CMY and Black, because colored inks are more expensive, and registration is hard</a:t>
            </a:r>
          </a:p>
          <a:p>
            <a:pPr lvl="1">
              <a:lnSpc>
                <a:spcPct val="90000"/>
              </a:lnSpc>
            </a:pPr>
            <a:r>
              <a:rPr lang="en-US" altLang="en-US" sz="2000" dirty="0"/>
              <a:t>Registration is the problem of making drops of ink line up</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29</a:t>
            </a:fld>
            <a:endParaRPr lang="en-US" dirty="0"/>
          </a:p>
        </p:txBody>
      </p:sp>
    </p:spTree>
    <p:extLst>
      <p:ext uri="{BB962C8B-B14F-4D97-AF65-F5344CB8AC3E}">
        <p14:creationId xmlns:p14="http://schemas.microsoft.com/office/powerpoint/2010/main" val="383997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Last Time</a:t>
            </a:r>
          </a:p>
        </p:txBody>
      </p:sp>
      <p:sp>
        <p:nvSpPr>
          <p:cNvPr id="34819" name="Rectangle 3"/>
          <p:cNvSpPr>
            <a:spLocks noGrp="1" noChangeArrowheads="1"/>
          </p:cNvSpPr>
          <p:nvPr>
            <p:ph type="body" idx="1"/>
          </p:nvPr>
        </p:nvSpPr>
        <p:spPr>
          <a:xfrm>
            <a:off x="566738" y="1752600"/>
            <a:ext cx="7815262" cy="4267200"/>
          </a:xfrm>
        </p:spPr>
        <p:txBody>
          <a:bodyPr/>
          <a:lstStyle/>
          <a:p>
            <a:r>
              <a:rPr lang="en-US" sz="2800" dirty="0"/>
              <a:t>Digital images</a:t>
            </a:r>
          </a:p>
          <a:p>
            <a:pPr lvl="1"/>
            <a:r>
              <a:rPr lang="en-US" sz="2000" dirty="0"/>
              <a:t>Raster vs. Vector</a:t>
            </a:r>
          </a:p>
          <a:p>
            <a:pPr lvl="1"/>
            <a:r>
              <a:rPr lang="en-US" sz="2000" dirty="0"/>
              <a:t>Digital images as discrete representations of reality</a:t>
            </a:r>
          </a:p>
          <a:p>
            <a:pPr lvl="1"/>
            <a:r>
              <a:rPr lang="en-US" sz="2000" dirty="0"/>
              <a:t>Human perception in deciding resolution and image depth</a:t>
            </a:r>
            <a:endParaRPr lang="en-US" dirty="0"/>
          </a:p>
          <a:p>
            <a:r>
              <a:rPr lang="en-US" sz="2800" dirty="0"/>
              <a:t>Color</a:t>
            </a:r>
          </a:p>
          <a:p>
            <a:r>
              <a:rPr lang="en-US" sz="2800" dirty="0"/>
              <a:t>Tri-</a:t>
            </a:r>
            <a:r>
              <a:rPr lang="en-US" sz="2800" dirty="0" err="1"/>
              <a:t>Chromacy</a:t>
            </a:r>
            <a:endParaRPr lang="en-US" sz="2800" dirty="0"/>
          </a:p>
          <a:p>
            <a:r>
              <a:rPr lang="en-US" sz="2800" dirty="0"/>
              <a:t>Digital Color</a:t>
            </a:r>
          </a:p>
          <a:p>
            <a:pPr>
              <a:buNone/>
            </a:pPr>
            <a:endParaRPr lang="en-US" dirty="0"/>
          </a:p>
          <a:p>
            <a:pPr>
              <a:buNone/>
            </a:pPr>
            <a:endParaRPr lang="en-US" dirty="0"/>
          </a:p>
        </p:txBody>
      </p:sp>
      <p:sp>
        <p:nvSpPr>
          <p:cNvPr id="5" name="Slide Number Placeholder 4"/>
          <p:cNvSpPr>
            <a:spLocks noGrp="1"/>
          </p:cNvSpPr>
          <p:nvPr>
            <p:ph type="sldNum" sz="quarter" idx="12"/>
          </p:nvPr>
        </p:nvSpPr>
        <p:spPr/>
        <p:txBody>
          <a:bodyPr/>
          <a:lstStyle/>
          <a:p>
            <a:fld id="{87037288-ABAD-4E56-93DB-19D71962093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Calibrating a Printer</a:t>
            </a: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30</a:t>
            </a:fld>
            <a:endParaRPr lang="en-US"/>
          </a:p>
        </p:txBody>
      </p:sp>
      <p:sp>
        <p:nvSpPr>
          <p:cNvPr id="5" name="Rectangle 3"/>
          <p:cNvSpPr txBox="1">
            <a:spLocks noChangeArrowheads="1"/>
          </p:cNvSpPr>
          <p:nvPr/>
        </p:nvSpPr>
        <p:spPr bwMode="auto">
          <a:xfrm>
            <a:off x="685800" y="1752600"/>
            <a:ext cx="79248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altLang="en-US" sz="2000" b="0" i="0" u="none" strike="noStrike" kern="0" cap="none" spc="0" normalizeH="0" baseline="0" noProof="0" dirty="0">
                <a:ln>
                  <a:noFill/>
                </a:ln>
                <a:solidFill>
                  <a:schemeClr val="tx1"/>
                </a:solidFill>
                <a:effectLst/>
                <a:uLnTx/>
                <a:uFillTx/>
                <a:latin typeface="+mn-lt"/>
                <a:ea typeface="+mn-ea"/>
                <a:cs typeface="+mn-cs"/>
              </a:rPr>
              <a:t>If the inks (think of them as primaries) are linear, there exists a 3x3 matrix and an offset to take RGB  to CMY</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altLang="en-US" sz="2000" b="0" i="0" u="none" strike="noStrike" kern="0" cap="none" spc="0" normalizeH="0" baseline="0" noProof="0" dirty="0">
                <a:ln>
                  <a:noFill/>
                </a:ln>
                <a:solidFill>
                  <a:schemeClr val="tx1"/>
                </a:solidFill>
                <a:effectLst/>
                <a:uLnTx/>
                <a:uFillTx/>
                <a:latin typeface="+mn-lt"/>
              </a:rPr>
              <a:t>For example, if an RGB of (1,0,0) goes to CMY of (0,1,1); (0,1,0)</a:t>
            </a:r>
            <a:r>
              <a:rPr kumimoji="0" lang="en-US" altLang="en-US" sz="2000" b="0" i="0" u="none" strike="noStrike" kern="0" cap="none" spc="0" normalizeH="0" baseline="0" noProof="0" dirty="0">
                <a:ln>
                  <a:noFill/>
                </a:ln>
                <a:solidFill>
                  <a:schemeClr val="tx1"/>
                </a:solidFill>
                <a:effectLst/>
                <a:uLnTx/>
                <a:uFillTx/>
                <a:latin typeface="+mn-lt"/>
                <a:cs typeface="Times New Roman" pitchFamily="18" charset="0"/>
              </a:rPr>
              <a:t>→(1,0,1); and (0,0,1)→(1,1,0), then the matrix is</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endParaRPr kumimoji="0" lang="en-US" altLang="en-US" sz="2000" b="0" i="0" u="none" strike="noStrike" kern="0" cap="none" spc="0" normalizeH="0" baseline="0" noProof="0" dirty="0">
              <a:ln>
                <a:noFill/>
              </a:ln>
              <a:solidFill>
                <a:schemeClr val="tx1"/>
              </a:solidFill>
              <a:effectLst/>
              <a:uLnTx/>
              <a:uFillTx/>
              <a:latin typeface="+mn-lt"/>
              <a:ea typeface="+mn-ea"/>
              <a:cs typeface="Times New Roman" pitchFamily="18" charset="0"/>
            </a:endParaRP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endParaRPr kumimoji="0" lang="en-US" altLang="en-US" sz="2000" b="0" i="0" u="none" strike="noStrike" kern="0" cap="none" spc="0" normalizeH="0" baseline="0" noProof="0" dirty="0">
              <a:ln>
                <a:noFill/>
              </a:ln>
              <a:solidFill>
                <a:schemeClr val="tx1"/>
              </a:solidFill>
              <a:effectLst/>
              <a:uLnTx/>
              <a:uFillTx/>
              <a:latin typeface="+mn-lt"/>
              <a:ea typeface="+mn-ea"/>
              <a:cs typeface="Times New Roman" pitchFamily="18" charset="0"/>
            </a:endParaRP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endParaRPr kumimoji="0" lang="en-US" altLang="en-US" sz="2000" b="0" i="0" u="none" strike="noStrike" kern="0" cap="none" spc="0" normalizeH="0" baseline="0" noProof="0" dirty="0">
              <a:ln>
                <a:noFill/>
              </a:ln>
              <a:solidFill>
                <a:schemeClr val="tx1"/>
              </a:solidFill>
              <a:effectLst/>
              <a:uLnTx/>
              <a:uFillTx/>
              <a:latin typeface="+mn-lt"/>
              <a:ea typeface="+mn-ea"/>
              <a:cs typeface="Times New Roman" pitchFamily="18" charset="0"/>
            </a:endParaRP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endParaRPr kumimoji="0" lang="en-US" altLang="en-US" sz="2000" b="0" i="0" u="none" strike="noStrike" kern="0" cap="none" spc="0" normalizeH="0" baseline="0" noProof="0" dirty="0">
              <a:ln>
                <a:noFill/>
              </a:ln>
              <a:solidFill>
                <a:schemeClr val="tx1"/>
              </a:solidFill>
              <a:effectLst/>
              <a:uLnTx/>
              <a:uFillTx/>
              <a:latin typeface="+mn-lt"/>
              <a:ea typeface="+mn-ea"/>
              <a:cs typeface="Times New Roman" pitchFamily="18" charset="0"/>
            </a:endParaRP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altLang="en-US" sz="2000" b="0" i="0" u="none" strike="noStrike" kern="0" cap="none" spc="0" normalizeH="0" baseline="0" noProof="0" dirty="0">
                <a:ln>
                  <a:noFill/>
                </a:ln>
                <a:solidFill>
                  <a:schemeClr val="tx1"/>
                </a:solidFill>
                <a:effectLst/>
                <a:uLnTx/>
                <a:uFillTx/>
                <a:latin typeface="+mn-lt"/>
                <a:ea typeface="+mn-ea"/>
                <a:cs typeface="Times New Roman" pitchFamily="18" charset="0"/>
              </a:rPr>
              <a:t>To calibrate your printer, you find out exactly what the numbers in the matrix should be</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altLang="en-US" sz="2000" b="0" i="0" u="none" strike="noStrike" kern="0" cap="none" spc="0" normalizeH="0" baseline="0" noProof="0" dirty="0">
                <a:ln>
                  <a:noFill/>
                </a:ln>
                <a:solidFill>
                  <a:schemeClr val="tx1"/>
                </a:solidFill>
                <a:effectLst/>
                <a:uLnTx/>
                <a:uFillTx/>
                <a:latin typeface="+mn-lt"/>
                <a:cs typeface="Times New Roman" pitchFamily="18" charset="0"/>
              </a:rPr>
              <a:t>Print with cyan ink only and match the color with RGB, repeat with magenta and yellow, use the results to determine the matrix</a:t>
            </a:r>
          </a:p>
        </p:txBody>
      </p:sp>
      <p:graphicFrame>
        <p:nvGraphicFramePr>
          <p:cNvPr id="6" name="Object 4"/>
          <p:cNvGraphicFramePr>
            <a:graphicFrameLocks noChangeAspect="1"/>
          </p:cNvGraphicFramePr>
          <p:nvPr/>
        </p:nvGraphicFramePr>
        <p:xfrm>
          <a:off x="2743200" y="3276600"/>
          <a:ext cx="3346450" cy="1266825"/>
        </p:xfrm>
        <a:graphic>
          <a:graphicData uri="http://schemas.openxmlformats.org/presentationml/2006/ole">
            <mc:AlternateContent xmlns:mc="http://schemas.openxmlformats.org/markup-compatibility/2006">
              <mc:Choice xmlns:v="urn:schemas-microsoft-com:vml" Requires="v">
                <p:oleObj name="Equation" r:id="rId3" imgW="1879600" imgH="711200" progId="Equation.3">
                  <p:embed/>
                </p:oleObj>
              </mc:Choice>
              <mc:Fallback>
                <p:oleObj name="Equation" r:id="rId3" imgW="1879600" imgH="711200" progId="Equation.3">
                  <p:embed/>
                  <p:pic>
                    <p:nvPicPr>
                      <p:cNvPr id="0"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276600"/>
                        <a:ext cx="3346450" cy="126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Today</a:t>
            </a:r>
          </a:p>
        </p:txBody>
      </p:sp>
      <p:sp>
        <p:nvSpPr>
          <p:cNvPr id="34819" name="Rectangle 3"/>
          <p:cNvSpPr>
            <a:spLocks noGrp="1" noChangeArrowheads="1"/>
          </p:cNvSpPr>
          <p:nvPr>
            <p:ph type="body" idx="1"/>
          </p:nvPr>
        </p:nvSpPr>
        <p:spPr>
          <a:xfrm>
            <a:off x="566738" y="1752600"/>
            <a:ext cx="8272462" cy="4267200"/>
          </a:xfrm>
        </p:spPr>
        <p:txBody>
          <a:bodyPr/>
          <a:lstStyle/>
          <a:p>
            <a:r>
              <a:rPr lang="en-US" dirty="0">
                <a:solidFill>
                  <a:schemeClr val="bg2"/>
                </a:solidFill>
              </a:rPr>
              <a:t>Color spaces</a:t>
            </a:r>
          </a:p>
          <a:p>
            <a:r>
              <a:rPr lang="en-US" dirty="0">
                <a:solidFill>
                  <a:schemeClr val="bg2"/>
                </a:solidFill>
              </a:rPr>
              <a:t>Ink</a:t>
            </a:r>
          </a:p>
          <a:p>
            <a:r>
              <a:rPr lang="en-US" dirty="0"/>
              <a:t>Image file formats</a:t>
            </a:r>
          </a:p>
          <a:p>
            <a:r>
              <a:rPr lang="en-US" dirty="0"/>
              <a:t>Color quantization</a:t>
            </a:r>
          </a:p>
          <a:p>
            <a:pPr>
              <a:buNone/>
            </a:pPr>
            <a:endParaRPr lang="en-US" dirty="0"/>
          </a:p>
          <a:p>
            <a:pPr>
              <a:buNone/>
            </a:pPr>
            <a:endParaRPr lang="en-US" dirty="0"/>
          </a:p>
        </p:txBody>
      </p:sp>
      <p:sp>
        <p:nvSpPr>
          <p:cNvPr id="5" name="Slide Number Placeholder 4"/>
          <p:cNvSpPr>
            <a:spLocks noGrp="1"/>
          </p:cNvSpPr>
          <p:nvPr>
            <p:ph type="sldNum" sz="quarter" idx="12"/>
          </p:nvPr>
        </p:nvSpPr>
        <p:spPr/>
        <p:txBody>
          <a:bodyPr/>
          <a:lstStyle/>
          <a:p>
            <a:fld id="{87037288-ABAD-4E56-93DB-19D719620939}" type="slidenum">
              <a:rPr lang="en-US" smtClean="0"/>
              <a:pPr/>
              <a:t>31</a:t>
            </a:fld>
            <a:endParaRPr lang="en-US"/>
          </a:p>
        </p:txBody>
      </p:sp>
    </p:spTree>
    <p:extLst>
      <p:ext uri="{BB962C8B-B14F-4D97-AF65-F5344CB8AC3E}">
        <p14:creationId xmlns:p14="http://schemas.microsoft.com/office/powerpoint/2010/main" val="974331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File Formats</a:t>
            </a:r>
          </a:p>
        </p:txBody>
      </p:sp>
      <p:sp>
        <p:nvSpPr>
          <p:cNvPr id="3" name="Content Placeholder 2"/>
          <p:cNvSpPr>
            <a:spLocks noGrp="1"/>
          </p:cNvSpPr>
          <p:nvPr>
            <p:ph idx="1"/>
          </p:nvPr>
        </p:nvSpPr>
        <p:spPr/>
        <p:txBody>
          <a:bodyPr/>
          <a:lstStyle/>
          <a:p>
            <a:pPr>
              <a:lnSpc>
                <a:spcPct val="90000"/>
              </a:lnSpc>
            </a:pPr>
            <a:r>
              <a:rPr lang="en-US" sz="2400" dirty="0"/>
              <a:t>How big is the image?</a:t>
            </a:r>
          </a:p>
          <a:p>
            <a:pPr lvl="1">
              <a:lnSpc>
                <a:spcPct val="90000"/>
              </a:lnSpc>
            </a:pPr>
            <a:r>
              <a:rPr lang="en-US" sz="2000" dirty="0"/>
              <a:t>All files in some way store width and height</a:t>
            </a:r>
          </a:p>
          <a:p>
            <a:pPr>
              <a:lnSpc>
                <a:spcPct val="90000"/>
              </a:lnSpc>
            </a:pPr>
            <a:r>
              <a:rPr lang="en-US" sz="2400" dirty="0"/>
              <a:t>How is the image data formatted?</a:t>
            </a:r>
          </a:p>
          <a:p>
            <a:pPr lvl="1">
              <a:lnSpc>
                <a:spcPct val="90000"/>
              </a:lnSpc>
            </a:pPr>
            <a:r>
              <a:rPr lang="en-US" sz="2000" dirty="0"/>
              <a:t>Is it a black and white image, a grayscale image, a color image, an </a:t>
            </a:r>
            <a:r>
              <a:rPr lang="en-US" sz="2000" i="1" dirty="0"/>
              <a:t>indexed color</a:t>
            </a:r>
            <a:r>
              <a:rPr lang="en-US" sz="2000" dirty="0"/>
              <a:t> image?</a:t>
            </a:r>
          </a:p>
          <a:p>
            <a:pPr lvl="1">
              <a:lnSpc>
                <a:spcPct val="90000"/>
              </a:lnSpc>
            </a:pPr>
            <a:r>
              <a:rPr lang="en-US" sz="2000" dirty="0"/>
              <a:t>How many bits per pixel?</a:t>
            </a:r>
          </a:p>
          <a:p>
            <a:pPr>
              <a:lnSpc>
                <a:spcPct val="90000"/>
              </a:lnSpc>
            </a:pPr>
            <a:r>
              <a:rPr lang="en-US" sz="2400" dirty="0"/>
              <a:t>What other information?</a:t>
            </a:r>
          </a:p>
          <a:p>
            <a:pPr lvl="1">
              <a:lnSpc>
                <a:spcPct val="90000"/>
              </a:lnSpc>
            </a:pPr>
            <a:r>
              <a:rPr lang="en-US" sz="2000" dirty="0"/>
              <a:t>Color tables, compression codebooks, creator information…</a:t>
            </a:r>
          </a:p>
          <a:p>
            <a:pPr>
              <a:lnSpc>
                <a:spcPct val="90000"/>
              </a:lnSpc>
            </a:pPr>
            <a:r>
              <a:rPr lang="en-US" sz="2400" dirty="0"/>
              <a:t>All image formats are a trade-off between ease of use, size of file, and quality of reproduction</a:t>
            </a:r>
          </a:p>
          <a:p>
            <a:endParaRPr lang="en-US" sz="2400"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dirty="0"/>
              <a:t>The Simplest File</a:t>
            </a:r>
          </a:p>
        </p:txBody>
      </p:sp>
      <p:sp>
        <p:nvSpPr>
          <p:cNvPr id="133123" name="Rectangle 3"/>
          <p:cNvSpPr>
            <a:spLocks noGrp="1" noChangeArrowheads="1"/>
          </p:cNvSpPr>
          <p:nvPr>
            <p:ph type="body" idx="1"/>
          </p:nvPr>
        </p:nvSpPr>
        <p:spPr>
          <a:xfrm>
            <a:off x="685800" y="1757362"/>
            <a:ext cx="7924800" cy="4262438"/>
          </a:xfrm>
        </p:spPr>
        <p:txBody>
          <a:bodyPr/>
          <a:lstStyle/>
          <a:p>
            <a:r>
              <a:rPr lang="en-US" sz="1800" dirty="0"/>
              <a:t>Assumes that the color depth is known and agreed on</a:t>
            </a:r>
          </a:p>
          <a:p>
            <a:r>
              <a:rPr lang="en-US" sz="1800" dirty="0"/>
              <a:t>Store width, height, and data for every pixel in sequence</a:t>
            </a:r>
          </a:p>
          <a:p>
            <a:r>
              <a:rPr lang="en-US" sz="1800" dirty="0"/>
              <a:t>This is how you normally store an image in memory</a:t>
            </a:r>
          </a:p>
          <a:p>
            <a:endParaRPr lang="en-US" sz="1800" dirty="0"/>
          </a:p>
          <a:p>
            <a:endParaRPr lang="en-US" sz="1800" dirty="0"/>
          </a:p>
          <a:p>
            <a:endParaRPr lang="en-US" sz="1800" dirty="0"/>
          </a:p>
          <a:p>
            <a:endParaRPr lang="en-US" sz="1800" dirty="0"/>
          </a:p>
          <a:p>
            <a:r>
              <a:rPr lang="en-US" sz="1800" dirty="0"/>
              <a:t>Unsigned because width and height are positive, and unsigned char because it is the best type for raw 8 bit data</a:t>
            </a:r>
          </a:p>
          <a:p>
            <a:r>
              <a:rPr lang="en-US" sz="1800" dirty="0"/>
              <a:t>Note that you require some implicit scheme for laying out a rectangular array into a linear one</a:t>
            </a:r>
          </a:p>
        </p:txBody>
      </p:sp>
      <p:sp>
        <p:nvSpPr>
          <p:cNvPr id="133124" name="Text Box 4"/>
          <p:cNvSpPr txBox="1">
            <a:spLocks noChangeArrowheads="1"/>
          </p:cNvSpPr>
          <p:nvPr/>
        </p:nvSpPr>
        <p:spPr bwMode="auto">
          <a:xfrm>
            <a:off x="304800" y="2801937"/>
            <a:ext cx="3829050" cy="1465263"/>
          </a:xfrm>
          <a:prstGeom prst="rect">
            <a:avLst/>
          </a:prstGeom>
          <a:noFill/>
          <a:ln w="9525">
            <a:noFill/>
            <a:miter lim="800000"/>
            <a:headEnd/>
            <a:tailEnd/>
          </a:ln>
          <a:effectLst/>
        </p:spPr>
        <p:txBody>
          <a:bodyPr wrap="none">
            <a:spAutoFit/>
          </a:bodyPr>
          <a:lstStyle/>
          <a:p>
            <a:r>
              <a:rPr lang="en-US" sz="1800" dirty="0">
                <a:latin typeface="Courier New" pitchFamily="49" charset="0"/>
              </a:rPr>
              <a:t>class Image {</a:t>
            </a:r>
          </a:p>
          <a:p>
            <a:r>
              <a:rPr lang="en-US" sz="1800" dirty="0">
                <a:latin typeface="Courier New" pitchFamily="49" charset="0"/>
              </a:rPr>
              <a:t>	unsigned </a:t>
            </a:r>
            <a:r>
              <a:rPr lang="en-US" sz="1800" dirty="0" err="1">
                <a:latin typeface="Courier New" pitchFamily="49" charset="0"/>
              </a:rPr>
              <a:t>int</a:t>
            </a:r>
            <a:r>
              <a:rPr lang="en-US" sz="1800" dirty="0">
                <a:latin typeface="Courier New" pitchFamily="49" charset="0"/>
              </a:rPr>
              <a:t> width;</a:t>
            </a:r>
          </a:p>
          <a:p>
            <a:r>
              <a:rPr lang="en-US" sz="1800" dirty="0">
                <a:latin typeface="Courier New" pitchFamily="49" charset="0"/>
              </a:rPr>
              <a:t>	unsigned </a:t>
            </a:r>
            <a:r>
              <a:rPr lang="en-US" sz="1800" dirty="0" err="1">
                <a:latin typeface="Courier New" pitchFamily="49" charset="0"/>
              </a:rPr>
              <a:t>int</a:t>
            </a:r>
            <a:r>
              <a:rPr lang="en-US" sz="1800" dirty="0">
                <a:latin typeface="Courier New" pitchFamily="49" charset="0"/>
              </a:rPr>
              <a:t> height;</a:t>
            </a:r>
          </a:p>
          <a:p>
            <a:r>
              <a:rPr lang="en-US" sz="1800" dirty="0">
                <a:latin typeface="Courier New" pitchFamily="49" charset="0"/>
              </a:rPr>
              <a:t>	unsigned char *data;</a:t>
            </a:r>
          </a:p>
          <a:p>
            <a:r>
              <a:rPr lang="en-US" sz="1800" dirty="0">
                <a:latin typeface="Courier New" pitchFamily="49" charset="0"/>
              </a:rPr>
              <a:t>}</a:t>
            </a:r>
          </a:p>
        </p:txBody>
      </p:sp>
      <p:sp>
        <p:nvSpPr>
          <p:cNvPr id="133125" name="Rectangle 5"/>
          <p:cNvSpPr>
            <a:spLocks noChangeArrowheads="1"/>
          </p:cNvSpPr>
          <p:nvPr/>
        </p:nvSpPr>
        <p:spPr bwMode="auto">
          <a:xfrm>
            <a:off x="7162800" y="1676400"/>
            <a:ext cx="1600200" cy="1600200"/>
          </a:xfrm>
          <a:prstGeom prst="rect">
            <a:avLst/>
          </a:prstGeom>
          <a:noFill/>
          <a:ln w="9525">
            <a:solidFill>
              <a:schemeClr val="tx1"/>
            </a:solidFill>
            <a:miter lim="800000"/>
            <a:headEnd/>
            <a:tailEnd/>
          </a:ln>
          <a:effectLst/>
        </p:spPr>
        <p:txBody>
          <a:bodyPr wrap="none" anchor="ctr"/>
          <a:lstStyle/>
          <a:p>
            <a:endParaRPr lang="en-US"/>
          </a:p>
        </p:txBody>
      </p:sp>
      <p:sp>
        <p:nvSpPr>
          <p:cNvPr id="133126" name="Line 6"/>
          <p:cNvSpPr>
            <a:spLocks noChangeShapeType="1"/>
          </p:cNvSpPr>
          <p:nvPr/>
        </p:nvSpPr>
        <p:spPr bwMode="auto">
          <a:xfrm>
            <a:off x="7696200" y="1676400"/>
            <a:ext cx="0" cy="1600200"/>
          </a:xfrm>
          <a:prstGeom prst="line">
            <a:avLst/>
          </a:prstGeom>
          <a:noFill/>
          <a:ln w="9525">
            <a:solidFill>
              <a:schemeClr val="tx1"/>
            </a:solidFill>
            <a:round/>
            <a:headEnd/>
            <a:tailEnd/>
          </a:ln>
          <a:effectLst/>
        </p:spPr>
        <p:txBody>
          <a:bodyPr/>
          <a:lstStyle/>
          <a:p>
            <a:endParaRPr lang="en-US"/>
          </a:p>
        </p:txBody>
      </p:sp>
      <p:sp>
        <p:nvSpPr>
          <p:cNvPr id="133127" name="Line 7"/>
          <p:cNvSpPr>
            <a:spLocks noChangeShapeType="1"/>
          </p:cNvSpPr>
          <p:nvPr/>
        </p:nvSpPr>
        <p:spPr bwMode="auto">
          <a:xfrm>
            <a:off x="7162800" y="2209800"/>
            <a:ext cx="1600200" cy="0"/>
          </a:xfrm>
          <a:prstGeom prst="line">
            <a:avLst/>
          </a:prstGeom>
          <a:noFill/>
          <a:ln w="9525">
            <a:solidFill>
              <a:schemeClr val="tx1"/>
            </a:solidFill>
            <a:round/>
            <a:headEnd/>
            <a:tailEnd/>
          </a:ln>
          <a:effectLst/>
        </p:spPr>
        <p:txBody>
          <a:bodyPr/>
          <a:lstStyle/>
          <a:p>
            <a:endParaRPr lang="en-US"/>
          </a:p>
        </p:txBody>
      </p:sp>
      <p:sp>
        <p:nvSpPr>
          <p:cNvPr id="133128" name="Line 8"/>
          <p:cNvSpPr>
            <a:spLocks noChangeShapeType="1"/>
          </p:cNvSpPr>
          <p:nvPr/>
        </p:nvSpPr>
        <p:spPr bwMode="auto">
          <a:xfrm>
            <a:off x="7162800" y="2743200"/>
            <a:ext cx="1600200" cy="0"/>
          </a:xfrm>
          <a:prstGeom prst="line">
            <a:avLst/>
          </a:prstGeom>
          <a:noFill/>
          <a:ln w="9525">
            <a:solidFill>
              <a:schemeClr val="tx1"/>
            </a:solidFill>
            <a:round/>
            <a:headEnd/>
            <a:tailEnd/>
          </a:ln>
          <a:effectLst/>
        </p:spPr>
        <p:txBody>
          <a:bodyPr/>
          <a:lstStyle/>
          <a:p>
            <a:endParaRPr lang="en-US"/>
          </a:p>
        </p:txBody>
      </p:sp>
      <p:sp>
        <p:nvSpPr>
          <p:cNvPr id="133129" name="Text Box 9"/>
          <p:cNvSpPr txBox="1">
            <a:spLocks noChangeArrowheads="1"/>
          </p:cNvSpPr>
          <p:nvPr/>
        </p:nvSpPr>
        <p:spPr bwMode="auto">
          <a:xfrm>
            <a:off x="7086600" y="2209800"/>
            <a:ext cx="762000" cy="396875"/>
          </a:xfrm>
          <a:prstGeom prst="rect">
            <a:avLst/>
          </a:prstGeom>
          <a:noFill/>
          <a:ln w="9525">
            <a:noFill/>
            <a:miter lim="800000"/>
            <a:headEnd/>
            <a:tailEnd/>
          </a:ln>
          <a:effectLst/>
        </p:spPr>
        <p:txBody>
          <a:bodyPr>
            <a:spAutoFit/>
          </a:bodyPr>
          <a:lstStyle/>
          <a:p>
            <a:r>
              <a:rPr lang="en-US" sz="2000"/>
              <a:t>3</a:t>
            </a:r>
            <a:r>
              <a:rPr lang="en-US" baseline="-25000"/>
              <a:t>r,g,b</a:t>
            </a:r>
          </a:p>
        </p:txBody>
      </p:sp>
      <p:sp>
        <p:nvSpPr>
          <p:cNvPr id="133130" name="Rectangle 10"/>
          <p:cNvSpPr>
            <a:spLocks noChangeArrowheads="1"/>
          </p:cNvSpPr>
          <p:nvPr/>
        </p:nvSpPr>
        <p:spPr bwMode="auto">
          <a:xfrm>
            <a:off x="4648200" y="3657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133131" name="Text Box 11"/>
          <p:cNvSpPr txBox="1">
            <a:spLocks noChangeArrowheads="1"/>
          </p:cNvSpPr>
          <p:nvPr/>
        </p:nvSpPr>
        <p:spPr bwMode="auto">
          <a:xfrm>
            <a:off x="4648200" y="3657600"/>
            <a:ext cx="366713" cy="396875"/>
          </a:xfrm>
          <a:prstGeom prst="rect">
            <a:avLst/>
          </a:prstGeom>
          <a:noFill/>
          <a:ln w="9525">
            <a:noFill/>
            <a:miter lim="800000"/>
            <a:headEnd/>
            <a:tailEnd/>
          </a:ln>
          <a:effectLst/>
        </p:spPr>
        <p:txBody>
          <a:bodyPr wrap="none">
            <a:spAutoFit/>
          </a:bodyPr>
          <a:lstStyle/>
          <a:p>
            <a:r>
              <a:rPr lang="en-US" sz="2000" dirty="0"/>
              <a:t>0</a:t>
            </a:r>
            <a:r>
              <a:rPr lang="en-US" sz="2000" baseline="-25000" dirty="0"/>
              <a:t>r</a:t>
            </a:r>
          </a:p>
        </p:txBody>
      </p:sp>
      <p:sp>
        <p:nvSpPr>
          <p:cNvPr id="133132" name="Rectangle 12"/>
          <p:cNvSpPr>
            <a:spLocks noChangeArrowheads="1"/>
          </p:cNvSpPr>
          <p:nvPr/>
        </p:nvSpPr>
        <p:spPr bwMode="auto">
          <a:xfrm>
            <a:off x="5029200" y="3657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133133" name="Rectangle 13"/>
          <p:cNvSpPr>
            <a:spLocks noChangeArrowheads="1"/>
          </p:cNvSpPr>
          <p:nvPr/>
        </p:nvSpPr>
        <p:spPr bwMode="auto">
          <a:xfrm>
            <a:off x="5410200" y="3657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133134" name="Rectangle 14"/>
          <p:cNvSpPr>
            <a:spLocks noChangeArrowheads="1"/>
          </p:cNvSpPr>
          <p:nvPr/>
        </p:nvSpPr>
        <p:spPr bwMode="auto">
          <a:xfrm>
            <a:off x="5791200" y="3657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133135" name="Rectangle 15"/>
          <p:cNvSpPr>
            <a:spLocks noChangeArrowheads="1"/>
          </p:cNvSpPr>
          <p:nvPr/>
        </p:nvSpPr>
        <p:spPr bwMode="auto">
          <a:xfrm>
            <a:off x="6172200" y="3657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133136" name="Rectangle 16"/>
          <p:cNvSpPr>
            <a:spLocks noChangeArrowheads="1"/>
          </p:cNvSpPr>
          <p:nvPr/>
        </p:nvSpPr>
        <p:spPr bwMode="auto">
          <a:xfrm>
            <a:off x="6553200" y="3657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133137" name="Rectangle 17"/>
          <p:cNvSpPr>
            <a:spLocks noChangeArrowheads="1"/>
          </p:cNvSpPr>
          <p:nvPr/>
        </p:nvSpPr>
        <p:spPr bwMode="auto">
          <a:xfrm>
            <a:off x="6934200" y="3657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133138" name="Rectangle 18"/>
          <p:cNvSpPr>
            <a:spLocks noChangeArrowheads="1"/>
          </p:cNvSpPr>
          <p:nvPr/>
        </p:nvSpPr>
        <p:spPr bwMode="auto">
          <a:xfrm>
            <a:off x="6934200" y="3657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133139" name="Rectangle 19"/>
          <p:cNvSpPr>
            <a:spLocks noChangeArrowheads="1"/>
          </p:cNvSpPr>
          <p:nvPr/>
        </p:nvSpPr>
        <p:spPr bwMode="auto">
          <a:xfrm>
            <a:off x="7315200" y="3657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133140" name="Rectangle 20"/>
          <p:cNvSpPr>
            <a:spLocks noChangeArrowheads="1"/>
          </p:cNvSpPr>
          <p:nvPr/>
        </p:nvSpPr>
        <p:spPr bwMode="auto">
          <a:xfrm>
            <a:off x="7696200" y="3657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133141" name="Rectangle 21"/>
          <p:cNvSpPr>
            <a:spLocks noChangeArrowheads="1"/>
          </p:cNvSpPr>
          <p:nvPr/>
        </p:nvSpPr>
        <p:spPr bwMode="auto">
          <a:xfrm>
            <a:off x="7696200" y="3657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133142" name="Line 22"/>
          <p:cNvSpPr>
            <a:spLocks noChangeShapeType="1"/>
          </p:cNvSpPr>
          <p:nvPr/>
        </p:nvSpPr>
        <p:spPr bwMode="auto">
          <a:xfrm flipV="1">
            <a:off x="4114800" y="3810000"/>
            <a:ext cx="457200" cy="0"/>
          </a:xfrm>
          <a:prstGeom prst="line">
            <a:avLst/>
          </a:prstGeom>
          <a:noFill/>
          <a:ln w="9525">
            <a:solidFill>
              <a:schemeClr val="tx1"/>
            </a:solidFill>
            <a:round/>
            <a:headEnd/>
            <a:tailEnd type="triangle" w="med" len="med"/>
          </a:ln>
          <a:effectLst/>
        </p:spPr>
        <p:txBody>
          <a:bodyPr/>
          <a:lstStyle/>
          <a:p>
            <a:endParaRPr lang="en-US"/>
          </a:p>
        </p:txBody>
      </p:sp>
      <p:sp>
        <p:nvSpPr>
          <p:cNvPr id="133143" name="Text Box 23"/>
          <p:cNvSpPr txBox="1">
            <a:spLocks noChangeArrowheads="1"/>
          </p:cNvSpPr>
          <p:nvPr/>
        </p:nvSpPr>
        <p:spPr bwMode="auto">
          <a:xfrm>
            <a:off x="7086600" y="1676400"/>
            <a:ext cx="762000" cy="396875"/>
          </a:xfrm>
          <a:prstGeom prst="rect">
            <a:avLst/>
          </a:prstGeom>
          <a:noFill/>
          <a:ln w="9525">
            <a:noFill/>
            <a:miter lim="800000"/>
            <a:headEnd/>
            <a:tailEnd/>
          </a:ln>
          <a:effectLst/>
        </p:spPr>
        <p:txBody>
          <a:bodyPr>
            <a:spAutoFit/>
          </a:bodyPr>
          <a:lstStyle/>
          <a:p>
            <a:r>
              <a:rPr lang="en-US" sz="2000"/>
              <a:t>0</a:t>
            </a:r>
            <a:r>
              <a:rPr lang="en-US" baseline="-25000"/>
              <a:t>r,g,b</a:t>
            </a:r>
          </a:p>
        </p:txBody>
      </p:sp>
      <p:sp>
        <p:nvSpPr>
          <p:cNvPr id="133144" name="Line 24"/>
          <p:cNvSpPr>
            <a:spLocks noChangeShapeType="1"/>
          </p:cNvSpPr>
          <p:nvPr/>
        </p:nvSpPr>
        <p:spPr bwMode="auto">
          <a:xfrm>
            <a:off x="8229600" y="1676400"/>
            <a:ext cx="0" cy="1600200"/>
          </a:xfrm>
          <a:prstGeom prst="line">
            <a:avLst/>
          </a:prstGeom>
          <a:noFill/>
          <a:ln w="9525">
            <a:solidFill>
              <a:schemeClr val="tx1"/>
            </a:solidFill>
            <a:round/>
            <a:headEnd/>
            <a:tailEnd/>
          </a:ln>
          <a:effectLst/>
        </p:spPr>
        <p:txBody>
          <a:bodyPr/>
          <a:lstStyle/>
          <a:p>
            <a:endParaRPr lang="en-US"/>
          </a:p>
        </p:txBody>
      </p:sp>
      <p:sp>
        <p:nvSpPr>
          <p:cNvPr id="133145" name="Text Box 25"/>
          <p:cNvSpPr txBox="1">
            <a:spLocks noChangeArrowheads="1"/>
          </p:cNvSpPr>
          <p:nvPr/>
        </p:nvSpPr>
        <p:spPr bwMode="auto">
          <a:xfrm>
            <a:off x="7620000" y="1676400"/>
            <a:ext cx="762000" cy="396875"/>
          </a:xfrm>
          <a:prstGeom prst="rect">
            <a:avLst/>
          </a:prstGeom>
          <a:noFill/>
          <a:ln w="9525">
            <a:noFill/>
            <a:miter lim="800000"/>
            <a:headEnd/>
            <a:tailEnd/>
          </a:ln>
          <a:effectLst/>
        </p:spPr>
        <p:txBody>
          <a:bodyPr>
            <a:spAutoFit/>
          </a:bodyPr>
          <a:lstStyle/>
          <a:p>
            <a:r>
              <a:rPr lang="en-US" sz="2000"/>
              <a:t>1</a:t>
            </a:r>
            <a:r>
              <a:rPr lang="en-US" baseline="-25000"/>
              <a:t>r,g,b</a:t>
            </a:r>
          </a:p>
        </p:txBody>
      </p:sp>
      <p:sp>
        <p:nvSpPr>
          <p:cNvPr id="133146" name="Text Box 26"/>
          <p:cNvSpPr txBox="1">
            <a:spLocks noChangeArrowheads="1"/>
          </p:cNvSpPr>
          <p:nvPr/>
        </p:nvSpPr>
        <p:spPr bwMode="auto">
          <a:xfrm>
            <a:off x="8153400" y="1676400"/>
            <a:ext cx="762000" cy="396875"/>
          </a:xfrm>
          <a:prstGeom prst="rect">
            <a:avLst/>
          </a:prstGeom>
          <a:noFill/>
          <a:ln w="9525">
            <a:noFill/>
            <a:miter lim="800000"/>
            <a:headEnd/>
            <a:tailEnd/>
          </a:ln>
          <a:effectLst/>
        </p:spPr>
        <p:txBody>
          <a:bodyPr>
            <a:spAutoFit/>
          </a:bodyPr>
          <a:lstStyle/>
          <a:p>
            <a:r>
              <a:rPr lang="en-US" sz="2000"/>
              <a:t>2</a:t>
            </a:r>
            <a:r>
              <a:rPr lang="en-US" baseline="-25000"/>
              <a:t>r,g,b</a:t>
            </a:r>
          </a:p>
        </p:txBody>
      </p:sp>
      <p:sp>
        <p:nvSpPr>
          <p:cNvPr id="133147" name="Text Box 27"/>
          <p:cNvSpPr txBox="1">
            <a:spLocks noChangeArrowheads="1"/>
          </p:cNvSpPr>
          <p:nvPr/>
        </p:nvSpPr>
        <p:spPr bwMode="auto">
          <a:xfrm>
            <a:off x="7620000" y="2209800"/>
            <a:ext cx="762000" cy="396875"/>
          </a:xfrm>
          <a:prstGeom prst="rect">
            <a:avLst/>
          </a:prstGeom>
          <a:noFill/>
          <a:ln w="9525">
            <a:noFill/>
            <a:miter lim="800000"/>
            <a:headEnd/>
            <a:tailEnd/>
          </a:ln>
          <a:effectLst/>
        </p:spPr>
        <p:txBody>
          <a:bodyPr>
            <a:spAutoFit/>
          </a:bodyPr>
          <a:lstStyle/>
          <a:p>
            <a:r>
              <a:rPr lang="en-US" sz="2000"/>
              <a:t>4</a:t>
            </a:r>
            <a:r>
              <a:rPr lang="en-US" baseline="-25000"/>
              <a:t>r,g,b</a:t>
            </a:r>
          </a:p>
        </p:txBody>
      </p:sp>
      <p:sp>
        <p:nvSpPr>
          <p:cNvPr id="133148" name="Text Box 28"/>
          <p:cNvSpPr txBox="1">
            <a:spLocks noChangeArrowheads="1"/>
          </p:cNvSpPr>
          <p:nvPr/>
        </p:nvSpPr>
        <p:spPr bwMode="auto">
          <a:xfrm>
            <a:off x="8153400" y="2209800"/>
            <a:ext cx="762000" cy="396875"/>
          </a:xfrm>
          <a:prstGeom prst="rect">
            <a:avLst/>
          </a:prstGeom>
          <a:noFill/>
          <a:ln w="9525">
            <a:noFill/>
            <a:miter lim="800000"/>
            <a:headEnd/>
            <a:tailEnd/>
          </a:ln>
          <a:effectLst/>
        </p:spPr>
        <p:txBody>
          <a:bodyPr>
            <a:spAutoFit/>
          </a:bodyPr>
          <a:lstStyle/>
          <a:p>
            <a:r>
              <a:rPr lang="en-US" sz="2000"/>
              <a:t>5</a:t>
            </a:r>
            <a:r>
              <a:rPr lang="en-US" baseline="-25000"/>
              <a:t>r,g,b</a:t>
            </a:r>
          </a:p>
        </p:txBody>
      </p:sp>
      <p:sp>
        <p:nvSpPr>
          <p:cNvPr id="133149" name="Text Box 29"/>
          <p:cNvSpPr txBox="1">
            <a:spLocks noChangeArrowheads="1"/>
          </p:cNvSpPr>
          <p:nvPr/>
        </p:nvSpPr>
        <p:spPr bwMode="auto">
          <a:xfrm>
            <a:off x="8153400" y="2743200"/>
            <a:ext cx="762000" cy="396875"/>
          </a:xfrm>
          <a:prstGeom prst="rect">
            <a:avLst/>
          </a:prstGeom>
          <a:noFill/>
          <a:ln w="9525">
            <a:noFill/>
            <a:miter lim="800000"/>
            <a:headEnd/>
            <a:tailEnd/>
          </a:ln>
          <a:effectLst/>
        </p:spPr>
        <p:txBody>
          <a:bodyPr>
            <a:spAutoFit/>
          </a:bodyPr>
          <a:lstStyle/>
          <a:p>
            <a:r>
              <a:rPr lang="en-US" sz="2000"/>
              <a:t>8</a:t>
            </a:r>
            <a:r>
              <a:rPr lang="en-US" baseline="-25000"/>
              <a:t>r,g,b</a:t>
            </a:r>
          </a:p>
        </p:txBody>
      </p:sp>
      <p:sp>
        <p:nvSpPr>
          <p:cNvPr id="133150" name="Text Box 30"/>
          <p:cNvSpPr txBox="1">
            <a:spLocks noChangeArrowheads="1"/>
          </p:cNvSpPr>
          <p:nvPr/>
        </p:nvSpPr>
        <p:spPr bwMode="auto">
          <a:xfrm>
            <a:off x="7620000" y="2743200"/>
            <a:ext cx="762000" cy="396875"/>
          </a:xfrm>
          <a:prstGeom prst="rect">
            <a:avLst/>
          </a:prstGeom>
          <a:noFill/>
          <a:ln w="9525">
            <a:noFill/>
            <a:miter lim="800000"/>
            <a:headEnd/>
            <a:tailEnd/>
          </a:ln>
          <a:effectLst/>
        </p:spPr>
        <p:txBody>
          <a:bodyPr>
            <a:spAutoFit/>
          </a:bodyPr>
          <a:lstStyle/>
          <a:p>
            <a:r>
              <a:rPr lang="en-US" sz="2000"/>
              <a:t>7</a:t>
            </a:r>
            <a:r>
              <a:rPr lang="en-US" baseline="-25000"/>
              <a:t>r,g,b</a:t>
            </a:r>
          </a:p>
        </p:txBody>
      </p:sp>
      <p:sp>
        <p:nvSpPr>
          <p:cNvPr id="133151" name="Text Box 31"/>
          <p:cNvSpPr txBox="1">
            <a:spLocks noChangeArrowheads="1"/>
          </p:cNvSpPr>
          <p:nvPr/>
        </p:nvSpPr>
        <p:spPr bwMode="auto">
          <a:xfrm>
            <a:off x="7086600" y="2743200"/>
            <a:ext cx="762000" cy="396875"/>
          </a:xfrm>
          <a:prstGeom prst="rect">
            <a:avLst/>
          </a:prstGeom>
          <a:noFill/>
          <a:ln w="9525">
            <a:noFill/>
            <a:miter lim="800000"/>
            <a:headEnd/>
            <a:tailEnd/>
          </a:ln>
          <a:effectLst/>
        </p:spPr>
        <p:txBody>
          <a:bodyPr>
            <a:spAutoFit/>
          </a:bodyPr>
          <a:lstStyle/>
          <a:p>
            <a:r>
              <a:rPr lang="en-US" sz="2000"/>
              <a:t>6</a:t>
            </a:r>
            <a:r>
              <a:rPr lang="en-US" baseline="-25000"/>
              <a:t>r,g,b</a:t>
            </a:r>
          </a:p>
        </p:txBody>
      </p:sp>
      <p:sp>
        <p:nvSpPr>
          <p:cNvPr id="133152" name="Rectangle 32"/>
          <p:cNvSpPr>
            <a:spLocks noChangeArrowheads="1"/>
          </p:cNvSpPr>
          <p:nvPr/>
        </p:nvSpPr>
        <p:spPr bwMode="auto">
          <a:xfrm>
            <a:off x="8077200" y="3657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133153" name="Rectangle 33"/>
          <p:cNvSpPr>
            <a:spLocks noChangeArrowheads="1"/>
          </p:cNvSpPr>
          <p:nvPr/>
        </p:nvSpPr>
        <p:spPr bwMode="auto">
          <a:xfrm>
            <a:off x="8458200" y="3657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133154" name="Text Box 34"/>
          <p:cNvSpPr txBox="1">
            <a:spLocks noChangeArrowheads="1"/>
          </p:cNvSpPr>
          <p:nvPr/>
        </p:nvSpPr>
        <p:spPr bwMode="auto">
          <a:xfrm>
            <a:off x="5029200" y="3657600"/>
            <a:ext cx="393700" cy="396875"/>
          </a:xfrm>
          <a:prstGeom prst="rect">
            <a:avLst/>
          </a:prstGeom>
          <a:noFill/>
          <a:ln w="9525">
            <a:noFill/>
            <a:miter lim="800000"/>
            <a:headEnd/>
            <a:tailEnd/>
          </a:ln>
          <a:effectLst/>
        </p:spPr>
        <p:txBody>
          <a:bodyPr wrap="none">
            <a:spAutoFit/>
          </a:bodyPr>
          <a:lstStyle/>
          <a:p>
            <a:r>
              <a:rPr lang="en-US" sz="2000"/>
              <a:t>0</a:t>
            </a:r>
            <a:r>
              <a:rPr lang="en-US" sz="2000" baseline="-25000"/>
              <a:t>g</a:t>
            </a:r>
          </a:p>
        </p:txBody>
      </p:sp>
      <p:sp>
        <p:nvSpPr>
          <p:cNvPr id="133155" name="Text Box 35"/>
          <p:cNvSpPr txBox="1">
            <a:spLocks noChangeArrowheads="1"/>
          </p:cNvSpPr>
          <p:nvPr/>
        </p:nvSpPr>
        <p:spPr bwMode="auto">
          <a:xfrm>
            <a:off x="5410200" y="3657600"/>
            <a:ext cx="393700" cy="396875"/>
          </a:xfrm>
          <a:prstGeom prst="rect">
            <a:avLst/>
          </a:prstGeom>
          <a:noFill/>
          <a:ln w="9525">
            <a:noFill/>
            <a:miter lim="800000"/>
            <a:headEnd/>
            <a:tailEnd/>
          </a:ln>
          <a:effectLst/>
        </p:spPr>
        <p:txBody>
          <a:bodyPr wrap="none">
            <a:spAutoFit/>
          </a:bodyPr>
          <a:lstStyle/>
          <a:p>
            <a:r>
              <a:rPr lang="en-US" sz="2000"/>
              <a:t>0</a:t>
            </a:r>
            <a:r>
              <a:rPr lang="en-US" sz="2000" baseline="-25000"/>
              <a:t>b</a:t>
            </a:r>
          </a:p>
        </p:txBody>
      </p:sp>
      <p:sp>
        <p:nvSpPr>
          <p:cNvPr id="133156" name="Text Box 36"/>
          <p:cNvSpPr txBox="1">
            <a:spLocks noChangeArrowheads="1"/>
          </p:cNvSpPr>
          <p:nvPr/>
        </p:nvSpPr>
        <p:spPr bwMode="auto">
          <a:xfrm>
            <a:off x="6172200" y="3657600"/>
            <a:ext cx="393700" cy="396875"/>
          </a:xfrm>
          <a:prstGeom prst="rect">
            <a:avLst/>
          </a:prstGeom>
          <a:noFill/>
          <a:ln w="9525">
            <a:noFill/>
            <a:miter lim="800000"/>
            <a:headEnd/>
            <a:tailEnd/>
          </a:ln>
          <a:effectLst/>
        </p:spPr>
        <p:txBody>
          <a:bodyPr wrap="none">
            <a:spAutoFit/>
          </a:bodyPr>
          <a:lstStyle/>
          <a:p>
            <a:r>
              <a:rPr lang="en-US" sz="2000"/>
              <a:t>1</a:t>
            </a:r>
            <a:r>
              <a:rPr lang="en-US" sz="2000" baseline="-25000"/>
              <a:t>g</a:t>
            </a:r>
          </a:p>
        </p:txBody>
      </p:sp>
      <p:sp>
        <p:nvSpPr>
          <p:cNvPr id="133157" name="Text Box 37"/>
          <p:cNvSpPr txBox="1">
            <a:spLocks noChangeArrowheads="1"/>
          </p:cNvSpPr>
          <p:nvPr/>
        </p:nvSpPr>
        <p:spPr bwMode="auto">
          <a:xfrm>
            <a:off x="5791200" y="3657600"/>
            <a:ext cx="366713" cy="396875"/>
          </a:xfrm>
          <a:prstGeom prst="rect">
            <a:avLst/>
          </a:prstGeom>
          <a:noFill/>
          <a:ln w="9525">
            <a:noFill/>
            <a:miter lim="800000"/>
            <a:headEnd/>
            <a:tailEnd/>
          </a:ln>
          <a:effectLst/>
        </p:spPr>
        <p:txBody>
          <a:bodyPr wrap="none">
            <a:spAutoFit/>
          </a:bodyPr>
          <a:lstStyle/>
          <a:p>
            <a:r>
              <a:rPr lang="en-US" sz="2000"/>
              <a:t>1</a:t>
            </a:r>
            <a:r>
              <a:rPr lang="en-US" sz="2000" baseline="-25000"/>
              <a:t>r</a:t>
            </a:r>
          </a:p>
        </p:txBody>
      </p:sp>
      <p:sp>
        <p:nvSpPr>
          <p:cNvPr id="133158" name="Text Box 38"/>
          <p:cNvSpPr txBox="1">
            <a:spLocks noChangeArrowheads="1"/>
          </p:cNvSpPr>
          <p:nvPr/>
        </p:nvSpPr>
        <p:spPr bwMode="auto">
          <a:xfrm>
            <a:off x="6553200" y="3657600"/>
            <a:ext cx="393700" cy="396875"/>
          </a:xfrm>
          <a:prstGeom prst="rect">
            <a:avLst/>
          </a:prstGeom>
          <a:noFill/>
          <a:ln w="9525">
            <a:noFill/>
            <a:miter lim="800000"/>
            <a:headEnd/>
            <a:tailEnd/>
          </a:ln>
          <a:effectLst/>
        </p:spPr>
        <p:txBody>
          <a:bodyPr wrap="none">
            <a:spAutoFit/>
          </a:bodyPr>
          <a:lstStyle/>
          <a:p>
            <a:r>
              <a:rPr lang="en-US" sz="2000"/>
              <a:t>1</a:t>
            </a:r>
            <a:r>
              <a:rPr lang="en-US" sz="2000" baseline="-25000"/>
              <a:t>b</a:t>
            </a:r>
          </a:p>
        </p:txBody>
      </p:sp>
      <p:sp>
        <p:nvSpPr>
          <p:cNvPr id="133159" name="Text Box 39"/>
          <p:cNvSpPr txBox="1">
            <a:spLocks noChangeArrowheads="1"/>
          </p:cNvSpPr>
          <p:nvPr/>
        </p:nvSpPr>
        <p:spPr bwMode="auto">
          <a:xfrm>
            <a:off x="6934200" y="3657600"/>
            <a:ext cx="366713" cy="396875"/>
          </a:xfrm>
          <a:prstGeom prst="rect">
            <a:avLst/>
          </a:prstGeom>
          <a:noFill/>
          <a:ln w="9525">
            <a:noFill/>
            <a:miter lim="800000"/>
            <a:headEnd/>
            <a:tailEnd/>
          </a:ln>
          <a:effectLst/>
        </p:spPr>
        <p:txBody>
          <a:bodyPr wrap="none">
            <a:spAutoFit/>
          </a:bodyPr>
          <a:lstStyle/>
          <a:p>
            <a:r>
              <a:rPr lang="en-US" sz="2000"/>
              <a:t>2</a:t>
            </a:r>
            <a:r>
              <a:rPr lang="en-US" sz="2000" baseline="-25000"/>
              <a:t>r</a:t>
            </a:r>
          </a:p>
        </p:txBody>
      </p:sp>
      <p:sp>
        <p:nvSpPr>
          <p:cNvPr id="133160" name="Text Box 40"/>
          <p:cNvSpPr txBox="1">
            <a:spLocks noChangeArrowheads="1"/>
          </p:cNvSpPr>
          <p:nvPr/>
        </p:nvSpPr>
        <p:spPr bwMode="auto">
          <a:xfrm>
            <a:off x="7315200" y="3657600"/>
            <a:ext cx="393700" cy="396875"/>
          </a:xfrm>
          <a:prstGeom prst="rect">
            <a:avLst/>
          </a:prstGeom>
          <a:noFill/>
          <a:ln w="9525">
            <a:noFill/>
            <a:miter lim="800000"/>
            <a:headEnd/>
            <a:tailEnd/>
          </a:ln>
          <a:effectLst/>
        </p:spPr>
        <p:txBody>
          <a:bodyPr wrap="none">
            <a:spAutoFit/>
          </a:bodyPr>
          <a:lstStyle/>
          <a:p>
            <a:r>
              <a:rPr lang="en-US" sz="2000"/>
              <a:t>2</a:t>
            </a:r>
            <a:r>
              <a:rPr lang="en-US" sz="2000" baseline="-25000"/>
              <a:t>g</a:t>
            </a:r>
          </a:p>
        </p:txBody>
      </p:sp>
      <p:sp>
        <p:nvSpPr>
          <p:cNvPr id="133161" name="Text Box 41"/>
          <p:cNvSpPr txBox="1">
            <a:spLocks noChangeArrowheads="1"/>
          </p:cNvSpPr>
          <p:nvPr/>
        </p:nvSpPr>
        <p:spPr bwMode="auto">
          <a:xfrm>
            <a:off x="7696200" y="3657600"/>
            <a:ext cx="393700" cy="396875"/>
          </a:xfrm>
          <a:prstGeom prst="rect">
            <a:avLst/>
          </a:prstGeom>
          <a:noFill/>
          <a:ln w="9525">
            <a:noFill/>
            <a:miter lim="800000"/>
            <a:headEnd/>
            <a:tailEnd/>
          </a:ln>
          <a:effectLst/>
        </p:spPr>
        <p:txBody>
          <a:bodyPr wrap="none">
            <a:spAutoFit/>
          </a:bodyPr>
          <a:lstStyle/>
          <a:p>
            <a:r>
              <a:rPr lang="en-US" sz="2000"/>
              <a:t>2</a:t>
            </a:r>
            <a:r>
              <a:rPr lang="en-US" sz="2000" baseline="-25000"/>
              <a:t>b</a:t>
            </a:r>
          </a:p>
        </p:txBody>
      </p:sp>
      <p:sp>
        <p:nvSpPr>
          <p:cNvPr id="133162" name="Text Box 42"/>
          <p:cNvSpPr txBox="1">
            <a:spLocks noChangeArrowheads="1"/>
          </p:cNvSpPr>
          <p:nvPr/>
        </p:nvSpPr>
        <p:spPr bwMode="auto">
          <a:xfrm>
            <a:off x="8077200" y="3657600"/>
            <a:ext cx="366713" cy="396875"/>
          </a:xfrm>
          <a:prstGeom prst="rect">
            <a:avLst/>
          </a:prstGeom>
          <a:noFill/>
          <a:ln w="9525">
            <a:noFill/>
            <a:miter lim="800000"/>
            <a:headEnd/>
            <a:tailEnd/>
          </a:ln>
          <a:effectLst/>
        </p:spPr>
        <p:txBody>
          <a:bodyPr wrap="none">
            <a:spAutoFit/>
          </a:bodyPr>
          <a:lstStyle/>
          <a:p>
            <a:r>
              <a:rPr lang="en-US" sz="2000"/>
              <a:t>3</a:t>
            </a:r>
            <a:r>
              <a:rPr lang="en-US" sz="2000" baseline="-25000"/>
              <a:t>r</a:t>
            </a:r>
          </a:p>
        </p:txBody>
      </p:sp>
      <p:sp>
        <p:nvSpPr>
          <p:cNvPr id="133163" name="Text Box 43"/>
          <p:cNvSpPr txBox="1">
            <a:spLocks noChangeArrowheads="1"/>
          </p:cNvSpPr>
          <p:nvPr/>
        </p:nvSpPr>
        <p:spPr bwMode="auto">
          <a:xfrm>
            <a:off x="8458200" y="3657600"/>
            <a:ext cx="393700" cy="396875"/>
          </a:xfrm>
          <a:prstGeom prst="rect">
            <a:avLst/>
          </a:prstGeom>
          <a:noFill/>
          <a:ln w="9525">
            <a:noFill/>
            <a:miter lim="800000"/>
            <a:headEnd/>
            <a:tailEnd/>
          </a:ln>
          <a:effectLst/>
        </p:spPr>
        <p:txBody>
          <a:bodyPr wrap="none">
            <a:spAutoFit/>
          </a:bodyPr>
          <a:lstStyle/>
          <a:p>
            <a:r>
              <a:rPr lang="en-US" sz="2000"/>
              <a:t>3</a:t>
            </a:r>
            <a:r>
              <a:rPr lang="en-US" sz="2000" baseline="-25000"/>
              <a:t>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Indexed Color</a:t>
            </a:r>
          </a:p>
        </p:txBody>
      </p:sp>
      <p:sp>
        <p:nvSpPr>
          <p:cNvPr id="3" name="Content Placeholder 2"/>
          <p:cNvSpPr>
            <a:spLocks noGrp="1"/>
          </p:cNvSpPr>
          <p:nvPr>
            <p:ph idx="1"/>
          </p:nvPr>
        </p:nvSpPr>
        <p:spPr/>
        <p:txBody>
          <a:bodyPr/>
          <a:lstStyle/>
          <a:p>
            <a:r>
              <a:rPr lang="en-US" sz="2400" dirty="0"/>
              <a:t>24 bits per pixel (8-red, 8-green, 8-blue) are expensive to transmit and store</a:t>
            </a:r>
          </a:p>
          <a:p>
            <a:r>
              <a:rPr lang="en-US" sz="2400" dirty="0"/>
              <a:t>It must be possible to represent all those colors, but</a:t>
            </a:r>
            <a:r>
              <a:rPr lang="en-US" sz="2400" i="1" dirty="0"/>
              <a:t> not in the same image</a:t>
            </a:r>
          </a:p>
          <a:p>
            <a:r>
              <a:rPr lang="en-US" sz="2400" dirty="0"/>
              <a:t>Solution: Indexed color</a:t>
            </a:r>
          </a:p>
          <a:p>
            <a:pPr lvl="1"/>
            <a:r>
              <a:rPr lang="en-US" sz="2000" dirty="0"/>
              <a:t>Assume </a:t>
            </a:r>
            <a:r>
              <a:rPr lang="en-US" sz="2000" i="1" dirty="0"/>
              <a:t>k</a:t>
            </a:r>
            <a:r>
              <a:rPr lang="en-US" sz="2000" dirty="0"/>
              <a:t> bits per pixel (typically 8)</a:t>
            </a:r>
          </a:p>
          <a:p>
            <a:pPr lvl="1"/>
            <a:r>
              <a:rPr lang="en-US" sz="2000" dirty="0"/>
              <a:t>Define a </a:t>
            </a:r>
            <a:r>
              <a:rPr lang="en-US" sz="2000" i="1" dirty="0"/>
              <a:t>color table</a:t>
            </a:r>
            <a:r>
              <a:rPr lang="en-US" sz="2000" dirty="0"/>
              <a:t> containing 2</a:t>
            </a:r>
            <a:r>
              <a:rPr lang="en-US" sz="2000" i="1" baseline="30000" dirty="0"/>
              <a:t>k</a:t>
            </a:r>
            <a:r>
              <a:rPr lang="en-US" sz="2000" i="1" dirty="0"/>
              <a:t> </a:t>
            </a:r>
            <a:r>
              <a:rPr lang="en-US" sz="2000" dirty="0"/>
              <a:t>colors (24 bits per color)</a:t>
            </a:r>
          </a:p>
          <a:p>
            <a:pPr lvl="1"/>
            <a:r>
              <a:rPr lang="en-US" sz="2000" dirty="0"/>
              <a:t>Store the </a:t>
            </a:r>
            <a:r>
              <a:rPr lang="en-US" sz="2000" i="1" dirty="0"/>
              <a:t>index</a:t>
            </a:r>
            <a:r>
              <a:rPr lang="en-US" sz="2000" dirty="0"/>
              <a:t> into the table for each pixel (so store k bits for each pixel, instead of 24 bits)</a:t>
            </a:r>
          </a:p>
          <a:p>
            <a:pPr lvl="1"/>
            <a:r>
              <a:rPr lang="en-US" sz="2000" dirty="0"/>
              <a:t>Once common in hardware, now an artifact (256 color displays)</a:t>
            </a:r>
            <a:endParaRPr lang="en-US" sz="2000" i="1" baseline="30000" dirty="0"/>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Indexed Color</a:t>
            </a:r>
          </a:p>
        </p:txBody>
      </p:sp>
      <p:sp>
        <p:nvSpPr>
          <p:cNvPr id="4" name="Slide Number Placeholder 3"/>
          <p:cNvSpPr>
            <a:spLocks noGrp="1"/>
          </p:cNvSpPr>
          <p:nvPr>
            <p:ph type="sldNum" sz="quarter" idx="12"/>
          </p:nvPr>
        </p:nvSpPr>
        <p:spPr/>
        <p:txBody>
          <a:bodyPr/>
          <a:lstStyle/>
          <a:p>
            <a:fld id="{87037288-ABAD-4E56-93DB-19D719620939}" type="slidenum">
              <a:rPr lang="en-US" smtClean="0"/>
              <a:pPr/>
              <a:t>35</a:t>
            </a:fld>
            <a:endParaRPr lang="en-US"/>
          </a:p>
        </p:txBody>
      </p:sp>
      <p:sp>
        <p:nvSpPr>
          <p:cNvPr id="5" name="Text Box 3"/>
          <p:cNvSpPr txBox="1">
            <a:spLocks noChangeArrowheads="1"/>
          </p:cNvSpPr>
          <p:nvPr/>
        </p:nvSpPr>
        <p:spPr bwMode="auto">
          <a:xfrm>
            <a:off x="685800" y="2057400"/>
            <a:ext cx="1646238" cy="457200"/>
          </a:xfrm>
          <a:prstGeom prst="rect">
            <a:avLst/>
          </a:prstGeom>
          <a:noFill/>
          <a:ln w="9525">
            <a:noFill/>
            <a:miter lim="800000"/>
            <a:headEnd/>
            <a:tailEnd/>
          </a:ln>
          <a:effectLst/>
        </p:spPr>
        <p:txBody>
          <a:bodyPr wrap="none">
            <a:spAutoFit/>
          </a:bodyPr>
          <a:lstStyle/>
          <a:p>
            <a:r>
              <a:rPr lang="en-US"/>
              <a:t>Color Table</a:t>
            </a:r>
          </a:p>
        </p:txBody>
      </p:sp>
      <p:sp>
        <p:nvSpPr>
          <p:cNvPr id="6" name="Rectangle 4"/>
          <p:cNvSpPr>
            <a:spLocks noChangeArrowheads="1"/>
          </p:cNvSpPr>
          <p:nvPr/>
        </p:nvSpPr>
        <p:spPr bwMode="auto">
          <a:xfrm>
            <a:off x="1066800" y="2514600"/>
            <a:ext cx="1371600" cy="3810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7" name="Text Box 5"/>
          <p:cNvSpPr txBox="1">
            <a:spLocks noChangeArrowheads="1"/>
          </p:cNvSpPr>
          <p:nvPr/>
        </p:nvSpPr>
        <p:spPr bwMode="auto">
          <a:xfrm>
            <a:off x="685800" y="2514600"/>
            <a:ext cx="381000" cy="396875"/>
          </a:xfrm>
          <a:prstGeom prst="rect">
            <a:avLst/>
          </a:prstGeom>
          <a:noFill/>
          <a:ln w="9525">
            <a:noFill/>
            <a:miter lim="800000"/>
            <a:headEnd/>
            <a:tailEnd/>
          </a:ln>
          <a:effectLst/>
        </p:spPr>
        <p:txBody>
          <a:bodyPr>
            <a:spAutoFit/>
          </a:bodyPr>
          <a:lstStyle/>
          <a:p>
            <a:r>
              <a:rPr lang="en-US" sz="2000"/>
              <a:t>0</a:t>
            </a:r>
          </a:p>
        </p:txBody>
      </p:sp>
      <p:sp>
        <p:nvSpPr>
          <p:cNvPr id="8" name="Rectangle 6"/>
          <p:cNvSpPr>
            <a:spLocks noChangeArrowheads="1"/>
          </p:cNvSpPr>
          <p:nvPr/>
        </p:nvSpPr>
        <p:spPr bwMode="auto">
          <a:xfrm>
            <a:off x="685800" y="2514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9" name="Rectangle 7"/>
          <p:cNvSpPr>
            <a:spLocks noChangeArrowheads="1"/>
          </p:cNvSpPr>
          <p:nvPr/>
        </p:nvSpPr>
        <p:spPr bwMode="auto">
          <a:xfrm>
            <a:off x="1066800" y="2895600"/>
            <a:ext cx="1371600" cy="381000"/>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 name="Text Box 8"/>
          <p:cNvSpPr txBox="1">
            <a:spLocks noChangeArrowheads="1"/>
          </p:cNvSpPr>
          <p:nvPr/>
        </p:nvSpPr>
        <p:spPr bwMode="auto">
          <a:xfrm>
            <a:off x="685800" y="2895600"/>
            <a:ext cx="381000" cy="396875"/>
          </a:xfrm>
          <a:prstGeom prst="rect">
            <a:avLst/>
          </a:prstGeom>
          <a:noFill/>
          <a:ln w="9525">
            <a:noFill/>
            <a:miter lim="800000"/>
            <a:headEnd/>
            <a:tailEnd/>
          </a:ln>
          <a:effectLst/>
        </p:spPr>
        <p:txBody>
          <a:bodyPr>
            <a:spAutoFit/>
          </a:bodyPr>
          <a:lstStyle/>
          <a:p>
            <a:r>
              <a:rPr lang="en-US" sz="2000"/>
              <a:t>1</a:t>
            </a:r>
          </a:p>
        </p:txBody>
      </p:sp>
      <p:sp>
        <p:nvSpPr>
          <p:cNvPr id="11" name="Rectangle 9"/>
          <p:cNvSpPr>
            <a:spLocks noChangeArrowheads="1"/>
          </p:cNvSpPr>
          <p:nvPr/>
        </p:nvSpPr>
        <p:spPr bwMode="auto">
          <a:xfrm>
            <a:off x="685800" y="2895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12" name="Rectangle 10"/>
          <p:cNvSpPr>
            <a:spLocks noChangeArrowheads="1"/>
          </p:cNvSpPr>
          <p:nvPr/>
        </p:nvSpPr>
        <p:spPr bwMode="auto">
          <a:xfrm>
            <a:off x="1066800" y="3276600"/>
            <a:ext cx="1371600" cy="381000"/>
          </a:xfrm>
          <a:prstGeom prst="rect">
            <a:avLst/>
          </a:prstGeom>
          <a:solidFill>
            <a:srgbClr val="CC00FF"/>
          </a:solidFill>
          <a:ln w="9525">
            <a:solidFill>
              <a:schemeClr val="tx1"/>
            </a:solidFill>
            <a:miter lim="800000"/>
            <a:headEnd/>
            <a:tailEnd/>
          </a:ln>
          <a:effectLst/>
        </p:spPr>
        <p:txBody>
          <a:bodyPr wrap="none" anchor="ctr"/>
          <a:lstStyle/>
          <a:p>
            <a:endParaRPr lang="en-US"/>
          </a:p>
        </p:txBody>
      </p:sp>
      <p:sp>
        <p:nvSpPr>
          <p:cNvPr id="13" name="Text Box 11"/>
          <p:cNvSpPr txBox="1">
            <a:spLocks noChangeArrowheads="1"/>
          </p:cNvSpPr>
          <p:nvPr/>
        </p:nvSpPr>
        <p:spPr bwMode="auto">
          <a:xfrm>
            <a:off x="685800" y="3276600"/>
            <a:ext cx="381000" cy="396875"/>
          </a:xfrm>
          <a:prstGeom prst="rect">
            <a:avLst/>
          </a:prstGeom>
          <a:noFill/>
          <a:ln w="9525">
            <a:noFill/>
            <a:miter lim="800000"/>
            <a:headEnd/>
            <a:tailEnd/>
          </a:ln>
          <a:effectLst/>
        </p:spPr>
        <p:txBody>
          <a:bodyPr>
            <a:spAutoFit/>
          </a:bodyPr>
          <a:lstStyle/>
          <a:p>
            <a:r>
              <a:rPr lang="en-US" sz="2000"/>
              <a:t>2</a:t>
            </a:r>
          </a:p>
        </p:txBody>
      </p:sp>
      <p:sp>
        <p:nvSpPr>
          <p:cNvPr id="14" name="Rectangle 12"/>
          <p:cNvSpPr>
            <a:spLocks noChangeArrowheads="1"/>
          </p:cNvSpPr>
          <p:nvPr/>
        </p:nvSpPr>
        <p:spPr bwMode="auto">
          <a:xfrm>
            <a:off x="685800" y="3276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15" name="Rectangle 13"/>
          <p:cNvSpPr>
            <a:spLocks noChangeArrowheads="1"/>
          </p:cNvSpPr>
          <p:nvPr/>
        </p:nvSpPr>
        <p:spPr bwMode="auto">
          <a:xfrm>
            <a:off x="1066800" y="3657600"/>
            <a:ext cx="1371600" cy="381000"/>
          </a:xfrm>
          <a:prstGeom prst="rect">
            <a:avLst/>
          </a:prstGeom>
          <a:solidFill>
            <a:srgbClr val="663300"/>
          </a:solidFill>
          <a:ln w="9525">
            <a:solidFill>
              <a:schemeClr val="tx1"/>
            </a:solidFill>
            <a:miter lim="800000"/>
            <a:headEnd/>
            <a:tailEnd/>
          </a:ln>
          <a:effectLst/>
        </p:spPr>
        <p:txBody>
          <a:bodyPr wrap="none" anchor="ctr"/>
          <a:lstStyle/>
          <a:p>
            <a:endParaRPr lang="en-US"/>
          </a:p>
        </p:txBody>
      </p:sp>
      <p:sp>
        <p:nvSpPr>
          <p:cNvPr id="16" name="Text Box 14"/>
          <p:cNvSpPr txBox="1">
            <a:spLocks noChangeArrowheads="1"/>
          </p:cNvSpPr>
          <p:nvPr/>
        </p:nvSpPr>
        <p:spPr bwMode="auto">
          <a:xfrm>
            <a:off x="685800" y="3657600"/>
            <a:ext cx="381000" cy="396875"/>
          </a:xfrm>
          <a:prstGeom prst="rect">
            <a:avLst/>
          </a:prstGeom>
          <a:noFill/>
          <a:ln w="9525">
            <a:noFill/>
            <a:miter lim="800000"/>
            <a:headEnd/>
            <a:tailEnd/>
          </a:ln>
          <a:effectLst/>
        </p:spPr>
        <p:txBody>
          <a:bodyPr>
            <a:spAutoFit/>
          </a:bodyPr>
          <a:lstStyle/>
          <a:p>
            <a:r>
              <a:rPr lang="en-US" sz="2000"/>
              <a:t>3</a:t>
            </a:r>
          </a:p>
        </p:txBody>
      </p:sp>
      <p:sp>
        <p:nvSpPr>
          <p:cNvPr id="17" name="Rectangle 15"/>
          <p:cNvSpPr>
            <a:spLocks noChangeArrowheads="1"/>
          </p:cNvSpPr>
          <p:nvPr/>
        </p:nvSpPr>
        <p:spPr bwMode="auto">
          <a:xfrm>
            <a:off x="685800" y="3657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18" name="Rectangle 16"/>
          <p:cNvSpPr>
            <a:spLocks noChangeArrowheads="1"/>
          </p:cNvSpPr>
          <p:nvPr/>
        </p:nvSpPr>
        <p:spPr bwMode="auto">
          <a:xfrm>
            <a:off x="1066800" y="4038600"/>
            <a:ext cx="1371600" cy="381000"/>
          </a:xfrm>
          <a:prstGeom prst="rect">
            <a:avLst/>
          </a:prstGeom>
          <a:solidFill>
            <a:srgbClr val="5F5F5F"/>
          </a:solidFill>
          <a:ln w="9525">
            <a:solidFill>
              <a:schemeClr val="tx1"/>
            </a:solidFill>
            <a:miter lim="800000"/>
            <a:headEnd/>
            <a:tailEnd/>
          </a:ln>
          <a:effectLst/>
        </p:spPr>
        <p:txBody>
          <a:bodyPr wrap="none" anchor="ctr"/>
          <a:lstStyle/>
          <a:p>
            <a:endParaRPr lang="en-US"/>
          </a:p>
        </p:txBody>
      </p:sp>
      <p:sp>
        <p:nvSpPr>
          <p:cNvPr id="19" name="Text Box 17"/>
          <p:cNvSpPr txBox="1">
            <a:spLocks noChangeArrowheads="1"/>
          </p:cNvSpPr>
          <p:nvPr/>
        </p:nvSpPr>
        <p:spPr bwMode="auto">
          <a:xfrm>
            <a:off x="685800" y="4038600"/>
            <a:ext cx="381000" cy="396875"/>
          </a:xfrm>
          <a:prstGeom prst="rect">
            <a:avLst/>
          </a:prstGeom>
          <a:noFill/>
          <a:ln w="9525">
            <a:noFill/>
            <a:miter lim="800000"/>
            <a:headEnd/>
            <a:tailEnd/>
          </a:ln>
          <a:effectLst/>
        </p:spPr>
        <p:txBody>
          <a:bodyPr>
            <a:spAutoFit/>
          </a:bodyPr>
          <a:lstStyle/>
          <a:p>
            <a:r>
              <a:rPr lang="en-US" sz="2000"/>
              <a:t>4</a:t>
            </a:r>
          </a:p>
        </p:txBody>
      </p:sp>
      <p:sp>
        <p:nvSpPr>
          <p:cNvPr id="20" name="Rectangle 18"/>
          <p:cNvSpPr>
            <a:spLocks noChangeArrowheads="1"/>
          </p:cNvSpPr>
          <p:nvPr/>
        </p:nvSpPr>
        <p:spPr bwMode="auto">
          <a:xfrm>
            <a:off x="685800" y="4038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21" name="Rectangle 19"/>
          <p:cNvSpPr>
            <a:spLocks noChangeArrowheads="1"/>
          </p:cNvSpPr>
          <p:nvPr/>
        </p:nvSpPr>
        <p:spPr bwMode="auto">
          <a:xfrm>
            <a:off x="1066800" y="4419600"/>
            <a:ext cx="1371600" cy="381000"/>
          </a:xfrm>
          <a:prstGeom prst="rect">
            <a:avLst/>
          </a:prstGeom>
          <a:solidFill>
            <a:srgbClr val="00FFCC"/>
          </a:solidFill>
          <a:ln w="9525">
            <a:solidFill>
              <a:schemeClr val="tx1"/>
            </a:solidFill>
            <a:miter lim="800000"/>
            <a:headEnd/>
            <a:tailEnd/>
          </a:ln>
          <a:effectLst/>
        </p:spPr>
        <p:txBody>
          <a:bodyPr wrap="none" anchor="ctr"/>
          <a:lstStyle/>
          <a:p>
            <a:endParaRPr lang="en-US"/>
          </a:p>
        </p:txBody>
      </p:sp>
      <p:sp>
        <p:nvSpPr>
          <p:cNvPr id="22" name="Text Box 20"/>
          <p:cNvSpPr txBox="1">
            <a:spLocks noChangeArrowheads="1"/>
          </p:cNvSpPr>
          <p:nvPr/>
        </p:nvSpPr>
        <p:spPr bwMode="auto">
          <a:xfrm>
            <a:off x="685800" y="4419600"/>
            <a:ext cx="381000" cy="396875"/>
          </a:xfrm>
          <a:prstGeom prst="rect">
            <a:avLst/>
          </a:prstGeom>
          <a:noFill/>
          <a:ln w="9525">
            <a:noFill/>
            <a:miter lim="800000"/>
            <a:headEnd/>
            <a:tailEnd/>
          </a:ln>
          <a:effectLst/>
        </p:spPr>
        <p:txBody>
          <a:bodyPr>
            <a:spAutoFit/>
          </a:bodyPr>
          <a:lstStyle/>
          <a:p>
            <a:r>
              <a:rPr lang="en-US" sz="2000"/>
              <a:t>5</a:t>
            </a:r>
          </a:p>
        </p:txBody>
      </p:sp>
      <p:sp>
        <p:nvSpPr>
          <p:cNvPr id="23" name="Rectangle 21"/>
          <p:cNvSpPr>
            <a:spLocks noChangeArrowheads="1"/>
          </p:cNvSpPr>
          <p:nvPr/>
        </p:nvSpPr>
        <p:spPr bwMode="auto">
          <a:xfrm>
            <a:off x="685800" y="4419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24" name="Rectangle 22"/>
          <p:cNvSpPr>
            <a:spLocks noChangeArrowheads="1"/>
          </p:cNvSpPr>
          <p:nvPr/>
        </p:nvSpPr>
        <p:spPr bwMode="auto">
          <a:xfrm>
            <a:off x="1066800" y="4800600"/>
            <a:ext cx="1371600" cy="381000"/>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25" name="Text Box 23"/>
          <p:cNvSpPr txBox="1">
            <a:spLocks noChangeArrowheads="1"/>
          </p:cNvSpPr>
          <p:nvPr/>
        </p:nvSpPr>
        <p:spPr bwMode="auto">
          <a:xfrm>
            <a:off x="685800" y="4800600"/>
            <a:ext cx="381000" cy="396875"/>
          </a:xfrm>
          <a:prstGeom prst="rect">
            <a:avLst/>
          </a:prstGeom>
          <a:noFill/>
          <a:ln w="9525">
            <a:noFill/>
            <a:miter lim="800000"/>
            <a:headEnd/>
            <a:tailEnd/>
          </a:ln>
          <a:effectLst/>
        </p:spPr>
        <p:txBody>
          <a:bodyPr>
            <a:spAutoFit/>
          </a:bodyPr>
          <a:lstStyle/>
          <a:p>
            <a:r>
              <a:rPr lang="en-US" sz="2000"/>
              <a:t>6</a:t>
            </a:r>
          </a:p>
        </p:txBody>
      </p:sp>
      <p:sp>
        <p:nvSpPr>
          <p:cNvPr id="26" name="Rectangle 24"/>
          <p:cNvSpPr>
            <a:spLocks noChangeArrowheads="1"/>
          </p:cNvSpPr>
          <p:nvPr/>
        </p:nvSpPr>
        <p:spPr bwMode="auto">
          <a:xfrm>
            <a:off x="685800" y="4800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27" name="Rectangle 25"/>
          <p:cNvSpPr>
            <a:spLocks noChangeArrowheads="1"/>
          </p:cNvSpPr>
          <p:nvPr/>
        </p:nvSpPr>
        <p:spPr bwMode="auto">
          <a:xfrm>
            <a:off x="1066800" y="5181600"/>
            <a:ext cx="1371600" cy="3810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8" name="Text Box 26"/>
          <p:cNvSpPr txBox="1">
            <a:spLocks noChangeArrowheads="1"/>
          </p:cNvSpPr>
          <p:nvPr/>
        </p:nvSpPr>
        <p:spPr bwMode="auto">
          <a:xfrm>
            <a:off x="685800" y="5181600"/>
            <a:ext cx="381000" cy="396875"/>
          </a:xfrm>
          <a:prstGeom prst="rect">
            <a:avLst/>
          </a:prstGeom>
          <a:noFill/>
          <a:ln w="9525">
            <a:noFill/>
            <a:miter lim="800000"/>
            <a:headEnd/>
            <a:tailEnd/>
          </a:ln>
          <a:effectLst/>
        </p:spPr>
        <p:txBody>
          <a:bodyPr>
            <a:spAutoFit/>
          </a:bodyPr>
          <a:lstStyle/>
          <a:p>
            <a:r>
              <a:rPr lang="en-US" sz="2000"/>
              <a:t>7</a:t>
            </a:r>
          </a:p>
        </p:txBody>
      </p:sp>
      <p:sp>
        <p:nvSpPr>
          <p:cNvPr id="29" name="Rectangle 27"/>
          <p:cNvSpPr>
            <a:spLocks noChangeArrowheads="1"/>
          </p:cNvSpPr>
          <p:nvPr/>
        </p:nvSpPr>
        <p:spPr bwMode="auto">
          <a:xfrm>
            <a:off x="685800" y="5181600"/>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30" name="Rectangle 28"/>
          <p:cNvSpPr>
            <a:spLocks noChangeArrowheads="1"/>
          </p:cNvSpPr>
          <p:nvPr/>
        </p:nvSpPr>
        <p:spPr bwMode="auto">
          <a:xfrm>
            <a:off x="3352800" y="2514600"/>
            <a:ext cx="457200" cy="457200"/>
          </a:xfrm>
          <a:prstGeom prst="rect">
            <a:avLst/>
          </a:prstGeom>
          <a:noFill/>
          <a:ln w="9525">
            <a:solidFill>
              <a:schemeClr val="tx1"/>
            </a:solidFill>
            <a:miter lim="800000"/>
            <a:headEnd/>
            <a:tailEnd/>
          </a:ln>
          <a:effectLst/>
        </p:spPr>
        <p:txBody>
          <a:bodyPr wrap="none" anchor="ctr"/>
          <a:lstStyle/>
          <a:p>
            <a:endParaRPr lang="en-US"/>
          </a:p>
        </p:txBody>
      </p:sp>
      <p:sp>
        <p:nvSpPr>
          <p:cNvPr id="31" name="Text Box 29"/>
          <p:cNvSpPr txBox="1">
            <a:spLocks noChangeArrowheads="1"/>
          </p:cNvSpPr>
          <p:nvPr/>
        </p:nvSpPr>
        <p:spPr bwMode="auto">
          <a:xfrm>
            <a:off x="3429000" y="2514600"/>
            <a:ext cx="336550" cy="457200"/>
          </a:xfrm>
          <a:prstGeom prst="rect">
            <a:avLst/>
          </a:prstGeom>
          <a:noFill/>
          <a:ln w="9525">
            <a:noFill/>
            <a:miter lim="800000"/>
            <a:headEnd/>
            <a:tailEnd/>
          </a:ln>
          <a:effectLst/>
        </p:spPr>
        <p:txBody>
          <a:bodyPr wrap="none">
            <a:spAutoFit/>
          </a:bodyPr>
          <a:lstStyle/>
          <a:p>
            <a:r>
              <a:rPr lang="en-US"/>
              <a:t>4</a:t>
            </a:r>
          </a:p>
        </p:txBody>
      </p:sp>
      <p:sp>
        <p:nvSpPr>
          <p:cNvPr id="32" name="Rectangle 30"/>
          <p:cNvSpPr>
            <a:spLocks noChangeArrowheads="1"/>
          </p:cNvSpPr>
          <p:nvPr/>
        </p:nvSpPr>
        <p:spPr bwMode="auto">
          <a:xfrm>
            <a:off x="3810000" y="2514600"/>
            <a:ext cx="457200" cy="457200"/>
          </a:xfrm>
          <a:prstGeom prst="rect">
            <a:avLst/>
          </a:prstGeom>
          <a:noFill/>
          <a:ln w="9525">
            <a:solidFill>
              <a:schemeClr val="tx1"/>
            </a:solidFill>
            <a:miter lim="800000"/>
            <a:headEnd/>
            <a:tailEnd/>
          </a:ln>
          <a:effectLst/>
        </p:spPr>
        <p:txBody>
          <a:bodyPr wrap="none" anchor="ctr"/>
          <a:lstStyle/>
          <a:p>
            <a:endParaRPr lang="en-US"/>
          </a:p>
        </p:txBody>
      </p:sp>
      <p:sp>
        <p:nvSpPr>
          <p:cNvPr id="33" name="Text Box 31"/>
          <p:cNvSpPr txBox="1">
            <a:spLocks noChangeArrowheads="1"/>
          </p:cNvSpPr>
          <p:nvPr/>
        </p:nvSpPr>
        <p:spPr bwMode="auto">
          <a:xfrm>
            <a:off x="3886200" y="2514600"/>
            <a:ext cx="336550" cy="457200"/>
          </a:xfrm>
          <a:prstGeom prst="rect">
            <a:avLst/>
          </a:prstGeom>
          <a:noFill/>
          <a:ln w="9525">
            <a:noFill/>
            <a:miter lim="800000"/>
            <a:headEnd/>
            <a:tailEnd/>
          </a:ln>
          <a:effectLst/>
        </p:spPr>
        <p:txBody>
          <a:bodyPr wrap="none">
            <a:spAutoFit/>
          </a:bodyPr>
          <a:lstStyle/>
          <a:p>
            <a:r>
              <a:rPr lang="en-US"/>
              <a:t>3</a:t>
            </a:r>
          </a:p>
        </p:txBody>
      </p:sp>
      <p:sp>
        <p:nvSpPr>
          <p:cNvPr id="34" name="Rectangle 32"/>
          <p:cNvSpPr>
            <a:spLocks noChangeArrowheads="1"/>
          </p:cNvSpPr>
          <p:nvPr/>
        </p:nvSpPr>
        <p:spPr bwMode="auto">
          <a:xfrm>
            <a:off x="4267200" y="2514600"/>
            <a:ext cx="457200" cy="457200"/>
          </a:xfrm>
          <a:prstGeom prst="rect">
            <a:avLst/>
          </a:prstGeom>
          <a:noFill/>
          <a:ln w="9525">
            <a:solidFill>
              <a:schemeClr val="tx1"/>
            </a:solidFill>
            <a:miter lim="800000"/>
            <a:headEnd/>
            <a:tailEnd/>
          </a:ln>
          <a:effectLst/>
        </p:spPr>
        <p:txBody>
          <a:bodyPr wrap="none" anchor="ctr"/>
          <a:lstStyle/>
          <a:p>
            <a:endParaRPr lang="en-US"/>
          </a:p>
        </p:txBody>
      </p:sp>
      <p:sp>
        <p:nvSpPr>
          <p:cNvPr id="35" name="Text Box 33"/>
          <p:cNvSpPr txBox="1">
            <a:spLocks noChangeArrowheads="1"/>
          </p:cNvSpPr>
          <p:nvPr/>
        </p:nvSpPr>
        <p:spPr bwMode="auto">
          <a:xfrm>
            <a:off x="4343400" y="2514600"/>
            <a:ext cx="332142" cy="369332"/>
          </a:xfrm>
          <a:prstGeom prst="rect">
            <a:avLst/>
          </a:prstGeom>
          <a:noFill/>
          <a:ln w="9525">
            <a:noFill/>
            <a:miter lim="800000"/>
            <a:headEnd/>
            <a:tailEnd/>
          </a:ln>
          <a:effectLst/>
        </p:spPr>
        <p:txBody>
          <a:bodyPr wrap="none">
            <a:spAutoFit/>
          </a:bodyPr>
          <a:lstStyle/>
          <a:p>
            <a:r>
              <a:rPr lang="en-US" dirty="0">
                <a:solidFill>
                  <a:srgbClr val="FF0000"/>
                </a:solidFill>
              </a:rPr>
              <a:t>0</a:t>
            </a:r>
          </a:p>
        </p:txBody>
      </p:sp>
      <p:sp>
        <p:nvSpPr>
          <p:cNvPr id="36" name="Rectangle 34"/>
          <p:cNvSpPr>
            <a:spLocks noChangeArrowheads="1"/>
          </p:cNvSpPr>
          <p:nvPr/>
        </p:nvSpPr>
        <p:spPr bwMode="auto">
          <a:xfrm>
            <a:off x="4724400" y="2514600"/>
            <a:ext cx="457200" cy="457200"/>
          </a:xfrm>
          <a:prstGeom prst="rect">
            <a:avLst/>
          </a:prstGeom>
          <a:noFill/>
          <a:ln w="9525">
            <a:solidFill>
              <a:schemeClr val="tx1"/>
            </a:solidFill>
            <a:miter lim="800000"/>
            <a:headEnd/>
            <a:tailEnd/>
          </a:ln>
          <a:effectLst/>
        </p:spPr>
        <p:txBody>
          <a:bodyPr wrap="none" anchor="ctr"/>
          <a:lstStyle/>
          <a:p>
            <a:endParaRPr lang="en-US"/>
          </a:p>
        </p:txBody>
      </p:sp>
      <p:sp>
        <p:nvSpPr>
          <p:cNvPr id="37" name="Text Box 35"/>
          <p:cNvSpPr txBox="1">
            <a:spLocks noChangeArrowheads="1"/>
          </p:cNvSpPr>
          <p:nvPr/>
        </p:nvSpPr>
        <p:spPr bwMode="auto">
          <a:xfrm>
            <a:off x="4800600" y="2514600"/>
            <a:ext cx="336550" cy="457200"/>
          </a:xfrm>
          <a:prstGeom prst="rect">
            <a:avLst/>
          </a:prstGeom>
          <a:noFill/>
          <a:ln w="9525">
            <a:noFill/>
            <a:miter lim="800000"/>
            <a:headEnd/>
            <a:tailEnd/>
          </a:ln>
          <a:effectLst/>
        </p:spPr>
        <p:txBody>
          <a:bodyPr wrap="none">
            <a:spAutoFit/>
          </a:bodyPr>
          <a:lstStyle/>
          <a:p>
            <a:r>
              <a:rPr lang="en-US"/>
              <a:t>2</a:t>
            </a:r>
          </a:p>
        </p:txBody>
      </p:sp>
      <p:sp>
        <p:nvSpPr>
          <p:cNvPr id="38" name="Rectangle 36"/>
          <p:cNvSpPr>
            <a:spLocks noChangeArrowheads="1"/>
          </p:cNvSpPr>
          <p:nvPr/>
        </p:nvSpPr>
        <p:spPr bwMode="auto">
          <a:xfrm>
            <a:off x="3352800" y="2971800"/>
            <a:ext cx="457200" cy="457200"/>
          </a:xfrm>
          <a:prstGeom prst="rect">
            <a:avLst/>
          </a:prstGeom>
          <a:noFill/>
          <a:ln w="9525">
            <a:solidFill>
              <a:schemeClr val="tx1"/>
            </a:solidFill>
            <a:miter lim="800000"/>
            <a:headEnd/>
            <a:tailEnd/>
          </a:ln>
          <a:effectLst/>
        </p:spPr>
        <p:txBody>
          <a:bodyPr wrap="none" anchor="ctr"/>
          <a:lstStyle/>
          <a:p>
            <a:endParaRPr lang="en-US"/>
          </a:p>
        </p:txBody>
      </p:sp>
      <p:sp>
        <p:nvSpPr>
          <p:cNvPr id="39" name="Text Box 37"/>
          <p:cNvSpPr txBox="1">
            <a:spLocks noChangeArrowheads="1"/>
          </p:cNvSpPr>
          <p:nvPr/>
        </p:nvSpPr>
        <p:spPr bwMode="auto">
          <a:xfrm>
            <a:off x="3429000" y="2971800"/>
            <a:ext cx="336550" cy="457200"/>
          </a:xfrm>
          <a:prstGeom prst="rect">
            <a:avLst/>
          </a:prstGeom>
          <a:noFill/>
          <a:ln w="9525">
            <a:noFill/>
            <a:miter lim="800000"/>
            <a:headEnd/>
            <a:tailEnd/>
          </a:ln>
          <a:effectLst/>
        </p:spPr>
        <p:txBody>
          <a:bodyPr wrap="none">
            <a:spAutoFit/>
          </a:bodyPr>
          <a:lstStyle/>
          <a:p>
            <a:r>
              <a:rPr lang="en-US"/>
              <a:t>1</a:t>
            </a:r>
          </a:p>
        </p:txBody>
      </p:sp>
      <p:sp>
        <p:nvSpPr>
          <p:cNvPr id="40" name="Rectangle 38"/>
          <p:cNvSpPr>
            <a:spLocks noChangeArrowheads="1"/>
          </p:cNvSpPr>
          <p:nvPr/>
        </p:nvSpPr>
        <p:spPr bwMode="auto">
          <a:xfrm>
            <a:off x="3810000" y="2971800"/>
            <a:ext cx="457200" cy="457200"/>
          </a:xfrm>
          <a:prstGeom prst="rect">
            <a:avLst/>
          </a:prstGeom>
          <a:noFill/>
          <a:ln w="9525">
            <a:solidFill>
              <a:schemeClr val="tx1"/>
            </a:solidFill>
            <a:miter lim="800000"/>
            <a:headEnd/>
            <a:tailEnd/>
          </a:ln>
          <a:effectLst/>
        </p:spPr>
        <p:txBody>
          <a:bodyPr wrap="none" anchor="ctr"/>
          <a:lstStyle/>
          <a:p>
            <a:endParaRPr lang="en-US"/>
          </a:p>
        </p:txBody>
      </p:sp>
      <p:sp>
        <p:nvSpPr>
          <p:cNvPr id="41" name="Text Box 39"/>
          <p:cNvSpPr txBox="1">
            <a:spLocks noChangeArrowheads="1"/>
          </p:cNvSpPr>
          <p:nvPr/>
        </p:nvSpPr>
        <p:spPr bwMode="auto">
          <a:xfrm>
            <a:off x="3886200" y="2971800"/>
            <a:ext cx="336550" cy="457200"/>
          </a:xfrm>
          <a:prstGeom prst="rect">
            <a:avLst/>
          </a:prstGeom>
          <a:noFill/>
          <a:ln w="9525">
            <a:noFill/>
            <a:miter lim="800000"/>
            <a:headEnd/>
            <a:tailEnd/>
          </a:ln>
          <a:effectLst/>
        </p:spPr>
        <p:txBody>
          <a:bodyPr wrap="none">
            <a:spAutoFit/>
          </a:bodyPr>
          <a:lstStyle/>
          <a:p>
            <a:r>
              <a:rPr lang="en-US"/>
              <a:t>7</a:t>
            </a:r>
          </a:p>
        </p:txBody>
      </p:sp>
      <p:sp>
        <p:nvSpPr>
          <p:cNvPr id="42" name="Rectangle 40"/>
          <p:cNvSpPr>
            <a:spLocks noChangeArrowheads="1"/>
          </p:cNvSpPr>
          <p:nvPr/>
        </p:nvSpPr>
        <p:spPr bwMode="auto">
          <a:xfrm>
            <a:off x="4267200" y="2971800"/>
            <a:ext cx="457200" cy="457200"/>
          </a:xfrm>
          <a:prstGeom prst="rect">
            <a:avLst/>
          </a:prstGeom>
          <a:noFill/>
          <a:ln w="9525">
            <a:solidFill>
              <a:schemeClr val="tx1"/>
            </a:solidFill>
            <a:miter lim="800000"/>
            <a:headEnd/>
            <a:tailEnd/>
          </a:ln>
          <a:effectLst/>
        </p:spPr>
        <p:txBody>
          <a:bodyPr wrap="none" anchor="ctr"/>
          <a:lstStyle/>
          <a:p>
            <a:endParaRPr lang="en-US"/>
          </a:p>
        </p:txBody>
      </p:sp>
      <p:sp>
        <p:nvSpPr>
          <p:cNvPr id="43" name="Text Box 41"/>
          <p:cNvSpPr txBox="1">
            <a:spLocks noChangeArrowheads="1"/>
          </p:cNvSpPr>
          <p:nvPr/>
        </p:nvSpPr>
        <p:spPr bwMode="auto">
          <a:xfrm>
            <a:off x="4343400" y="2971800"/>
            <a:ext cx="336550" cy="457200"/>
          </a:xfrm>
          <a:prstGeom prst="rect">
            <a:avLst/>
          </a:prstGeom>
          <a:noFill/>
          <a:ln w="9525">
            <a:noFill/>
            <a:miter lim="800000"/>
            <a:headEnd/>
            <a:tailEnd/>
          </a:ln>
          <a:effectLst/>
        </p:spPr>
        <p:txBody>
          <a:bodyPr wrap="none">
            <a:spAutoFit/>
          </a:bodyPr>
          <a:lstStyle/>
          <a:p>
            <a:r>
              <a:rPr lang="en-US"/>
              <a:t>4</a:t>
            </a:r>
          </a:p>
        </p:txBody>
      </p:sp>
      <p:sp>
        <p:nvSpPr>
          <p:cNvPr id="44" name="Rectangle 42"/>
          <p:cNvSpPr>
            <a:spLocks noChangeArrowheads="1"/>
          </p:cNvSpPr>
          <p:nvPr/>
        </p:nvSpPr>
        <p:spPr bwMode="auto">
          <a:xfrm>
            <a:off x="4724400" y="2971800"/>
            <a:ext cx="457200" cy="457200"/>
          </a:xfrm>
          <a:prstGeom prst="rect">
            <a:avLst/>
          </a:prstGeom>
          <a:noFill/>
          <a:ln w="9525">
            <a:solidFill>
              <a:schemeClr val="tx1"/>
            </a:solidFill>
            <a:miter lim="800000"/>
            <a:headEnd/>
            <a:tailEnd/>
          </a:ln>
          <a:effectLst/>
        </p:spPr>
        <p:txBody>
          <a:bodyPr wrap="none" anchor="ctr"/>
          <a:lstStyle/>
          <a:p>
            <a:endParaRPr lang="en-US"/>
          </a:p>
        </p:txBody>
      </p:sp>
      <p:sp>
        <p:nvSpPr>
          <p:cNvPr id="45" name="Text Box 43"/>
          <p:cNvSpPr txBox="1">
            <a:spLocks noChangeArrowheads="1"/>
          </p:cNvSpPr>
          <p:nvPr/>
        </p:nvSpPr>
        <p:spPr bwMode="auto">
          <a:xfrm>
            <a:off x="4800600" y="2971800"/>
            <a:ext cx="336550" cy="457200"/>
          </a:xfrm>
          <a:prstGeom prst="rect">
            <a:avLst/>
          </a:prstGeom>
          <a:noFill/>
          <a:ln w="9525">
            <a:noFill/>
            <a:miter lim="800000"/>
            <a:headEnd/>
            <a:tailEnd/>
          </a:ln>
          <a:effectLst/>
        </p:spPr>
        <p:txBody>
          <a:bodyPr wrap="none">
            <a:spAutoFit/>
          </a:bodyPr>
          <a:lstStyle/>
          <a:p>
            <a:r>
              <a:rPr lang="en-US"/>
              <a:t>5</a:t>
            </a:r>
          </a:p>
        </p:txBody>
      </p:sp>
      <p:sp>
        <p:nvSpPr>
          <p:cNvPr id="46" name="Rectangle 44"/>
          <p:cNvSpPr>
            <a:spLocks noChangeArrowheads="1"/>
          </p:cNvSpPr>
          <p:nvPr/>
        </p:nvSpPr>
        <p:spPr bwMode="auto">
          <a:xfrm>
            <a:off x="3352800" y="3429000"/>
            <a:ext cx="457200" cy="457200"/>
          </a:xfrm>
          <a:prstGeom prst="rect">
            <a:avLst/>
          </a:prstGeom>
          <a:noFill/>
          <a:ln w="9525">
            <a:solidFill>
              <a:schemeClr val="tx1"/>
            </a:solidFill>
            <a:miter lim="800000"/>
            <a:headEnd/>
            <a:tailEnd/>
          </a:ln>
          <a:effectLst/>
        </p:spPr>
        <p:txBody>
          <a:bodyPr wrap="none" anchor="ctr"/>
          <a:lstStyle/>
          <a:p>
            <a:endParaRPr lang="en-US"/>
          </a:p>
        </p:txBody>
      </p:sp>
      <p:sp>
        <p:nvSpPr>
          <p:cNvPr id="47" name="Text Box 45"/>
          <p:cNvSpPr txBox="1">
            <a:spLocks noChangeArrowheads="1"/>
          </p:cNvSpPr>
          <p:nvPr/>
        </p:nvSpPr>
        <p:spPr bwMode="auto">
          <a:xfrm>
            <a:off x="3429000" y="3429000"/>
            <a:ext cx="336550" cy="457200"/>
          </a:xfrm>
          <a:prstGeom prst="rect">
            <a:avLst/>
          </a:prstGeom>
          <a:noFill/>
          <a:ln w="9525">
            <a:noFill/>
            <a:miter lim="800000"/>
            <a:headEnd/>
            <a:tailEnd/>
          </a:ln>
          <a:effectLst/>
        </p:spPr>
        <p:txBody>
          <a:bodyPr wrap="none">
            <a:spAutoFit/>
          </a:bodyPr>
          <a:lstStyle/>
          <a:p>
            <a:r>
              <a:rPr lang="en-US"/>
              <a:t>3</a:t>
            </a:r>
          </a:p>
        </p:txBody>
      </p:sp>
      <p:sp>
        <p:nvSpPr>
          <p:cNvPr id="48" name="Rectangle 46"/>
          <p:cNvSpPr>
            <a:spLocks noChangeArrowheads="1"/>
          </p:cNvSpPr>
          <p:nvPr/>
        </p:nvSpPr>
        <p:spPr bwMode="auto">
          <a:xfrm>
            <a:off x="3810000" y="3429000"/>
            <a:ext cx="457200" cy="457200"/>
          </a:xfrm>
          <a:prstGeom prst="rect">
            <a:avLst/>
          </a:prstGeom>
          <a:noFill/>
          <a:ln w="9525">
            <a:solidFill>
              <a:schemeClr val="tx1"/>
            </a:solidFill>
            <a:miter lim="800000"/>
            <a:headEnd/>
            <a:tailEnd/>
          </a:ln>
          <a:effectLst/>
        </p:spPr>
        <p:txBody>
          <a:bodyPr wrap="none" anchor="ctr"/>
          <a:lstStyle/>
          <a:p>
            <a:endParaRPr lang="en-US"/>
          </a:p>
        </p:txBody>
      </p:sp>
      <p:sp>
        <p:nvSpPr>
          <p:cNvPr id="49" name="Text Box 47"/>
          <p:cNvSpPr txBox="1">
            <a:spLocks noChangeArrowheads="1"/>
          </p:cNvSpPr>
          <p:nvPr/>
        </p:nvSpPr>
        <p:spPr bwMode="auto">
          <a:xfrm>
            <a:off x="3886200" y="3429000"/>
            <a:ext cx="336550" cy="457200"/>
          </a:xfrm>
          <a:prstGeom prst="rect">
            <a:avLst/>
          </a:prstGeom>
          <a:noFill/>
          <a:ln w="9525">
            <a:noFill/>
            <a:miter lim="800000"/>
            <a:headEnd/>
            <a:tailEnd/>
          </a:ln>
          <a:effectLst/>
        </p:spPr>
        <p:txBody>
          <a:bodyPr wrap="none">
            <a:spAutoFit/>
          </a:bodyPr>
          <a:lstStyle/>
          <a:p>
            <a:r>
              <a:rPr lang="en-US"/>
              <a:t>7</a:t>
            </a:r>
          </a:p>
        </p:txBody>
      </p:sp>
      <p:sp>
        <p:nvSpPr>
          <p:cNvPr id="50" name="Rectangle 48"/>
          <p:cNvSpPr>
            <a:spLocks noChangeArrowheads="1"/>
          </p:cNvSpPr>
          <p:nvPr/>
        </p:nvSpPr>
        <p:spPr bwMode="auto">
          <a:xfrm>
            <a:off x="4267200" y="3429000"/>
            <a:ext cx="457200" cy="457200"/>
          </a:xfrm>
          <a:prstGeom prst="rect">
            <a:avLst/>
          </a:prstGeom>
          <a:noFill/>
          <a:ln w="9525">
            <a:solidFill>
              <a:schemeClr val="tx1"/>
            </a:solidFill>
            <a:miter lim="800000"/>
            <a:headEnd/>
            <a:tailEnd/>
          </a:ln>
          <a:effectLst/>
        </p:spPr>
        <p:txBody>
          <a:bodyPr wrap="none" anchor="ctr"/>
          <a:lstStyle/>
          <a:p>
            <a:endParaRPr lang="en-US"/>
          </a:p>
        </p:txBody>
      </p:sp>
      <p:sp>
        <p:nvSpPr>
          <p:cNvPr id="51" name="Text Box 49"/>
          <p:cNvSpPr txBox="1">
            <a:spLocks noChangeArrowheads="1"/>
          </p:cNvSpPr>
          <p:nvPr/>
        </p:nvSpPr>
        <p:spPr bwMode="auto">
          <a:xfrm>
            <a:off x="4343400" y="3429000"/>
            <a:ext cx="336550" cy="457200"/>
          </a:xfrm>
          <a:prstGeom prst="rect">
            <a:avLst/>
          </a:prstGeom>
          <a:noFill/>
          <a:ln w="9525">
            <a:noFill/>
            <a:miter lim="800000"/>
            <a:headEnd/>
            <a:tailEnd/>
          </a:ln>
          <a:effectLst/>
        </p:spPr>
        <p:txBody>
          <a:bodyPr wrap="none">
            <a:spAutoFit/>
          </a:bodyPr>
          <a:lstStyle/>
          <a:p>
            <a:r>
              <a:rPr lang="en-US"/>
              <a:t>6</a:t>
            </a:r>
          </a:p>
        </p:txBody>
      </p:sp>
      <p:sp>
        <p:nvSpPr>
          <p:cNvPr id="52" name="Rectangle 50"/>
          <p:cNvSpPr>
            <a:spLocks noChangeArrowheads="1"/>
          </p:cNvSpPr>
          <p:nvPr/>
        </p:nvSpPr>
        <p:spPr bwMode="auto">
          <a:xfrm>
            <a:off x="4724400" y="3429000"/>
            <a:ext cx="457200" cy="457200"/>
          </a:xfrm>
          <a:prstGeom prst="rect">
            <a:avLst/>
          </a:prstGeom>
          <a:noFill/>
          <a:ln w="9525">
            <a:solidFill>
              <a:schemeClr val="tx1"/>
            </a:solidFill>
            <a:miter lim="800000"/>
            <a:headEnd/>
            <a:tailEnd/>
          </a:ln>
          <a:effectLst/>
        </p:spPr>
        <p:txBody>
          <a:bodyPr wrap="none" anchor="ctr"/>
          <a:lstStyle/>
          <a:p>
            <a:endParaRPr lang="en-US"/>
          </a:p>
        </p:txBody>
      </p:sp>
      <p:sp>
        <p:nvSpPr>
          <p:cNvPr id="53" name="Text Box 51"/>
          <p:cNvSpPr txBox="1">
            <a:spLocks noChangeArrowheads="1"/>
          </p:cNvSpPr>
          <p:nvPr/>
        </p:nvSpPr>
        <p:spPr bwMode="auto">
          <a:xfrm>
            <a:off x="4800600" y="3429000"/>
            <a:ext cx="336550" cy="457200"/>
          </a:xfrm>
          <a:prstGeom prst="rect">
            <a:avLst/>
          </a:prstGeom>
          <a:noFill/>
          <a:ln w="9525">
            <a:noFill/>
            <a:miter lim="800000"/>
            <a:headEnd/>
            <a:tailEnd/>
          </a:ln>
          <a:effectLst/>
        </p:spPr>
        <p:txBody>
          <a:bodyPr wrap="none">
            <a:spAutoFit/>
          </a:bodyPr>
          <a:lstStyle/>
          <a:p>
            <a:r>
              <a:rPr lang="en-US"/>
              <a:t>5</a:t>
            </a:r>
          </a:p>
        </p:txBody>
      </p:sp>
      <p:sp>
        <p:nvSpPr>
          <p:cNvPr id="54" name="Rectangle 52"/>
          <p:cNvSpPr>
            <a:spLocks noChangeArrowheads="1"/>
          </p:cNvSpPr>
          <p:nvPr/>
        </p:nvSpPr>
        <p:spPr bwMode="auto">
          <a:xfrm>
            <a:off x="3352800" y="3886200"/>
            <a:ext cx="457200" cy="457200"/>
          </a:xfrm>
          <a:prstGeom prst="rect">
            <a:avLst/>
          </a:prstGeom>
          <a:noFill/>
          <a:ln w="9525">
            <a:solidFill>
              <a:schemeClr val="tx1"/>
            </a:solidFill>
            <a:miter lim="800000"/>
            <a:headEnd/>
            <a:tailEnd/>
          </a:ln>
          <a:effectLst/>
        </p:spPr>
        <p:txBody>
          <a:bodyPr wrap="none" anchor="ctr"/>
          <a:lstStyle/>
          <a:p>
            <a:endParaRPr lang="en-US"/>
          </a:p>
        </p:txBody>
      </p:sp>
      <p:sp>
        <p:nvSpPr>
          <p:cNvPr id="55" name="Text Box 53"/>
          <p:cNvSpPr txBox="1">
            <a:spLocks noChangeArrowheads="1"/>
          </p:cNvSpPr>
          <p:nvPr/>
        </p:nvSpPr>
        <p:spPr bwMode="auto">
          <a:xfrm>
            <a:off x="3429000" y="3886200"/>
            <a:ext cx="336550" cy="457200"/>
          </a:xfrm>
          <a:prstGeom prst="rect">
            <a:avLst/>
          </a:prstGeom>
          <a:noFill/>
          <a:ln w="9525">
            <a:noFill/>
            <a:miter lim="800000"/>
            <a:headEnd/>
            <a:tailEnd/>
          </a:ln>
          <a:effectLst/>
        </p:spPr>
        <p:txBody>
          <a:bodyPr wrap="none">
            <a:spAutoFit/>
          </a:bodyPr>
          <a:lstStyle/>
          <a:p>
            <a:r>
              <a:rPr lang="en-US"/>
              <a:t>2</a:t>
            </a:r>
          </a:p>
        </p:txBody>
      </p:sp>
      <p:sp>
        <p:nvSpPr>
          <p:cNvPr id="56" name="Rectangle 54"/>
          <p:cNvSpPr>
            <a:spLocks noChangeArrowheads="1"/>
          </p:cNvSpPr>
          <p:nvPr/>
        </p:nvSpPr>
        <p:spPr bwMode="auto">
          <a:xfrm>
            <a:off x="3810000" y="3886200"/>
            <a:ext cx="457200" cy="457200"/>
          </a:xfrm>
          <a:prstGeom prst="rect">
            <a:avLst/>
          </a:prstGeom>
          <a:noFill/>
          <a:ln w="9525">
            <a:solidFill>
              <a:schemeClr val="tx1"/>
            </a:solidFill>
            <a:miter lim="800000"/>
            <a:headEnd/>
            <a:tailEnd/>
          </a:ln>
          <a:effectLst/>
        </p:spPr>
        <p:txBody>
          <a:bodyPr wrap="none" anchor="ctr"/>
          <a:lstStyle/>
          <a:p>
            <a:endParaRPr lang="en-US"/>
          </a:p>
        </p:txBody>
      </p:sp>
      <p:sp>
        <p:nvSpPr>
          <p:cNvPr id="57" name="Text Box 55"/>
          <p:cNvSpPr txBox="1">
            <a:spLocks noChangeArrowheads="1"/>
          </p:cNvSpPr>
          <p:nvPr/>
        </p:nvSpPr>
        <p:spPr bwMode="auto">
          <a:xfrm>
            <a:off x="3886200" y="3886200"/>
            <a:ext cx="336550" cy="457200"/>
          </a:xfrm>
          <a:prstGeom prst="rect">
            <a:avLst/>
          </a:prstGeom>
          <a:noFill/>
          <a:ln w="9525">
            <a:noFill/>
            <a:miter lim="800000"/>
            <a:headEnd/>
            <a:tailEnd/>
          </a:ln>
          <a:effectLst/>
        </p:spPr>
        <p:txBody>
          <a:bodyPr wrap="none">
            <a:spAutoFit/>
          </a:bodyPr>
          <a:lstStyle/>
          <a:p>
            <a:r>
              <a:rPr lang="en-US"/>
              <a:t>2</a:t>
            </a:r>
          </a:p>
        </p:txBody>
      </p:sp>
      <p:sp>
        <p:nvSpPr>
          <p:cNvPr id="58" name="Rectangle 56"/>
          <p:cNvSpPr>
            <a:spLocks noChangeArrowheads="1"/>
          </p:cNvSpPr>
          <p:nvPr/>
        </p:nvSpPr>
        <p:spPr bwMode="auto">
          <a:xfrm>
            <a:off x="4267200" y="3886200"/>
            <a:ext cx="457200" cy="457200"/>
          </a:xfrm>
          <a:prstGeom prst="rect">
            <a:avLst/>
          </a:prstGeom>
          <a:noFill/>
          <a:ln w="9525">
            <a:solidFill>
              <a:schemeClr val="tx1"/>
            </a:solidFill>
            <a:miter lim="800000"/>
            <a:headEnd/>
            <a:tailEnd/>
          </a:ln>
          <a:effectLst/>
        </p:spPr>
        <p:txBody>
          <a:bodyPr wrap="none" anchor="ctr"/>
          <a:lstStyle/>
          <a:p>
            <a:endParaRPr lang="en-US"/>
          </a:p>
        </p:txBody>
      </p:sp>
      <p:sp>
        <p:nvSpPr>
          <p:cNvPr id="59" name="Text Box 57"/>
          <p:cNvSpPr txBox="1">
            <a:spLocks noChangeArrowheads="1"/>
          </p:cNvSpPr>
          <p:nvPr/>
        </p:nvSpPr>
        <p:spPr bwMode="auto">
          <a:xfrm>
            <a:off x="4343400" y="3886200"/>
            <a:ext cx="336550" cy="457200"/>
          </a:xfrm>
          <a:prstGeom prst="rect">
            <a:avLst/>
          </a:prstGeom>
          <a:noFill/>
          <a:ln w="9525">
            <a:noFill/>
            <a:miter lim="800000"/>
            <a:headEnd/>
            <a:tailEnd/>
          </a:ln>
          <a:effectLst/>
        </p:spPr>
        <p:txBody>
          <a:bodyPr wrap="none">
            <a:spAutoFit/>
          </a:bodyPr>
          <a:lstStyle/>
          <a:p>
            <a:r>
              <a:rPr lang="en-US"/>
              <a:t>1</a:t>
            </a:r>
          </a:p>
        </p:txBody>
      </p:sp>
      <p:sp>
        <p:nvSpPr>
          <p:cNvPr id="60" name="Rectangle 58"/>
          <p:cNvSpPr>
            <a:spLocks noChangeArrowheads="1"/>
          </p:cNvSpPr>
          <p:nvPr/>
        </p:nvSpPr>
        <p:spPr bwMode="auto">
          <a:xfrm>
            <a:off x="4724400" y="3886200"/>
            <a:ext cx="457200" cy="457200"/>
          </a:xfrm>
          <a:prstGeom prst="rect">
            <a:avLst/>
          </a:prstGeom>
          <a:noFill/>
          <a:ln w="9525">
            <a:solidFill>
              <a:schemeClr val="tx1"/>
            </a:solidFill>
            <a:miter lim="800000"/>
            <a:headEnd/>
            <a:tailEnd/>
          </a:ln>
          <a:effectLst/>
        </p:spPr>
        <p:txBody>
          <a:bodyPr wrap="none" anchor="ctr"/>
          <a:lstStyle/>
          <a:p>
            <a:endParaRPr lang="en-US"/>
          </a:p>
        </p:txBody>
      </p:sp>
      <p:sp>
        <p:nvSpPr>
          <p:cNvPr id="61" name="Text Box 59"/>
          <p:cNvSpPr txBox="1">
            <a:spLocks noChangeArrowheads="1"/>
          </p:cNvSpPr>
          <p:nvPr/>
        </p:nvSpPr>
        <p:spPr bwMode="auto">
          <a:xfrm>
            <a:off x="4800600" y="3886200"/>
            <a:ext cx="336550" cy="457200"/>
          </a:xfrm>
          <a:prstGeom prst="rect">
            <a:avLst/>
          </a:prstGeom>
          <a:noFill/>
          <a:ln w="9525">
            <a:noFill/>
            <a:miter lim="800000"/>
            <a:headEnd/>
            <a:tailEnd/>
          </a:ln>
          <a:effectLst/>
        </p:spPr>
        <p:txBody>
          <a:bodyPr wrap="none">
            <a:spAutoFit/>
          </a:bodyPr>
          <a:lstStyle/>
          <a:p>
            <a:r>
              <a:rPr lang="en-US"/>
              <a:t>1</a:t>
            </a:r>
          </a:p>
        </p:txBody>
      </p:sp>
      <p:sp>
        <p:nvSpPr>
          <p:cNvPr id="62" name="Text Box 60"/>
          <p:cNvSpPr txBox="1">
            <a:spLocks noChangeArrowheads="1"/>
          </p:cNvSpPr>
          <p:nvPr/>
        </p:nvSpPr>
        <p:spPr bwMode="auto">
          <a:xfrm>
            <a:off x="3505200" y="2057400"/>
            <a:ext cx="1460500" cy="457200"/>
          </a:xfrm>
          <a:prstGeom prst="rect">
            <a:avLst/>
          </a:prstGeom>
          <a:noFill/>
          <a:ln w="9525">
            <a:noFill/>
            <a:miter lim="800000"/>
            <a:headEnd/>
            <a:tailEnd/>
          </a:ln>
          <a:effectLst/>
        </p:spPr>
        <p:txBody>
          <a:bodyPr wrap="none">
            <a:spAutoFit/>
          </a:bodyPr>
          <a:lstStyle/>
          <a:p>
            <a:r>
              <a:rPr lang="en-US"/>
              <a:t>Pixel Data</a:t>
            </a:r>
          </a:p>
        </p:txBody>
      </p:sp>
      <p:sp>
        <p:nvSpPr>
          <p:cNvPr id="63" name="Rectangle 61"/>
          <p:cNvSpPr>
            <a:spLocks noChangeArrowheads="1"/>
          </p:cNvSpPr>
          <p:nvPr/>
        </p:nvSpPr>
        <p:spPr bwMode="auto">
          <a:xfrm>
            <a:off x="5943600" y="2514600"/>
            <a:ext cx="457200" cy="457200"/>
          </a:xfrm>
          <a:prstGeom prst="rect">
            <a:avLst/>
          </a:prstGeom>
          <a:solidFill>
            <a:srgbClr val="5F5F5F"/>
          </a:solidFill>
          <a:ln w="9525">
            <a:solidFill>
              <a:schemeClr val="tx1"/>
            </a:solidFill>
            <a:miter lim="800000"/>
            <a:headEnd/>
            <a:tailEnd/>
          </a:ln>
          <a:effectLst/>
        </p:spPr>
        <p:txBody>
          <a:bodyPr wrap="none" anchor="ctr"/>
          <a:lstStyle/>
          <a:p>
            <a:endParaRPr lang="en-US"/>
          </a:p>
        </p:txBody>
      </p:sp>
      <p:sp>
        <p:nvSpPr>
          <p:cNvPr id="64" name="Rectangle 62"/>
          <p:cNvSpPr>
            <a:spLocks noChangeArrowheads="1"/>
          </p:cNvSpPr>
          <p:nvPr/>
        </p:nvSpPr>
        <p:spPr bwMode="auto">
          <a:xfrm>
            <a:off x="6400800" y="2514600"/>
            <a:ext cx="457200" cy="457200"/>
          </a:xfrm>
          <a:prstGeom prst="rect">
            <a:avLst/>
          </a:prstGeom>
          <a:solidFill>
            <a:srgbClr val="663300"/>
          </a:solidFill>
          <a:ln w="9525">
            <a:solidFill>
              <a:schemeClr val="tx1"/>
            </a:solidFill>
            <a:miter lim="800000"/>
            <a:headEnd/>
            <a:tailEnd/>
          </a:ln>
          <a:effectLst/>
        </p:spPr>
        <p:txBody>
          <a:bodyPr wrap="none" anchor="ctr"/>
          <a:lstStyle/>
          <a:p>
            <a:endParaRPr lang="en-US"/>
          </a:p>
        </p:txBody>
      </p:sp>
      <p:sp>
        <p:nvSpPr>
          <p:cNvPr id="65" name="Rectangle 63"/>
          <p:cNvSpPr>
            <a:spLocks noChangeArrowheads="1"/>
          </p:cNvSpPr>
          <p:nvPr/>
        </p:nvSpPr>
        <p:spPr bwMode="auto">
          <a:xfrm>
            <a:off x="6858000" y="2514600"/>
            <a:ext cx="457200" cy="457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6" name="Rectangle 64"/>
          <p:cNvSpPr>
            <a:spLocks noChangeArrowheads="1"/>
          </p:cNvSpPr>
          <p:nvPr/>
        </p:nvSpPr>
        <p:spPr bwMode="auto">
          <a:xfrm>
            <a:off x="7315200" y="2514600"/>
            <a:ext cx="457200" cy="457200"/>
          </a:xfrm>
          <a:prstGeom prst="rect">
            <a:avLst/>
          </a:prstGeom>
          <a:solidFill>
            <a:srgbClr val="CC00FF"/>
          </a:solidFill>
          <a:ln w="9525">
            <a:solidFill>
              <a:schemeClr val="tx1"/>
            </a:solidFill>
            <a:miter lim="800000"/>
            <a:headEnd/>
            <a:tailEnd/>
          </a:ln>
          <a:effectLst/>
        </p:spPr>
        <p:txBody>
          <a:bodyPr wrap="none" anchor="ctr"/>
          <a:lstStyle/>
          <a:p>
            <a:endParaRPr lang="en-US"/>
          </a:p>
        </p:txBody>
      </p:sp>
      <p:sp>
        <p:nvSpPr>
          <p:cNvPr id="67" name="Rectangle 65"/>
          <p:cNvSpPr>
            <a:spLocks noChangeArrowheads="1"/>
          </p:cNvSpPr>
          <p:nvPr/>
        </p:nvSpPr>
        <p:spPr bwMode="auto">
          <a:xfrm>
            <a:off x="5943600" y="2971800"/>
            <a:ext cx="457200" cy="457200"/>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68" name="Rectangle 66"/>
          <p:cNvSpPr>
            <a:spLocks noChangeArrowheads="1"/>
          </p:cNvSpPr>
          <p:nvPr/>
        </p:nvSpPr>
        <p:spPr bwMode="auto">
          <a:xfrm>
            <a:off x="6400800" y="2971800"/>
            <a:ext cx="457200" cy="4572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69" name="Rectangle 67"/>
          <p:cNvSpPr>
            <a:spLocks noChangeArrowheads="1"/>
          </p:cNvSpPr>
          <p:nvPr/>
        </p:nvSpPr>
        <p:spPr bwMode="auto">
          <a:xfrm>
            <a:off x="6400800" y="3429000"/>
            <a:ext cx="457200" cy="4572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70" name="Rectangle 68"/>
          <p:cNvSpPr>
            <a:spLocks noChangeArrowheads="1"/>
          </p:cNvSpPr>
          <p:nvPr/>
        </p:nvSpPr>
        <p:spPr bwMode="auto">
          <a:xfrm>
            <a:off x="6858000" y="2971800"/>
            <a:ext cx="457200" cy="457200"/>
          </a:xfrm>
          <a:prstGeom prst="rect">
            <a:avLst/>
          </a:prstGeom>
          <a:solidFill>
            <a:srgbClr val="5F5F5F"/>
          </a:solidFill>
          <a:ln w="9525">
            <a:solidFill>
              <a:schemeClr val="tx1"/>
            </a:solidFill>
            <a:miter lim="800000"/>
            <a:headEnd/>
            <a:tailEnd/>
          </a:ln>
          <a:effectLst/>
        </p:spPr>
        <p:txBody>
          <a:bodyPr wrap="none" anchor="ctr"/>
          <a:lstStyle/>
          <a:p>
            <a:endParaRPr lang="en-US"/>
          </a:p>
        </p:txBody>
      </p:sp>
      <p:sp>
        <p:nvSpPr>
          <p:cNvPr id="71" name="Rectangle 69"/>
          <p:cNvSpPr>
            <a:spLocks noChangeArrowheads="1"/>
          </p:cNvSpPr>
          <p:nvPr/>
        </p:nvSpPr>
        <p:spPr bwMode="auto">
          <a:xfrm>
            <a:off x="7315200" y="2971800"/>
            <a:ext cx="457200" cy="457200"/>
          </a:xfrm>
          <a:prstGeom prst="rect">
            <a:avLst/>
          </a:prstGeom>
          <a:solidFill>
            <a:srgbClr val="00FFCC"/>
          </a:solidFill>
          <a:ln w="9525">
            <a:solidFill>
              <a:schemeClr val="tx1"/>
            </a:solidFill>
            <a:miter lim="800000"/>
            <a:headEnd/>
            <a:tailEnd/>
          </a:ln>
          <a:effectLst/>
        </p:spPr>
        <p:txBody>
          <a:bodyPr wrap="none" anchor="ctr"/>
          <a:lstStyle/>
          <a:p>
            <a:endParaRPr lang="en-US"/>
          </a:p>
        </p:txBody>
      </p:sp>
      <p:sp>
        <p:nvSpPr>
          <p:cNvPr id="72" name="Rectangle 70"/>
          <p:cNvSpPr>
            <a:spLocks noChangeArrowheads="1"/>
          </p:cNvSpPr>
          <p:nvPr/>
        </p:nvSpPr>
        <p:spPr bwMode="auto">
          <a:xfrm>
            <a:off x="7315200" y="3429000"/>
            <a:ext cx="457200" cy="457200"/>
          </a:xfrm>
          <a:prstGeom prst="rect">
            <a:avLst/>
          </a:prstGeom>
          <a:solidFill>
            <a:srgbClr val="00FFCC"/>
          </a:solidFill>
          <a:ln w="9525">
            <a:solidFill>
              <a:schemeClr val="tx1"/>
            </a:solidFill>
            <a:miter lim="800000"/>
            <a:headEnd/>
            <a:tailEnd/>
          </a:ln>
          <a:effectLst/>
        </p:spPr>
        <p:txBody>
          <a:bodyPr wrap="none" anchor="ctr"/>
          <a:lstStyle/>
          <a:p>
            <a:endParaRPr lang="en-US"/>
          </a:p>
        </p:txBody>
      </p:sp>
      <p:sp>
        <p:nvSpPr>
          <p:cNvPr id="73" name="Rectangle 71"/>
          <p:cNvSpPr>
            <a:spLocks noChangeArrowheads="1"/>
          </p:cNvSpPr>
          <p:nvPr/>
        </p:nvSpPr>
        <p:spPr bwMode="auto">
          <a:xfrm>
            <a:off x="6858000" y="3429000"/>
            <a:ext cx="457200" cy="457200"/>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74" name="Rectangle 72"/>
          <p:cNvSpPr>
            <a:spLocks noChangeArrowheads="1"/>
          </p:cNvSpPr>
          <p:nvPr/>
        </p:nvSpPr>
        <p:spPr bwMode="auto">
          <a:xfrm>
            <a:off x="5943600" y="3429000"/>
            <a:ext cx="457200" cy="457200"/>
          </a:xfrm>
          <a:prstGeom prst="rect">
            <a:avLst/>
          </a:prstGeom>
          <a:solidFill>
            <a:srgbClr val="663300"/>
          </a:solidFill>
          <a:ln w="9525">
            <a:solidFill>
              <a:schemeClr val="tx1"/>
            </a:solidFill>
            <a:miter lim="800000"/>
            <a:headEnd/>
            <a:tailEnd/>
          </a:ln>
          <a:effectLst/>
        </p:spPr>
        <p:txBody>
          <a:bodyPr wrap="none" anchor="ctr"/>
          <a:lstStyle/>
          <a:p>
            <a:endParaRPr lang="en-US"/>
          </a:p>
        </p:txBody>
      </p:sp>
      <p:sp>
        <p:nvSpPr>
          <p:cNvPr id="75" name="Rectangle 73"/>
          <p:cNvSpPr>
            <a:spLocks noChangeArrowheads="1"/>
          </p:cNvSpPr>
          <p:nvPr/>
        </p:nvSpPr>
        <p:spPr bwMode="auto">
          <a:xfrm>
            <a:off x="7315200" y="2514600"/>
            <a:ext cx="457200" cy="457200"/>
          </a:xfrm>
          <a:prstGeom prst="rect">
            <a:avLst/>
          </a:prstGeom>
          <a:solidFill>
            <a:srgbClr val="CC00FF"/>
          </a:solidFill>
          <a:ln w="9525">
            <a:solidFill>
              <a:schemeClr val="tx1"/>
            </a:solidFill>
            <a:miter lim="800000"/>
            <a:headEnd/>
            <a:tailEnd/>
          </a:ln>
          <a:effectLst/>
        </p:spPr>
        <p:txBody>
          <a:bodyPr wrap="none" anchor="ctr"/>
          <a:lstStyle/>
          <a:p>
            <a:endParaRPr lang="en-US"/>
          </a:p>
        </p:txBody>
      </p:sp>
      <p:sp>
        <p:nvSpPr>
          <p:cNvPr id="76" name="Rectangle 74"/>
          <p:cNvSpPr>
            <a:spLocks noChangeArrowheads="1"/>
          </p:cNvSpPr>
          <p:nvPr/>
        </p:nvSpPr>
        <p:spPr bwMode="auto">
          <a:xfrm>
            <a:off x="5943600" y="3429000"/>
            <a:ext cx="457200" cy="457200"/>
          </a:xfrm>
          <a:prstGeom prst="rect">
            <a:avLst/>
          </a:prstGeom>
          <a:solidFill>
            <a:srgbClr val="663300"/>
          </a:solidFill>
          <a:ln w="9525">
            <a:solidFill>
              <a:schemeClr val="tx1"/>
            </a:solidFill>
            <a:miter lim="800000"/>
            <a:headEnd/>
            <a:tailEnd/>
          </a:ln>
          <a:effectLst/>
        </p:spPr>
        <p:txBody>
          <a:bodyPr wrap="none" anchor="ctr"/>
          <a:lstStyle/>
          <a:p>
            <a:endParaRPr lang="en-US"/>
          </a:p>
        </p:txBody>
      </p:sp>
      <p:sp>
        <p:nvSpPr>
          <p:cNvPr id="77" name="Rectangle 75"/>
          <p:cNvSpPr>
            <a:spLocks noChangeArrowheads="1"/>
          </p:cNvSpPr>
          <p:nvPr/>
        </p:nvSpPr>
        <p:spPr bwMode="auto">
          <a:xfrm>
            <a:off x="5943600" y="3886200"/>
            <a:ext cx="457200" cy="457200"/>
          </a:xfrm>
          <a:prstGeom prst="rect">
            <a:avLst/>
          </a:prstGeom>
          <a:solidFill>
            <a:srgbClr val="CC00FF"/>
          </a:solidFill>
          <a:ln w="9525">
            <a:solidFill>
              <a:schemeClr val="tx1"/>
            </a:solidFill>
            <a:miter lim="800000"/>
            <a:headEnd/>
            <a:tailEnd/>
          </a:ln>
          <a:effectLst/>
        </p:spPr>
        <p:txBody>
          <a:bodyPr wrap="none" anchor="ctr"/>
          <a:lstStyle/>
          <a:p>
            <a:endParaRPr lang="en-US"/>
          </a:p>
        </p:txBody>
      </p:sp>
      <p:sp>
        <p:nvSpPr>
          <p:cNvPr id="78" name="Rectangle 76"/>
          <p:cNvSpPr>
            <a:spLocks noChangeArrowheads="1"/>
          </p:cNvSpPr>
          <p:nvPr/>
        </p:nvSpPr>
        <p:spPr bwMode="auto">
          <a:xfrm>
            <a:off x="6400800" y="3886200"/>
            <a:ext cx="457200" cy="457200"/>
          </a:xfrm>
          <a:prstGeom prst="rect">
            <a:avLst/>
          </a:prstGeom>
          <a:solidFill>
            <a:srgbClr val="CC00FF"/>
          </a:solidFill>
          <a:ln w="9525">
            <a:solidFill>
              <a:schemeClr val="tx1"/>
            </a:solidFill>
            <a:miter lim="800000"/>
            <a:headEnd/>
            <a:tailEnd/>
          </a:ln>
          <a:effectLst/>
        </p:spPr>
        <p:txBody>
          <a:bodyPr wrap="none" anchor="ctr"/>
          <a:lstStyle/>
          <a:p>
            <a:endParaRPr lang="en-US"/>
          </a:p>
        </p:txBody>
      </p:sp>
      <p:sp>
        <p:nvSpPr>
          <p:cNvPr id="79" name="Rectangle 77"/>
          <p:cNvSpPr>
            <a:spLocks noChangeArrowheads="1"/>
          </p:cNvSpPr>
          <p:nvPr/>
        </p:nvSpPr>
        <p:spPr bwMode="auto">
          <a:xfrm>
            <a:off x="6858000" y="3886200"/>
            <a:ext cx="457200" cy="457200"/>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80" name="Rectangle 78"/>
          <p:cNvSpPr>
            <a:spLocks noChangeArrowheads="1"/>
          </p:cNvSpPr>
          <p:nvPr/>
        </p:nvSpPr>
        <p:spPr bwMode="auto">
          <a:xfrm>
            <a:off x="7315200" y="3886200"/>
            <a:ext cx="457200" cy="457200"/>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81" name="Text Box 79"/>
          <p:cNvSpPr txBox="1">
            <a:spLocks noChangeArrowheads="1"/>
          </p:cNvSpPr>
          <p:nvPr/>
        </p:nvSpPr>
        <p:spPr bwMode="auto">
          <a:xfrm>
            <a:off x="6400800" y="2057400"/>
            <a:ext cx="944563" cy="457200"/>
          </a:xfrm>
          <a:prstGeom prst="rect">
            <a:avLst/>
          </a:prstGeom>
          <a:noFill/>
          <a:ln w="9525">
            <a:noFill/>
            <a:miter lim="800000"/>
            <a:headEnd/>
            <a:tailEnd/>
          </a:ln>
          <a:effectLst/>
        </p:spPr>
        <p:txBody>
          <a:bodyPr wrap="none">
            <a:spAutoFit/>
          </a:bodyPr>
          <a:lstStyle/>
          <a:p>
            <a:r>
              <a:rPr lang="en-US"/>
              <a:t>Image</a:t>
            </a:r>
          </a:p>
        </p:txBody>
      </p:sp>
      <p:sp>
        <p:nvSpPr>
          <p:cNvPr id="82" name="Text Box 80"/>
          <p:cNvSpPr txBox="1">
            <a:spLocks noChangeArrowheads="1"/>
          </p:cNvSpPr>
          <p:nvPr/>
        </p:nvSpPr>
        <p:spPr bwMode="auto">
          <a:xfrm>
            <a:off x="3108325" y="4689475"/>
            <a:ext cx="4664075" cy="822325"/>
          </a:xfrm>
          <a:prstGeom prst="rect">
            <a:avLst/>
          </a:prstGeom>
          <a:noFill/>
          <a:ln w="9525">
            <a:noFill/>
            <a:miter lim="800000"/>
            <a:headEnd/>
            <a:tailEnd/>
          </a:ln>
          <a:effectLst/>
        </p:spPr>
        <p:txBody>
          <a:bodyPr>
            <a:spAutoFit/>
          </a:bodyPr>
          <a:lstStyle/>
          <a:p>
            <a:r>
              <a:rPr lang="en-US"/>
              <a:t>Only makes sense if you have lots of pixels and not many colors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Compression</a:t>
            </a:r>
          </a:p>
        </p:txBody>
      </p:sp>
      <p:sp>
        <p:nvSpPr>
          <p:cNvPr id="3" name="Content Placeholder 2"/>
          <p:cNvSpPr>
            <a:spLocks noGrp="1"/>
          </p:cNvSpPr>
          <p:nvPr>
            <p:ph idx="1"/>
          </p:nvPr>
        </p:nvSpPr>
        <p:spPr>
          <a:xfrm>
            <a:off x="566738" y="1752600"/>
            <a:ext cx="8424862" cy="4267200"/>
          </a:xfrm>
        </p:spPr>
        <p:txBody>
          <a:bodyPr/>
          <a:lstStyle/>
          <a:p>
            <a:pPr>
              <a:lnSpc>
                <a:spcPct val="90000"/>
              </a:lnSpc>
            </a:pPr>
            <a:r>
              <a:rPr lang="en-US" sz="2400" dirty="0"/>
              <a:t>Indexed color is one form of image compression</a:t>
            </a:r>
          </a:p>
          <a:p>
            <a:pPr lvl="1">
              <a:lnSpc>
                <a:spcPct val="90000"/>
              </a:lnSpc>
            </a:pPr>
            <a:r>
              <a:rPr lang="en-US" sz="2000" dirty="0"/>
              <a:t>Special case of </a:t>
            </a:r>
            <a:r>
              <a:rPr lang="en-US" sz="2000" i="1" dirty="0"/>
              <a:t>vector quantization – </a:t>
            </a:r>
            <a:r>
              <a:rPr lang="en-US" sz="2000" dirty="0"/>
              <a:t>in color space,</a:t>
            </a:r>
            <a:r>
              <a:rPr lang="en-US" sz="2000" i="1" dirty="0"/>
              <a:t> </a:t>
            </a:r>
            <a:r>
              <a:rPr lang="en-US" sz="2000" dirty="0"/>
              <a:t>reducing the range of available colors</a:t>
            </a:r>
          </a:p>
          <a:p>
            <a:pPr>
              <a:lnSpc>
                <a:spcPct val="90000"/>
              </a:lnSpc>
            </a:pPr>
            <a:r>
              <a:rPr lang="en-US" sz="2400" dirty="0"/>
              <a:t>Alternative 1: Store the image in a simple format and then compress with your favorite compressor</a:t>
            </a:r>
          </a:p>
          <a:p>
            <a:pPr lvl="1">
              <a:lnSpc>
                <a:spcPct val="90000"/>
              </a:lnSpc>
            </a:pPr>
            <a:r>
              <a:rPr lang="en-US" sz="2000" dirty="0"/>
              <a:t>Doesn’t exploit image specific information</a:t>
            </a:r>
          </a:p>
          <a:p>
            <a:pPr lvl="1">
              <a:lnSpc>
                <a:spcPct val="90000"/>
              </a:lnSpc>
            </a:pPr>
            <a:r>
              <a:rPr lang="en-US" sz="2000" dirty="0"/>
              <a:t>Doesn’t exploit perceptual shortcuts</a:t>
            </a:r>
          </a:p>
          <a:p>
            <a:pPr>
              <a:lnSpc>
                <a:spcPct val="90000"/>
              </a:lnSpc>
            </a:pPr>
            <a:r>
              <a:rPr lang="en-US" sz="2400" dirty="0"/>
              <a:t>Two historically common compressed file formats: GIF and JPEG</a:t>
            </a:r>
          </a:p>
          <a:p>
            <a:pPr lvl="1">
              <a:lnSpc>
                <a:spcPct val="90000"/>
              </a:lnSpc>
            </a:pPr>
            <a:r>
              <a:rPr lang="en-US" sz="2000" dirty="0"/>
              <a:t>GIF was replaced with PNG for many applications, as it was patented and the owner started enforcing the patent</a:t>
            </a:r>
          </a:p>
          <a:p>
            <a:pPr lvl="2">
              <a:lnSpc>
                <a:spcPct val="90000"/>
              </a:lnSpc>
            </a:pPr>
            <a:r>
              <a:rPr lang="en-US" sz="1600" dirty="0"/>
              <a:t>Patent expired recently? </a:t>
            </a:r>
          </a:p>
          <a:p>
            <a:pPr lvl="2">
              <a:lnSpc>
                <a:spcPct val="90000"/>
              </a:lnSpc>
            </a:pPr>
            <a:r>
              <a:rPr lang="en-US" sz="1600" dirty="0"/>
              <a:t>GIF is popular now for its support of short animation. Check </a:t>
            </a:r>
            <a:r>
              <a:rPr lang="en-US" sz="1600" i="1" dirty="0"/>
              <a:t>Giphy</a:t>
            </a:r>
            <a:r>
              <a:rPr lang="en-US" sz="1600" dirty="0"/>
              <a:t> and </a:t>
            </a:r>
            <a:r>
              <a:rPr lang="en-US" sz="1600" i="1" dirty="0"/>
              <a:t>Tenor</a:t>
            </a:r>
            <a:r>
              <a:rPr lang="en-US" sz="1600" dirty="0"/>
              <a:t> </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GIF</a:t>
            </a:r>
          </a:p>
        </p:txBody>
      </p:sp>
      <p:sp>
        <p:nvSpPr>
          <p:cNvPr id="3" name="Content Placeholder 2"/>
          <p:cNvSpPr>
            <a:spLocks noGrp="1"/>
          </p:cNvSpPr>
          <p:nvPr>
            <p:ph idx="1"/>
          </p:nvPr>
        </p:nvSpPr>
        <p:spPr/>
        <p:txBody>
          <a:bodyPr/>
          <a:lstStyle/>
          <a:p>
            <a:r>
              <a:rPr lang="en-US" sz="2400" dirty="0"/>
              <a:t>Header – Color Table – Image Data – Extensions</a:t>
            </a:r>
          </a:p>
          <a:p>
            <a:r>
              <a:rPr lang="en-US" sz="2400" dirty="0"/>
              <a:t>Header gives basic information such as size of image and size of color table</a:t>
            </a:r>
          </a:p>
          <a:p>
            <a:r>
              <a:rPr lang="en-US" sz="2400" dirty="0"/>
              <a:t>Color table gives the colors found in the image</a:t>
            </a:r>
          </a:p>
          <a:p>
            <a:pPr lvl="1"/>
            <a:r>
              <a:rPr lang="en-US" sz="2000" dirty="0"/>
              <a:t>Biggest it can be is 256 colors, smallest is 2</a:t>
            </a:r>
          </a:p>
          <a:p>
            <a:r>
              <a:rPr lang="en-US" sz="2400" dirty="0"/>
              <a:t>Image data is LZW compressed color indices</a:t>
            </a:r>
          </a:p>
          <a:p>
            <a:r>
              <a:rPr lang="en-US" sz="2400" dirty="0"/>
              <a:t>To create a GIF:</a:t>
            </a:r>
          </a:p>
          <a:p>
            <a:pPr lvl="1"/>
            <a:r>
              <a:rPr lang="en-US" sz="2000" dirty="0"/>
              <a:t>Choose colors</a:t>
            </a:r>
          </a:p>
          <a:p>
            <a:pPr lvl="1"/>
            <a:r>
              <a:rPr lang="en-US" sz="2000" dirty="0"/>
              <a:t>Create an array of color indices</a:t>
            </a:r>
          </a:p>
          <a:p>
            <a:pPr lvl="1"/>
            <a:r>
              <a:rPr lang="en-US" sz="2000" dirty="0"/>
              <a:t>Compress it with LZW</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JPEG</a:t>
            </a:r>
          </a:p>
        </p:txBody>
      </p:sp>
      <p:sp>
        <p:nvSpPr>
          <p:cNvPr id="4" name="Slide Number Placeholder 3"/>
          <p:cNvSpPr>
            <a:spLocks noGrp="1"/>
          </p:cNvSpPr>
          <p:nvPr>
            <p:ph type="sldNum" sz="quarter" idx="12"/>
          </p:nvPr>
        </p:nvSpPr>
        <p:spPr/>
        <p:txBody>
          <a:bodyPr/>
          <a:lstStyle/>
          <a:p>
            <a:fld id="{87037288-ABAD-4E56-93DB-19D719620939}" type="slidenum">
              <a:rPr lang="en-US" smtClean="0"/>
              <a:pPr/>
              <a:t>38</a:t>
            </a:fld>
            <a:endParaRPr lang="en-US"/>
          </a:p>
        </p:txBody>
      </p:sp>
      <p:sp>
        <p:nvSpPr>
          <p:cNvPr id="5" name="Rectangle 3"/>
          <p:cNvSpPr txBox="1">
            <a:spLocks noChangeArrowheads="1"/>
          </p:cNvSpPr>
          <p:nvPr/>
        </p:nvSpPr>
        <p:spPr bwMode="auto">
          <a:xfrm>
            <a:off x="304800" y="1828800"/>
            <a:ext cx="3200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Multi-stage process intended to get very high compression with controllable quality degradation</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Start with YIQ color</a:t>
            </a:r>
          </a:p>
          <a:p>
            <a:pPr marL="469900" marR="0" lvl="0" indent="-469900" algn="l" defTabSz="914400" rtl="0" eaLnBrk="1" fontAlgn="base" latinLnBrk="0" hangingPunct="1">
              <a:lnSpc>
                <a:spcPct val="100000"/>
              </a:lnSpc>
              <a:spcBef>
                <a:spcPct val="20000"/>
              </a:spcBef>
              <a:spcAft>
                <a:spcPct val="0"/>
              </a:spcAft>
              <a:buClr>
                <a:schemeClr val="accent2"/>
              </a:buClr>
              <a:buSzTx/>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4" descr="jpeg-encoder"/>
          <p:cNvPicPr>
            <a:picLocks noChangeAspect="1" noChangeArrowheads="1"/>
          </p:cNvPicPr>
          <p:nvPr/>
        </p:nvPicPr>
        <p:blipFill>
          <a:blip r:embed="rId3" cstate="print"/>
          <a:srcRect r="4988"/>
          <a:stretch>
            <a:fillRect/>
          </a:stretch>
        </p:blipFill>
        <p:spPr bwMode="auto">
          <a:xfrm>
            <a:off x="3886200" y="2057400"/>
            <a:ext cx="4964906" cy="3530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Discrete Cosine Transform</a:t>
            </a:r>
          </a:p>
        </p:txBody>
      </p:sp>
      <p:sp>
        <p:nvSpPr>
          <p:cNvPr id="3" name="Content Placeholder 2"/>
          <p:cNvSpPr>
            <a:spLocks noGrp="1"/>
          </p:cNvSpPr>
          <p:nvPr>
            <p:ph idx="1"/>
          </p:nvPr>
        </p:nvSpPr>
        <p:spPr/>
        <p:txBody>
          <a:bodyPr/>
          <a:lstStyle/>
          <a:p>
            <a:r>
              <a:rPr lang="en-US" sz="2800" dirty="0"/>
              <a:t>A transformation to convert from the </a:t>
            </a:r>
            <a:r>
              <a:rPr lang="en-US" sz="2800" i="1" dirty="0"/>
              <a:t>spatial</a:t>
            </a:r>
            <a:r>
              <a:rPr lang="en-US" sz="2800" dirty="0"/>
              <a:t> to </a:t>
            </a:r>
            <a:r>
              <a:rPr lang="en-US" sz="2800" i="1" dirty="0"/>
              <a:t>frequency</a:t>
            </a:r>
            <a:r>
              <a:rPr lang="en-US" sz="2800" dirty="0"/>
              <a:t> domain – done on 8x8 blocks</a:t>
            </a:r>
          </a:p>
          <a:p>
            <a:r>
              <a:rPr lang="en-US" sz="2800" dirty="0"/>
              <a:t>Why? Humans have varying sensitivity to different frequencies, so it is safe to throw some of them away</a:t>
            </a:r>
          </a:p>
          <a:p>
            <a:r>
              <a:rPr lang="en-US" sz="2800" dirty="0"/>
              <a:t>Basis functions: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39</a:t>
            </a:fld>
            <a:endParaRPr lang="en-US" dirty="0"/>
          </a:p>
        </p:txBody>
      </p:sp>
      <p:pic>
        <p:nvPicPr>
          <p:cNvPr id="5" name="Picture 4" descr="DCT_basis"/>
          <p:cNvPicPr>
            <a:picLocks noChangeAspect="1" noChangeArrowheads="1"/>
          </p:cNvPicPr>
          <p:nvPr/>
        </p:nvPicPr>
        <p:blipFill>
          <a:blip r:embed="rId2" cstate="print"/>
          <a:srcRect/>
          <a:stretch>
            <a:fillRect/>
          </a:stretch>
        </p:blipFill>
        <p:spPr bwMode="auto">
          <a:xfrm>
            <a:off x="5562600" y="3657600"/>
            <a:ext cx="2286000" cy="2286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Today</a:t>
            </a:r>
          </a:p>
        </p:txBody>
      </p:sp>
      <p:sp>
        <p:nvSpPr>
          <p:cNvPr id="34819" name="Rectangle 3"/>
          <p:cNvSpPr>
            <a:spLocks noGrp="1" noChangeArrowheads="1"/>
          </p:cNvSpPr>
          <p:nvPr>
            <p:ph type="body" idx="1"/>
          </p:nvPr>
        </p:nvSpPr>
        <p:spPr>
          <a:xfrm>
            <a:off x="566738" y="1752600"/>
            <a:ext cx="8272462" cy="4267200"/>
          </a:xfrm>
        </p:spPr>
        <p:txBody>
          <a:bodyPr/>
          <a:lstStyle/>
          <a:p>
            <a:r>
              <a:rPr lang="en-US" dirty="0"/>
              <a:t>Color spaces</a:t>
            </a:r>
          </a:p>
          <a:p>
            <a:r>
              <a:rPr lang="en-US" dirty="0"/>
              <a:t>Ink</a:t>
            </a:r>
          </a:p>
          <a:p>
            <a:r>
              <a:rPr lang="en-US" dirty="0"/>
              <a:t>Image file formats</a:t>
            </a:r>
          </a:p>
          <a:p>
            <a:r>
              <a:rPr lang="en-US" dirty="0"/>
              <a:t>Color quantization</a:t>
            </a:r>
          </a:p>
          <a:p>
            <a:pPr>
              <a:buNone/>
            </a:pPr>
            <a:endParaRPr lang="en-US" dirty="0"/>
          </a:p>
          <a:p>
            <a:pPr>
              <a:buNone/>
            </a:pPr>
            <a:endParaRPr lang="en-US" dirty="0"/>
          </a:p>
        </p:txBody>
      </p:sp>
      <p:sp>
        <p:nvSpPr>
          <p:cNvPr id="5" name="Slide Number Placeholder 4"/>
          <p:cNvSpPr>
            <a:spLocks noGrp="1"/>
          </p:cNvSpPr>
          <p:nvPr>
            <p:ph type="sldNum" sz="quarter" idx="12"/>
          </p:nvPr>
        </p:nvSpPr>
        <p:spPr/>
        <p:txBody>
          <a:bodyPr/>
          <a:lstStyle/>
          <a:p>
            <a:fld id="{87037288-ABAD-4E56-93DB-19D719620939}"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Quantization</a:t>
            </a:r>
          </a:p>
        </p:txBody>
      </p:sp>
      <p:sp>
        <p:nvSpPr>
          <p:cNvPr id="3" name="Content Placeholder 2"/>
          <p:cNvSpPr>
            <a:spLocks noGrp="1"/>
          </p:cNvSpPr>
          <p:nvPr>
            <p:ph idx="1"/>
          </p:nvPr>
        </p:nvSpPr>
        <p:spPr/>
        <p:txBody>
          <a:bodyPr/>
          <a:lstStyle/>
          <a:p>
            <a:r>
              <a:rPr lang="en-US" sz="2400" dirty="0"/>
              <a:t>Reduce the number of bits used to store each coefficient by dividing by a given value</a:t>
            </a:r>
          </a:p>
          <a:p>
            <a:pPr lvl="1"/>
            <a:r>
              <a:rPr lang="en-US" sz="2000" dirty="0"/>
              <a:t>If you have an 8 bit number (0-255) and divide it by 8, you get a number between 0-31 (5 bits = 8 bits – 3 bits)</a:t>
            </a:r>
          </a:p>
          <a:p>
            <a:pPr lvl="1"/>
            <a:r>
              <a:rPr lang="en-US" sz="2000" dirty="0"/>
              <a:t>Different coefficients are divided by different amounts</a:t>
            </a:r>
          </a:p>
          <a:p>
            <a:pPr lvl="1"/>
            <a:r>
              <a:rPr lang="en-US" sz="2000" dirty="0"/>
              <a:t>Perceptual issues come in here</a:t>
            </a:r>
          </a:p>
          <a:p>
            <a:r>
              <a:rPr lang="en-US" sz="2400" dirty="0"/>
              <a:t>Achieves the greatest compression, but also quality loss</a:t>
            </a:r>
          </a:p>
          <a:p>
            <a:r>
              <a:rPr lang="en-US" sz="2400" dirty="0"/>
              <a:t>“Quality” knob controls how much quantization is done</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Entropy Coding</a:t>
            </a:r>
          </a:p>
        </p:txBody>
      </p:sp>
      <p:sp>
        <p:nvSpPr>
          <p:cNvPr id="3" name="Content Placeholder 2"/>
          <p:cNvSpPr>
            <a:spLocks noGrp="1"/>
          </p:cNvSpPr>
          <p:nvPr>
            <p:ph idx="1"/>
          </p:nvPr>
        </p:nvSpPr>
        <p:spPr/>
        <p:txBody>
          <a:bodyPr/>
          <a:lstStyle/>
          <a:p>
            <a:r>
              <a:rPr lang="en-US" dirty="0"/>
              <a:t>Standard lossless compression on quantized coefficients</a:t>
            </a:r>
          </a:p>
          <a:p>
            <a:pPr lvl="1"/>
            <a:r>
              <a:rPr lang="en-US" dirty="0"/>
              <a:t>Delta encode the DC components</a:t>
            </a:r>
          </a:p>
          <a:p>
            <a:pPr lvl="1"/>
            <a:r>
              <a:rPr lang="en-US" dirty="0"/>
              <a:t>Run length encode the AC components</a:t>
            </a:r>
          </a:p>
          <a:p>
            <a:pPr lvl="2"/>
            <a:r>
              <a:rPr lang="en-US" dirty="0"/>
              <a:t>Lots of zeros, so store number of zeros then next value</a:t>
            </a:r>
          </a:p>
          <a:p>
            <a:pPr lvl="1"/>
            <a:r>
              <a:rPr lang="en-US" dirty="0"/>
              <a:t>Huffman code the encodings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Lossless JPEG With Prediction</a:t>
            </a:r>
          </a:p>
        </p:txBody>
      </p:sp>
      <p:sp>
        <p:nvSpPr>
          <p:cNvPr id="3" name="Content Placeholder 2"/>
          <p:cNvSpPr>
            <a:spLocks noGrp="1"/>
          </p:cNvSpPr>
          <p:nvPr>
            <p:ph idx="1"/>
          </p:nvPr>
        </p:nvSpPr>
        <p:spPr>
          <a:xfrm>
            <a:off x="566738" y="1752600"/>
            <a:ext cx="8577262" cy="4267200"/>
          </a:xfrm>
        </p:spPr>
        <p:txBody>
          <a:bodyPr/>
          <a:lstStyle/>
          <a:p>
            <a:r>
              <a:rPr lang="en-US" dirty="0"/>
              <a:t>Predict what the value of the pixel will be based on neighbors</a:t>
            </a:r>
          </a:p>
          <a:p>
            <a:r>
              <a:rPr lang="en-US" dirty="0"/>
              <a:t>Record error from prediction</a:t>
            </a:r>
          </a:p>
          <a:p>
            <a:pPr lvl="1"/>
            <a:r>
              <a:rPr lang="en-US" dirty="0"/>
              <a:t>Mostly error will be near zero</a:t>
            </a:r>
          </a:p>
          <a:p>
            <a:r>
              <a:rPr lang="en-US" dirty="0"/>
              <a:t>Huffman encode the error stream</a:t>
            </a:r>
          </a:p>
          <a:p>
            <a:r>
              <a:rPr lang="en-US" dirty="0"/>
              <a:t>Variation works really well for fax messages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Today</a:t>
            </a:r>
          </a:p>
        </p:txBody>
      </p:sp>
      <p:sp>
        <p:nvSpPr>
          <p:cNvPr id="34819" name="Rectangle 3"/>
          <p:cNvSpPr>
            <a:spLocks noGrp="1" noChangeArrowheads="1"/>
          </p:cNvSpPr>
          <p:nvPr>
            <p:ph type="body" idx="1"/>
          </p:nvPr>
        </p:nvSpPr>
        <p:spPr>
          <a:xfrm>
            <a:off x="566738" y="1752600"/>
            <a:ext cx="8272462" cy="4267200"/>
          </a:xfrm>
        </p:spPr>
        <p:txBody>
          <a:bodyPr/>
          <a:lstStyle/>
          <a:p>
            <a:r>
              <a:rPr lang="en-US" dirty="0">
                <a:solidFill>
                  <a:schemeClr val="bg2"/>
                </a:solidFill>
              </a:rPr>
              <a:t>Color spaces</a:t>
            </a:r>
          </a:p>
          <a:p>
            <a:r>
              <a:rPr lang="en-US" dirty="0">
                <a:solidFill>
                  <a:schemeClr val="bg2"/>
                </a:solidFill>
              </a:rPr>
              <a:t>Ink</a:t>
            </a:r>
          </a:p>
          <a:p>
            <a:r>
              <a:rPr lang="en-US" dirty="0">
                <a:solidFill>
                  <a:schemeClr val="bg2"/>
                </a:solidFill>
              </a:rPr>
              <a:t>Image file formats</a:t>
            </a:r>
          </a:p>
          <a:p>
            <a:r>
              <a:rPr lang="en-US" dirty="0"/>
              <a:t>Color quantization</a:t>
            </a:r>
          </a:p>
          <a:p>
            <a:pPr>
              <a:buNone/>
            </a:pPr>
            <a:endParaRPr lang="en-US" dirty="0"/>
          </a:p>
          <a:p>
            <a:pPr>
              <a:buNone/>
            </a:pPr>
            <a:endParaRPr lang="en-US" dirty="0"/>
          </a:p>
        </p:txBody>
      </p:sp>
      <p:sp>
        <p:nvSpPr>
          <p:cNvPr id="5" name="Slide Number Placeholder 4"/>
          <p:cNvSpPr>
            <a:spLocks noGrp="1"/>
          </p:cNvSpPr>
          <p:nvPr>
            <p:ph type="sldNum" sz="quarter" idx="12"/>
          </p:nvPr>
        </p:nvSpPr>
        <p:spPr/>
        <p:txBody>
          <a:bodyPr/>
          <a:lstStyle/>
          <a:p>
            <a:fld id="{87037288-ABAD-4E56-93DB-19D719620939}" type="slidenum">
              <a:rPr lang="en-US" smtClean="0"/>
              <a:pPr/>
              <a:t>43</a:t>
            </a:fld>
            <a:endParaRPr lang="en-US"/>
          </a:p>
        </p:txBody>
      </p:sp>
    </p:spTree>
    <p:extLst>
      <p:ext uri="{BB962C8B-B14F-4D97-AF65-F5344CB8AC3E}">
        <p14:creationId xmlns:p14="http://schemas.microsoft.com/office/powerpoint/2010/main" val="3584244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Quantization</a:t>
            </a:r>
          </a:p>
        </p:txBody>
      </p:sp>
      <p:sp>
        <p:nvSpPr>
          <p:cNvPr id="3" name="Content Placeholder 2"/>
          <p:cNvSpPr>
            <a:spLocks noGrp="1"/>
          </p:cNvSpPr>
          <p:nvPr>
            <p:ph idx="1"/>
          </p:nvPr>
        </p:nvSpPr>
        <p:spPr/>
        <p:txBody>
          <a:bodyPr/>
          <a:lstStyle/>
          <a:p>
            <a:r>
              <a:rPr lang="en-US" sz="2400" dirty="0"/>
              <a:t>The problem of reducing the number of colors in an image with minimal impact on appearance</a:t>
            </a:r>
          </a:p>
          <a:p>
            <a:pPr lvl="1"/>
            <a:r>
              <a:rPr lang="en-US" sz="2000" dirty="0"/>
              <a:t>Extreme case: 24 bit color to black and white</a:t>
            </a:r>
          </a:p>
          <a:p>
            <a:pPr lvl="1"/>
            <a:r>
              <a:rPr lang="en-US" sz="2000" dirty="0"/>
              <a:t>Less extreme: 24 bit color to 256 colors, or 256 grays</a:t>
            </a:r>
          </a:p>
          <a:p>
            <a:r>
              <a:rPr lang="en-US" sz="2400" dirty="0"/>
              <a:t>Sub problems:</a:t>
            </a:r>
          </a:p>
          <a:p>
            <a:pPr lvl="1"/>
            <a:r>
              <a:rPr lang="en-US" sz="2000" dirty="0"/>
              <a:t>Decide which colors to use in the output (if there is a choice)</a:t>
            </a:r>
          </a:p>
          <a:p>
            <a:pPr lvl="1"/>
            <a:r>
              <a:rPr lang="en-US" sz="2000" dirty="0"/>
              <a:t>Decide which of those colors should be used for each input pixel</a:t>
            </a:r>
          </a:p>
        </p:txBody>
      </p:sp>
      <p:sp>
        <p:nvSpPr>
          <p:cNvPr id="4" name="Slide Number Placeholder 3"/>
          <p:cNvSpPr>
            <a:spLocks noGrp="1"/>
          </p:cNvSpPr>
          <p:nvPr>
            <p:ph type="sldNum" sz="quarter" idx="12"/>
          </p:nvPr>
        </p:nvSpPr>
        <p:spPr/>
        <p:txBody>
          <a:bodyPr/>
          <a:lstStyle/>
          <a:p>
            <a:fld id="{87037288-ABAD-4E56-93DB-19D719620939}"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(24 bit color)</a:t>
            </a:r>
          </a:p>
        </p:txBody>
      </p:sp>
      <p:sp>
        <p:nvSpPr>
          <p:cNvPr id="4" name="Slide Number Placeholder 3"/>
          <p:cNvSpPr>
            <a:spLocks noGrp="1"/>
          </p:cNvSpPr>
          <p:nvPr>
            <p:ph type="sldNum" sz="quarter" idx="12"/>
          </p:nvPr>
        </p:nvSpPr>
        <p:spPr/>
        <p:txBody>
          <a:bodyPr/>
          <a:lstStyle/>
          <a:p>
            <a:fld id="{87037288-ABAD-4E56-93DB-19D719620939}" type="slidenum">
              <a:rPr lang="en-US" smtClean="0"/>
              <a:pPr/>
              <a:t>45</a:t>
            </a:fld>
            <a:endParaRPr lang="en-US"/>
          </a:p>
        </p:txBody>
      </p:sp>
      <p:pic>
        <p:nvPicPr>
          <p:cNvPr id="5" name="Picture 3" descr="wiz"/>
          <p:cNvPicPr>
            <a:picLocks noGrp="1" noChangeAspect="1" noChangeArrowheads="1"/>
          </p:cNvPicPr>
          <p:nvPr>
            <p:ph idx="1"/>
          </p:nvPr>
        </p:nvPicPr>
        <p:blipFill>
          <a:blip r:embed="rId3" cstate="print"/>
          <a:srcRect/>
          <a:stretch>
            <a:fillRect/>
          </a:stretch>
        </p:blipFill>
        <p:spPr>
          <a:xfrm>
            <a:off x="1752600" y="1752600"/>
            <a:ext cx="5259387" cy="4343400"/>
          </a:xfrm>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Quantization</a:t>
            </a:r>
          </a:p>
        </p:txBody>
      </p:sp>
      <p:sp>
        <p:nvSpPr>
          <p:cNvPr id="3" name="Content Placeholder 2"/>
          <p:cNvSpPr>
            <a:spLocks noGrp="1"/>
          </p:cNvSpPr>
          <p:nvPr>
            <p:ph idx="1"/>
          </p:nvPr>
        </p:nvSpPr>
        <p:spPr/>
        <p:txBody>
          <a:bodyPr/>
          <a:lstStyle/>
          <a:p>
            <a:pPr>
              <a:lnSpc>
                <a:spcPct val="90000"/>
              </a:lnSpc>
            </a:pPr>
            <a:r>
              <a:rPr lang="en-US" sz="2400" dirty="0"/>
              <a:t>Break the color space into uniform cells</a:t>
            </a:r>
          </a:p>
          <a:p>
            <a:pPr>
              <a:lnSpc>
                <a:spcPct val="90000"/>
              </a:lnSpc>
            </a:pPr>
            <a:r>
              <a:rPr lang="en-US" sz="2400" dirty="0"/>
              <a:t>Find the cell that each color is in, and map it to the center</a:t>
            </a:r>
          </a:p>
          <a:p>
            <a:pPr>
              <a:lnSpc>
                <a:spcPct val="90000"/>
              </a:lnSpc>
            </a:pPr>
            <a:r>
              <a:rPr lang="en-US" sz="2400" dirty="0"/>
              <a:t>Equivalent to dividing each color by some number and taking the integer part</a:t>
            </a:r>
          </a:p>
          <a:p>
            <a:pPr lvl="1">
              <a:lnSpc>
                <a:spcPct val="90000"/>
              </a:lnSpc>
            </a:pPr>
            <a:r>
              <a:rPr lang="en-US" sz="1800" dirty="0"/>
              <a:t>Say your original image is 24 bits color (8 red, 8 green, 8 blue)</a:t>
            </a:r>
          </a:p>
          <a:p>
            <a:pPr lvl="1">
              <a:lnSpc>
                <a:spcPct val="90000"/>
              </a:lnSpc>
            </a:pPr>
            <a:r>
              <a:rPr lang="en-US" sz="1800" dirty="0"/>
              <a:t>Say you have 256 colors available, and you choose to use 8 reds, 8 greens and 4 blues (8 </a:t>
            </a:r>
            <a:r>
              <a:rPr lang="en-US" sz="1800" dirty="0">
                <a:cs typeface="Times New Roman" pitchFamily="18" charset="0"/>
              </a:rPr>
              <a:t>×</a:t>
            </a:r>
            <a:r>
              <a:rPr lang="en-US" sz="1800" dirty="0"/>
              <a:t> 8 </a:t>
            </a:r>
            <a:r>
              <a:rPr lang="en-US" sz="1800" dirty="0">
                <a:cs typeface="Times New Roman" pitchFamily="18" charset="0"/>
              </a:rPr>
              <a:t>×</a:t>
            </a:r>
            <a:r>
              <a:rPr lang="en-US" sz="1800" dirty="0"/>
              <a:t> 4 = 256 )</a:t>
            </a:r>
          </a:p>
          <a:p>
            <a:pPr lvl="1">
              <a:lnSpc>
                <a:spcPct val="90000"/>
              </a:lnSpc>
            </a:pPr>
            <a:r>
              <a:rPr lang="en-US" sz="1800" dirty="0"/>
              <a:t>Divide original red by 32, green by 32, and blue by 64</a:t>
            </a:r>
          </a:p>
          <a:p>
            <a:pPr lvl="1">
              <a:lnSpc>
                <a:spcPct val="90000"/>
              </a:lnSpc>
            </a:pPr>
            <a:r>
              <a:rPr lang="en-US" sz="1800" dirty="0"/>
              <a:t>Some annoying details</a:t>
            </a:r>
          </a:p>
          <a:p>
            <a:pPr>
              <a:lnSpc>
                <a:spcPct val="90000"/>
              </a:lnSpc>
            </a:pPr>
            <a:r>
              <a:rPr lang="en-US" sz="2400" dirty="0"/>
              <a:t>Generally does poorly because it fails to capture the distribution of colors</a:t>
            </a:r>
          </a:p>
          <a:p>
            <a:pPr lvl="1">
              <a:lnSpc>
                <a:spcPct val="90000"/>
              </a:lnSpc>
            </a:pPr>
            <a:r>
              <a:rPr lang="en-US" sz="2000" dirty="0"/>
              <a:t>Some cells may be empty, and are wasted</a:t>
            </a:r>
          </a:p>
          <a:p>
            <a:pPr lvl="1">
              <a:lnSpc>
                <a:spcPct val="90000"/>
              </a:lnSpc>
            </a:pPr>
            <a:endParaRPr lang="en-US" sz="1800" dirty="0"/>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Quantization</a:t>
            </a:r>
          </a:p>
        </p:txBody>
      </p:sp>
      <p:sp>
        <p:nvSpPr>
          <p:cNvPr id="4" name="Slide Number Placeholder 3"/>
          <p:cNvSpPr>
            <a:spLocks noGrp="1"/>
          </p:cNvSpPr>
          <p:nvPr>
            <p:ph type="sldNum" sz="quarter" idx="12"/>
          </p:nvPr>
        </p:nvSpPr>
        <p:spPr/>
        <p:txBody>
          <a:bodyPr/>
          <a:lstStyle/>
          <a:p>
            <a:fld id="{87037288-ABAD-4E56-93DB-19D719620939}" type="slidenum">
              <a:rPr lang="en-US" smtClean="0"/>
              <a:pPr/>
              <a:t>47</a:t>
            </a:fld>
            <a:endParaRPr lang="en-US"/>
          </a:p>
        </p:txBody>
      </p:sp>
      <p:sp>
        <p:nvSpPr>
          <p:cNvPr id="5" name="Rectangle 3"/>
          <p:cNvSpPr txBox="1">
            <a:spLocks noChangeArrowheads="1"/>
          </p:cNvSpPr>
          <p:nvPr/>
        </p:nvSpPr>
        <p:spPr bwMode="auto">
          <a:xfrm>
            <a:off x="533400" y="1752600"/>
            <a:ext cx="34290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b="0" i="0" u="none" strike="noStrike" kern="0" cap="none" spc="0" normalizeH="0" baseline="0" noProof="0" dirty="0">
                <a:ln>
                  <a:noFill/>
                </a:ln>
                <a:solidFill>
                  <a:schemeClr val="tx1"/>
                </a:solidFill>
                <a:effectLst/>
                <a:uLnTx/>
                <a:uFillTx/>
                <a:latin typeface="+mn-lt"/>
                <a:ea typeface="+mn-ea"/>
                <a:cs typeface="+mn-cs"/>
              </a:rPr>
              <a:t>8 bits per pixel in this image</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b="0" i="0" u="none" strike="noStrike" kern="0" cap="none" spc="0" normalizeH="0" baseline="0" noProof="0" dirty="0">
                <a:ln>
                  <a:noFill/>
                </a:ln>
                <a:solidFill>
                  <a:schemeClr val="tx1"/>
                </a:solidFill>
                <a:effectLst/>
                <a:uLnTx/>
                <a:uFillTx/>
                <a:latin typeface="+mn-lt"/>
                <a:ea typeface="+mn-ea"/>
                <a:cs typeface="+mn-cs"/>
              </a:rPr>
              <a:t>Note that it does very poorly on smooth gradients</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b="0" i="0" u="none" strike="noStrike" kern="0" cap="none" spc="0" normalizeH="0" baseline="0" noProof="0" dirty="0">
                <a:ln>
                  <a:noFill/>
                </a:ln>
                <a:solidFill>
                  <a:schemeClr val="tx1"/>
                </a:solidFill>
                <a:effectLst/>
                <a:uLnTx/>
                <a:uFillTx/>
                <a:latin typeface="+mn-lt"/>
                <a:ea typeface="+mn-ea"/>
                <a:cs typeface="+mn-cs"/>
              </a:rPr>
              <a:t>Normally the hardest part to get right, because lots of similar colors appear very close together</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b="0" i="0" u="none" strike="noStrike" kern="0" cap="none" spc="0" normalizeH="0" baseline="0" noProof="0" dirty="0">
                <a:ln>
                  <a:noFill/>
                </a:ln>
                <a:solidFill>
                  <a:schemeClr val="tx1"/>
                </a:solidFill>
                <a:effectLst/>
                <a:uLnTx/>
                <a:uFillTx/>
                <a:latin typeface="+mn-lt"/>
                <a:ea typeface="+mn-ea"/>
                <a:cs typeface="+mn-cs"/>
              </a:rPr>
              <a:t>Does this scheme use information from the image?</a:t>
            </a:r>
          </a:p>
        </p:txBody>
      </p:sp>
      <p:pic>
        <p:nvPicPr>
          <p:cNvPr id="6" name="Picture 4" descr="quant-unif"/>
          <p:cNvPicPr>
            <a:picLocks noGrp="1" noChangeAspect="1" noChangeArrowheads="1"/>
          </p:cNvPicPr>
          <p:nvPr>
            <p:ph sz="half" idx="4294967295"/>
          </p:nvPr>
        </p:nvPicPr>
        <p:blipFill>
          <a:blip r:embed="rId3" cstate="print"/>
          <a:srcRect/>
          <a:stretch>
            <a:fillRect/>
          </a:stretch>
        </p:blipFill>
        <p:spPr>
          <a:xfrm>
            <a:off x="4038600" y="1828800"/>
            <a:ext cx="4991100" cy="3903663"/>
          </a:xfrm>
          <a:prstGeom prst="rect">
            <a:avLst/>
          </a:prstGeom>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Populosity</a:t>
            </a:r>
            <a:r>
              <a:rPr lang="en-US" dirty="0"/>
              <a:t> Algorithm</a:t>
            </a:r>
          </a:p>
        </p:txBody>
      </p:sp>
      <p:sp>
        <p:nvSpPr>
          <p:cNvPr id="3" name="Content Placeholder 2"/>
          <p:cNvSpPr>
            <a:spLocks noGrp="1"/>
          </p:cNvSpPr>
          <p:nvPr>
            <p:ph idx="1"/>
          </p:nvPr>
        </p:nvSpPr>
        <p:spPr/>
        <p:txBody>
          <a:bodyPr/>
          <a:lstStyle/>
          <a:p>
            <a:r>
              <a:rPr lang="en-US" sz="2400" dirty="0"/>
              <a:t>Build a color histogram: count the number of times each color appears</a:t>
            </a:r>
          </a:p>
          <a:p>
            <a:r>
              <a:rPr lang="en-US" sz="2400" dirty="0"/>
              <a:t>Choose the </a:t>
            </a:r>
            <a:r>
              <a:rPr lang="en-US" sz="2400" i="1" dirty="0"/>
              <a:t>n</a:t>
            </a:r>
            <a:r>
              <a:rPr lang="en-US" sz="2400" dirty="0"/>
              <a:t> most commonly occurring colors</a:t>
            </a:r>
          </a:p>
          <a:p>
            <a:pPr lvl="1"/>
            <a:r>
              <a:rPr lang="en-US" sz="2000" dirty="0"/>
              <a:t>Typically group colors into </a:t>
            </a:r>
            <a:r>
              <a:rPr lang="en-US" sz="2000" i="1" dirty="0"/>
              <a:t>small</a:t>
            </a:r>
            <a:r>
              <a:rPr lang="en-US" sz="2000" dirty="0"/>
              <a:t> cells first using uniform quantization</a:t>
            </a:r>
          </a:p>
          <a:p>
            <a:r>
              <a:rPr lang="en-US" sz="2400" dirty="0"/>
              <a:t>Map other colors to the closest chosen color</a:t>
            </a:r>
          </a:p>
          <a:p>
            <a:r>
              <a:rPr lang="en-US" sz="2400" dirty="0"/>
              <a:t>Problem?</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63ED8-4BF4-4564-9531-A51BA36FD285}"/>
              </a:ext>
            </a:extLst>
          </p:cNvPr>
          <p:cNvSpPr>
            <a:spLocks noGrp="1"/>
          </p:cNvSpPr>
          <p:nvPr>
            <p:ph type="title"/>
          </p:nvPr>
        </p:nvSpPr>
        <p:spPr/>
        <p:txBody>
          <a:bodyPr/>
          <a:lstStyle/>
          <a:p>
            <a:r>
              <a:rPr lang="en-US" dirty="0"/>
              <a:t>Histogram</a:t>
            </a:r>
          </a:p>
        </p:txBody>
      </p:sp>
      <p:sp>
        <p:nvSpPr>
          <p:cNvPr id="3" name="Slide Number Placeholder 2">
            <a:extLst>
              <a:ext uri="{FF2B5EF4-FFF2-40B4-BE49-F238E27FC236}">
                <a16:creationId xmlns:a16="http://schemas.microsoft.com/office/drawing/2014/main" id="{53DE52B0-1B98-48D9-A9CE-576CA3E2F4BE}"/>
              </a:ext>
            </a:extLst>
          </p:cNvPr>
          <p:cNvSpPr>
            <a:spLocks noGrp="1"/>
          </p:cNvSpPr>
          <p:nvPr>
            <p:ph type="sldNum" sz="quarter" idx="12"/>
          </p:nvPr>
        </p:nvSpPr>
        <p:spPr/>
        <p:txBody>
          <a:bodyPr/>
          <a:lstStyle/>
          <a:p>
            <a:fld id="{B1256FC4-4315-4C46-9870-1CC822852738}" type="slidenum">
              <a:rPr lang="en-US" smtClean="0"/>
              <a:pPr/>
              <a:t>49</a:t>
            </a:fld>
            <a:endParaRPr lang="en-US"/>
          </a:p>
        </p:txBody>
      </p:sp>
      <p:pic>
        <p:nvPicPr>
          <p:cNvPr id="141314" name="Picture 2">
            <a:extLst>
              <a:ext uri="{FF2B5EF4-FFF2-40B4-BE49-F238E27FC236}">
                <a16:creationId xmlns:a16="http://schemas.microsoft.com/office/drawing/2014/main" id="{9B2FB22D-8CC0-449E-B9F8-ABF01F623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72" y="1905000"/>
            <a:ext cx="8683256"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BB7942-13F7-4C8D-97C2-2EFB76E4F78A}"/>
              </a:ext>
            </a:extLst>
          </p:cNvPr>
          <p:cNvSpPr/>
          <p:nvPr/>
        </p:nvSpPr>
        <p:spPr>
          <a:xfrm>
            <a:off x="500394" y="6299284"/>
            <a:ext cx="7881606" cy="253916"/>
          </a:xfrm>
          <a:prstGeom prst="rect">
            <a:avLst/>
          </a:prstGeom>
        </p:spPr>
        <p:txBody>
          <a:bodyPr wrap="square">
            <a:spAutoFit/>
          </a:bodyPr>
          <a:lstStyle/>
          <a:p>
            <a:r>
              <a:rPr lang="en-US" sz="1050" dirty="0"/>
              <a:t>Image credit: https://www.pyimagesearch.com/2021/04/28/opencv-image-histograms-cv2-calchist/</a:t>
            </a:r>
          </a:p>
        </p:txBody>
      </p:sp>
    </p:spTree>
    <p:extLst>
      <p:ext uri="{BB962C8B-B14F-4D97-AF65-F5344CB8AC3E}">
        <p14:creationId xmlns:p14="http://schemas.microsoft.com/office/powerpoint/2010/main" val="254536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Math of </a:t>
            </a:r>
            <a:r>
              <a:rPr lang="en-US" altLang="en-US" dirty="0" err="1"/>
              <a:t>Trichromacy</a:t>
            </a:r>
            <a:endParaRPr lang="en-US" dirty="0"/>
          </a:p>
        </p:txBody>
      </p:sp>
      <p:sp>
        <p:nvSpPr>
          <p:cNvPr id="3" name="Content Placeholder 2"/>
          <p:cNvSpPr>
            <a:spLocks noGrp="1"/>
          </p:cNvSpPr>
          <p:nvPr>
            <p:ph idx="1"/>
          </p:nvPr>
        </p:nvSpPr>
        <p:spPr>
          <a:xfrm>
            <a:off x="566738" y="1752600"/>
            <a:ext cx="8424862" cy="4267200"/>
          </a:xfrm>
        </p:spPr>
        <p:txBody>
          <a:bodyPr/>
          <a:lstStyle/>
          <a:p>
            <a:r>
              <a:rPr lang="en-US" altLang="en-US" sz="2400" dirty="0"/>
              <a:t>Write primaries as R, G and B</a:t>
            </a:r>
          </a:p>
          <a:p>
            <a:pPr lvl="1"/>
            <a:r>
              <a:rPr lang="en-US" altLang="en-US" sz="2000" dirty="0"/>
              <a:t>We won’t precisely define them yet</a:t>
            </a:r>
          </a:p>
          <a:p>
            <a:r>
              <a:rPr lang="en-US" altLang="en-US" sz="2400" dirty="0"/>
              <a:t>Many colors can be represented as a mixture of R, G, B: M=</a:t>
            </a:r>
            <a:r>
              <a:rPr lang="en-US" altLang="en-US" sz="2400" dirty="0" err="1"/>
              <a:t>rR</a:t>
            </a:r>
            <a:r>
              <a:rPr lang="en-US" altLang="en-US" sz="2400" dirty="0"/>
              <a:t> + </a:t>
            </a:r>
            <a:r>
              <a:rPr lang="en-US" altLang="en-US" sz="2400" dirty="0" err="1"/>
              <a:t>gG</a:t>
            </a:r>
            <a:r>
              <a:rPr lang="en-US" altLang="en-US" sz="2400" dirty="0"/>
              <a:t> + </a:t>
            </a:r>
            <a:r>
              <a:rPr lang="en-US" altLang="en-US" sz="2400" dirty="0" err="1"/>
              <a:t>bB</a:t>
            </a:r>
            <a:r>
              <a:rPr lang="en-US" altLang="en-US" sz="2400" dirty="0"/>
              <a:t> (Additive matching)</a:t>
            </a:r>
          </a:p>
          <a:p>
            <a:r>
              <a:rPr lang="en-US" altLang="en-US" sz="2400" dirty="0"/>
              <a:t>Gives a color description system - two people who agree on R, G, B need only supply (r, g, b) to describe a color</a:t>
            </a:r>
          </a:p>
          <a:p>
            <a:r>
              <a:rPr lang="en-US" altLang="en-US" sz="2400" dirty="0"/>
              <a:t>Some colors can’t be matched like this, instead, write: </a:t>
            </a:r>
            <a:r>
              <a:rPr lang="en-US" altLang="en-US" sz="2400" dirty="0" err="1"/>
              <a:t>M+rR</a:t>
            </a:r>
            <a:r>
              <a:rPr lang="en-US" altLang="en-US" sz="2400" dirty="0"/>
              <a:t>=</a:t>
            </a:r>
            <a:r>
              <a:rPr lang="en-US" altLang="en-US" sz="2400" dirty="0" err="1"/>
              <a:t>gG+bB</a:t>
            </a:r>
            <a:r>
              <a:rPr lang="en-US" altLang="en-US" sz="2400" dirty="0"/>
              <a:t> (Subtractive matching)</a:t>
            </a:r>
          </a:p>
          <a:p>
            <a:pPr lvl="1"/>
            <a:r>
              <a:rPr lang="en-US" altLang="en-US" sz="2000" dirty="0"/>
              <a:t>Interpret this as (-r, g, b)</a:t>
            </a:r>
          </a:p>
          <a:p>
            <a:pPr lvl="1"/>
            <a:r>
              <a:rPr lang="en-US" altLang="en-US" sz="2000" dirty="0"/>
              <a:t>Problem for reproducing colors – you can’t subtract light using a monitor, or add it using ink</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037288-ABAD-4E56-93DB-19D719620939}"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Populosity</a:t>
            </a:r>
            <a:r>
              <a:rPr lang="en-US" dirty="0"/>
              <a:t> Algorithm</a:t>
            </a:r>
          </a:p>
        </p:txBody>
      </p:sp>
      <p:sp>
        <p:nvSpPr>
          <p:cNvPr id="4" name="Slide Number Placeholder 3"/>
          <p:cNvSpPr>
            <a:spLocks noGrp="1"/>
          </p:cNvSpPr>
          <p:nvPr>
            <p:ph type="sldNum" sz="quarter" idx="12"/>
          </p:nvPr>
        </p:nvSpPr>
        <p:spPr/>
        <p:txBody>
          <a:bodyPr/>
          <a:lstStyle/>
          <a:p>
            <a:fld id="{87037288-ABAD-4E56-93DB-19D719620939}" type="slidenum">
              <a:rPr lang="en-US" smtClean="0"/>
              <a:pPr/>
              <a:t>50</a:t>
            </a:fld>
            <a:endParaRPr lang="en-US"/>
          </a:p>
        </p:txBody>
      </p:sp>
      <p:sp>
        <p:nvSpPr>
          <p:cNvPr id="5" name="Rectangle 3"/>
          <p:cNvSpPr txBox="1">
            <a:spLocks noChangeArrowheads="1"/>
          </p:cNvSpPr>
          <p:nvPr/>
        </p:nvSpPr>
        <p:spPr bwMode="auto">
          <a:xfrm>
            <a:off x="685800" y="1828800"/>
            <a:ext cx="30480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b="0" i="0" u="none" strike="noStrike" kern="0" cap="none" spc="0" normalizeH="0" baseline="0" noProof="0" dirty="0">
                <a:ln>
                  <a:noFill/>
                </a:ln>
                <a:solidFill>
                  <a:schemeClr val="tx1"/>
                </a:solidFill>
                <a:effectLst/>
                <a:uLnTx/>
                <a:uFillTx/>
                <a:latin typeface="+mn-lt"/>
                <a:ea typeface="+mn-ea"/>
                <a:cs typeface="+mn-cs"/>
              </a:rPr>
              <a:t>8 bit image, so the most popular 256 colors</a:t>
            </a:r>
          </a:p>
        </p:txBody>
      </p:sp>
      <p:pic>
        <p:nvPicPr>
          <p:cNvPr id="6" name="Picture 4" descr="quant-popul"/>
          <p:cNvPicPr>
            <a:picLocks noGrp="1" noChangeAspect="1" noChangeArrowheads="1"/>
          </p:cNvPicPr>
          <p:nvPr>
            <p:ph sz="half" idx="4294967295"/>
          </p:nvPr>
        </p:nvPicPr>
        <p:blipFill>
          <a:blip r:embed="rId3" cstate="print"/>
          <a:srcRect/>
          <a:stretch>
            <a:fillRect/>
          </a:stretch>
        </p:blipFill>
        <p:spPr>
          <a:xfrm>
            <a:off x="3810000" y="2057400"/>
            <a:ext cx="4935538" cy="3860800"/>
          </a:xfrm>
          <a:prstGeom prst="rect">
            <a:avLst/>
          </a:prstGeom>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Populosity</a:t>
            </a:r>
            <a:r>
              <a:rPr lang="en-US" dirty="0"/>
              <a:t> Algorithm</a:t>
            </a:r>
          </a:p>
        </p:txBody>
      </p:sp>
      <p:sp>
        <p:nvSpPr>
          <p:cNvPr id="4" name="Slide Number Placeholder 3"/>
          <p:cNvSpPr>
            <a:spLocks noGrp="1"/>
          </p:cNvSpPr>
          <p:nvPr>
            <p:ph type="sldNum" sz="quarter" idx="12"/>
          </p:nvPr>
        </p:nvSpPr>
        <p:spPr/>
        <p:txBody>
          <a:bodyPr/>
          <a:lstStyle/>
          <a:p>
            <a:fld id="{87037288-ABAD-4E56-93DB-19D719620939}" type="slidenum">
              <a:rPr lang="en-US" smtClean="0"/>
              <a:pPr/>
              <a:t>51</a:t>
            </a:fld>
            <a:endParaRPr lang="en-US"/>
          </a:p>
        </p:txBody>
      </p:sp>
      <p:sp>
        <p:nvSpPr>
          <p:cNvPr id="5" name="Rectangle 3"/>
          <p:cNvSpPr txBox="1">
            <a:spLocks noChangeArrowheads="1"/>
          </p:cNvSpPr>
          <p:nvPr/>
        </p:nvSpPr>
        <p:spPr bwMode="auto">
          <a:xfrm>
            <a:off x="685800" y="1828800"/>
            <a:ext cx="30480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b="0" i="0" u="none" strike="noStrike" kern="0" cap="none" spc="0" normalizeH="0" baseline="0" noProof="0" dirty="0">
                <a:ln>
                  <a:noFill/>
                </a:ln>
                <a:solidFill>
                  <a:schemeClr val="tx1"/>
                </a:solidFill>
                <a:effectLst/>
                <a:uLnTx/>
                <a:uFillTx/>
                <a:latin typeface="+mn-lt"/>
                <a:ea typeface="+mn-ea"/>
                <a:cs typeface="+mn-cs"/>
              </a:rPr>
              <a:t>8 bit image, so the most popular 256 colors</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b="0" i="0" u="none" strike="noStrike" kern="0" cap="none" spc="0" normalizeH="0" baseline="0" noProof="0" dirty="0">
                <a:ln>
                  <a:noFill/>
                </a:ln>
                <a:solidFill>
                  <a:schemeClr val="tx1"/>
                </a:solidFill>
                <a:effectLst/>
                <a:uLnTx/>
                <a:uFillTx/>
                <a:latin typeface="+mn-lt"/>
                <a:ea typeface="+mn-ea"/>
                <a:cs typeface="+mn-cs"/>
              </a:rPr>
              <a:t>Note that blue wasn’t very popular, so the crystal ball is now the same color as the floor</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b="0" i="0" u="none" strike="noStrike" kern="0" cap="none" spc="0" normalizeH="0" baseline="0" noProof="0" dirty="0" err="1">
                <a:ln>
                  <a:noFill/>
                </a:ln>
                <a:solidFill>
                  <a:schemeClr val="tx1"/>
                </a:solidFill>
                <a:effectLst/>
                <a:uLnTx/>
                <a:uFillTx/>
                <a:latin typeface="+mn-lt"/>
                <a:ea typeface="+mn-ea"/>
                <a:cs typeface="+mn-cs"/>
              </a:rPr>
              <a:t>Populosity</a:t>
            </a:r>
            <a:r>
              <a:rPr kumimoji="0" lang="en-US" b="0" i="0" u="none" strike="noStrike" kern="0" cap="none" spc="0" normalizeH="0" baseline="0" noProof="0" dirty="0">
                <a:ln>
                  <a:noFill/>
                </a:ln>
                <a:solidFill>
                  <a:schemeClr val="tx1"/>
                </a:solidFill>
                <a:effectLst/>
                <a:uLnTx/>
                <a:uFillTx/>
                <a:latin typeface="+mn-lt"/>
                <a:ea typeface="+mn-ea"/>
                <a:cs typeface="+mn-cs"/>
              </a:rPr>
              <a:t> ignores rare but important colors!</a:t>
            </a:r>
          </a:p>
        </p:txBody>
      </p:sp>
      <p:pic>
        <p:nvPicPr>
          <p:cNvPr id="6" name="Picture 4" descr="quant-popul"/>
          <p:cNvPicPr>
            <a:picLocks noGrp="1" noChangeAspect="1" noChangeArrowheads="1"/>
          </p:cNvPicPr>
          <p:nvPr>
            <p:ph sz="half" idx="4294967295"/>
          </p:nvPr>
        </p:nvPicPr>
        <p:blipFill>
          <a:blip r:embed="rId3" cstate="print"/>
          <a:srcRect/>
          <a:stretch>
            <a:fillRect/>
          </a:stretch>
        </p:blipFill>
        <p:spPr>
          <a:xfrm>
            <a:off x="3810000" y="2057400"/>
            <a:ext cx="4935538" cy="3860800"/>
          </a:xfrm>
          <a:prstGeom prst="rect">
            <a:avLst/>
          </a:prstGeom>
          <a:noFill/>
          <a:ln/>
        </p:spPr>
      </p:pic>
    </p:spTree>
    <p:extLst>
      <p:ext uri="{BB962C8B-B14F-4D97-AF65-F5344CB8AC3E}">
        <p14:creationId xmlns:p14="http://schemas.microsoft.com/office/powerpoint/2010/main" val="1109360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Cut (Clustering)</a:t>
            </a:r>
          </a:p>
        </p:txBody>
      </p:sp>
      <p:sp>
        <p:nvSpPr>
          <p:cNvPr id="3" name="Content Placeholder 2"/>
          <p:cNvSpPr>
            <a:spLocks noGrp="1"/>
          </p:cNvSpPr>
          <p:nvPr>
            <p:ph idx="1"/>
          </p:nvPr>
        </p:nvSpPr>
        <p:spPr/>
        <p:txBody>
          <a:bodyPr/>
          <a:lstStyle/>
          <a:p>
            <a:r>
              <a:rPr lang="en-US" sz="2400" dirty="0"/>
              <a:t>View the problem as a </a:t>
            </a:r>
            <a:r>
              <a:rPr lang="en-US" sz="2400" i="1" dirty="0"/>
              <a:t>clustering</a:t>
            </a:r>
            <a:r>
              <a:rPr lang="en-US" sz="2400" dirty="0"/>
              <a:t> problem</a:t>
            </a:r>
          </a:p>
          <a:p>
            <a:pPr lvl="1"/>
            <a:r>
              <a:rPr lang="en-US" sz="2000" dirty="0"/>
              <a:t>Find groups of colors that are similar (a cluster)</a:t>
            </a:r>
          </a:p>
          <a:p>
            <a:pPr lvl="1"/>
            <a:r>
              <a:rPr lang="en-US" sz="2000" dirty="0"/>
              <a:t>Replace each input color with one representative of its cluster</a:t>
            </a:r>
          </a:p>
          <a:p>
            <a:r>
              <a:rPr lang="en-US" sz="2400" dirty="0"/>
              <a:t>Many algorithms for clustering</a:t>
            </a:r>
          </a:p>
          <a:p>
            <a:r>
              <a:rPr lang="en-US" sz="2400" i="1" dirty="0"/>
              <a:t>Median Cut</a:t>
            </a:r>
            <a:r>
              <a:rPr lang="en-US" sz="2400" dirty="0"/>
              <a:t> is one: recursively</a:t>
            </a:r>
          </a:p>
          <a:p>
            <a:pPr lvl="1"/>
            <a:r>
              <a:rPr lang="en-US" sz="2000" dirty="0"/>
              <a:t>Find the “longest” dimension (r, g, b are dimensions)</a:t>
            </a:r>
          </a:p>
          <a:p>
            <a:pPr lvl="1"/>
            <a:r>
              <a:rPr lang="en-US" sz="2000" dirty="0"/>
              <a:t>Choose the median of the long dimension as a color to use</a:t>
            </a:r>
          </a:p>
          <a:p>
            <a:pPr lvl="1"/>
            <a:r>
              <a:rPr lang="en-US" sz="2000" dirty="0"/>
              <a:t>Split into two sub-clusters along the median plane, and </a:t>
            </a:r>
            <a:r>
              <a:rPr lang="en-US" sz="2000" dirty="0" err="1"/>
              <a:t>recurse</a:t>
            </a:r>
            <a:r>
              <a:rPr lang="en-US" sz="2000" dirty="0"/>
              <a:t> on both halves</a:t>
            </a:r>
          </a:p>
          <a:p>
            <a:r>
              <a:rPr lang="en-US" sz="2400" dirty="0"/>
              <a:t>Works very well in practice</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Median Cut (Clustering)</a:t>
            </a:r>
          </a:p>
        </p:txBody>
      </p:sp>
      <p:sp>
        <p:nvSpPr>
          <p:cNvPr id="112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E8C0DFA-328C-4113-9ED0-E633EEB8384E}" type="slidenum">
              <a:rPr lang="en-US" altLang="en-US" smtClean="0"/>
              <a:pPr/>
              <a:t>53</a:t>
            </a:fld>
            <a:endParaRPr lang="en-US" altLang="en-US"/>
          </a:p>
        </p:txBody>
      </p:sp>
      <p:sp>
        <p:nvSpPr>
          <p:cNvPr id="11268" name="Rectangle 2"/>
          <p:cNvSpPr>
            <a:spLocks noChangeArrowheads="1"/>
          </p:cNvSpPr>
          <p:nvPr/>
        </p:nvSpPr>
        <p:spPr bwMode="auto">
          <a:xfrm>
            <a:off x="3048000" y="1905000"/>
            <a:ext cx="2320925" cy="14605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1269" name="Rectangle 6"/>
          <p:cNvSpPr>
            <a:spLocks noChangeArrowheads="1"/>
          </p:cNvSpPr>
          <p:nvPr/>
        </p:nvSpPr>
        <p:spPr bwMode="auto">
          <a:xfrm>
            <a:off x="3352800" y="2173288"/>
            <a:ext cx="1711325" cy="146050"/>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1270" name="Rectangle 7"/>
          <p:cNvSpPr>
            <a:spLocks noChangeArrowheads="1"/>
          </p:cNvSpPr>
          <p:nvPr/>
        </p:nvSpPr>
        <p:spPr bwMode="auto">
          <a:xfrm>
            <a:off x="2936875" y="2441575"/>
            <a:ext cx="2613025" cy="146050"/>
          </a:xfrm>
          <a:prstGeom prst="rect">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cxnSp>
        <p:nvCxnSpPr>
          <p:cNvPr id="11271" name="Straight Arrow Connector 5"/>
          <p:cNvCxnSpPr>
            <a:cxnSpLocks noChangeShapeType="1"/>
          </p:cNvCxnSpPr>
          <p:nvPr/>
        </p:nvCxnSpPr>
        <p:spPr bwMode="auto">
          <a:xfrm>
            <a:off x="2743200" y="2667000"/>
            <a:ext cx="3276600" cy="0"/>
          </a:xfrm>
          <a:prstGeom prst="straightConnector1">
            <a:avLst/>
          </a:prstGeom>
          <a:noFill/>
          <a:ln w="22225" algn="ctr">
            <a:solidFill>
              <a:schemeClr val="tx1"/>
            </a:solidFill>
            <a:round/>
            <a:headEnd/>
            <a:tailEnd type="triangle" w="med" len="med"/>
          </a:ln>
        </p:spPr>
      </p:cxnSp>
      <p:sp>
        <p:nvSpPr>
          <p:cNvPr id="11272" name="Rectangle 8"/>
          <p:cNvSpPr>
            <a:spLocks noChangeArrowheads="1"/>
          </p:cNvSpPr>
          <p:nvPr/>
        </p:nvSpPr>
        <p:spPr bwMode="auto">
          <a:xfrm>
            <a:off x="2611438" y="2641600"/>
            <a:ext cx="315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a:t>0</a:t>
            </a:r>
          </a:p>
        </p:txBody>
      </p:sp>
      <p:sp>
        <p:nvSpPr>
          <p:cNvPr id="11273" name="Rectangle 12"/>
          <p:cNvSpPr>
            <a:spLocks noChangeArrowheads="1"/>
          </p:cNvSpPr>
          <p:nvPr/>
        </p:nvSpPr>
        <p:spPr bwMode="auto">
          <a:xfrm>
            <a:off x="5549900" y="2641600"/>
            <a:ext cx="574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a:t>255</a:t>
            </a:r>
          </a:p>
        </p:txBody>
      </p:sp>
    </p:spTree>
    <p:extLst>
      <p:ext uri="{BB962C8B-B14F-4D97-AF65-F5344CB8AC3E}">
        <p14:creationId xmlns:p14="http://schemas.microsoft.com/office/powerpoint/2010/main" val="26378967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Median Cut (Clustering)</a:t>
            </a:r>
          </a:p>
        </p:txBody>
      </p:sp>
      <p:sp>
        <p:nvSpPr>
          <p:cNvPr id="133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09D8C28-74F8-4D51-93D7-561C42C885CE}" type="slidenum">
              <a:rPr lang="en-US" altLang="en-US" smtClean="0"/>
              <a:pPr/>
              <a:t>54</a:t>
            </a:fld>
            <a:endParaRPr lang="en-US" altLang="en-US"/>
          </a:p>
        </p:txBody>
      </p:sp>
      <p:sp>
        <p:nvSpPr>
          <p:cNvPr id="13316" name="Rectangle 2"/>
          <p:cNvSpPr>
            <a:spLocks noChangeArrowheads="1"/>
          </p:cNvSpPr>
          <p:nvPr/>
        </p:nvSpPr>
        <p:spPr bwMode="auto">
          <a:xfrm>
            <a:off x="3048000" y="1905000"/>
            <a:ext cx="2320925" cy="14605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17" name="Rectangle 6"/>
          <p:cNvSpPr>
            <a:spLocks noChangeArrowheads="1"/>
          </p:cNvSpPr>
          <p:nvPr/>
        </p:nvSpPr>
        <p:spPr bwMode="auto">
          <a:xfrm>
            <a:off x="3352800" y="2173288"/>
            <a:ext cx="1711325" cy="146050"/>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18" name="Rectangle 7"/>
          <p:cNvSpPr>
            <a:spLocks noChangeArrowheads="1"/>
          </p:cNvSpPr>
          <p:nvPr/>
        </p:nvSpPr>
        <p:spPr bwMode="auto">
          <a:xfrm>
            <a:off x="2936875" y="2441575"/>
            <a:ext cx="2613025" cy="146050"/>
          </a:xfrm>
          <a:prstGeom prst="rect">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cxnSp>
        <p:nvCxnSpPr>
          <p:cNvPr id="13319" name="Straight Arrow Connector 5"/>
          <p:cNvCxnSpPr>
            <a:cxnSpLocks noChangeShapeType="1"/>
          </p:cNvCxnSpPr>
          <p:nvPr/>
        </p:nvCxnSpPr>
        <p:spPr bwMode="auto">
          <a:xfrm>
            <a:off x="2743200" y="2667000"/>
            <a:ext cx="3276600" cy="0"/>
          </a:xfrm>
          <a:prstGeom prst="straightConnector1">
            <a:avLst/>
          </a:prstGeom>
          <a:noFill/>
          <a:ln w="22225" algn="ctr">
            <a:solidFill>
              <a:schemeClr val="tx1"/>
            </a:solidFill>
            <a:round/>
            <a:headEnd/>
            <a:tailEnd type="triangle" w="med" len="med"/>
          </a:ln>
        </p:spPr>
      </p:cxnSp>
      <p:sp>
        <p:nvSpPr>
          <p:cNvPr id="13320" name="Rectangle 8"/>
          <p:cNvSpPr>
            <a:spLocks noChangeArrowheads="1"/>
          </p:cNvSpPr>
          <p:nvPr/>
        </p:nvSpPr>
        <p:spPr bwMode="auto">
          <a:xfrm>
            <a:off x="2611438" y="2641600"/>
            <a:ext cx="315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a:t>0</a:t>
            </a:r>
          </a:p>
        </p:txBody>
      </p:sp>
      <p:sp>
        <p:nvSpPr>
          <p:cNvPr id="13321" name="Rectangle 12"/>
          <p:cNvSpPr>
            <a:spLocks noChangeArrowheads="1"/>
          </p:cNvSpPr>
          <p:nvPr/>
        </p:nvSpPr>
        <p:spPr bwMode="auto">
          <a:xfrm>
            <a:off x="5549900" y="2641600"/>
            <a:ext cx="574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a:t>255</a:t>
            </a:r>
          </a:p>
        </p:txBody>
      </p:sp>
      <p:sp>
        <p:nvSpPr>
          <p:cNvPr id="13322" name="Rectangle 1"/>
          <p:cNvSpPr>
            <a:spLocks noChangeArrowheads="1"/>
          </p:cNvSpPr>
          <p:nvPr/>
        </p:nvSpPr>
        <p:spPr bwMode="auto">
          <a:xfrm>
            <a:off x="4208463" y="2344738"/>
            <a:ext cx="76200" cy="3048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Tree>
    <p:extLst>
      <p:ext uri="{BB962C8B-B14F-4D97-AF65-F5344CB8AC3E}">
        <p14:creationId xmlns:p14="http://schemas.microsoft.com/office/powerpoint/2010/main" val="4010558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Median Cut (Clustering)</a:t>
            </a:r>
          </a:p>
        </p:txBody>
      </p:sp>
      <p:sp>
        <p:nvSpPr>
          <p:cNvPr id="153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F28EFBE-3B23-44BD-8392-8212DF8CDE9F}" type="slidenum">
              <a:rPr lang="en-US" altLang="en-US" smtClean="0"/>
              <a:pPr/>
              <a:t>55</a:t>
            </a:fld>
            <a:endParaRPr lang="en-US" altLang="en-US"/>
          </a:p>
        </p:txBody>
      </p:sp>
      <p:sp>
        <p:nvSpPr>
          <p:cNvPr id="15364" name="Rectangle 2"/>
          <p:cNvSpPr>
            <a:spLocks noChangeArrowheads="1"/>
          </p:cNvSpPr>
          <p:nvPr/>
        </p:nvSpPr>
        <p:spPr bwMode="auto">
          <a:xfrm>
            <a:off x="3048000" y="1905000"/>
            <a:ext cx="2320925" cy="14605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5365" name="Rectangle 6"/>
          <p:cNvSpPr>
            <a:spLocks noChangeArrowheads="1"/>
          </p:cNvSpPr>
          <p:nvPr/>
        </p:nvSpPr>
        <p:spPr bwMode="auto">
          <a:xfrm>
            <a:off x="3352800" y="2173288"/>
            <a:ext cx="1711325" cy="146050"/>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5366" name="Rectangle 7"/>
          <p:cNvSpPr>
            <a:spLocks noChangeArrowheads="1"/>
          </p:cNvSpPr>
          <p:nvPr/>
        </p:nvSpPr>
        <p:spPr bwMode="auto">
          <a:xfrm>
            <a:off x="2936875" y="2441575"/>
            <a:ext cx="2613025" cy="146050"/>
          </a:xfrm>
          <a:prstGeom prst="rect">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cxnSp>
        <p:nvCxnSpPr>
          <p:cNvPr id="15367" name="Straight Arrow Connector 5"/>
          <p:cNvCxnSpPr>
            <a:cxnSpLocks noChangeShapeType="1"/>
          </p:cNvCxnSpPr>
          <p:nvPr/>
        </p:nvCxnSpPr>
        <p:spPr bwMode="auto">
          <a:xfrm>
            <a:off x="2743200" y="2667000"/>
            <a:ext cx="3276600" cy="0"/>
          </a:xfrm>
          <a:prstGeom prst="straightConnector1">
            <a:avLst/>
          </a:prstGeom>
          <a:noFill/>
          <a:ln w="22225" algn="ctr">
            <a:solidFill>
              <a:schemeClr val="tx1"/>
            </a:solidFill>
            <a:round/>
            <a:headEnd/>
            <a:tailEnd type="triangle" w="med" len="med"/>
          </a:ln>
        </p:spPr>
      </p:cxnSp>
      <p:sp>
        <p:nvSpPr>
          <p:cNvPr id="15368" name="Rectangle 8"/>
          <p:cNvSpPr>
            <a:spLocks noChangeArrowheads="1"/>
          </p:cNvSpPr>
          <p:nvPr/>
        </p:nvSpPr>
        <p:spPr bwMode="auto">
          <a:xfrm>
            <a:off x="2611438" y="2641600"/>
            <a:ext cx="315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a:t>0</a:t>
            </a:r>
          </a:p>
        </p:txBody>
      </p:sp>
      <p:sp>
        <p:nvSpPr>
          <p:cNvPr id="15369" name="Rectangle 12"/>
          <p:cNvSpPr>
            <a:spLocks noChangeArrowheads="1"/>
          </p:cNvSpPr>
          <p:nvPr/>
        </p:nvSpPr>
        <p:spPr bwMode="auto">
          <a:xfrm>
            <a:off x="5549900" y="2641600"/>
            <a:ext cx="574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a:t>255</a:t>
            </a:r>
          </a:p>
        </p:txBody>
      </p:sp>
      <p:sp>
        <p:nvSpPr>
          <p:cNvPr id="15370" name="Rectangle 1"/>
          <p:cNvSpPr>
            <a:spLocks noChangeArrowheads="1"/>
          </p:cNvSpPr>
          <p:nvPr/>
        </p:nvSpPr>
        <p:spPr bwMode="auto">
          <a:xfrm>
            <a:off x="4208463" y="2344738"/>
            <a:ext cx="76200" cy="3048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cxnSp>
        <p:nvCxnSpPr>
          <p:cNvPr id="15371" name="Straight Arrow Connector 4"/>
          <p:cNvCxnSpPr>
            <a:cxnSpLocks noChangeShapeType="1"/>
          </p:cNvCxnSpPr>
          <p:nvPr/>
        </p:nvCxnSpPr>
        <p:spPr bwMode="auto">
          <a:xfrm flipH="1">
            <a:off x="2974975" y="2667000"/>
            <a:ext cx="1271588" cy="609600"/>
          </a:xfrm>
          <a:prstGeom prst="straightConnector1">
            <a:avLst/>
          </a:prstGeom>
          <a:noFill/>
          <a:ln w="9525" algn="ctr">
            <a:solidFill>
              <a:schemeClr val="tx1"/>
            </a:solidFill>
            <a:round/>
            <a:headEnd/>
            <a:tailEnd type="triangle" w="med" len="med"/>
          </a:ln>
        </p:spPr>
      </p:cxnSp>
      <p:cxnSp>
        <p:nvCxnSpPr>
          <p:cNvPr id="15372" name="Straight Arrow Connector 13"/>
          <p:cNvCxnSpPr>
            <a:cxnSpLocks noChangeShapeType="1"/>
          </p:cNvCxnSpPr>
          <p:nvPr/>
        </p:nvCxnSpPr>
        <p:spPr bwMode="auto">
          <a:xfrm>
            <a:off x="4260850" y="2667000"/>
            <a:ext cx="1271588" cy="609600"/>
          </a:xfrm>
          <a:prstGeom prst="straightConnector1">
            <a:avLst/>
          </a:prstGeom>
          <a:noFill/>
          <a:ln w="9525" algn="ctr">
            <a:solidFill>
              <a:schemeClr val="tx1"/>
            </a:solidFill>
            <a:round/>
            <a:headEnd/>
            <a:tailEnd type="triangle" w="med" len="med"/>
          </a:ln>
        </p:spPr>
      </p:cxnSp>
      <p:sp>
        <p:nvSpPr>
          <p:cNvPr id="15373" name="Rectangle 14"/>
          <p:cNvSpPr>
            <a:spLocks noChangeArrowheads="1"/>
          </p:cNvSpPr>
          <p:nvPr/>
        </p:nvSpPr>
        <p:spPr bwMode="auto">
          <a:xfrm>
            <a:off x="1905000" y="3327400"/>
            <a:ext cx="2133600" cy="14605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5374" name="Rectangle 15"/>
          <p:cNvSpPr>
            <a:spLocks noChangeArrowheads="1"/>
          </p:cNvSpPr>
          <p:nvPr/>
        </p:nvSpPr>
        <p:spPr bwMode="auto">
          <a:xfrm>
            <a:off x="2116138" y="3581400"/>
            <a:ext cx="1465262" cy="146050"/>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5375" name="Rectangle 16"/>
          <p:cNvSpPr>
            <a:spLocks noChangeArrowheads="1"/>
          </p:cNvSpPr>
          <p:nvPr/>
        </p:nvSpPr>
        <p:spPr bwMode="auto">
          <a:xfrm>
            <a:off x="1700213" y="3849688"/>
            <a:ext cx="1347787" cy="146050"/>
          </a:xfrm>
          <a:prstGeom prst="rect">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5376" name="Rectangle 18"/>
          <p:cNvSpPr>
            <a:spLocks noChangeArrowheads="1"/>
          </p:cNvSpPr>
          <p:nvPr/>
        </p:nvSpPr>
        <p:spPr bwMode="auto">
          <a:xfrm>
            <a:off x="4648200" y="3328988"/>
            <a:ext cx="1524000" cy="13652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5377" name="Rectangle 19"/>
          <p:cNvSpPr>
            <a:spLocks noChangeArrowheads="1"/>
          </p:cNvSpPr>
          <p:nvPr/>
        </p:nvSpPr>
        <p:spPr bwMode="auto">
          <a:xfrm>
            <a:off x="4706938" y="3584575"/>
            <a:ext cx="1693862" cy="149225"/>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5378" name="Rectangle 20"/>
          <p:cNvSpPr>
            <a:spLocks noChangeArrowheads="1"/>
          </p:cNvSpPr>
          <p:nvPr/>
        </p:nvSpPr>
        <p:spPr bwMode="auto">
          <a:xfrm>
            <a:off x="5464175" y="3841750"/>
            <a:ext cx="1347788" cy="146050"/>
          </a:xfrm>
          <a:prstGeom prst="rect">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Tree>
    <p:extLst>
      <p:ext uri="{BB962C8B-B14F-4D97-AF65-F5344CB8AC3E}">
        <p14:creationId xmlns:p14="http://schemas.microsoft.com/office/powerpoint/2010/main" val="2137099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Median Cut (Clustering)</a:t>
            </a:r>
          </a:p>
        </p:txBody>
      </p:sp>
      <p:sp>
        <p:nvSpPr>
          <p:cNvPr id="174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F110959-62EC-4B72-B307-A8FAAA91DA9E}" type="slidenum">
              <a:rPr lang="en-US" altLang="en-US" smtClean="0"/>
              <a:pPr/>
              <a:t>56</a:t>
            </a:fld>
            <a:endParaRPr lang="en-US" altLang="en-US"/>
          </a:p>
        </p:txBody>
      </p:sp>
      <p:sp>
        <p:nvSpPr>
          <p:cNvPr id="17412" name="Rectangle 2"/>
          <p:cNvSpPr>
            <a:spLocks noChangeArrowheads="1"/>
          </p:cNvSpPr>
          <p:nvPr/>
        </p:nvSpPr>
        <p:spPr bwMode="auto">
          <a:xfrm>
            <a:off x="3048000" y="1905000"/>
            <a:ext cx="2320925" cy="14605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13" name="Rectangle 6"/>
          <p:cNvSpPr>
            <a:spLocks noChangeArrowheads="1"/>
          </p:cNvSpPr>
          <p:nvPr/>
        </p:nvSpPr>
        <p:spPr bwMode="auto">
          <a:xfrm>
            <a:off x="3352800" y="2173288"/>
            <a:ext cx="1711325" cy="146050"/>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14" name="Rectangle 7"/>
          <p:cNvSpPr>
            <a:spLocks noChangeArrowheads="1"/>
          </p:cNvSpPr>
          <p:nvPr/>
        </p:nvSpPr>
        <p:spPr bwMode="auto">
          <a:xfrm>
            <a:off x="2936875" y="2441575"/>
            <a:ext cx="2613025" cy="146050"/>
          </a:xfrm>
          <a:prstGeom prst="rect">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cxnSp>
        <p:nvCxnSpPr>
          <p:cNvPr id="17415" name="Straight Arrow Connector 5"/>
          <p:cNvCxnSpPr>
            <a:cxnSpLocks noChangeShapeType="1"/>
          </p:cNvCxnSpPr>
          <p:nvPr/>
        </p:nvCxnSpPr>
        <p:spPr bwMode="auto">
          <a:xfrm>
            <a:off x="2743200" y="2667000"/>
            <a:ext cx="3276600" cy="0"/>
          </a:xfrm>
          <a:prstGeom prst="straightConnector1">
            <a:avLst/>
          </a:prstGeom>
          <a:noFill/>
          <a:ln w="22225" algn="ctr">
            <a:solidFill>
              <a:schemeClr val="tx1"/>
            </a:solidFill>
            <a:round/>
            <a:headEnd/>
            <a:tailEnd type="triangle" w="med" len="med"/>
          </a:ln>
        </p:spPr>
      </p:cxnSp>
      <p:sp>
        <p:nvSpPr>
          <p:cNvPr id="17416" name="Rectangle 8"/>
          <p:cNvSpPr>
            <a:spLocks noChangeArrowheads="1"/>
          </p:cNvSpPr>
          <p:nvPr/>
        </p:nvSpPr>
        <p:spPr bwMode="auto">
          <a:xfrm>
            <a:off x="2611438" y="2641600"/>
            <a:ext cx="315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a:t>0</a:t>
            </a:r>
          </a:p>
        </p:txBody>
      </p:sp>
      <p:sp>
        <p:nvSpPr>
          <p:cNvPr id="17417" name="Rectangle 12"/>
          <p:cNvSpPr>
            <a:spLocks noChangeArrowheads="1"/>
          </p:cNvSpPr>
          <p:nvPr/>
        </p:nvSpPr>
        <p:spPr bwMode="auto">
          <a:xfrm>
            <a:off x="5549900" y="2641600"/>
            <a:ext cx="574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a:t>255</a:t>
            </a:r>
          </a:p>
        </p:txBody>
      </p:sp>
      <p:sp>
        <p:nvSpPr>
          <p:cNvPr id="17418" name="Rectangle 1"/>
          <p:cNvSpPr>
            <a:spLocks noChangeArrowheads="1"/>
          </p:cNvSpPr>
          <p:nvPr/>
        </p:nvSpPr>
        <p:spPr bwMode="auto">
          <a:xfrm>
            <a:off x="4208463" y="2344738"/>
            <a:ext cx="76200" cy="3048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cxnSp>
        <p:nvCxnSpPr>
          <p:cNvPr id="17419" name="Straight Arrow Connector 4"/>
          <p:cNvCxnSpPr>
            <a:cxnSpLocks noChangeShapeType="1"/>
          </p:cNvCxnSpPr>
          <p:nvPr/>
        </p:nvCxnSpPr>
        <p:spPr bwMode="auto">
          <a:xfrm flipH="1">
            <a:off x="2974975" y="2667000"/>
            <a:ext cx="1271588" cy="609600"/>
          </a:xfrm>
          <a:prstGeom prst="straightConnector1">
            <a:avLst/>
          </a:prstGeom>
          <a:noFill/>
          <a:ln w="9525" algn="ctr">
            <a:solidFill>
              <a:schemeClr val="tx1"/>
            </a:solidFill>
            <a:round/>
            <a:headEnd/>
            <a:tailEnd type="triangle" w="med" len="med"/>
          </a:ln>
        </p:spPr>
      </p:cxnSp>
      <p:cxnSp>
        <p:nvCxnSpPr>
          <p:cNvPr id="17420" name="Straight Arrow Connector 13"/>
          <p:cNvCxnSpPr>
            <a:cxnSpLocks noChangeShapeType="1"/>
          </p:cNvCxnSpPr>
          <p:nvPr/>
        </p:nvCxnSpPr>
        <p:spPr bwMode="auto">
          <a:xfrm>
            <a:off x="4260850" y="2667000"/>
            <a:ext cx="1271588" cy="609600"/>
          </a:xfrm>
          <a:prstGeom prst="straightConnector1">
            <a:avLst/>
          </a:prstGeom>
          <a:noFill/>
          <a:ln w="9525" algn="ctr">
            <a:solidFill>
              <a:schemeClr val="tx1"/>
            </a:solidFill>
            <a:round/>
            <a:headEnd/>
            <a:tailEnd type="triangle" w="med" len="med"/>
          </a:ln>
        </p:spPr>
      </p:cxnSp>
      <p:sp>
        <p:nvSpPr>
          <p:cNvPr id="17421" name="Rectangle 14"/>
          <p:cNvSpPr>
            <a:spLocks noChangeArrowheads="1"/>
          </p:cNvSpPr>
          <p:nvPr/>
        </p:nvSpPr>
        <p:spPr bwMode="auto">
          <a:xfrm>
            <a:off x="1905000" y="3327400"/>
            <a:ext cx="2133600" cy="14605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22" name="Rectangle 15"/>
          <p:cNvSpPr>
            <a:spLocks noChangeArrowheads="1"/>
          </p:cNvSpPr>
          <p:nvPr/>
        </p:nvSpPr>
        <p:spPr bwMode="auto">
          <a:xfrm>
            <a:off x="2116138" y="3581400"/>
            <a:ext cx="1465262" cy="146050"/>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23" name="Rectangle 16"/>
          <p:cNvSpPr>
            <a:spLocks noChangeArrowheads="1"/>
          </p:cNvSpPr>
          <p:nvPr/>
        </p:nvSpPr>
        <p:spPr bwMode="auto">
          <a:xfrm>
            <a:off x="1700213" y="3849688"/>
            <a:ext cx="1347787" cy="146050"/>
          </a:xfrm>
          <a:prstGeom prst="rect">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24" name="Rectangle 18"/>
          <p:cNvSpPr>
            <a:spLocks noChangeArrowheads="1"/>
          </p:cNvSpPr>
          <p:nvPr/>
        </p:nvSpPr>
        <p:spPr bwMode="auto">
          <a:xfrm>
            <a:off x="4648200" y="3328988"/>
            <a:ext cx="1524000" cy="13652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25" name="Rectangle 19"/>
          <p:cNvSpPr>
            <a:spLocks noChangeArrowheads="1"/>
          </p:cNvSpPr>
          <p:nvPr/>
        </p:nvSpPr>
        <p:spPr bwMode="auto">
          <a:xfrm>
            <a:off x="4706938" y="3584575"/>
            <a:ext cx="1693862" cy="149225"/>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26" name="Rectangle 20"/>
          <p:cNvSpPr>
            <a:spLocks noChangeArrowheads="1"/>
          </p:cNvSpPr>
          <p:nvPr/>
        </p:nvSpPr>
        <p:spPr bwMode="auto">
          <a:xfrm>
            <a:off x="5464175" y="3841750"/>
            <a:ext cx="1347788" cy="146050"/>
          </a:xfrm>
          <a:prstGeom prst="rect">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27" name="Rectangle 21"/>
          <p:cNvSpPr>
            <a:spLocks noChangeArrowheads="1"/>
          </p:cNvSpPr>
          <p:nvPr/>
        </p:nvSpPr>
        <p:spPr bwMode="auto">
          <a:xfrm>
            <a:off x="2927350" y="3200400"/>
            <a:ext cx="76200" cy="3048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28" name="Rectangle 22"/>
          <p:cNvSpPr>
            <a:spLocks noChangeArrowheads="1"/>
          </p:cNvSpPr>
          <p:nvPr/>
        </p:nvSpPr>
        <p:spPr bwMode="auto">
          <a:xfrm>
            <a:off x="5546725" y="3508375"/>
            <a:ext cx="76200" cy="3048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cxnSp>
        <p:nvCxnSpPr>
          <p:cNvPr id="17429" name="Straight Arrow Connector 23"/>
          <p:cNvCxnSpPr>
            <a:cxnSpLocks noChangeShapeType="1"/>
          </p:cNvCxnSpPr>
          <p:nvPr/>
        </p:nvCxnSpPr>
        <p:spPr bwMode="auto">
          <a:xfrm flipH="1">
            <a:off x="1665288" y="3516313"/>
            <a:ext cx="1271587" cy="609600"/>
          </a:xfrm>
          <a:prstGeom prst="straightConnector1">
            <a:avLst/>
          </a:prstGeom>
          <a:noFill/>
          <a:ln w="9525" algn="ctr">
            <a:solidFill>
              <a:schemeClr val="tx1"/>
            </a:solidFill>
            <a:round/>
            <a:headEnd/>
            <a:tailEnd type="triangle" w="med" len="med"/>
          </a:ln>
        </p:spPr>
      </p:cxnSp>
      <p:cxnSp>
        <p:nvCxnSpPr>
          <p:cNvPr id="17430" name="Straight Arrow Connector 24"/>
          <p:cNvCxnSpPr>
            <a:cxnSpLocks noChangeShapeType="1"/>
          </p:cNvCxnSpPr>
          <p:nvPr/>
        </p:nvCxnSpPr>
        <p:spPr bwMode="auto">
          <a:xfrm>
            <a:off x="2952750" y="3516313"/>
            <a:ext cx="1271588" cy="609600"/>
          </a:xfrm>
          <a:prstGeom prst="straightConnector1">
            <a:avLst/>
          </a:prstGeom>
          <a:noFill/>
          <a:ln w="9525" algn="ctr">
            <a:solidFill>
              <a:schemeClr val="tx1"/>
            </a:solidFill>
            <a:round/>
            <a:headEnd/>
            <a:tailEnd type="triangle" w="med" len="med"/>
          </a:ln>
        </p:spPr>
      </p:cxnSp>
      <p:cxnSp>
        <p:nvCxnSpPr>
          <p:cNvPr id="17431" name="Straight Arrow Connector 25"/>
          <p:cNvCxnSpPr>
            <a:cxnSpLocks noChangeShapeType="1"/>
          </p:cNvCxnSpPr>
          <p:nvPr/>
        </p:nvCxnSpPr>
        <p:spPr bwMode="auto">
          <a:xfrm flipH="1">
            <a:off x="4300538" y="3810000"/>
            <a:ext cx="1271587" cy="609600"/>
          </a:xfrm>
          <a:prstGeom prst="straightConnector1">
            <a:avLst/>
          </a:prstGeom>
          <a:noFill/>
          <a:ln w="9525" algn="ctr">
            <a:solidFill>
              <a:schemeClr val="tx1"/>
            </a:solidFill>
            <a:round/>
            <a:headEnd/>
            <a:tailEnd type="triangle" w="med" len="med"/>
          </a:ln>
        </p:spPr>
      </p:cxnSp>
      <p:cxnSp>
        <p:nvCxnSpPr>
          <p:cNvPr id="17432" name="Straight Arrow Connector 26"/>
          <p:cNvCxnSpPr>
            <a:cxnSpLocks noChangeShapeType="1"/>
          </p:cNvCxnSpPr>
          <p:nvPr/>
        </p:nvCxnSpPr>
        <p:spPr bwMode="auto">
          <a:xfrm>
            <a:off x="5588000" y="3810000"/>
            <a:ext cx="1271588" cy="609600"/>
          </a:xfrm>
          <a:prstGeom prst="straightConnector1">
            <a:avLst/>
          </a:prstGeom>
          <a:noFill/>
          <a:ln w="9525" algn="ctr">
            <a:solidFill>
              <a:schemeClr val="tx1"/>
            </a:solidFill>
            <a:round/>
            <a:headEnd/>
            <a:tailEnd type="triangle" w="med" len="med"/>
          </a:ln>
        </p:spPr>
      </p:cxnSp>
    </p:spTree>
    <p:extLst>
      <p:ext uri="{BB962C8B-B14F-4D97-AF65-F5344CB8AC3E}">
        <p14:creationId xmlns:p14="http://schemas.microsoft.com/office/powerpoint/2010/main" val="17829701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Cut</a:t>
            </a:r>
          </a:p>
        </p:txBody>
      </p:sp>
      <p:sp>
        <p:nvSpPr>
          <p:cNvPr id="11" name="Content Placeholder 10"/>
          <p:cNvSpPr>
            <a:spLocks noGrp="1"/>
          </p:cNvSpPr>
          <p:nvPr>
            <p:ph idx="1"/>
          </p:nvPr>
        </p:nvSpPr>
        <p:spPr>
          <a:xfrm>
            <a:off x="566738" y="1752600"/>
            <a:ext cx="3319462" cy="4267200"/>
          </a:xfrm>
        </p:spPr>
        <p:txBody>
          <a:bodyPr/>
          <a:lstStyle/>
          <a:p>
            <a:pPr marL="342900" indent="-342900">
              <a:buFontTx/>
              <a:buChar char="•"/>
            </a:pPr>
            <a:r>
              <a:rPr lang="en-US" sz="2000" dirty="0"/>
              <a:t>8 bit image, so 256 colors</a:t>
            </a:r>
          </a:p>
          <a:p>
            <a:pPr marL="342900" indent="-342900">
              <a:buFontTx/>
              <a:buChar char="•"/>
            </a:pPr>
            <a:r>
              <a:rPr lang="en-US" sz="2000" dirty="0"/>
              <a:t>Now we get the blue</a:t>
            </a:r>
          </a:p>
          <a:p>
            <a:pPr marL="342900" indent="-342900">
              <a:buFontTx/>
              <a:buChar char="•"/>
            </a:pPr>
            <a:r>
              <a:rPr lang="en-US" sz="2000" dirty="0"/>
              <a:t>Median cut works so well because it divides up the color space in the “most useful” way</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57</a:t>
            </a:fld>
            <a:endParaRPr lang="en-US"/>
          </a:p>
        </p:txBody>
      </p:sp>
      <p:sp>
        <p:nvSpPr>
          <p:cNvPr id="9" name="Rectangle 3"/>
          <p:cNvSpPr>
            <a:spLocks noChangeArrowheads="1"/>
          </p:cNvSpPr>
          <p:nvPr/>
        </p:nvSpPr>
        <p:spPr bwMode="auto">
          <a:xfrm>
            <a:off x="457200" y="1828800"/>
            <a:ext cx="3276600" cy="4114800"/>
          </a:xfrm>
          <a:prstGeom prst="rect">
            <a:avLst/>
          </a:prstGeom>
          <a:noFill/>
          <a:ln w="9525">
            <a:noFill/>
            <a:miter lim="800000"/>
            <a:headEnd/>
            <a:tailEnd/>
          </a:ln>
          <a:effectLst/>
        </p:spPr>
        <p:txBody>
          <a:bodyPr/>
          <a:lstStyle/>
          <a:p>
            <a:pPr marL="342900" indent="-342900">
              <a:spcBef>
                <a:spcPct val="20000"/>
              </a:spcBef>
              <a:buFontTx/>
              <a:buChar char="•"/>
            </a:pPr>
            <a:endParaRPr lang="en-US" sz="2000" dirty="0"/>
          </a:p>
        </p:txBody>
      </p:sp>
      <p:pic>
        <p:nvPicPr>
          <p:cNvPr id="10" name="Picture 4" descr="quant-med"/>
          <p:cNvPicPr>
            <a:picLocks noChangeAspect="1" noChangeArrowheads="1"/>
          </p:cNvPicPr>
          <p:nvPr/>
        </p:nvPicPr>
        <p:blipFill>
          <a:blip r:embed="rId2" cstate="print"/>
          <a:srcRect/>
          <a:stretch>
            <a:fillRect/>
          </a:stretch>
        </p:blipFill>
        <p:spPr bwMode="auto">
          <a:xfrm>
            <a:off x="3884612" y="1828800"/>
            <a:ext cx="5259388" cy="41148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Algorithms</a:t>
            </a:r>
          </a:p>
        </p:txBody>
      </p:sp>
      <p:sp>
        <p:nvSpPr>
          <p:cNvPr id="3" name="Content Placeholder 2"/>
          <p:cNvSpPr>
            <a:spLocks noGrp="1"/>
          </p:cNvSpPr>
          <p:nvPr>
            <p:ph idx="1"/>
          </p:nvPr>
        </p:nvSpPr>
        <p:spPr/>
        <p:txBody>
          <a:bodyPr/>
          <a:lstStyle/>
          <a:p>
            <a:r>
              <a:rPr lang="en-US" sz="2800" dirty="0"/>
              <a:t>The quantization problem can be phrased as optimization</a:t>
            </a:r>
          </a:p>
          <a:p>
            <a:pPr lvl="1"/>
            <a:r>
              <a:rPr lang="en-US" sz="2400" dirty="0"/>
              <a:t>Find the set of colors and map that result in the lowest quantization error</a:t>
            </a:r>
          </a:p>
          <a:p>
            <a:r>
              <a:rPr lang="en-US" sz="2800" dirty="0"/>
              <a:t>Several methods to solve the problem, but of limited use unless the number of colors to be chosen is small</a:t>
            </a:r>
          </a:p>
          <a:p>
            <a:pPr lvl="1"/>
            <a:r>
              <a:rPr lang="en-US" sz="2400" dirty="0"/>
              <a:t>It’s expensive to compute the optimum</a:t>
            </a:r>
          </a:p>
          <a:p>
            <a:pPr lvl="1"/>
            <a:r>
              <a:rPr lang="en-US" sz="2400" dirty="0"/>
              <a:t>It’s also a poorly behaved optimization</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Perceptual Problems</a:t>
            </a:r>
          </a:p>
        </p:txBody>
      </p:sp>
      <p:sp>
        <p:nvSpPr>
          <p:cNvPr id="3" name="Content Placeholder 2"/>
          <p:cNvSpPr>
            <a:spLocks noGrp="1"/>
          </p:cNvSpPr>
          <p:nvPr>
            <p:ph idx="1"/>
          </p:nvPr>
        </p:nvSpPr>
        <p:spPr/>
        <p:txBody>
          <a:bodyPr/>
          <a:lstStyle/>
          <a:p>
            <a:r>
              <a:rPr lang="en-US" sz="2800" dirty="0"/>
              <a:t>While a good quantization may get close colors, humans still perceive the quantization</a:t>
            </a:r>
          </a:p>
          <a:p>
            <a:r>
              <a:rPr lang="en-US" sz="2800" dirty="0"/>
              <a:t>Biggest problem: </a:t>
            </a:r>
            <a:r>
              <a:rPr lang="en-US" sz="2800" i="1" dirty="0"/>
              <a:t>Mach bands</a:t>
            </a:r>
          </a:p>
          <a:p>
            <a:pPr lvl="1"/>
            <a:r>
              <a:rPr lang="en-US" sz="2400" dirty="0"/>
              <a:t>The difference between two colors is more pronounced when they are side by side and the boundary is smooth</a:t>
            </a:r>
          </a:p>
          <a:p>
            <a:pPr lvl="1"/>
            <a:r>
              <a:rPr lang="en-US" sz="2400" dirty="0"/>
              <a:t>This emphasizes boundaries between colors, even if the color difference is small</a:t>
            </a:r>
          </a:p>
          <a:p>
            <a:pPr lvl="1"/>
            <a:r>
              <a:rPr lang="en-US" sz="2400" dirty="0"/>
              <a:t>Rough boundaries are “averaged” by our vision system to give smooth variation</a:t>
            </a:r>
          </a:p>
        </p:txBody>
      </p:sp>
      <p:sp>
        <p:nvSpPr>
          <p:cNvPr id="4" name="Slide Number Placeholder 3"/>
          <p:cNvSpPr>
            <a:spLocks noGrp="1"/>
          </p:cNvSpPr>
          <p:nvPr>
            <p:ph type="sldNum" sz="quarter" idx="12"/>
          </p:nvPr>
        </p:nvSpPr>
        <p:spPr/>
        <p:txBody>
          <a:bodyPr/>
          <a:lstStyle/>
          <a:p>
            <a:fld id="{87037288-ABAD-4E56-93DB-19D719620939}"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865DA4-14D3-48F0-84AB-94228E45B0FD}"/>
              </a:ext>
            </a:extLst>
          </p:cNvPr>
          <p:cNvSpPr>
            <a:spLocks noGrp="1"/>
          </p:cNvSpPr>
          <p:nvPr>
            <p:ph type="title"/>
          </p:nvPr>
        </p:nvSpPr>
        <p:spPr/>
        <p:txBody>
          <a:bodyPr/>
          <a:lstStyle/>
          <a:p>
            <a:r>
              <a:rPr lang="en-US"/>
              <a:t>James Maxwell’s color-matching experiment</a:t>
            </a:r>
          </a:p>
        </p:txBody>
      </p:sp>
      <p:sp>
        <p:nvSpPr>
          <p:cNvPr id="2" name="Slide Number Placeholder 1">
            <a:extLst>
              <a:ext uri="{FF2B5EF4-FFF2-40B4-BE49-F238E27FC236}">
                <a16:creationId xmlns:a16="http://schemas.microsoft.com/office/drawing/2014/main" id="{F3654A88-0EB8-4BBE-89FC-700B16DCCA3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7E37EC-A902-43BF-B123-0757EAFD8275}"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graphicFrame>
        <p:nvGraphicFramePr>
          <p:cNvPr id="5" name="Object 4">
            <a:extLst>
              <a:ext uri="{FF2B5EF4-FFF2-40B4-BE49-F238E27FC236}">
                <a16:creationId xmlns:a16="http://schemas.microsoft.com/office/drawing/2014/main" id="{2BBC06B5-2EDE-4A28-BF3F-FBD49E90B11E}"/>
              </a:ext>
            </a:extLst>
          </p:cNvPr>
          <p:cNvGraphicFramePr>
            <a:graphicFrameLocks noChangeAspect="1"/>
          </p:cNvGraphicFramePr>
          <p:nvPr/>
        </p:nvGraphicFramePr>
        <p:xfrm>
          <a:off x="990600" y="1828800"/>
          <a:ext cx="6896470" cy="3987022"/>
        </p:xfrm>
        <a:graphic>
          <a:graphicData uri="http://schemas.openxmlformats.org/presentationml/2006/ole">
            <mc:AlternateContent xmlns:mc="http://schemas.openxmlformats.org/markup-compatibility/2006">
              <mc:Choice xmlns:v="urn:schemas-microsoft-com:vml" Requires="v">
                <p:oleObj r:id="rId3" imgW="12520440" imgH="7237800" progId="">
                  <p:embed/>
                </p:oleObj>
              </mc:Choice>
              <mc:Fallback>
                <p:oleObj r:id="rId3" imgW="12520440" imgH="7237800" progId="">
                  <p:embed/>
                  <p:pic>
                    <p:nvPicPr>
                      <p:cNvPr id="5" name="Object 4">
                        <a:extLst>
                          <a:ext uri="{FF2B5EF4-FFF2-40B4-BE49-F238E27FC236}">
                            <a16:creationId xmlns:a16="http://schemas.microsoft.com/office/drawing/2014/main" id="{2BBC06B5-2EDE-4A28-BF3F-FBD49E90B11E}"/>
                          </a:ext>
                        </a:extLst>
                      </p:cNvPr>
                      <p:cNvPicPr/>
                      <p:nvPr/>
                    </p:nvPicPr>
                    <p:blipFill>
                      <a:blip r:embed="rId4"/>
                      <a:stretch>
                        <a:fillRect/>
                      </a:stretch>
                    </p:blipFill>
                    <p:spPr>
                      <a:xfrm>
                        <a:off x="990600" y="1828800"/>
                        <a:ext cx="6896470" cy="3987022"/>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9D3D802D-09B8-4728-96CE-301B9AE052DE}"/>
              </a:ext>
            </a:extLst>
          </p:cNvPr>
          <p:cNvSpPr/>
          <p:nvPr/>
        </p:nvSpPr>
        <p:spPr>
          <a:xfrm>
            <a:off x="0" y="6518984"/>
            <a:ext cx="2400016"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pitchFamily="34" charset="0"/>
                <a:ea typeface="+mn-ea"/>
                <a:cs typeface="+mn-cs"/>
              </a:rPr>
              <a:t>Slide Credit: Jonathan Pillow</a:t>
            </a:r>
          </a:p>
        </p:txBody>
      </p:sp>
    </p:spTree>
    <p:extLst>
      <p:ext uri="{BB962C8B-B14F-4D97-AF65-F5344CB8AC3E}">
        <p14:creationId xmlns:p14="http://schemas.microsoft.com/office/powerpoint/2010/main" val="3148917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 Bands in Reality</a:t>
            </a:r>
          </a:p>
        </p:txBody>
      </p:sp>
      <p:sp>
        <p:nvSpPr>
          <p:cNvPr id="4" name="Slide Number Placeholder 3"/>
          <p:cNvSpPr>
            <a:spLocks noGrp="1"/>
          </p:cNvSpPr>
          <p:nvPr>
            <p:ph type="sldNum" sz="quarter" idx="12"/>
          </p:nvPr>
        </p:nvSpPr>
        <p:spPr/>
        <p:txBody>
          <a:bodyPr/>
          <a:lstStyle/>
          <a:p>
            <a:fld id="{87037288-ABAD-4E56-93DB-19D719620939}" type="slidenum">
              <a:rPr lang="en-US" smtClean="0"/>
              <a:pPr/>
              <a:t>60</a:t>
            </a:fld>
            <a:endParaRPr lang="en-US"/>
          </a:p>
        </p:txBody>
      </p:sp>
      <p:pic>
        <p:nvPicPr>
          <p:cNvPr id="5" name="Picture 3" descr="quant-popul"/>
          <p:cNvPicPr>
            <a:picLocks noGrp="1" noChangeAspect="1" noChangeArrowheads="1"/>
          </p:cNvPicPr>
          <p:nvPr>
            <p:ph idx="1"/>
          </p:nvPr>
        </p:nvPicPr>
        <p:blipFill>
          <a:blip r:embed="rId3" cstate="print"/>
          <a:srcRect/>
          <a:stretch>
            <a:fillRect/>
          </a:stretch>
        </p:blipFill>
        <p:spPr>
          <a:xfrm>
            <a:off x="3505200" y="1828800"/>
            <a:ext cx="5259388" cy="4114800"/>
          </a:xfrm>
          <a:noFill/>
          <a:ln/>
        </p:spPr>
      </p:pic>
      <p:sp>
        <p:nvSpPr>
          <p:cNvPr id="6" name="Text Box 4"/>
          <p:cNvSpPr txBox="1">
            <a:spLocks noChangeArrowheads="1"/>
          </p:cNvSpPr>
          <p:nvPr/>
        </p:nvSpPr>
        <p:spPr bwMode="auto">
          <a:xfrm>
            <a:off x="441325" y="2022475"/>
            <a:ext cx="3063875" cy="822325"/>
          </a:xfrm>
          <a:prstGeom prst="rect">
            <a:avLst/>
          </a:prstGeom>
          <a:noFill/>
          <a:ln w="9525">
            <a:noFill/>
            <a:miter lim="800000"/>
            <a:headEnd/>
            <a:tailEnd/>
          </a:ln>
          <a:effectLst/>
        </p:spPr>
        <p:txBody>
          <a:bodyPr>
            <a:spAutoFit/>
          </a:bodyPr>
          <a:lstStyle/>
          <a:p>
            <a:r>
              <a:rPr lang="en-US" dirty="0"/>
              <a:t>The floor appears banded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 Bands in Reality</a:t>
            </a:r>
          </a:p>
        </p:txBody>
      </p:sp>
      <p:sp>
        <p:nvSpPr>
          <p:cNvPr id="4" name="Slide Number Placeholder 3"/>
          <p:cNvSpPr>
            <a:spLocks noGrp="1"/>
          </p:cNvSpPr>
          <p:nvPr>
            <p:ph type="sldNum" sz="quarter" idx="12"/>
          </p:nvPr>
        </p:nvSpPr>
        <p:spPr/>
        <p:txBody>
          <a:bodyPr/>
          <a:lstStyle/>
          <a:p>
            <a:fld id="{87037288-ABAD-4E56-93DB-19D719620939}" type="slidenum">
              <a:rPr lang="en-US" smtClean="0"/>
              <a:pPr/>
              <a:t>61</a:t>
            </a:fld>
            <a:endParaRPr lang="en-US"/>
          </a:p>
        </p:txBody>
      </p:sp>
      <p:sp>
        <p:nvSpPr>
          <p:cNvPr id="5" name="Text Box 3"/>
          <p:cNvSpPr txBox="1">
            <a:spLocks noChangeArrowheads="1"/>
          </p:cNvSpPr>
          <p:nvPr/>
        </p:nvSpPr>
        <p:spPr bwMode="auto">
          <a:xfrm>
            <a:off x="441325" y="2022475"/>
            <a:ext cx="2987675" cy="1552575"/>
          </a:xfrm>
          <a:prstGeom prst="rect">
            <a:avLst/>
          </a:prstGeom>
          <a:noFill/>
          <a:ln w="9525">
            <a:noFill/>
            <a:miter lim="800000"/>
            <a:headEnd/>
            <a:tailEnd/>
          </a:ln>
          <a:effectLst/>
        </p:spPr>
        <p:txBody>
          <a:bodyPr>
            <a:spAutoFit/>
          </a:bodyPr>
          <a:lstStyle/>
          <a:p>
            <a:r>
              <a:rPr lang="en-US" dirty="0"/>
              <a:t>Still some banding even in this 24 bit image (the floor in the background)</a:t>
            </a:r>
          </a:p>
        </p:txBody>
      </p:sp>
      <p:pic>
        <p:nvPicPr>
          <p:cNvPr id="6" name="Picture 4" descr="wiz"/>
          <p:cNvPicPr>
            <a:picLocks noGrp="1" noChangeAspect="1" noChangeArrowheads="1"/>
          </p:cNvPicPr>
          <p:nvPr>
            <p:ph idx="1"/>
          </p:nvPr>
        </p:nvPicPr>
        <p:blipFill>
          <a:blip r:embed="rId3" cstate="print"/>
          <a:srcRect/>
          <a:stretch>
            <a:fillRect/>
          </a:stretch>
        </p:blipFill>
        <p:spPr>
          <a:xfrm>
            <a:off x="3505200" y="1828800"/>
            <a:ext cx="5259388" cy="4114800"/>
          </a:xfrm>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Dithering (Digital </a:t>
            </a:r>
            <a:r>
              <a:rPr lang="en-US" dirty="0" err="1"/>
              <a:t>Halftoning</a:t>
            </a:r>
            <a:r>
              <a:rPr lang="en-US" dirty="0"/>
              <a:t>)</a:t>
            </a:r>
          </a:p>
        </p:txBody>
      </p:sp>
      <p:sp>
        <p:nvSpPr>
          <p:cNvPr id="3" name="Content Placeholder 2"/>
          <p:cNvSpPr>
            <a:spLocks noGrp="1"/>
          </p:cNvSpPr>
          <p:nvPr>
            <p:ph idx="1"/>
          </p:nvPr>
        </p:nvSpPr>
        <p:spPr/>
        <p:txBody>
          <a:bodyPr/>
          <a:lstStyle/>
          <a:p>
            <a:r>
              <a:rPr lang="en-US" sz="2800" dirty="0"/>
              <a:t>Mach bands can be removed by adding noise along the boundary lines</a:t>
            </a:r>
          </a:p>
          <a:p>
            <a:r>
              <a:rPr lang="en-US" sz="2800" dirty="0"/>
              <a:t>General perceptive principle: replaced structured errors with noisy ones and people complain less</a:t>
            </a:r>
          </a:p>
          <a:p>
            <a:r>
              <a:rPr lang="en-US" sz="2800" dirty="0"/>
              <a:t>Old industry dating to the late 1800’s</a:t>
            </a:r>
          </a:p>
          <a:p>
            <a:pPr lvl="1"/>
            <a:r>
              <a:rPr lang="en-US" sz="2400" dirty="0"/>
              <a:t>Methods for producing grayscale images in newspapers and books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Time</a:t>
            </a:r>
          </a:p>
        </p:txBody>
      </p:sp>
      <p:sp>
        <p:nvSpPr>
          <p:cNvPr id="3" name="Content Placeholder 2"/>
          <p:cNvSpPr>
            <a:spLocks noGrp="1"/>
          </p:cNvSpPr>
          <p:nvPr>
            <p:ph idx="1"/>
          </p:nvPr>
        </p:nvSpPr>
        <p:spPr/>
        <p:txBody>
          <a:bodyPr/>
          <a:lstStyle/>
          <a:p>
            <a:r>
              <a:rPr lang="en-US" dirty="0"/>
              <a:t>Dithering</a:t>
            </a:r>
          </a:p>
          <a:p>
            <a:r>
              <a:rPr lang="en-US" dirty="0"/>
              <a:t>Sampling	</a:t>
            </a:r>
          </a:p>
          <a:p>
            <a:r>
              <a:rPr lang="en-US" dirty="0"/>
              <a:t>Signal Processing</a:t>
            </a:r>
          </a:p>
        </p:txBody>
      </p:sp>
      <p:sp>
        <p:nvSpPr>
          <p:cNvPr id="5" name="Slide Number Placeholder 4"/>
          <p:cNvSpPr>
            <a:spLocks noGrp="1"/>
          </p:cNvSpPr>
          <p:nvPr>
            <p:ph type="sldNum" sz="quarter" idx="12"/>
          </p:nvPr>
        </p:nvSpPr>
        <p:spPr/>
        <p:txBody>
          <a:bodyPr/>
          <a:lstStyle/>
          <a:p>
            <a:fld id="{87037288-ABAD-4E56-93DB-19D719620939}"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	</a:t>
            </a:r>
          </a:p>
        </p:txBody>
      </p:sp>
      <p:sp>
        <p:nvSpPr>
          <p:cNvPr id="3" name="Content Placeholder 2"/>
          <p:cNvSpPr>
            <a:spLocks noGrp="1"/>
          </p:cNvSpPr>
          <p:nvPr>
            <p:ph idx="1"/>
          </p:nvPr>
        </p:nvSpPr>
        <p:spPr/>
        <p:txBody>
          <a:bodyPr/>
          <a:lstStyle/>
          <a:p>
            <a:r>
              <a:rPr lang="en-US" dirty="0"/>
              <a:t>If you use C++ 11, update Tutorial code.</a:t>
            </a:r>
          </a:p>
          <a:p>
            <a:pPr lvl="1"/>
            <a:r>
              <a:rPr lang="en-US" dirty="0"/>
              <a:t>Problem</a:t>
            </a:r>
            <a:br>
              <a:rPr lang="en-US" dirty="0"/>
            </a:br>
            <a:r>
              <a:rPr lang="en-US" sz="1600" dirty="0"/>
              <a:t>'</a:t>
            </a:r>
            <a:r>
              <a:rPr lang="en-US" sz="1600" dirty="0" err="1"/>
              <a:t>MyWindow</a:t>
            </a:r>
            <a:r>
              <a:rPr lang="en-US" sz="1600" dirty="0"/>
              <a:t>::</a:t>
            </a:r>
            <a:r>
              <a:rPr lang="en-US" sz="1600" dirty="0" err="1"/>
              <a:t>MyWIndow</a:t>
            </a:r>
            <a:r>
              <a:rPr lang="en-US" sz="1600" dirty="0"/>
              <a:t>(</a:t>
            </a:r>
            <a:r>
              <a:rPr lang="en-US" sz="1600" dirty="0" err="1"/>
              <a:t>const</a:t>
            </a:r>
            <a:r>
              <a:rPr lang="en-US" sz="1600" dirty="0"/>
              <a:t> </a:t>
            </a:r>
            <a:r>
              <a:rPr lang="en-US" sz="1600" dirty="0" err="1"/>
              <a:t>MyWindow</a:t>
            </a:r>
            <a:r>
              <a:rPr lang="en-US" sz="1600" dirty="0"/>
              <a:t> &amp;)': cannot convert argument 3 from '</a:t>
            </a:r>
            <a:r>
              <a:rPr lang="en-US" sz="1600" dirty="0" err="1"/>
              <a:t>const</a:t>
            </a:r>
            <a:r>
              <a:rPr lang="en-US" sz="1600" dirty="0"/>
              <a:t> char [15]' to 'char*‘</a:t>
            </a:r>
          </a:p>
          <a:p>
            <a:pPr lvl="1"/>
            <a:r>
              <a:rPr lang="en-US" dirty="0"/>
              <a:t>Fix </a:t>
            </a:r>
            <a:r>
              <a:rPr lang="en-US" dirty="0" err="1"/>
              <a:t>m</a:t>
            </a:r>
            <a:r>
              <a:rPr lang="en-US" kern="1200" dirty="0" err="1"/>
              <a:t>yWindow.h</a:t>
            </a:r>
            <a:r>
              <a:rPr lang="en-US" kern="1200" dirty="0"/>
              <a:t>,</a:t>
            </a:r>
          </a:p>
          <a:p>
            <a:pPr marL="471487" lvl="1" indent="0">
              <a:buNone/>
            </a:pPr>
            <a:r>
              <a:rPr lang="en-US" kern="1200" dirty="0"/>
              <a:t>	</a:t>
            </a:r>
            <a:r>
              <a:rPr lang="en-US" sz="1600" dirty="0" err="1"/>
              <a:t>MyWindow</a:t>
            </a:r>
            <a:r>
              <a:rPr lang="en-US" sz="1600" dirty="0"/>
              <a:t>(</a:t>
            </a:r>
            <a:r>
              <a:rPr lang="en-US" sz="1600" dirty="0" err="1"/>
              <a:t>int</a:t>
            </a:r>
            <a:r>
              <a:rPr lang="en-US" sz="1600" dirty="0"/>
              <a:t> width, </a:t>
            </a:r>
            <a:r>
              <a:rPr lang="en-US" sz="1600" dirty="0" err="1"/>
              <a:t>int</a:t>
            </a:r>
            <a:r>
              <a:rPr lang="en-US" sz="1600" dirty="0"/>
              <a:t> height, char title) </a:t>
            </a:r>
            <a:r>
              <a:rPr lang="en-US" sz="1600" dirty="0">
                <a:sym typeface="Wingdings" panose="05000000000000000000" pitchFamily="2" charset="2"/>
              </a:rPr>
              <a:t></a:t>
            </a:r>
            <a:r>
              <a:rPr lang="en-US" sz="1600" dirty="0"/>
              <a:t>	</a:t>
            </a:r>
          </a:p>
          <a:p>
            <a:pPr marL="471487" lvl="1" indent="0">
              <a:buNone/>
            </a:pPr>
            <a:r>
              <a:rPr lang="en-US" sz="1600" dirty="0"/>
              <a:t>	</a:t>
            </a:r>
            <a:r>
              <a:rPr lang="en-US" sz="1600" dirty="0" err="1"/>
              <a:t>MyWindow</a:t>
            </a:r>
            <a:r>
              <a:rPr lang="en-US" sz="1600" dirty="0"/>
              <a:t>(</a:t>
            </a:r>
            <a:r>
              <a:rPr lang="en-US" sz="1600" dirty="0" err="1"/>
              <a:t>int</a:t>
            </a:r>
            <a:r>
              <a:rPr lang="en-US" sz="1600" dirty="0"/>
              <a:t> width, </a:t>
            </a:r>
            <a:r>
              <a:rPr lang="en-US" sz="1600" dirty="0" err="1"/>
              <a:t>int</a:t>
            </a:r>
            <a:r>
              <a:rPr lang="en-US" sz="1600" dirty="0"/>
              <a:t> height, </a:t>
            </a:r>
            <a:r>
              <a:rPr lang="en-US" sz="1600" dirty="0" err="1"/>
              <a:t>const</a:t>
            </a:r>
            <a:r>
              <a:rPr lang="en-US" sz="1600" dirty="0"/>
              <a:t> char * title);</a:t>
            </a:r>
          </a:p>
          <a:p>
            <a:pPr lvl="1"/>
            <a:r>
              <a:rPr lang="en-US" kern="1200" dirty="0"/>
              <a:t>Fix similar problems in other files</a:t>
            </a:r>
          </a:p>
          <a:p>
            <a:pPr marL="471487" lvl="1" indent="0">
              <a:buNone/>
            </a:pPr>
            <a:endParaRPr lang="en-US" sz="1600" dirty="0"/>
          </a:p>
          <a:p>
            <a:pPr marL="471487" lvl="1" indent="0">
              <a:buNone/>
            </a:pPr>
            <a:endParaRPr lang="en-US" sz="1600" dirty="0"/>
          </a:p>
          <a:p>
            <a:pPr lvl="1"/>
            <a:endParaRPr lang="en-US" dirty="0"/>
          </a:p>
          <a:p>
            <a:pPr lvl="1"/>
            <a:endParaRPr lang="en-US" dirty="0"/>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64</a:t>
            </a:fld>
            <a:endParaRPr lang="en-US"/>
          </a:p>
        </p:txBody>
      </p:sp>
    </p:spTree>
    <p:extLst>
      <p:ext uri="{BB962C8B-B14F-4D97-AF65-F5344CB8AC3E}">
        <p14:creationId xmlns:p14="http://schemas.microsoft.com/office/powerpoint/2010/main" val="416768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Matching</a:t>
            </a:r>
          </a:p>
        </p:txBody>
      </p:sp>
      <p:sp>
        <p:nvSpPr>
          <p:cNvPr id="3" name="Content Placeholder 2"/>
          <p:cNvSpPr>
            <a:spLocks noGrp="1"/>
          </p:cNvSpPr>
          <p:nvPr>
            <p:ph idx="1"/>
          </p:nvPr>
        </p:nvSpPr>
        <p:spPr/>
        <p:txBody>
          <a:bodyPr/>
          <a:lstStyle/>
          <a:p>
            <a:r>
              <a:rPr lang="en-US" sz="2800" dirty="0"/>
              <a:t>Given a spectrum, how do we determine how much each of R, G and B to use to match it?</a:t>
            </a:r>
          </a:p>
          <a:p>
            <a:r>
              <a:rPr lang="en-US" sz="2800" dirty="0"/>
              <a:t>First step:</a:t>
            </a:r>
          </a:p>
          <a:p>
            <a:pPr lvl="1"/>
            <a:r>
              <a:rPr lang="en-US" sz="2400" dirty="0"/>
              <a:t>For a light of unit intensity </a:t>
            </a:r>
            <a:r>
              <a:rPr lang="en-US" sz="2400" i="1" dirty="0"/>
              <a:t>at each wavelength</a:t>
            </a:r>
            <a:r>
              <a:rPr lang="en-US" sz="2400" dirty="0"/>
              <a:t>, ask people to match it using some combination of R, G and B primaries</a:t>
            </a:r>
          </a:p>
          <a:p>
            <a:pPr lvl="1"/>
            <a:r>
              <a:rPr lang="en-US" sz="2400" dirty="0"/>
              <a:t>Gives you, r(</a:t>
            </a:r>
            <a:r>
              <a:rPr lang="en-US" sz="2400" dirty="0">
                <a:sym typeface="Symbol" pitchFamily="18" charset="2"/>
              </a:rPr>
              <a:t>), g() and b(), the amount of each primary used for wavelength </a:t>
            </a:r>
          </a:p>
          <a:p>
            <a:pPr lvl="1"/>
            <a:r>
              <a:rPr lang="en-US" sz="2400" dirty="0">
                <a:sym typeface="Symbol" pitchFamily="18" charset="2"/>
              </a:rPr>
              <a:t>Defined for all visible wavelengths, </a:t>
            </a:r>
            <a:r>
              <a:rPr lang="en-US" sz="2400" dirty="0"/>
              <a:t>r(</a:t>
            </a:r>
            <a:r>
              <a:rPr lang="en-US" sz="2400" dirty="0">
                <a:sym typeface="Symbol" pitchFamily="18" charset="2"/>
              </a:rPr>
              <a:t>), g() and b() are the RGB </a:t>
            </a:r>
            <a:r>
              <a:rPr lang="en-US" sz="2400" i="1" dirty="0">
                <a:sym typeface="Symbol" pitchFamily="18" charset="2"/>
              </a:rPr>
              <a:t>color matching functions</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037288-ABAD-4E56-93DB-19D719620939}"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4" y="304800"/>
            <a:ext cx="8569325" cy="1216025"/>
          </a:xfrm>
        </p:spPr>
        <p:txBody>
          <a:bodyPr/>
          <a:lstStyle/>
          <a:p>
            <a:r>
              <a:rPr lang="en-US" dirty="0"/>
              <a:t>The RGB Color Matching Functions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037288-ABAD-4E56-93DB-19D719620939}"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pic>
        <p:nvPicPr>
          <p:cNvPr id="5" name="Picture 3" descr="RGB-matching"/>
          <p:cNvPicPr>
            <a:picLocks noChangeAspect="1" noChangeArrowheads="1"/>
          </p:cNvPicPr>
          <p:nvPr/>
        </p:nvPicPr>
        <p:blipFill>
          <a:blip r:embed="rId3" cstate="print"/>
          <a:srcRect/>
          <a:stretch>
            <a:fillRect/>
          </a:stretch>
        </p:blipFill>
        <p:spPr bwMode="auto">
          <a:xfrm>
            <a:off x="685800" y="1676400"/>
            <a:ext cx="7629525" cy="42846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Computing the Matching</a:t>
            </a:r>
            <a:endParaRPr lang="en-US" dirty="0"/>
          </a:p>
        </p:txBody>
      </p:sp>
      <p:sp>
        <p:nvSpPr>
          <p:cNvPr id="3" name="Content Placeholder 2"/>
          <p:cNvSpPr>
            <a:spLocks noGrp="1"/>
          </p:cNvSpPr>
          <p:nvPr>
            <p:ph idx="1"/>
          </p:nvPr>
        </p:nvSpPr>
        <p:spPr>
          <a:xfrm>
            <a:off x="566738" y="1752600"/>
            <a:ext cx="8348662" cy="4267200"/>
          </a:xfrm>
        </p:spPr>
        <p:txBody>
          <a:bodyPr/>
          <a:lstStyle/>
          <a:p>
            <a:r>
              <a:rPr lang="en-US" sz="2000" dirty="0"/>
              <a:t>Given a spectrum, how do we determine how much each of R, G and B to use to match it?</a:t>
            </a:r>
          </a:p>
          <a:p>
            <a:r>
              <a:rPr lang="en-US" altLang="en-US" sz="2000" dirty="0"/>
              <a:t>The spectrum function that we are trying to match,  E(</a:t>
            </a:r>
            <a:r>
              <a:rPr lang="en-US" altLang="en-US" sz="2000" dirty="0">
                <a:sym typeface="Symbol" pitchFamily="18" charset="2"/>
              </a:rPr>
              <a:t>), </a:t>
            </a:r>
            <a:r>
              <a:rPr lang="en-US" altLang="en-US" sz="2000" dirty="0"/>
              <a:t>gives the amount of energy at each wavelength</a:t>
            </a:r>
          </a:p>
          <a:p>
            <a:r>
              <a:rPr lang="en-US" altLang="en-US" sz="2000" dirty="0"/>
              <a:t>The RGB matching functions describe how much of each primary is needed to give one energy unit’s worth of response at each wavelength</a:t>
            </a:r>
            <a:endParaRPr lang="en-US" altLang="en-US" sz="2000" dirty="0">
              <a:sym typeface="Symbol" pitchFamily="18" charset="2"/>
            </a:endParaRP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037288-ABAD-4E56-93DB-19D719620939}"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graphicFrame>
        <p:nvGraphicFramePr>
          <p:cNvPr id="57348" name="Object 4"/>
          <p:cNvGraphicFramePr>
            <a:graphicFrameLocks/>
          </p:cNvGraphicFramePr>
          <p:nvPr/>
        </p:nvGraphicFramePr>
        <p:xfrm>
          <a:off x="1295400" y="4191000"/>
          <a:ext cx="2819400" cy="401638"/>
        </p:xfrm>
        <a:graphic>
          <a:graphicData uri="http://schemas.openxmlformats.org/presentationml/2006/ole">
            <mc:AlternateContent xmlns:mc="http://schemas.openxmlformats.org/markup-compatibility/2006">
              <mc:Choice xmlns:v="urn:schemas-microsoft-com:vml" Requires="v">
                <p:oleObj name="Equation" r:id="rId2" imgW="1256755" imgH="203112" progId="Equation.3">
                  <p:embed/>
                </p:oleObj>
              </mc:Choice>
              <mc:Fallback>
                <p:oleObj name="Equation" r:id="rId2" imgW="1256755" imgH="203112" progId="Equation.3">
                  <p:embed/>
                  <p:pic>
                    <p:nvPicPr>
                      <p:cNvPr id="57348" name="Objec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91000"/>
                        <a:ext cx="28194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9" name="Object 5"/>
          <p:cNvGraphicFramePr>
            <a:graphicFrameLocks/>
          </p:cNvGraphicFramePr>
          <p:nvPr/>
        </p:nvGraphicFramePr>
        <p:xfrm>
          <a:off x="4953000" y="4114800"/>
          <a:ext cx="2195513" cy="1752600"/>
        </p:xfrm>
        <a:graphic>
          <a:graphicData uri="http://schemas.openxmlformats.org/presentationml/2006/ole">
            <mc:AlternateContent xmlns:mc="http://schemas.openxmlformats.org/markup-compatibility/2006">
              <mc:Choice xmlns:v="urn:schemas-microsoft-com:vml" Requires="v">
                <p:oleObj name="Equation" r:id="rId4" imgW="1168400" imgH="889000" progId="Equation.3">
                  <p:embed/>
                </p:oleObj>
              </mc:Choice>
              <mc:Fallback>
                <p:oleObj name="Equation" r:id="rId4" imgW="1168400" imgH="889000" progId="Equation.3">
                  <p:embed/>
                  <p:pic>
                    <p:nvPicPr>
                      <p:cNvPr id="57349"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114800"/>
                        <a:ext cx="21955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clothsimul">
  <a:themeElements>
    <a:clrScheme name="graphicsgrou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graphicsgroup">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raphicsgroup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graphicsgroup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graphicsgroup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graphicsgroup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graphicsgroup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graphicsgroup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graphicsgroup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graphicsgroup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graphicsgrou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clothsimul</Template>
  <TotalTime>13247</TotalTime>
  <Words>4758</Words>
  <Application>Microsoft Office PowerPoint</Application>
  <PresentationFormat>On-screen Show (4:3)</PresentationFormat>
  <Paragraphs>575</Paragraphs>
  <Slides>64</Slides>
  <Notes>42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5" baseType="lpstr">
      <vt:lpstr>Adobe Caslon Pro</vt:lpstr>
      <vt:lpstr>Adobe Caslon Pro Bold</vt:lpstr>
      <vt:lpstr>Calibri</vt:lpstr>
      <vt:lpstr>Courier New</vt:lpstr>
      <vt:lpstr>Microsoft Sans Serif</vt:lpstr>
      <vt:lpstr>Times</vt:lpstr>
      <vt:lpstr>Times New Roman</vt:lpstr>
      <vt:lpstr>Verdana</vt:lpstr>
      <vt:lpstr>Wingdings</vt:lpstr>
      <vt:lpstr>clothsimul</vt:lpstr>
      <vt:lpstr>Equation</vt:lpstr>
      <vt:lpstr>PowerPoint Presentation</vt:lpstr>
      <vt:lpstr>Announcements </vt:lpstr>
      <vt:lpstr>Last Time</vt:lpstr>
      <vt:lpstr>Today</vt:lpstr>
      <vt:lpstr>The Math of Trichromacy</vt:lpstr>
      <vt:lpstr>James Maxwell’s color-matching experiment</vt:lpstr>
      <vt:lpstr>Color Matching</vt:lpstr>
      <vt:lpstr>The RGB Color Matching Functions</vt:lpstr>
      <vt:lpstr>Computing the Matching</vt:lpstr>
      <vt:lpstr>Color Spaces</vt:lpstr>
      <vt:lpstr>CRT’s Color Space </vt:lpstr>
      <vt:lpstr>RGB Color Space</vt:lpstr>
      <vt:lpstr>Problems with RGB</vt:lpstr>
      <vt:lpstr>CIE XYZ Color Space</vt:lpstr>
      <vt:lpstr>CIE Matching Functions</vt:lpstr>
      <vt:lpstr>CIE x, y</vt:lpstr>
      <vt:lpstr>Standard RGB↔XYZ</vt:lpstr>
      <vt:lpstr>Determining Gamuts</vt:lpstr>
      <vt:lpstr>Accurate Color Reproduction</vt:lpstr>
      <vt:lpstr>More Linear Color Spaces</vt:lpstr>
      <vt:lpstr>HSV Color Space (Alvy Ray Smith, 1978)</vt:lpstr>
      <vt:lpstr>HSV Color Space</vt:lpstr>
      <vt:lpstr>Linear Space vs. Perceptually Linear (Uniform) </vt:lpstr>
      <vt:lpstr>MacAdam Ellipses</vt:lpstr>
      <vt:lpstr>CIE u’v’ Space</vt:lpstr>
      <vt:lpstr>Today</vt:lpstr>
      <vt:lpstr>Ink</vt:lpstr>
      <vt:lpstr>Subtractive mixing</vt:lpstr>
      <vt:lpstr>Subtractive mixing</vt:lpstr>
      <vt:lpstr>Calibrating a Printer</vt:lpstr>
      <vt:lpstr>Today</vt:lpstr>
      <vt:lpstr>Image File Formats</vt:lpstr>
      <vt:lpstr>The Simplest File</vt:lpstr>
      <vt:lpstr>Indexed Color</vt:lpstr>
      <vt:lpstr>Indexed Color</vt:lpstr>
      <vt:lpstr>Image Compression</vt:lpstr>
      <vt:lpstr>GIF</vt:lpstr>
      <vt:lpstr>JPEG</vt:lpstr>
      <vt:lpstr>Discrete Cosine Transform</vt:lpstr>
      <vt:lpstr>Quantization</vt:lpstr>
      <vt:lpstr>Entropy Coding</vt:lpstr>
      <vt:lpstr>Lossless JPEG With Prediction</vt:lpstr>
      <vt:lpstr>Today</vt:lpstr>
      <vt:lpstr>Color Quantization</vt:lpstr>
      <vt:lpstr>Example (24 bit color)</vt:lpstr>
      <vt:lpstr>Uniform Quantization</vt:lpstr>
      <vt:lpstr>Uniform Quantization</vt:lpstr>
      <vt:lpstr>Populosity Algorithm</vt:lpstr>
      <vt:lpstr>Histogram</vt:lpstr>
      <vt:lpstr>Populosity Algorithm</vt:lpstr>
      <vt:lpstr>Populosity Algorithm</vt:lpstr>
      <vt:lpstr>Median Cut (Clustering)</vt:lpstr>
      <vt:lpstr>Median Cut (Clustering)</vt:lpstr>
      <vt:lpstr>Median Cut (Clustering)</vt:lpstr>
      <vt:lpstr>Median Cut (Clustering)</vt:lpstr>
      <vt:lpstr>Median Cut (Clustering)</vt:lpstr>
      <vt:lpstr>Median Cut</vt:lpstr>
      <vt:lpstr>Optimization Algorithms</vt:lpstr>
      <vt:lpstr>Perceptual Problems</vt:lpstr>
      <vt:lpstr>Mach Bands in Reality</vt:lpstr>
      <vt:lpstr>Mach Bands in Reality</vt:lpstr>
      <vt:lpstr>Dithering (Digital Halftoning)</vt:lpstr>
      <vt:lpstr>Next Time</vt:lpstr>
      <vt:lpstr>Announcements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Feng Liu</dc:creator>
  <cp:lastModifiedBy>Feng Liu</cp:lastModifiedBy>
  <cp:revision>375</cp:revision>
  <dcterms:created xsi:type="dcterms:W3CDTF">2011-01-02T03:11:45Z</dcterms:created>
  <dcterms:modified xsi:type="dcterms:W3CDTF">2022-10-03T23:10:17Z</dcterms:modified>
</cp:coreProperties>
</file>