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3"/>
  </p:notesMasterIdLst>
  <p:sldIdLst>
    <p:sldId id="256" r:id="rId2"/>
    <p:sldId id="337" r:id="rId3"/>
    <p:sldId id="292" r:id="rId4"/>
    <p:sldId id="257" r:id="rId5"/>
    <p:sldId id="277" r:id="rId6"/>
    <p:sldId id="278" r:id="rId7"/>
    <p:sldId id="279" r:id="rId8"/>
    <p:sldId id="280" r:id="rId9"/>
    <p:sldId id="281" r:id="rId10"/>
    <p:sldId id="282" r:id="rId11"/>
    <p:sldId id="354" r:id="rId12"/>
    <p:sldId id="350" r:id="rId13"/>
    <p:sldId id="283" r:id="rId14"/>
    <p:sldId id="284" r:id="rId15"/>
    <p:sldId id="347" r:id="rId16"/>
    <p:sldId id="348" r:id="rId17"/>
    <p:sldId id="285" r:id="rId18"/>
    <p:sldId id="349" r:id="rId19"/>
    <p:sldId id="286" r:id="rId20"/>
    <p:sldId id="351" r:id="rId21"/>
    <p:sldId id="293" r:id="rId22"/>
    <p:sldId id="343" r:id="rId23"/>
    <p:sldId id="355" r:id="rId24"/>
    <p:sldId id="294" r:id="rId25"/>
    <p:sldId id="344" r:id="rId26"/>
    <p:sldId id="299" r:id="rId27"/>
    <p:sldId id="298" r:id="rId28"/>
    <p:sldId id="295" r:id="rId29"/>
    <p:sldId id="345" r:id="rId30"/>
    <p:sldId id="296" r:id="rId31"/>
    <p:sldId id="300" r:id="rId32"/>
    <p:sldId id="301" r:id="rId33"/>
    <p:sldId id="302" r:id="rId34"/>
    <p:sldId id="338" r:id="rId35"/>
    <p:sldId id="303" r:id="rId36"/>
    <p:sldId id="304" r:id="rId37"/>
    <p:sldId id="306" r:id="rId38"/>
    <p:sldId id="305" r:id="rId39"/>
    <p:sldId id="340" r:id="rId40"/>
    <p:sldId id="307" r:id="rId41"/>
    <p:sldId id="308" r:id="rId42"/>
    <p:sldId id="309" r:id="rId43"/>
    <p:sldId id="310" r:id="rId44"/>
    <p:sldId id="311" r:id="rId45"/>
    <p:sldId id="312" r:id="rId46"/>
    <p:sldId id="339" r:id="rId47"/>
    <p:sldId id="352" r:id="rId48"/>
    <p:sldId id="316" r:id="rId49"/>
    <p:sldId id="317" r:id="rId50"/>
    <p:sldId id="353" r:id="rId51"/>
    <p:sldId id="318" r:id="rId52"/>
    <p:sldId id="319" r:id="rId53"/>
    <p:sldId id="320" r:id="rId54"/>
    <p:sldId id="321" r:id="rId55"/>
    <p:sldId id="322" r:id="rId56"/>
    <p:sldId id="323" r:id="rId57"/>
    <p:sldId id="287" r:id="rId58"/>
    <p:sldId id="324" r:id="rId59"/>
    <p:sldId id="325" r:id="rId60"/>
    <p:sldId id="326" r:id="rId61"/>
    <p:sldId id="327" r:id="rId62"/>
    <p:sldId id="329" r:id="rId63"/>
    <p:sldId id="328" r:id="rId64"/>
    <p:sldId id="331" r:id="rId65"/>
    <p:sldId id="332" r:id="rId66"/>
    <p:sldId id="333" r:id="rId67"/>
    <p:sldId id="334" r:id="rId68"/>
    <p:sldId id="335" r:id="rId69"/>
    <p:sldId id="336" r:id="rId70"/>
    <p:sldId id="341" r:id="rId71"/>
    <p:sldId id="342" r:id="rId7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3243" autoAdjust="0"/>
  </p:normalViewPr>
  <p:slideViewPr>
    <p:cSldViewPr>
      <p:cViewPr varScale="1">
        <p:scale>
          <a:sx n="108" d="100"/>
          <a:sy n="108" d="100"/>
        </p:scale>
        <p:origin x="16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C2FE0-1AB9-4F57-B83B-4906C434E1FF}" type="datetimeFigureOut">
              <a:rPr lang="en-US" smtClean="0"/>
              <a:pPr/>
              <a:t>9/27/2022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79D30-0758-4D2A-9003-3694875537A1}" type="slidenum">
              <a:rPr lang="en-US" smtClean="0"/>
              <a:pPr/>
              <a:t>‹#›</a:t>
            </a:fld>
            <a:endParaRPr lang="en-US"/>
          </a:p>
        </p:txBody>
      </p:sp>
    </p:spTree>
    <p:extLst>
      <p:ext uri="{BB962C8B-B14F-4D97-AF65-F5344CB8AC3E}">
        <p14:creationId xmlns:p14="http://schemas.microsoft.com/office/powerpoint/2010/main" val="196642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Computer</a:t>
            </a:r>
            <a:r>
              <a:rPr lang="en-US" baseline="0" dirty="0"/>
              <a:t> Graphics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a:t>
            </a:fld>
            <a:endParaRPr lang="en-US"/>
          </a:p>
        </p:txBody>
      </p:sp>
    </p:spTree>
    <p:extLst>
      <p:ext uri="{BB962C8B-B14F-4D97-AF65-F5344CB8AC3E}">
        <p14:creationId xmlns:p14="http://schemas.microsoft.com/office/powerpoint/2010/main" val="263016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AE79D30-0758-4D2A-9003-3694875537A1}" type="slidenum">
              <a:rPr lang="en-US" smtClean="0"/>
              <a:pPr/>
              <a:t>18</a:t>
            </a:fld>
            <a:endParaRPr lang="en-US"/>
          </a:p>
        </p:txBody>
      </p:sp>
    </p:spTree>
    <p:extLst>
      <p:ext uri="{BB962C8B-B14F-4D97-AF65-F5344CB8AC3E}">
        <p14:creationId xmlns:p14="http://schemas.microsoft.com/office/powerpoint/2010/main" val="238775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(pixel)-&gt;voltage-&gt; display</a:t>
            </a:r>
          </a:p>
          <a:p>
            <a:r>
              <a:rPr lang="en-US" dirty="0" err="1"/>
              <a:t>I</a:t>
            </a:r>
            <a:r>
              <a:rPr lang="en-US" baseline="0" dirty="0" err="1"/>
              <a:t>_im</a:t>
            </a:r>
            <a:r>
              <a:rPr lang="en-US" baseline="0" dirty="0"/>
              <a:t>-&gt;</a:t>
            </a:r>
            <a:r>
              <a:rPr lang="en-US" baseline="0" dirty="0" err="1"/>
              <a:t>I_moni</a:t>
            </a:r>
            <a:r>
              <a:rPr lang="en-US" baseline="0" dirty="0"/>
              <a:t>-&gt;</a:t>
            </a:r>
            <a:r>
              <a:rPr lang="en-US" baseline="0" dirty="0" err="1"/>
              <a:t>I_display</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19</a:t>
            </a:fld>
            <a:endParaRPr lang="en-US"/>
          </a:p>
        </p:txBody>
      </p:sp>
    </p:spTree>
    <p:extLst>
      <p:ext uri="{BB962C8B-B14F-4D97-AF65-F5344CB8AC3E}">
        <p14:creationId xmlns:p14="http://schemas.microsoft.com/office/powerpoint/2010/main" val="249461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is color; </a:t>
            </a:r>
            <a:r>
              <a:rPr lang="en-US" dirty="0"/>
              <a:t>Color name? </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21</a:t>
            </a:fld>
            <a:endParaRPr lang="en-US"/>
          </a:p>
        </p:txBody>
      </p:sp>
    </p:spTree>
    <p:extLst>
      <p:ext uri="{BB962C8B-B14F-4D97-AF65-F5344CB8AC3E}">
        <p14:creationId xmlns:p14="http://schemas.microsoft.com/office/powerpoint/2010/main" val="112154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is color; </a:t>
            </a:r>
            <a:r>
              <a:rPr lang="en-US" dirty="0"/>
              <a:t>Color name? </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22</a:t>
            </a:fld>
            <a:endParaRPr lang="en-US"/>
          </a:p>
        </p:txBody>
      </p:sp>
    </p:spTree>
    <p:extLst>
      <p:ext uri="{BB962C8B-B14F-4D97-AF65-F5344CB8AC3E}">
        <p14:creationId xmlns:p14="http://schemas.microsoft.com/office/powerpoint/2010/main" val="423887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Color definition </a:t>
            </a:r>
          </a:p>
          <a:p>
            <a:endParaRPr lang="en-US" dirty="0"/>
          </a:p>
          <a:p>
            <a:r>
              <a:rPr lang="en-US" dirty="0"/>
              <a:t>Wavelength</a:t>
            </a:r>
            <a:r>
              <a:rPr lang="en-US" baseline="0" dirty="0"/>
              <a:t> is inversely proportional to the frequency;</a:t>
            </a:r>
          </a:p>
          <a:p>
            <a:r>
              <a:rPr lang="en-US" baseline="0" dirty="0"/>
              <a:t>Energy is linear with the frequency</a:t>
            </a:r>
          </a:p>
          <a:p>
            <a:r>
              <a:rPr lang="en-US" dirty="0"/>
              <a:t>The greater the energy, the larger the frequency and the shorter (smaller) the wavelength</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24</a:t>
            </a:fld>
            <a:endParaRPr lang="en-US"/>
          </a:p>
        </p:txBody>
      </p:sp>
    </p:spTree>
    <p:extLst>
      <p:ext uri="{BB962C8B-B14F-4D97-AF65-F5344CB8AC3E}">
        <p14:creationId xmlns:p14="http://schemas.microsoft.com/office/powerpoint/2010/main" val="376643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26</a:t>
            </a:fld>
            <a:endParaRPr lang="en-US"/>
          </a:p>
        </p:txBody>
      </p:sp>
    </p:spTree>
    <p:extLst>
      <p:ext uri="{BB962C8B-B14F-4D97-AF65-F5344CB8AC3E}">
        <p14:creationId xmlns:p14="http://schemas.microsoft.com/office/powerpoint/2010/main" val="3906553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white color has a uniform intensity distribution over different wavelength </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28</a:t>
            </a:fld>
            <a:endParaRPr lang="en-US"/>
          </a:p>
        </p:txBody>
      </p:sp>
    </p:spTree>
    <p:extLst>
      <p:ext uri="{BB962C8B-B14F-4D97-AF65-F5344CB8AC3E}">
        <p14:creationId xmlns:p14="http://schemas.microsoft.com/office/powerpoint/2010/main" val="332041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Yellowish</a:t>
            </a:r>
            <a:r>
              <a:rPr lang="en-US" baseline="0" dirty="0"/>
              <a: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31</a:t>
            </a:fld>
            <a:endParaRPr lang="en-US"/>
          </a:p>
        </p:txBody>
      </p:sp>
    </p:spTree>
    <p:extLst>
      <p:ext uri="{BB962C8B-B14F-4D97-AF65-F5344CB8AC3E}">
        <p14:creationId xmlns:p14="http://schemas.microsoft.com/office/powerpoint/2010/main" val="7584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talked about</a:t>
            </a:r>
            <a:r>
              <a:rPr lang="en-US" baseline="0" dirty="0"/>
              <a:t> the physics behind color. The next question is, how do we represent color in an image. You probably know that we can use R,G,B three channel to represent a color.  Today we will discuss why RGB three channel can be used to present color for display and why it is just an approximation. Before we talk about color representation, let’s first discuss how we can measure color.</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35</a:t>
            </a:fld>
            <a:endParaRPr lang="en-US"/>
          </a:p>
        </p:txBody>
      </p:sp>
    </p:spTree>
    <p:extLst>
      <p:ext uri="{BB962C8B-B14F-4D97-AF65-F5344CB8AC3E}">
        <p14:creationId xmlns:p14="http://schemas.microsoft.com/office/powerpoint/2010/main" val="1355952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can use sensor to measure color. Our eyes are a special type of color sensor. Any sensor can be defined by its response to a frequency distribution. In practice, a sensor is described by a sensitivity graph. Specifically, given each unit of energy at a given wave length, how much impulse the sensor will provide. Once we have this sensitivity graph, we can compute the response of a sensor to a light by taking integral. Basically, the integral multiples the amount of energy at each wavelength by the sensitivity at that wavelength and sums them up.</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36</a:t>
            </a:fld>
            <a:endParaRPr lang="en-US"/>
          </a:p>
        </p:txBody>
      </p:sp>
    </p:spTree>
    <p:extLst>
      <p:ext uri="{BB962C8B-B14F-4D97-AF65-F5344CB8AC3E}">
        <p14:creationId xmlns:p14="http://schemas.microsoft.com/office/powerpoint/2010/main" val="77111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a:t>
            </a:r>
            <a:r>
              <a:rPr lang="en-US" baseline="0" dirty="0"/>
              <a:t> the image obtained equivalent to the image we see with our eyes?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37</a:t>
            </a:fld>
            <a:endParaRPr lang="en-US"/>
          </a:p>
        </p:txBody>
      </p:sp>
    </p:spTree>
    <p:extLst>
      <p:ext uri="{BB962C8B-B14F-4D97-AF65-F5344CB8AC3E}">
        <p14:creationId xmlns:p14="http://schemas.microsoft.com/office/powerpoint/2010/main" val="159238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t>
            </a:r>
            <a:r>
              <a:rPr lang="en-US" baseline="0" dirty="0"/>
              <a:t> Here we show two color’s spectrum. Do you know to which color the sensor responses more?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38</a:t>
            </a:fld>
            <a:endParaRPr lang="en-US"/>
          </a:p>
        </p:txBody>
      </p:sp>
    </p:spTree>
    <p:extLst>
      <p:ext uri="{BB962C8B-B14F-4D97-AF65-F5344CB8AC3E}">
        <p14:creationId xmlns:p14="http://schemas.microsoft.com/office/powerpoint/2010/main" val="3397266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39</a:t>
            </a:fld>
            <a:endParaRPr lang="en-US"/>
          </a:p>
        </p:txBody>
      </p:sp>
    </p:spTree>
    <p:extLst>
      <p:ext uri="{BB962C8B-B14F-4D97-AF65-F5344CB8AC3E}">
        <p14:creationId xmlns:p14="http://schemas.microsoft.com/office/powerpoint/2010/main" val="3804638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Our eye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40</a:t>
            </a:fld>
            <a:endParaRPr lang="en-US"/>
          </a:p>
        </p:txBody>
      </p:sp>
    </p:spTree>
    <p:extLst>
      <p:ext uri="{BB962C8B-B14F-4D97-AF65-F5344CB8AC3E}">
        <p14:creationId xmlns:p14="http://schemas.microsoft.com/office/powerpoint/2010/main" val="290538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fact, the color on the left and right is different. When we can put</a:t>
            </a:r>
            <a:r>
              <a:rPr lang="en-US" baseline="0" dirty="0"/>
              <a:t> them side by side, we can perceive the difference although they are </a:t>
            </a:r>
            <a:r>
              <a:rPr lang="en-US" baseline="0" dirty="0" err="1"/>
              <a:t>similiar</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44</a:t>
            </a:fld>
            <a:endParaRPr lang="en-US"/>
          </a:p>
        </p:txBody>
      </p:sp>
    </p:spTree>
    <p:extLst>
      <p:ext uri="{BB962C8B-B14F-4D97-AF65-F5344CB8AC3E}">
        <p14:creationId xmlns:p14="http://schemas.microsoft.com/office/powerpoint/2010/main" val="2206645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we represent a color with 3 channels</a:t>
            </a:r>
            <a:r>
              <a:rPr lang="en-US" baseline="0" dirty="0"/>
              <a:t> or primary sources? We call such a color representation </a:t>
            </a:r>
            <a:r>
              <a:rPr lang="en-US" baseline="0" dirty="0" err="1"/>
              <a:t>trichromacy</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48</a:t>
            </a:fld>
            <a:endParaRPr lang="en-US"/>
          </a:p>
        </p:txBody>
      </p:sp>
    </p:spTree>
    <p:extLst>
      <p:ext uri="{BB962C8B-B14F-4D97-AF65-F5344CB8AC3E}">
        <p14:creationId xmlns:p14="http://schemas.microsoft.com/office/powerpoint/2010/main" val="925378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t>
            </a:r>
            <a:r>
              <a:rPr lang="en-US" dirty="0" err="1"/>
              <a:t>trichromacy</a:t>
            </a:r>
            <a:r>
              <a:rPr lang="en-US" dirty="0"/>
              <a:t>, color</a:t>
            </a:r>
            <a:r>
              <a:rPr lang="en-US" baseline="0" dirty="0"/>
              <a:t> scientist designed the following experiment:</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49</a:t>
            </a:fld>
            <a:endParaRPr lang="en-US"/>
          </a:p>
        </p:txBody>
      </p:sp>
    </p:spTree>
    <p:extLst>
      <p:ext uri="{BB962C8B-B14F-4D97-AF65-F5344CB8AC3E}">
        <p14:creationId xmlns:p14="http://schemas.microsoft.com/office/powerpoint/2010/main" val="198778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Credit: Jonathan Pillow</a:t>
            </a:r>
          </a:p>
        </p:txBody>
      </p:sp>
      <p:sp>
        <p:nvSpPr>
          <p:cNvPr id="4" name="Slide Number Placeholder 3"/>
          <p:cNvSpPr>
            <a:spLocks noGrp="1"/>
          </p:cNvSpPr>
          <p:nvPr>
            <p:ph type="sldNum" sz="quarter" idx="5"/>
          </p:nvPr>
        </p:nvSpPr>
        <p:spPr/>
        <p:txBody>
          <a:bodyPr/>
          <a:lstStyle/>
          <a:p>
            <a:fld id="{0AE79D30-0758-4D2A-9003-3694875537A1}" type="slidenum">
              <a:rPr lang="en-US" smtClean="0"/>
              <a:pPr/>
              <a:t>50</a:t>
            </a:fld>
            <a:endParaRPr lang="en-US"/>
          </a:p>
        </p:txBody>
      </p:sp>
    </p:spTree>
    <p:extLst>
      <p:ext uri="{BB962C8B-B14F-4D97-AF65-F5344CB8AC3E}">
        <p14:creationId xmlns:p14="http://schemas.microsoft.com/office/powerpoint/2010/main" val="137039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is no such thing as negative light; so we add the same amount of light to the color the is being matched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55</a:t>
            </a:fld>
            <a:endParaRPr lang="en-US"/>
          </a:p>
        </p:txBody>
      </p:sp>
    </p:spTree>
    <p:extLst>
      <p:ext uri="{BB962C8B-B14F-4D97-AF65-F5344CB8AC3E}">
        <p14:creationId xmlns:p14="http://schemas.microsoft.com/office/powerpoint/2010/main" val="450864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let’s talk about color spaces. The principle of </a:t>
            </a:r>
            <a:r>
              <a:rPr lang="en-US" baseline="0" dirty="0" err="1"/>
              <a:t>trichromacy</a:t>
            </a:r>
            <a:r>
              <a:rPr lang="en-US" baseline="0" dirty="0"/>
              <a:t> states that the colors displayable are all the …</a:t>
            </a:r>
          </a:p>
          <a:p>
            <a:r>
              <a:rPr lang="en-US" baseline="0" dirty="0"/>
              <a:t>For example, we can take linear </a:t>
            </a:r>
            <a:r>
              <a:rPr lang="en-US" baseline="0" dirty="0" err="1"/>
              <a:t>comibinations</a:t>
            </a:r>
            <a:r>
              <a:rPr lang="en-US" baseline="0" dirty="0"/>
              <a:t> of </a:t>
            </a:r>
            <a:r>
              <a:rPr lang="en-US" baseline="0" dirty="0" err="1"/>
              <a:t>rgb</a:t>
            </a:r>
            <a:r>
              <a:rPr lang="en-US" baseline="0" dirty="0"/>
              <a:t> to define the RGB color space. As far as a </a:t>
            </a:r>
            <a:r>
              <a:rPr lang="en-US" baseline="0" dirty="0" err="1"/>
              <a:t>moniotr</a:t>
            </a:r>
            <a:r>
              <a:rPr lang="en-US" baseline="0" dirty="0"/>
              <a:t> is concerned, we can consider R,G,B correspond to a monitor’s phosphors, then monitor RGB space is the range of color that can be displayed on this monitor.</a:t>
            </a:r>
          </a:p>
        </p:txBody>
      </p:sp>
      <p:sp>
        <p:nvSpPr>
          <p:cNvPr id="4" name="Slide Number Placeholder 3"/>
          <p:cNvSpPr>
            <a:spLocks noGrp="1"/>
          </p:cNvSpPr>
          <p:nvPr>
            <p:ph type="sldNum" sz="quarter" idx="10"/>
          </p:nvPr>
        </p:nvSpPr>
        <p:spPr/>
        <p:txBody>
          <a:bodyPr/>
          <a:lstStyle/>
          <a:p>
            <a:fld id="{0AE79D30-0758-4D2A-9003-3694875537A1}" type="slidenum">
              <a:rPr lang="en-US" smtClean="0"/>
              <a:pPr/>
              <a:t>58</a:t>
            </a:fld>
            <a:endParaRPr lang="en-US"/>
          </a:p>
        </p:txBody>
      </p:sp>
    </p:spTree>
    <p:extLst>
      <p:ext uri="{BB962C8B-B14F-4D97-AF65-F5344CB8AC3E}">
        <p14:creationId xmlns:p14="http://schemas.microsoft.com/office/powerpoint/2010/main" val="300900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Edge!</a:t>
            </a:r>
          </a:p>
        </p:txBody>
      </p:sp>
      <p:sp>
        <p:nvSpPr>
          <p:cNvPr id="4" name="Slide Number Placeholder 3"/>
          <p:cNvSpPr>
            <a:spLocks noGrp="1"/>
          </p:cNvSpPr>
          <p:nvPr>
            <p:ph type="sldNum" sz="quarter" idx="10"/>
          </p:nvPr>
        </p:nvSpPr>
        <p:spPr/>
        <p:txBody>
          <a:bodyPr/>
          <a:lstStyle/>
          <a:p>
            <a:fld id="{0AE79D30-0758-4D2A-9003-3694875537A1}"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B C </a:t>
            </a:r>
            <a:r>
              <a:rPr lang="en-US" dirty="0"/>
              <a:t>3</a:t>
            </a:r>
            <a:r>
              <a:rPr lang="en-US" baseline="0" dirty="0"/>
              <a:t> points in the color space; B and C are of the same distance away from A. But the difference between A and B and the difference between A and C are perceptually different!</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60</a:t>
            </a:fld>
            <a:endParaRPr lang="en-US"/>
          </a:p>
        </p:txBody>
      </p:sp>
    </p:spTree>
    <p:extLst>
      <p:ext uri="{BB962C8B-B14F-4D97-AF65-F5344CB8AC3E}">
        <p14:creationId xmlns:p14="http://schemas.microsoft.com/office/powerpoint/2010/main" val="3231659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solve the first problem of RGB, color</a:t>
            </a:r>
            <a:r>
              <a:rPr lang="en-US" baseline="0" dirty="0"/>
              <a:t> scientists defined another space.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61</a:t>
            </a:fld>
            <a:endParaRPr lang="en-US"/>
          </a:p>
        </p:txBody>
      </p:sp>
    </p:spTree>
    <p:extLst>
      <p:ext uri="{BB962C8B-B14F-4D97-AF65-F5344CB8AC3E}">
        <p14:creationId xmlns:p14="http://schemas.microsoft.com/office/powerpoint/2010/main" val="3523513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Monitor manufactures</a:t>
            </a:r>
            <a:r>
              <a:rPr lang="en-US" baseline="0" dirty="0"/>
              <a:t> try to select an optimal set of phosphor colors to get a color space that is closer to be linear as possible.</a:t>
            </a:r>
          </a:p>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67</a:t>
            </a:fld>
            <a:endParaRPr lang="en-US"/>
          </a:p>
        </p:txBody>
      </p:sp>
    </p:spTree>
    <p:extLst>
      <p:ext uri="{BB962C8B-B14F-4D97-AF65-F5344CB8AC3E}">
        <p14:creationId xmlns:p14="http://schemas.microsoft.com/office/powerpoint/2010/main" val="2531779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68</a:t>
            </a:fld>
            <a:endParaRPr lang="en-US"/>
          </a:p>
        </p:txBody>
      </p:sp>
    </p:spTree>
    <p:extLst>
      <p:ext uri="{BB962C8B-B14F-4D97-AF65-F5344CB8AC3E}">
        <p14:creationId xmlns:p14="http://schemas.microsoft.com/office/powerpoint/2010/main" val="3380808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Light source</a:t>
            </a:r>
          </a:p>
        </p:txBody>
      </p:sp>
      <p:sp>
        <p:nvSpPr>
          <p:cNvPr id="4" name="Slide Number Placeholder 3"/>
          <p:cNvSpPr>
            <a:spLocks noGrp="1"/>
          </p:cNvSpPr>
          <p:nvPr>
            <p:ph type="sldNum" sz="quarter" idx="10"/>
          </p:nvPr>
        </p:nvSpPr>
        <p:spPr/>
        <p:txBody>
          <a:bodyPr/>
          <a:lstStyle/>
          <a:p>
            <a:fld id="{0AE79D30-0758-4D2A-9003-3694875537A1}" type="slidenum">
              <a:rPr lang="en-US" smtClean="0"/>
              <a:pPr/>
              <a:t>70</a:t>
            </a:fld>
            <a:endParaRPr lang="en-US"/>
          </a:p>
        </p:txBody>
      </p:sp>
    </p:spTree>
    <p:extLst>
      <p:ext uri="{BB962C8B-B14F-4D97-AF65-F5344CB8AC3E}">
        <p14:creationId xmlns:p14="http://schemas.microsoft.com/office/powerpoint/2010/main" val="148219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 digitize an image, we need to consider</a:t>
            </a:r>
            <a:r>
              <a:rPr lang="en-US" baseline="0" dirty="0"/>
              <a:t> two parameters. First, how many pixels we can get. This is determined by two factors. One is the physical image size. The other is resolution. (pixels in inch)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second problem is that a computer only stores a finite range of intensity values. Specifically, a computer only uses a certain amount of bits to encode the color or intensity for each pixel. Most common depth is 8, which means we use 8 bits to encode the intensity. So totally how many intensities we have for a 8-bit image?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l1=1 l2=?  L3=?</a:t>
            </a:r>
          </a:p>
          <a:p>
            <a:r>
              <a:rPr lang="en-US" dirty="0"/>
              <a:t>l4= 8</a:t>
            </a:r>
          </a:p>
        </p:txBody>
      </p:sp>
      <p:sp>
        <p:nvSpPr>
          <p:cNvPr id="4" name="Slide Number Placeholder 3"/>
          <p:cNvSpPr>
            <a:spLocks noGrp="1"/>
          </p:cNvSpPr>
          <p:nvPr>
            <p:ph type="sldNum" sz="quarter" idx="10"/>
          </p:nvPr>
        </p:nvSpPr>
        <p:spPr/>
        <p:txBody>
          <a:bodyPr/>
          <a:lstStyle/>
          <a:p>
            <a:fld id="{0AE79D30-0758-4D2A-9003-3694875537A1}" type="slidenum">
              <a:rPr lang="en-US" smtClean="0"/>
              <a:pPr/>
              <a:t>10</a:t>
            </a:fld>
            <a:endParaRPr lang="en-US"/>
          </a:p>
        </p:txBody>
      </p:sp>
    </p:spTree>
    <p:extLst>
      <p:ext uri="{BB962C8B-B14F-4D97-AF65-F5344CB8AC3E}">
        <p14:creationId xmlns:p14="http://schemas.microsoft.com/office/powerpoint/2010/main" val="110724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l1=1 l2=?  L3=?</a:t>
            </a:r>
          </a:p>
          <a:p>
            <a:r>
              <a:rPr lang="en-US" dirty="0"/>
              <a:t>l4= 8</a:t>
            </a:r>
          </a:p>
        </p:txBody>
      </p:sp>
      <p:sp>
        <p:nvSpPr>
          <p:cNvPr id="4" name="Slide Number Placeholder 3"/>
          <p:cNvSpPr>
            <a:spLocks noGrp="1"/>
          </p:cNvSpPr>
          <p:nvPr>
            <p:ph type="sldNum" sz="quarter" idx="10"/>
          </p:nvPr>
        </p:nvSpPr>
        <p:spPr/>
        <p:txBody>
          <a:bodyPr/>
          <a:lstStyle/>
          <a:p>
            <a:fld id="{0AE79D30-0758-4D2A-9003-3694875537A1}" type="slidenum">
              <a:rPr lang="en-US" smtClean="0"/>
              <a:pPr/>
              <a:t>11</a:t>
            </a:fld>
            <a:endParaRPr lang="en-US"/>
          </a:p>
        </p:txBody>
      </p:sp>
    </p:spTree>
    <p:extLst>
      <p:ext uri="{BB962C8B-B14F-4D97-AF65-F5344CB8AC3E}">
        <p14:creationId xmlns:p14="http://schemas.microsoft.com/office/powerpoint/2010/main" val="343846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https://www.youtube.com/watch?v=eTUmmW4ispA</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E79D30-0758-4D2A-9003-3694875537A1}"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188728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AE79D30-0758-4D2A-9003-3694875537A1}" type="slidenum">
              <a:rPr lang="en-US" smtClean="0"/>
              <a:pPr/>
              <a:t>16</a:t>
            </a:fld>
            <a:endParaRPr lang="en-US"/>
          </a:p>
        </p:txBody>
      </p:sp>
    </p:spTree>
    <p:extLst>
      <p:ext uri="{BB962C8B-B14F-4D97-AF65-F5344CB8AC3E}">
        <p14:creationId xmlns:p14="http://schemas.microsoft.com/office/powerpoint/2010/main" val="74427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AE79D30-0758-4D2A-9003-3694875537A1}" type="slidenum">
              <a:rPr lang="en-US" smtClean="0"/>
              <a:pPr/>
              <a:t>17</a:t>
            </a:fld>
            <a:endParaRPr lang="en-US"/>
          </a:p>
        </p:txBody>
      </p:sp>
    </p:spTree>
    <p:extLst>
      <p:ext uri="{BB962C8B-B14F-4D97-AF65-F5344CB8AC3E}">
        <p14:creationId xmlns:p14="http://schemas.microsoft.com/office/powerpoint/2010/main" val="249461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2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3400"/>
            </a:lvl1pPr>
          </a:lstStyle>
          <a:p>
            <a:r>
              <a:rPr lang="en-US"/>
              <a:t>Click to edit Master subtitle style</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1DF9744C-8F77-439B-9672-19D6EA0D57C0}" type="slidenum">
              <a:rPr lang="en-US"/>
              <a:pPr/>
              <a:t>‹#›</a:t>
            </a:fld>
            <a:endParaRPr lang="en-US"/>
          </a:p>
        </p:txBody>
      </p:sp>
      <p:sp>
        <p:nvSpPr>
          <p:cNvPr id="51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C7C461-FA73-4358-B785-149513232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210C8D-1221-430D-B625-437CF90300B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781800" cy="990600"/>
          </a:xfrm>
        </p:spPr>
        <p:txBody>
          <a:bodyPr/>
          <a:lstStyle/>
          <a:p>
            <a:r>
              <a:rPr lang="en-US"/>
              <a:t>Click to edit Master title style</a:t>
            </a:r>
          </a:p>
        </p:txBody>
      </p:sp>
      <p:sp>
        <p:nvSpPr>
          <p:cNvPr id="3" name="Content Placeholder 2"/>
          <p:cNvSpPr>
            <a:spLocks noGrp="1"/>
          </p:cNvSpPr>
          <p:nvPr>
            <p:ph sz="half" idx="1"/>
          </p:nvPr>
        </p:nvSpPr>
        <p:spPr>
          <a:xfrm>
            <a:off x="685800" y="1600200"/>
            <a:ext cx="79248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848100"/>
            <a:ext cx="79248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t>9/9/04</a:t>
            </a:r>
          </a:p>
        </p:txBody>
      </p:sp>
      <p:sp>
        <p:nvSpPr>
          <p:cNvPr id="6" name="Footer Placeholder 5"/>
          <p:cNvSpPr>
            <a:spLocks noGrp="1"/>
          </p:cNvSpPr>
          <p:nvPr>
            <p:ph type="ftr" sz="quarter" idx="11"/>
          </p:nvPr>
        </p:nvSpPr>
        <p:spPr>
          <a:xfrm>
            <a:off x="2667000" y="6248400"/>
            <a:ext cx="3810000" cy="457200"/>
          </a:xfrm>
        </p:spPr>
        <p:txBody>
          <a:bodyPr/>
          <a:lstStyle>
            <a:lvl1pPr>
              <a:defRPr/>
            </a:lvl1pPr>
          </a:lstStyle>
          <a:p>
            <a:r>
              <a:rPr lang="en-US"/>
              <a:t>© University of Wisconsin, CS559 Spring 2004</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62F5BCB-5F10-45CA-835C-94EC502861B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781800" cy="9906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79248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48100"/>
            <a:ext cx="79248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t>9/9/04</a:t>
            </a:r>
          </a:p>
        </p:txBody>
      </p:sp>
      <p:sp>
        <p:nvSpPr>
          <p:cNvPr id="6" name="Footer Placeholder 5"/>
          <p:cNvSpPr>
            <a:spLocks noGrp="1"/>
          </p:cNvSpPr>
          <p:nvPr>
            <p:ph type="ftr" sz="quarter" idx="11"/>
          </p:nvPr>
        </p:nvSpPr>
        <p:spPr>
          <a:xfrm>
            <a:off x="2667000" y="6248400"/>
            <a:ext cx="3810000" cy="457200"/>
          </a:xfrm>
        </p:spPr>
        <p:txBody>
          <a:bodyPr/>
          <a:lstStyle>
            <a:lvl1pPr>
              <a:defRPr/>
            </a:lvl1pPr>
          </a:lstStyle>
          <a:p>
            <a:r>
              <a:rPr lang="en-US"/>
              <a:t>© University of Wisconsin, CS559 Spring 2004</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B2549B0-1500-435B-9168-F4182CFCB15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7288-ABAD-4E56-93DB-19D7196209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477195-4EE4-4E40-945B-888E184576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F6CA0E-2D42-4E8E-8B03-3794891D6B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0D407-46BC-4485-A915-9DC53BD50E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256FC4-4315-4C46-9870-1CC8228527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7E37EC-A902-43BF-B123-0757EAFD82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D0D584-F8E9-46BE-92B8-E183B63F0B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892669-3341-41E5-9847-B0721D76DA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4102" name="Rectangle 6"/>
          <p:cNvSpPr>
            <a:spLocks noGrp="1" noChangeArrowheads="1"/>
          </p:cNvSpPr>
          <p:nvPr>
            <p:ph type="dt" sz="half" idx="2"/>
          </p:nvPr>
        </p:nvSpPr>
        <p:spPr bwMode="auto">
          <a:xfrm>
            <a:off x="9906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4104" name="Rectangle 8"/>
          <p:cNvSpPr>
            <a:spLocks noGrp="1" noChangeArrowheads="1"/>
          </p:cNvSpPr>
          <p:nvPr>
            <p:ph type="sldNum" sz="quarter" idx="4"/>
          </p:nvPr>
        </p:nvSpPr>
        <p:spPr bwMode="auto">
          <a:xfrm>
            <a:off x="61722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950518DC-E22C-410C-BD10-3962E70790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Microsoft Sans Serif" pitchFamily="34" charset="0"/>
        </a:defRPr>
      </a:lvl2pPr>
      <a:lvl3pPr algn="l" rtl="0" eaLnBrk="1" fontAlgn="base" hangingPunct="1">
        <a:spcBef>
          <a:spcPct val="0"/>
        </a:spcBef>
        <a:spcAft>
          <a:spcPct val="0"/>
        </a:spcAft>
        <a:defRPr sz="4000">
          <a:solidFill>
            <a:schemeClr val="tx2"/>
          </a:solidFill>
          <a:latin typeface="Microsoft Sans Serif" pitchFamily="34" charset="0"/>
        </a:defRPr>
      </a:lvl3pPr>
      <a:lvl4pPr algn="l" rtl="0" eaLnBrk="1" fontAlgn="base" hangingPunct="1">
        <a:spcBef>
          <a:spcPct val="0"/>
        </a:spcBef>
        <a:spcAft>
          <a:spcPct val="0"/>
        </a:spcAft>
        <a:defRPr sz="4000">
          <a:solidFill>
            <a:schemeClr val="tx2"/>
          </a:solidFill>
          <a:latin typeface="Microsoft Sans Serif" pitchFamily="34" charset="0"/>
        </a:defRPr>
      </a:lvl4pPr>
      <a:lvl5pPr algn="l" rtl="0" eaLnBrk="1" fontAlgn="base" hangingPunct="1">
        <a:spcBef>
          <a:spcPct val="0"/>
        </a:spcBef>
        <a:spcAft>
          <a:spcPct val="0"/>
        </a:spcAft>
        <a:defRPr sz="4000">
          <a:solidFill>
            <a:schemeClr val="tx2"/>
          </a:solidFill>
          <a:latin typeface="Microsoft Sans Serif" pitchFamily="34" charset="0"/>
        </a:defRPr>
      </a:lvl5pPr>
      <a:lvl6pPr marL="457200" algn="l" rtl="0" eaLnBrk="1" fontAlgn="base" hangingPunct="1">
        <a:spcBef>
          <a:spcPct val="0"/>
        </a:spcBef>
        <a:spcAft>
          <a:spcPct val="0"/>
        </a:spcAft>
        <a:defRPr sz="4000">
          <a:solidFill>
            <a:schemeClr val="tx2"/>
          </a:solidFill>
          <a:latin typeface="Microsoft Sans Serif" pitchFamily="34" charset="0"/>
        </a:defRPr>
      </a:lvl6pPr>
      <a:lvl7pPr marL="914400" algn="l" rtl="0" eaLnBrk="1" fontAlgn="base" hangingPunct="1">
        <a:spcBef>
          <a:spcPct val="0"/>
        </a:spcBef>
        <a:spcAft>
          <a:spcPct val="0"/>
        </a:spcAft>
        <a:defRPr sz="4000">
          <a:solidFill>
            <a:schemeClr val="tx2"/>
          </a:solidFill>
          <a:latin typeface="Microsoft Sans Serif" pitchFamily="34" charset="0"/>
        </a:defRPr>
      </a:lvl7pPr>
      <a:lvl8pPr marL="1371600" algn="l" rtl="0" eaLnBrk="1" fontAlgn="base" hangingPunct="1">
        <a:spcBef>
          <a:spcPct val="0"/>
        </a:spcBef>
        <a:spcAft>
          <a:spcPct val="0"/>
        </a:spcAft>
        <a:defRPr sz="4000">
          <a:solidFill>
            <a:schemeClr val="tx2"/>
          </a:solidFill>
          <a:latin typeface="Microsoft Sans Serif" pitchFamily="34" charset="0"/>
        </a:defRPr>
      </a:lvl8pPr>
      <a:lvl9pPr marL="1828800" algn="l" rtl="0" eaLnBrk="1" fontAlgn="base" hangingPunct="1">
        <a:spcBef>
          <a:spcPct val="0"/>
        </a:spcBef>
        <a:spcAft>
          <a:spcPct val="0"/>
        </a:spcAft>
        <a:defRPr sz="4000">
          <a:solidFill>
            <a:schemeClr val="tx2"/>
          </a:solidFill>
          <a:latin typeface="Microsoft Sans Serif"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8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4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pdx.edu/~fliu/courses/cs44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eTUmmW4ispA?feature=oembed" TargetMode="Externa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png"/><Relationship Id="rId7" Type="http://schemas.openxmlformats.org/officeDocument/2006/relationships/oleObject" Target="../embeddings/oleObject1.bin"/><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wmf"/><Relationship Id="rId4" Type="http://schemas.openxmlformats.org/officeDocument/2006/relationships/image" Target="../media/image4.svg"/><Relationship Id="rId9"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hyperlink" Target="mailto:lizhan@pdx.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8.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295400"/>
            <a:ext cx="5943600" cy="769441"/>
          </a:xfrm>
          <a:prstGeom prst="rect">
            <a:avLst/>
          </a:prstGeom>
        </p:spPr>
        <p:txBody>
          <a:bodyPr wrap="square">
            <a:spAutoFit/>
          </a:bodyPr>
          <a:lstStyle/>
          <a:p>
            <a:pPr algn="ctr"/>
            <a:r>
              <a:rPr lang="en-US" sz="4400" b="1" dirty="0">
                <a:latin typeface="Adobe Caslon Pro Bold" pitchFamily="18" charset="0"/>
              </a:rPr>
              <a:t>Computer</a:t>
            </a:r>
            <a:r>
              <a:rPr lang="en-US" sz="4400" b="1" baseline="0" dirty="0">
                <a:latin typeface="Adobe Caslon Pro Bold" pitchFamily="18" charset="0"/>
              </a:rPr>
              <a:t> Graphics</a:t>
            </a:r>
            <a:endParaRPr lang="en-US" sz="4400" b="1" dirty="0">
              <a:latin typeface="Adobe Caslon Pro Bold" pitchFamily="18" charset="0"/>
            </a:endParaRPr>
          </a:p>
        </p:txBody>
      </p:sp>
      <p:sp>
        <p:nvSpPr>
          <p:cNvPr id="5" name="Rectangle 4"/>
          <p:cNvSpPr/>
          <p:nvPr/>
        </p:nvSpPr>
        <p:spPr>
          <a:xfrm>
            <a:off x="1371600" y="3124200"/>
            <a:ext cx="6096000" cy="2862322"/>
          </a:xfrm>
          <a:prstGeom prst="rect">
            <a:avLst/>
          </a:prstGeom>
        </p:spPr>
        <p:txBody>
          <a:bodyPr wrap="square">
            <a:spAutoFit/>
          </a:bodyPr>
          <a:lstStyle/>
          <a:p>
            <a:pPr algn="ctr"/>
            <a:r>
              <a:rPr lang="en-US" sz="3200" b="1" dirty="0">
                <a:latin typeface="Calibri" pitchFamily="34" charset="0"/>
              </a:rPr>
              <a:t>Prof.  Feng Liu</a:t>
            </a:r>
          </a:p>
          <a:p>
            <a:pPr algn="ctr"/>
            <a:endParaRPr lang="en-US" sz="2000" b="1" dirty="0">
              <a:latin typeface="Calibri" pitchFamily="34" charset="0"/>
            </a:endParaRPr>
          </a:p>
          <a:p>
            <a:pPr algn="ctr"/>
            <a:r>
              <a:rPr lang="en-US" sz="2800" b="1" dirty="0">
                <a:latin typeface="Calibri" pitchFamily="34" charset="0"/>
              </a:rPr>
              <a:t>Fall 2022</a:t>
            </a:r>
          </a:p>
          <a:p>
            <a:pPr algn="ctr"/>
            <a:endParaRPr lang="en-US" sz="2000" dirty="0">
              <a:latin typeface="Calibri" pitchFamily="34" charset="0"/>
            </a:endParaRPr>
          </a:p>
          <a:p>
            <a:pPr algn="ctr"/>
            <a:r>
              <a:rPr lang="en-US" sz="2000" dirty="0">
                <a:latin typeface="Calibri" pitchFamily="34" charset="0"/>
                <a:hlinkClick r:id="rId3"/>
              </a:rPr>
              <a:t>http://www.cs.pdx.edu/~fliu/courses/cs447/</a:t>
            </a:r>
            <a:endParaRPr lang="en-US" sz="2000" dirty="0">
              <a:latin typeface="Calibri" pitchFamily="34" charset="0"/>
            </a:endParaRPr>
          </a:p>
          <a:p>
            <a:pPr algn="ctr"/>
            <a:endParaRPr lang="en-US" sz="2000" dirty="0">
              <a:latin typeface="Calibri" pitchFamily="34" charset="0"/>
            </a:endParaRPr>
          </a:p>
          <a:p>
            <a:pPr algn="ctr"/>
            <a:r>
              <a:rPr lang="en-US" sz="2000" b="1" dirty="0">
                <a:latin typeface="Calibri" pitchFamily="34" charset="0"/>
              </a:rPr>
              <a:t>09/28/2022</a:t>
            </a:r>
          </a:p>
          <a:p>
            <a:pPr algn="ctr"/>
            <a:endParaRPr lang="en-US" sz="2000" dirty="0">
              <a:latin typeface="Adobe Caslon Pro"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 Perception</a:t>
            </a:r>
          </a:p>
        </p:txBody>
      </p:sp>
      <p:sp>
        <p:nvSpPr>
          <p:cNvPr id="4" name="Rectangle 3"/>
          <p:cNvSpPr>
            <a:spLocks noGrp="1" noChangeArrowheads="1"/>
          </p:cNvSpPr>
          <p:nvPr>
            <p:ph idx="1"/>
          </p:nvPr>
        </p:nvSpPr>
        <p:spPr/>
        <p:txBody>
          <a:bodyPr/>
          <a:lstStyle/>
          <a:p>
            <a:r>
              <a:rPr lang="en-US" sz="2400" dirty="0"/>
              <a:t>Humans are actually tuned to the </a:t>
            </a:r>
            <a:r>
              <a:rPr lang="en-US" sz="2400" i="1" dirty="0"/>
              <a:t>ratio</a:t>
            </a:r>
            <a:r>
              <a:rPr lang="en-US" sz="2400" dirty="0"/>
              <a:t> of intensities, not their absolute difference</a:t>
            </a:r>
          </a:p>
          <a:p>
            <a:pPr lvl="1"/>
            <a:r>
              <a:rPr lang="en-US" sz="2000" dirty="0"/>
              <a:t>So going from a 50 to 100 Watt light bulb looks the same as going from 100 to 200</a:t>
            </a:r>
          </a:p>
          <a:p>
            <a:r>
              <a:rPr lang="en-US" sz="2400" dirty="0"/>
              <a:t>Most computer graphics ignores this, giving poorer perceptible intensity resolution at low light levels, and better resolution at high light levels</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 Perception</a:t>
            </a:r>
          </a:p>
        </p:txBody>
      </p:sp>
      <p:sp>
        <p:nvSpPr>
          <p:cNvPr id="4" name="Rectangle 3"/>
          <p:cNvSpPr>
            <a:spLocks noGrp="1" noChangeArrowheads="1"/>
          </p:cNvSpPr>
          <p:nvPr>
            <p:ph idx="1"/>
          </p:nvPr>
        </p:nvSpPr>
        <p:spPr/>
        <p:txBody>
          <a:bodyPr/>
          <a:lstStyle/>
          <a:p>
            <a:r>
              <a:rPr lang="en-US" sz="2400" dirty="0"/>
              <a:t>Humans are actually tuned to the </a:t>
            </a:r>
            <a:r>
              <a:rPr lang="en-US" sz="2400" i="1" dirty="0"/>
              <a:t>ratio</a:t>
            </a:r>
            <a:r>
              <a:rPr lang="en-US" sz="2400" dirty="0"/>
              <a:t> of intensities, not their absolute difference</a:t>
            </a:r>
          </a:p>
          <a:p>
            <a:pPr lvl="1"/>
            <a:r>
              <a:rPr lang="en-US" sz="2000" dirty="0"/>
              <a:t>So going from a 50 to 100 Watt light bulb looks the same as going from 100 to 200</a:t>
            </a:r>
          </a:p>
          <a:p>
            <a:r>
              <a:rPr lang="en-US" sz="2400" dirty="0"/>
              <a:t>Most computer graphics ignores this, giving poorer perceptible intensity resolution at low light levels, and better resolution at high light levels</a:t>
            </a:r>
          </a:p>
          <a:p>
            <a:r>
              <a:rPr lang="en-US" sz="2400" dirty="0">
                <a:solidFill>
                  <a:srgbClr val="0000FF"/>
                </a:solidFill>
              </a:rPr>
              <a:t>Test: if we want to design a perceptually uniform intensity system with four levels and l1 = 1, l4 = 8</a:t>
            </a:r>
          </a:p>
          <a:p>
            <a:pPr lvl="1"/>
            <a:r>
              <a:rPr lang="en-US" sz="2000" dirty="0">
                <a:solidFill>
                  <a:srgbClr val="0000FF"/>
                </a:solidFill>
              </a:rPr>
              <a:t>What should be the intensity levels for l2 and l3? </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11</a:t>
            </a:fld>
            <a:endParaRPr lang="en-US"/>
          </a:p>
        </p:txBody>
      </p:sp>
    </p:spTree>
    <p:extLst>
      <p:ext uri="{BB962C8B-B14F-4D97-AF65-F5344CB8AC3E}">
        <p14:creationId xmlns:p14="http://schemas.microsoft.com/office/powerpoint/2010/main" val="125428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2367-D120-45BC-970D-D7447C4E2982}"/>
              </a:ext>
            </a:extLst>
          </p:cNvPr>
          <p:cNvSpPr>
            <a:spLocks noGrp="1"/>
          </p:cNvSpPr>
          <p:nvPr>
            <p:ph type="title"/>
          </p:nvPr>
        </p:nvSpPr>
        <p:spPr>
          <a:xfrm>
            <a:off x="457200" y="133350"/>
            <a:ext cx="8874125" cy="1216025"/>
          </a:xfrm>
        </p:spPr>
        <p:txBody>
          <a:bodyPr/>
          <a:lstStyle/>
          <a:p>
            <a:r>
              <a:rPr lang="en-US" sz="3200" dirty="0">
                <a:solidFill>
                  <a:schemeClr val="bg1"/>
                </a:solidFill>
              </a:rPr>
              <a:t>DeepFovea: Neural Reconstruction for Foveated Rendering (Meta Reality Lab)</a:t>
            </a:r>
          </a:p>
        </p:txBody>
      </p:sp>
      <p:sp>
        <p:nvSpPr>
          <p:cNvPr id="4" name="Slide Number Placeholder 3">
            <a:extLst>
              <a:ext uri="{FF2B5EF4-FFF2-40B4-BE49-F238E27FC236}">
                <a16:creationId xmlns:a16="http://schemas.microsoft.com/office/drawing/2014/main" id="{317E4700-6E82-41B8-9543-E54223CC12F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037288-ABAD-4E56-93DB-19D719620939}"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pic>
        <p:nvPicPr>
          <p:cNvPr id="5" name="Online Media 4" title="This Neural Network Performs Foveated Rendering">
            <a:hlinkClick r:id="" action="ppaction://media"/>
            <a:extLst>
              <a:ext uri="{FF2B5EF4-FFF2-40B4-BE49-F238E27FC236}">
                <a16:creationId xmlns:a16="http://schemas.microsoft.com/office/drawing/2014/main" id="{10015FFA-EE78-404A-B3DD-FF32829E0884}"/>
              </a:ext>
            </a:extLst>
          </p:cNvPr>
          <p:cNvPicPr>
            <a:picLocks noRot="1" noChangeAspect="1"/>
          </p:cNvPicPr>
          <p:nvPr>
            <a:videoFile r:link="rId1"/>
          </p:nvPr>
        </p:nvPicPr>
        <p:blipFill>
          <a:blip r:embed="rId4"/>
          <a:stretch>
            <a:fillRect/>
          </a:stretch>
        </p:blipFill>
        <p:spPr>
          <a:xfrm>
            <a:off x="152400" y="1408105"/>
            <a:ext cx="8686800" cy="4908042"/>
          </a:xfrm>
          <a:prstGeom prst="rect">
            <a:avLst/>
          </a:prstGeom>
        </p:spPr>
      </p:pic>
      <p:sp>
        <p:nvSpPr>
          <p:cNvPr id="6" name="Rectangle 5">
            <a:extLst>
              <a:ext uri="{FF2B5EF4-FFF2-40B4-BE49-F238E27FC236}">
                <a16:creationId xmlns:a16="http://schemas.microsoft.com/office/drawing/2014/main" id="{F80A9066-CAF5-4060-98A4-043EB0E65D95}"/>
              </a:ext>
            </a:extLst>
          </p:cNvPr>
          <p:cNvSpPr/>
          <p:nvPr/>
        </p:nvSpPr>
        <p:spPr>
          <a:xfrm>
            <a:off x="9525" y="6383893"/>
            <a:ext cx="6705600"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itchFamily="34" charset="0"/>
                <a:ea typeface="+mn-ea"/>
                <a:cs typeface="+mn-cs"/>
              </a:rPr>
              <a:t>https://www.youtube.com/watch?v=eTUmmW4ispA</a:t>
            </a:r>
          </a:p>
        </p:txBody>
      </p:sp>
    </p:spTree>
    <p:extLst>
      <p:ext uri="{BB962C8B-B14F-4D97-AF65-F5344CB8AC3E}">
        <p14:creationId xmlns:p14="http://schemas.microsoft.com/office/powerpoint/2010/main" val="9847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Range</a:t>
            </a:r>
          </a:p>
        </p:txBody>
      </p:sp>
      <p:sp>
        <p:nvSpPr>
          <p:cNvPr id="4" name="Rectangle 3"/>
          <p:cNvSpPr txBox="1">
            <a:spLocks noChangeArrowheads="1"/>
          </p:cNvSpPr>
          <p:nvPr/>
        </p:nvSpPr>
        <p:spPr bwMode="auto">
          <a:xfrm>
            <a:off x="685800" y="1600200"/>
            <a:ext cx="5791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Image depth refers to the number of bits available, but not how those bits map onto intensities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We can use those bits to represent a large range at low resolution, or a small range at high resolution</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Common display devices can only show a limited dynamic range, so typically we fix the range at that of the display device and choose high resolution</a:t>
            </a:r>
          </a:p>
        </p:txBody>
      </p:sp>
      <p:sp>
        <p:nvSpPr>
          <p:cNvPr id="5" name="Line 4"/>
          <p:cNvSpPr>
            <a:spLocks noChangeShapeType="1"/>
          </p:cNvSpPr>
          <p:nvPr/>
        </p:nvSpPr>
        <p:spPr bwMode="auto">
          <a:xfrm flipV="1">
            <a:off x="7772400" y="1676400"/>
            <a:ext cx="0" cy="3886200"/>
          </a:xfrm>
          <a:prstGeom prst="line">
            <a:avLst/>
          </a:prstGeom>
          <a:noFill/>
          <a:ln w="28575">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96200" y="5562600"/>
            <a:ext cx="152400" cy="0"/>
          </a:xfrm>
          <a:prstGeom prst="line">
            <a:avLst/>
          </a:prstGeom>
          <a:noFill/>
          <a:ln w="28575">
            <a:solidFill>
              <a:schemeClr val="tx1"/>
            </a:solidFill>
            <a:round/>
            <a:headEnd/>
            <a:tailEnd/>
          </a:ln>
          <a:effectLst/>
        </p:spPr>
        <p:txBody>
          <a:bodyPr/>
          <a:lstStyle/>
          <a:p>
            <a:endParaRPr lang="en-US"/>
          </a:p>
        </p:txBody>
      </p:sp>
      <p:sp>
        <p:nvSpPr>
          <p:cNvPr id="7" name="Text Box 6"/>
          <p:cNvSpPr txBox="1">
            <a:spLocks noChangeArrowheads="1"/>
          </p:cNvSpPr>
          <p:nvPr/>
        </p:nvSpPr>
        <p:spPr bwMode="auto">
          <a:xfrm>
            <a:off x="6934200" y="5486400"/>
            <a:ext cx="1647825" cy="822325"/>
          </a:xfrm>
          <a:prstGeom prst="rect">
            <a:avLst/>
          </a:prstGeom>
          <a:noFill/>
          <a:ln w="9525">
            <a:noFill/>
            <a:miter lim="800000"/>
            <a:headEnd/>
            <a:tailEnd/>
          </a:ln>
          <a:effectLst/>
        </p:spPr>
        <p:txBody>
          <a:bodyPr wrap="none">
            <a:spAutoFit/>
          </a:bodyPr>
          <a:lstStyle/>
          <a:p>
            <a:r>
              <a:rPr lang="en-US" dirty="0"/>
              <a:t>All possible</a:t>
            </a:r>
          </a:p>
          <a:p>
            <a:r>
              <a:rPr lang="en-US" dirty="0"/>
              <a:t>intensities</a:t>
            </a:r>
          </a:p>
        </p:txBody>
      </p:sp>
      <p:sp>
        <p:nvSpPr>
          <p:cNvPr id="8" name="AutoShape 7"/>
          <p:cNvSpPr>
            <a:spLocks/>
          </p:cNvSpPr>
          <p:nvPr/>
        </p:nvSpPr>
        <p:spPr bwMode="auto">
          <a:xfrm>
            <a:off x="7391400" y="2819400"/>
            <a:ext cx="76200" cy="914400"/>
          </a:xfrm>
          <a:prstGeom prst="leftBracket">
            <a:avLst>
              <a:gd name="adj" fmla="val 100000"/>
            </a:avLst>
          </a:prstGeom>
          <a:noFill/>
          <a:ln w="9525">
            <a:solidFill>
              <a:schemeClr val="tx1"/>
            </a:solidFill>
            <a:round/>
            <a:headEnd/>
            <a:tailEnd/>
          </a:ln>
          <a:effectLst/>
        </p:spPr>
        <p:txBody>
          <a:bodyPr wrap="none" anchor="ctr"/>
          <a:lstStyle/>
          <a:p>
            <a:endParaRPr lang="en-US"/>
          </a:p>
        </p:txBody>
      </p:sp>
      <p:sp>
        <p:nvSpPr>
          <p:cNvPr id="9" name="AutoShape 8"/>
          <p:cNvSpPr>
            <a:spLocks/>
          </p:cNvSpPr>
          <p:nvPr/>
        </p:nvSpPr>
        <p:spPr bwMode="auto">
          <a:xfrm>
            <a:off x="8077200" y="2438400"/>
            <a:ext cx="76200" cy="2438400"/>
          </a:xfrm>
          <a:prstGeom prst="rightBracket">
            <a:avLst>
              <a:gd name="adj" fmla="val 266667"/>
            </a:avLst>
          </a:prstGeom>
          <a:noFill/>
          <a:ln w="9525">
            <a:solidFill>
              <a:schemeClr val="tx1"/>
            </a:solidFill>
            <a:round/>
            <a:headEnd/>
            <a:tailEnd/>
          </a:ln>
          <a:effectLst/>
        </p:spPr>
        <p:txBody>
          <a:bodyPr wrap="none" anchor="ctr"/>
          <a:lstStyle/>
          <a:p>
            <a:endParaRPr lang="en-US"/>
          </a:p>
        </p:txBody>
      </p:sp>
      <p:sp>
        <p:nvSpPr>
          <p:cNvPr id="10" name="Line 9"/>
          <p:cNvSpPr>
            <a:spLocks noChangeShapeType="1"/>
          </p:cNvSpPr>
          <p:nvPr/>
        </p:nvSpPr>
        <p:spPr bwMode="auto">
          <a:xfrm>
            <a:off x="7315200" y="2971800"/>
            <a:ext cx="152400" cy="0"/>
          </a:xfrm>
          <a:prstGeom prst="line">
            <a:avLst/>
          </a:prstGeom>
          <a:noFill/>
          <a:ln w="9525">
            <a:solidFill>
              <a:schemeClr val="tx1"/>
            </a:solidFill>
            <a:round/>
            <a:headEnd/>
            <a:tailEnd/>
          </a:ln>
          <a:effectLst/>
        </p:spPr>
        <p:txBody>
          <a:bodyPr/>
          <a:lstStyle/>
          <a:p>
            <a:endParaRPr lang="en-US"/>
          </a:p>
        </p:txBody>
      </p:sp>
      <p:sp>
        <p:nvSpPr>
          <p:cNvPr id="11" name="Line 10"/>
          <p:cNvSpPr>
            <a:spLocks noChangeShapeType="1"/>
          </p:cNvSpPr>
          <p:nvPr/>
        </p:nvSpPr>
        <p:spPr bwMode="auto">
          <a:xfrm>
            <a:off x="7315200" y="3048000"/>
            <a:ext cx="152400" cy="0"/>
          </a:xfrm>
          <a:prstGeom prst="line">
            <a:avLst/>
          </a:prstGeom>
          <a:noFill/>
          <a:ln w="9525">
            <a:solidFill>
              <a:schemeClr val="tx1"/>
            </a:solidFill>
            <a:round/>
            <a:headEnd/>
            <a:tailEnd/>
          </a:ln>
          <a:effectLst/>
        </p:spPr>
        <p:txBody>
          <a:bodyPr/>
          <a:lstStyle/>
          <a:p>
            <a:endParaRPr lang="en-US"/>
          </a:p>
        </p:txBody>
      </p:sp>
      <p:sp>
        <p:nvSpPr>
          <p:cNvPr id="12" name="Line 11"/>
          <p:cNvSpPr>
            <a:spLocks noChangeShapeType="1"/>
          </p:cNvSpPr>
          <p:nvPr/>
        </p:nvSpPr>
        <p:spPr bwMode="auto">
          <a:xfrm>
            <a:off x="7315200" y="3124200"/>
            <a:ext cx="152400" cy="0"/>
          </a:xfrm>
          <a:prstGeom prst="line">
            <a:avLst/>
          </a:prstGeom>
          <a:noFill/>
          <a:ln w="9525">
            <a:solidFill>
              <a:schemeClr val="tx1"/>
            </a:solidFill>
            <a:round/>
            <a:headEnd/>
            <a:tailEnd/>
          </a:ln>
          <a:effectLst/>
        </p:spPr>
        <p:txBody>
          <a:bodyPr/>
          <a:lstStyle/>
          <a:p>
            <a:endParaRPr lang="en-US"/>
          </a:p>
        </p:txBody>
      </p:sp>
      <p:sp>
        <p:nvSpPr>
          <p:cNvPr id="13" name="Line 12"/>
          <p:cNvSpPr>
            <a:spLocks noChangeShapeType="1"/>
          </p:cNvSpPr>
          <p:nvPr/>
        </p:nvSpPr>
        <p:spPr bwMode="auto">
          <a:xfrm>
            <a:off x="7315200" y="3200400"/>
            <a:ext cx="152400" cy="0"/>
          </a:xfrm>
          <a:prstGeom prst="line">
            <a:avLst/>
          </a:prstGeom>
          <a:noFill/>
          <a:ln w="9525">
            <a:solidFill>
              <a:schemeClr val="tx1"/>
            </a:solidFill>
            <a:round/>
            <a:headEnd/>
            <a:tailEnd/>
          </a:ln>
          <a:effectLst/>
        </p:spPr>
        <p:txBody>
          <a:bodyPr/>
          <a:lstStyle/>
          <a:p>
            <a:endParaRPr lang="en-US"/>
          </a:p>
        </p:txBody>
      </p:sp>
      <p:sp>
        <p:nvSpPr>
          <p:cNvPr id="14" name="Line 13"/>
          <p:cNvSpPr>
            <a:spLocks noChangeShapeType="1"/>
          </p:cNvSpPr>
          <p:nvPr/>
        </p:nvSpPr>
        <p:spPr bwMode="auto">
          <a:xfrm>
            <a:off x="7315200" y="3276600"/>
            <a:ext cx="152400" cy="0"/>
          </a:xfrm>
          <a:prstGeom prst="line">
            <a:avLst/>
          </a:prstGeom>
          <a:noFill/>
          <a:ln w="9525">
            <a:solidFill>
              <a:schemeClr val="tx1"/>
            </a:solidFill>
            <a:round/>
            <a:headEnd/>
            <a:tailEnd/>
          </a:ln>
          <a:effectLst/>
        </p:spPr>
        <p:txBody>
          <a:bodyPr/>
          <a:lstStyle/>
          <a:p>
            <a:endParaRPr lang="en-US"/>
          </a:p>
        </p:txBody>
      </p:sp>
      <p:sp>
        <p:nvSpPr>
          <p:cNvPr id="15" name="Line 14"/>
          <p:cNvSpPr>
            <a:spLocks noChangeShapeType="1"/>
          </p:cNvSpPr>
          <p:nvPr/>
        </p:nvSpPr>
        <p:spPr bwMode="auto">
          <a:xfrm>
            <a:off x="7315200" y="3276600"/>
            <a:ext cx="152400" cy="0"/>
          </a:xfrm>
          <a:prstGeom prst="line">
            <a:avLst/>
          </a:prstGeom>
          <a:noFill/>
          <a:ln w="9525">
            <a:solidFill>
              <a:schemeClr val="tx1"/>
            </a:solidFill>
            <a:round/>
            <a:headEnd/>
            <a:tailEnd/>
          </a:ln>
          <a:effectLst/>
        </p:spPr>
        <p:txBody>
          <a:bodyPr/>
          <a:lstStyle/>
          <a:p>
            <a:endParaRPr lang="en-US"/>
          </a:p>
        </p:txBody>
      </p:sp>
      <p:sp>
        <p:nvSpPr>
          <p:cNvPr id="16" name="Line 15"/>
          <p:cNvSpPr>
            <a:spLocks noChangeShapeType="1"/>
          </p:cNvSpPr>
          <p:nvPr/>
        </p:nvSpPr>
        <p:spPr bwMode="auto">
          <a:xfrm>
            <a:off x="7315200" y="3352800"/>
            <a:ext cx="152400" cy="0"/>
          </a:xfrm>
          <a:prstGeom prst="line">
            <a:avLst/>
          </a:prstGeom>
          <a:noFill/>
          <a:ln w="9525">
            <a:solidFill>
              <a:schemeClr val="tx1"/>
            </a:solidFill>
            <a:round/>
            <a:headEnd/>
            <a:tailEnd/>
          </a:ln>
          <a:effectLst/>
        </p:spPr>
        <p:txBody>
          <a:bodyPr/>
          <a:lstStyle/>
          <a:p>
            <a:endParaRPr lang="en-US"/>
          </a:p>
        </p:txBody>
      </p:sp>
      <p:sp>
        <p:nvSpPr>
          <p:cNvPr id="17" name="Line 16"/>
          <p:cNvSpPr>
            <a:spLocks noChangeShapeType="1"/>
          </p:cNvSpPr>
          <p:nvPr/>
        </p:nvSpPr>
        <p:spPr bwMode="auto">
          <a:xfrm>
            <a:off x="7315200" y="3429000"/>
            <a:ext cx="152400" cy="0"/>
          </a:xfrm>
          <a:prstGeom prst="line">
            <a:avLst/>
          </a:prstGeom>
          <a:noFill/>
          <a:ln w="9525">
            <a:solidFill>
              <a:schemeClr val="tx1"/>
            </a:solidFill>
            <a:round/>
            <a:headEnd/>
            <a:tailEnd/>
          </a:ln>
          <a:effectLst/>
        </p:spPr>
        <p:txBody>
          <a:bodyPr/>
          <a:lstStyle/>
          <a:p>
            <a:endParaRPr lang="en-US"/>
          </a:p>
        </p:txBody>
      </p:sp>
      <p:sp>
        <p:nvSpPr>
          <p:cNvPr id="18" name="Line 17"/>
          <p:cNvSpPr>
            <a:spLocks noChangeShapeType="1"/>
          </p:cNvSpPr>
          <p:nvPr/>
        </p:nvSpPr>
        <p:spPr bwMode="auto">
          <a:xfrm>
            <a:off x="7315200" y="3505200"/>
            <a:ext cx="152400" cy="0"/>
          </a:xfrm>
          <a:prstGeom prst="line">
            <a:avLst/>
          </a:prstGeom>
          <a:noFill/>
          <a:ln w="9525">
            <a:solidFill>
              <a:schemeClr val="tx1"/>
            </a:solidFill>
            <a:round/>
            <a:headEnd/>
            <a:tailEnd/>
          </a:ln>
          <a:effectLst/>
        </p:spPr>
        <p:txBody>
          <a:bodyPr/>
          <a:lstStyle/>
          <a:p>
            <a:endParaRPr lang="en-US"/>
          </a:p>
        </p:txBody>
      </p:sp>
      <p:sp>
        <p:nvSpPr>
          <p:cNvPr id="19" name="Line 18"/>
          <p:cNvSpPr>
            <a:spLocks noChangeShapeType="1"/>
          </p:cNvSpPr>
          <p:nvPr/>
        </p:nvSpPr>
        <p:spPr bwMode="auto">
          <a:xfrm>
            <a:off x="7315200" y="3581400"/>
            <a:ext cx="152400" cy="0"/>
          </a:xfrm>
          <a:prstGeom prst="line">
            <a:avLst/>
          </a:prstGeom>
          <a:noFill/>
          <a:ln w="9525">
            <a:solidFill>
              <a:schemeClr val="tx1"/>
            </a:solidFill>
            <a:round/>
            <a:headEnd/>
            <a:tailEnd/>
          </a:ln>
          <a:effectLst/>
        </p:spPr>
        <p:txBody>
          <a:bodyPr/>
          <a:lstStyle/>
          <a:p>
            <a:endParaRPr lang="en-US"/>
          </a:p>
        </p:txBody>
      </p:sp>
      <p:sp>
        <p:nvSpPr>
          <p:cNvPr id="20" name="Line 19"/>
          <p:cNvSpPr>
            <a:spLocks noChangeShapeType="1"/>
          </p:cNvSpPr>
          <p:nvPr/>
        </p:nvSpPr>
        <p:spPr bwMode="auto">
          <a:xfrm>
            <a:off x="7315200" y="3657600"/>
            <a:ext cx="152400" cy="0"/>
          </a:xfrm>
          <a:prstGeom prst="line">
            <a:avLst/>
          </a:prstGeom>
          <a:noFill/>
          <a:ln w="9525">
            <a:solidFill>
              <a:schemeClr val="tx1"/>
            </a:solidFill>
            <a:round/>
            <a:headEnd/>
            <a:tailEnd/>
          </a:ln>
          <a:effectLst/>
        </p:spPr>
        <p:txBody>
          <a:bodyPr/>
          <a:lstStyle/>
          <a:p>
            <a:endParaRPr lang="en-US"/>
          </a:p>
        </p:txBody>
      </p:sp>
      <p:sp>
        <p:nvSpPr>
          <p:cNvPr id="21" name="Line 20"/>
          <p:cNvSpPr>
            <a:spLocks noChangeShapeType="1"/>
          </p:cNvSpPr>
          <p:nvPr/>
        </p:nvSpPr>
        <p:spPr bwMode="auto">
          <a:xfrm>
            <a:off x="8077200" y="2667000"/>
            <a:ext cx="152400" cy="0"/>
          </a:xfrm>
          <a:prstGeom prst="line">
            <a:avLst/>
          </a:prstGeom>
          <a:noFill/>
          <a:ln w="9525">
            <a:solidFill>
              <a:schemeClr val="tx1"/>
            </a:solidFill>
            <a:round/>
            <a:headEnd/>
            <a:tailEnd/>
          </a:ln>
          <a:effectLst/>
        </p:spPr>
        <p:txBody>
          <a:bodyPr/>
          <a:lstStyle/>
          <a:p>
            <a:endParaRPr lang="en-US"/>
          </a:p>
        </p:txBody>
      </p:sp>
      <p:sp>
        <p:nvSpPr>
          <p:cNvPr id="22" name="Line 21"/>
          <p:cNvSpPr>
            <a:spLocks noChangeShapeType="1"/>
          </p:cNvSpPr>
          <p:nvPr/>
        </p:nvSpPr>
        <p:spPr bwMode="auto">
          <a:xfrm>
            <a:off x="8077200" y="2667000"/>
            <a:ext cx="152400" cy="0"/>
          </a:xfrm>
          <a:prstGeom prst="line">
            <a:avLst/>
          </a:prstGeom>
          <a:noFill/>
          <a:ln w="9525">
            <a:solidFill>
              <a:schemeClr val="tx1"/>
            </a:solidFill>
            <a:round/>
            <a:headEnd/>
            <a:tailEnd/>
          </a:ln>
          <a:effectLst/>
        </p:spPr>
        <p:txBody>
          <a:bodyPr/>
          <a:lstStyle/>
          <a:p>
            <a:endParaRPr lang="en-US"/>
          </a:p>
        </p:txBody>
      </p:sp>
      <p:sp>
        <p:nvSpPr>
          <p:cNvPr id="23" name="Line 22"/>
          <p:cNvSpPr>
            <a:spLocks noChangeShapeType="1"/>
          </p:cNvSpPr>
          <p:nvPr/>
        </p:nvSpPr>
        <p:spPr bwMode="auto">
          <a:xfrm>
            <a:off x="8077200" y="4724400"/>
            <a:ext cx="152400" cy="0"/>
          </a:xfrm>
          <a:prstGeom prst="line">
            <a:avLst/>
          </a:prstGeom>
          <a:noFill/>
          <a:ln w="9525">
            <a:solidFill>
              <a:schemeClr val="tx1"/>
            </a:solidFill>
            <a:round/>
            <a:headEnd/>
            <a:tailEnd/>
          </a:ln>
          <a:effectLst/>
        </p:spPr>
        <p:txBody>
          <a:bodyPr/>
          <a:lstStyle/>
          <a:p>
            <a:endParaRPr lang="en-US"/>
          </a:p>
        </p:txBody>
      </p:sp>
      <p:sp>
        <p:nvSpPr>
          <p:cNvPr id="24" name="Line 23"/>
          <p:cNvSpPr>
            <a:spLocks noChangeShapeType="1"/>
          </p:cNvSpPr>
          <p:nvPr/>
        </p:nvSpPr>
        <p:spPr bwMode="auto">
          <a:xfrm>
            <a:off x="8077200" y="2895600"/>
            <a:ext cx="152400" cy="0"/>
          </a:xfrm>
          <a:prstGeom prst="line">
            <a:avLst/>
          </a:prstGeom>
          <a:noFill/>
          <a:ln w="9525">
            <a:solidFill>
              <a:schemeClr val="tx1"/>
            </a:solidFill>
            <a:round/>
            <a:headEnd/>
            <a:tailEnd/>
          </a:ln>
          <a:effectLst/>
        </p:spPr>
        <p:txBody>
          <a:bodyPr/>
          <a:lstStyle/>
          <a:p>
            <a:endParaRPr lang="en-US"/>
          </a:p>
        </p:txBody>
      </p:sp>
      <p:sp>
        <p:nvSpPr>
          <p:cNvPr id="25" name="Line 24"/>
          <p:cNvSpPr>
            <a:spLocks noChangeShapeType="1"/>
          </p:cNvSpPr>
          <p:nvPr/>
        </p:nvSpPr>
        <p:spPr bwMode="auto">
          <a:xfrm>
            <a:off x="8077200" y="3124200"/>
            <a:ext cx="152400" cy="0"/>
          </a:xfrm>
          <a:prstGeom prst="line">
            <a:avLst/>
          </a:prstGeom>
          <a:noFill/>
          <a:ln w="9525">
            <a:solidFill>
              <a:schemeClr val="tx1"/>
            </a:solidFill>
            <a:round/>
            <a:headEnd/>
            <a:tailEnd/>
          </a:ln>
          <a:effectLst/>
        </p:spPr>
        <p:txBody>
          <a:bodyPr/>
          <a:lstStyle/>
          <a:p>
            <a:endParaRPr lang="en-US"/>
          </a:p>
        </p:txBody>
      </p:sp>
      <p:sp>
        <p:nvSpPr>
          <p:cNvPr id="26" name="Line 25"/>
          <p:cNvSpPr>
            <a:spLocks noChangeShapeType="1"/>
          </p:cNvSpPr>
          <p:nvPr/>
        </p:nvSpPr>
        <p:spPr bwMode="auto">
          <a:xfrm>
            <a:off x="8077200" y="4495800"/>
            <a:ext cx="152400" cy="0"/>
          </a:xfrm>
          <a:prstGeom prst="line">
            <a:avLst/>
          </a:prstGeom>
          <a:noFill/>
          <a:ln w="9525">
            <a:solidFill>
              <a:schemeClr val="tx1"/>
            </a:solidFill>
            <a:round/>
            <a:headEnd/>
            <a:tailEnd/>
          </a:ln>
          <a:effectLst/>
        </p:spPr>
        <p:txBody>
          <a:bodyPr/>
          <a:lstStyle/>
          <a:p>
            <a:endParaRPr lang="en-US"/>
          </a:p>
        </p:txBody>
      </p:sp>
      <p:sp>
        <p:nvSpPr>
          <p:cNvPr id="27" name="Line 26"/>
          <p:cNvSpPr>
            <a:spLocks noChangeShapeType="1"/>
          </p:cNvSpPr>
          <p:nvPr/>
        </p:nvSpPr>
        <p:spPr bwMode="auto">
          <a:xfrm>
            <a:off x="8077200" y="4267200"/>
            <a:ext cx="152400" cy="0"/>
          </a:xfrm>
          <a:prstGeom prst="line">
            <a:avLst/>
          </a:prstGeom>
          <a:noFill/>
          <a:ln w="9525">
            <a:solidFill>
              <a:schemeClr val="tx1"/>
            </a:solidFill>
            <a:round/>
            <a:headEnd/>
            <a:tailEnd/>
          </a:ln>
          <a:effectLst/>
        </p:spPr>
        <p:txBody>
          <a:bodyPr/>
          <a:lstStyle/>
          <a:p>
            <a:endParaRPr lang="en-US"/>
          </a:p>
        </p:txBody>
      </p:sp>
      <p:sp>
        <p:nvSpPr>
          <p:cNvPr id="28" name="Line 27"/>
          <p:cNvSpPr>
            <a:spLocks noChangeShapeType="1"/>
          </p:cNvSpPr>
          <p:nvPr/>
        </p:nvSpPr>
        <p:spPr bwMode="auto">
          <a:xfrm>
            <a:off x="8077200" y="4038600"/>
            <a:ext cx="152400" cy="0"/>
          </a:xfrm>
          <a:prstGeom prst="line">
            <a:avLst/>
          </a:prstGeom>
          <a:noFill/>
          <a:ln w="9525">
            <a:solidFill>
              <a:schemeClr val="tx1"/>
            </a:solidFill>
            <a:round/>
            <a:headEnd/>
            <a:tailEnd/>
          </a:ln>
          <a:effectLst/>
        </p:spPr>
        <p:txBody>
          <a:bodyPr/>
          <a:lstStyle/>
          <a:p>
            <a:endParaRPr lang="en-US"/>
          </a:p>
        </p:txBody>
      </p:sp>
      <p:sp>
        <p:nvSpPr>
          <p:cNvPr id="29" name="Line 28"/>
          <p:cNvSpPr>
            <a:spLocks noChangeShapeType="1"/>
          </p:cNvSpPr>
          <p:nvPr/>
        </p:nvSpPr>
        <p:spPr bwMode="auto">
          <a:xfrm>
            <a:off x="8077200" y="3810000"/>
            <a:ext cx="152400" cy="0"/>
          </a:xfrm>
          <a:prstGeom prst="line">
            <a:avLst/>
          </a:prstGeom>
          <a:noFill/>
          <a:ln w="9525">
            <a:solidFill>
              <a:schemeClr val="tx1"/>
            </a:solidFill>
            <a:round/>
            <a:headEnd/>
            <a:tailEnd/>
          </a:ln>
          <a:effectLst/>
        </p:spPr>
        <p:txBody>
          <a:bodyPr/>
          <a:lstStyle/>
          <a:p>
            <a:endParaRPr lang="en-US"/>
          </a:p>
        </p:txBody>
      </p:sp>
      <p:sp>
        <p:nvSpPr>
          <p:cNvPr id="30" name="Line 29"/>
          <p:cNvSpPr>
            <a:spLocks noChangeShapeType="1"/>
          </p:cNvSpPr>
          <p:nvPr/>
        </p:nvSpPr>
        <p:spPr bwMode="auto">
          <a:xfrm>
            <a:off x="8077200" y="3581400"/>
            <a:ext cx="152400" cy="0"/>
          </a:xfrm>
          <a:prstGeom prst="line">
            <a:avLst/>
          </a:prstGeom>
          <a:noFill/>
          <a:ln w="9525">
            <a:solidFill>
              <a:schemeClr val="tx1"/>
            </a:solidFill>
            <a:round/>
            <a:headEnd/>
            <a:tailEnd/>
          </a:ln>
          <a:effectLst/>
        </p:spPr>
        <p:txBody>
          <a:bodyPr/>
          <a:lstStyle/>
          <a:p>
            <a:endParaRPr lang="en-US"/>
          </a:p>
        </p:txBody>
      </p:sp>
      <p:sp>
        <p:nvSpPr>
          <p:cNvPr id="31" name="Line 30"/>
          <p:cNvSpPr>
            <a:spLocks noChangeShapeType="1"/>
          </p:cNvSpPr>
          <p:nvPr/>
        </p:nvSpPr>
        <p:spPr bwMode="auto">
          <a:xfrm>
            <a:off x="8077200" y="3352800"/>
            <a:ext cx="152400" cy="0"/>
          </a:xfrm>
          <a:prstGeom prst="line">
            <a:avLst/>
          </a:prstGeom>
          <a:noFill/>
          <a:ln w="9525">
            <a:solidFill>
              <a:schemeClr val="tx1"/>
            </a:solidFill>
            <a:round/>
            <a:headEnd/>
            <a:tailEnd/>
          </a:ln>
          <a:effectLst/>
        </p:spPr>
        <p:txBody>
          <a:bodyPr/>
          <a:lstStyle/>
          <a:p>
            <a:endParaRPr lang="en-US"/>
          </a:p>
        </p:txBody>
      </p:sp>
      <p:sp>
        <p:nvSpPr>
          <p:cNvPr id="32" name="Text Box 31"/>
          <p:cNvSpPr txBox="1">
            <a:spLocks noChangeArrowheads="1"/>
          </p:cNvSpPr>
          <p:nvPr/>
        </p:nvSpPr>
        <p:spPr bwMode="auto">
          <a:xfrm rot="16200000">
            <a:off x="5699918" y="3139282"/>
            <a:ext cx="2620963" cy="457200"/>
          </a:xfrm>
          <a:prstGeom prst="rect">
            <a:avLst/>
          </a:prstGeom>
          <a:noFill/>
          <a:ln w="9525">
            <a:noFill/>
            <a:miter lim="800000"/>
            <a:headEnd/>
            <a:tailEnd/>
          </a:ln>
          <a:effectLst/>
        </p:spPr>
        <p:txBody>
          <a:bodyPr wrap="none">
            <a:spAutoFit/>
          </a:bodyPr>
          <a:lstStyle/>
          <a:p>
            <a:r>
              <a:rPr lang="en-US"/>
              <a:t>Low range, high res</a:t>
            </a:r>
          </a:p>
        </p:txBody>
      </p:sp>
      <p:sp>
        <p:nvSpPr>
          <p:cNvPr id="33" name="Text Box 32"/>
          <p:cNvSpPr txBox="1">
            <a:spLocks noChangeArrowheads="1"/>
          </p:cNvSpPr>
          <p:nvPr/>
        </p:nvSpPr>
        <p:spPr bwMode="auto">
          <a:xfrm rot="16200000">
            <a:off x="7240587" y="3382963"/>
            <a:ext cx="2587625" cy="457200"/>
          </a:xfrm>
          <a:prstGeom prst="rect">
            <a:avLst/>
          </a:prstGeom>
          <a:noFill/>
          <a:ln w="9525">
            <a:noFill/>
            <a:miter lim="800000"/>
            <a:headEnd/>
            <a:tailEnd/>
          </a:ln>
          <a:effectLst/>
        </p:spPr>
        <p:txBody>
          <a:bodyPr wrap="none">
            <a:spAutoFit/>
          </a:bodyPr>
          <a:lstStyle/>
          <a:p>
            <a:r>
              <a:rPr lang="en-US"/>
              <a:t>High range, low res</a:t>
            </a:r>
          </a:p>
        </p:txBody>
      </p:sp>
      <p:sp>
        <p:nvSpPr>
          <p:cNvPr id="35" name="Slide Number Placeholder 34"/>
          <p:cNvSpPr>
            <a:spLocks noGrp="1"/>
          </p:cNvSpPr>
          <p:nvPr>
            <p:ph type="sldNum" sz="quarter" idx="12"/>
          </p:nvPr>
        </p:nvSpPr>
        <p:spPr/>
        <p:txBody>
          <a:bodyPr/>
          <a:lstStyle/>
          <a:p>
            <a:fld id="{87037288-ABAD-4E56-93DB-19D71962093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Dynamic Range</a:t>
            </a:r>
          </a:p>
        </p:txBody>
      </p:sp>
      <p:sp>
        <p:nvSpPr>
          <p:cNvPr id="5" name="Rectangle 4"/>
          <p:cNvSpPr txBox="1">
            <a:spLocks noChangeArrowheads="1"/>
          </p:cNvSpPr>
          <p:nvPr/>
        </p:nvSpPr>
        <p:spPr>
          <a:xfrm>
            <a:off x="533400" y="3124200"/>
            <a:ext cx="4114800" cy="3048000"/>
          </a:xfrm>
          <a:prstGeom prst="rect">
            <a:avLst/>
          </a:prstGeom>
        </p:spPr>
        <p:txBody>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Film has low dynamic range around 100:1</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Monitors are even worse</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Many ways to deal with the problem</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Way beyond the scope of this course</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descr="hdr"/>
          <p:cNvPicPr>
            <a:picLocks noChangeAspect="1" noChangeArrowheads="1"/>
          </p:cNvPicPr>
          <p:nvPr/>
        </p:nvPicPr>
        <p:blipFill>
          <a:blip r:embed="rId2" cstate="print"/>
          <a:srcRect/>
          <a:stretch>
            <a:fillRect/>
          </a:stretch>
        </p:blipFill>
        <p:spPr bwMode="auto">
          <a:xfrm>
            <a:off x="4724400" y="3124200"/>
            <a:ext cx="4419600" cy="2935288"/>
          </a:xfrm>
          <a:prstGeom prst="rect">
            <a:avLst/>
          </a:prstGeom>
          <a:noFill/>
        </p:spPr>
      </p:pic>
      <p:sp>
        <p:nvSpPr>
          <p:cNvPr id="7" name="Rectangle 3"/>
          <p:cNvSpPr txBox="1">
            <a:spLocks noChangeArrowheads="1"/>
          </p:cNvSpPr>
          <p:nvPr/>
        </p:nvSpPr>
        <p:spPr bwMode="auto">
          <a:xfrm>
            <a:off x="609600" y="1676400"/>
            <a:ext cx="81534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Real scenes have very high and very low intensities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Humans can see contrast at very low and very high light levels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Can’t see all levels all the time – use adaptation to adjust</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Still, high range even at one adaptation level</a:t>
            </a:r>
          </a:p>
        </p:txBody>
      </p:sp>
      <p:sp>
        <p:nvSpPr>
          <p:cNvPr id="9" name="Slide Number Placeholder 8"/>
          <p:cNvSpPr>
            <a:spLocks noGrp="1"/>
          </p:cNvSpPr>
          <p:nvPr>
            <p:ph type="sldNum" sz="quarter" idx="12"/>
          </p:nvPr>
        </p:nvSpPr>
        <p:spPr/>
        <p:txBody>
          <a:bodyPr/>
          <a:lstStyle/>
          <a:p>
            <a:fld id="{87037288-ABAD-4E56-93DB-19D71962093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on a Monitor</a:t>
            </a:r>
          </a:p>
        </p:txBody>
      </p:sp>
      <p:sp>
        <p:nvSpPr>
          <p:cNvPr id="5" name="Rectangle 3"/>
          <p:cNvSpPr>
            <a:spLocks noGrp="1" noChangeArrowheads="1"/>
          </p:cNvSpPr>
          <p:nvPr>
            <p:ph idx="1"/>
          </p:nvPr>
        </p:nvSpPr>
        <p:spPr>
          <a:xfrm>
            <a:off x="566738" y="1676400"/>
            <a:ext cx="8001000" cy="4267200"/>
          </a:xfrm>
        </p:spPr>
        <p:txBody>
          <a:bodyPr/>
          <a:lstStyle/>
          <a:p>
            <a:pPr>
              <a:lnSpc>
                <a:spcPct val="90000"/>
              </a:lnSpc>
            </a:pPr>
            <a:r>
              <a:rPr lang="en-US" sz="2400" dirty="0"/>
              <a:t>When images are created, a </a:t>
            </a:r>
            <a:r>
              <a:rPr lang="en-US" sz="2400" i="1" dirty="0"/>
              <a:t>linear</a:t>
            </a:r>
            <a:r>
              <a:rPr lang="en-US" sz="2400" dirty="0"/>
              <a:t> mapping between pixels and intensity is assumed</a:t>
            </a:r>
          </a:p>
          <a:p>
            <a:pPr lvl="1">
              <a:lnSpc>
                <a:spcPct val="90000"/>
              </a:lnSpc>
            </a:pPr>
            <a:r>
              <a:rPr lang="en-US" sz="2000" dirty="0"/>
              <a:t>For example, if you double the pixel value, the displayed intensity should double</a:t>
            </a:r>
          </a:p>
          <a:p>
            <a:pPr>
              <a:lnSpc>
                <a:spcPct val="90000"/>
              </a:lnSpc>
            </a:pPr>
            <a:r>
              <a:rPr lang="en-US" sz="2400" dirty="0"/>
              <a:t>Monitors, however, do not work that way</a:t>
            </a:r>
          </a:p>
          <a:p>
            <a:pPr lvl="1">
              <a:lnSpc>
                <a:spcPct val="90000"/>
              </a:lnSpc>
            </a:pPr>
            <a:r>
              <a:rPr lang="en-US" sz="2000" dirty="0"/>
              <a:t>For analog monitors, the pixel value is converted to a voltage</a:t>
            </a:r>
          </a:p>
          <a:p>
            <a:pPr lvl="1">
              <a:lnSpc>
                <a:spcPct val="90000"/>
              </a:lnSpc>
            </a:pPr>
            <a:r>
              <a:rPr lang="en-US" sz="2000" dirty="0"/>
              <a:t>The voltage is used to control the intensity of the monitor pixels</a:t>
            </a:r>
          </a:p>
          <a:p>
            <a:pPr lvl="1">
              <a:lnSpc>
                <a:spcPct val="90000"/>
              </a:lnSpc>
            </a:pPr>
            <a:r>
              <a:rPr lang="en-US" sz="2000" dirty="0"/>
              <a:t>But the voltage to display intensity is </a:t>
            </a:r>
            <a:r>
              <a:rPr lang="en-US" sz="2000" i="1" dirty="0"/>
              <a:t>not linear</a:t>
            </a:r>
          </a:p>
          <a:p>
            <a:pPr lvl="1">
              <a:lnSpc>
                <a:spcPct val="90000"/>
              </a:lnSpc>
            </a:pPr>
            <a:r>
              <a:rPr lang="en-US" sz="2000" dirty="0"/>
              <a:t>Similar problem with other monitors, different causes</a:t>
            </a:r>
          </a:p>
          <a:p>
            <a:pPr>
              <a:lnSpc>
                <a:spcPct val="90000"/>
              </a:lnSpc>
            </a:pPr>
            <a:r>
              <a:rPr lang="en-US" sz="2400" dirty="0"/>
              <a:t>The outcome: A linear intensity scale in memory does not look linear on a monitor</a:t>
            </a:r>
          </a:p>
          <a:p>
            <a:pPr>
              <a:lnSpc>
                <a:spcPct val="90000"/>
              </a:lnSpc>
            </a:pPr>
            <a:r>
              <a:rPr lang="en-US" sz="2400" dirty="0"/>
              <a:t>Even worse, </a:t>
            </a:r>
            <a:r>
              <a:rPr lang="en-US" sz="2400" b="1" dirty="0"/>
              <a:t>different monitors do different things</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15</a:t>
            </a:fld>
            <a:endParaRPr lang="en-US"/>
          </a:p>
        </p:txBody>
      </p:sp>
    </p:spTree>
    <p:extLst>
      <p:ext uri="{BB962C8B-B14F-4D97-AF65-F5344CB8AC3E}">
        <p14:creationId xmlns:p14="http://schemas.microsoft.com/office/powerpoint/2010/main" val="342253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on a Monitor</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16</a:t>
            </a:fld>
            <a:endParaRPr lang="en-US"/>
          </a:p>
        </p:txBody>
      </p:sp>
      <p:sp>
        <p:nvSpPr>
          <p:cNvPr id="7" name="Rectangle 44">
            <a:extLst>
              <a:ext uri="{FF2B5EF4-FFF2-40B4-BE49-F238E27FC236}">
                <a16:creationId xmlns:a16="http://schemas.microsoft.com/office/drawing/2014/main" id="{EFD315A1-0682-47A3-8BF9-18E00A71476F}"/>
              </a:ext>
            </a:extLst>
          </p:cNvPr>
          <p:cNvSpPr>
            <a:spLocks noChangeArrowheads="1"/>
          </p:cNvSpPr>
          <p:nvPr/>
        </p:nvSpPr>
        <p:spPr bwMode="auto">
          <a:xfrm>
            <a:off x="2667000" y="3351212"/>
            <a:ext cx="533400" cy="533400"/>
          </a:xfrm>
          <a:prstGeom prst="rect">
            <a:avLst/>
          </a:prstGeom>
          <a:solidFill>
            <a:schemeClr val="bg1"/>
          </a:solidFill>
          <a:ln w="9525">
            <a:solidFill>
              <a:schemeClr val="tx1"/>
            </a:solidFill>
            <a:miter lim="800000"/>
            <a:headEnd/>
            <a:tailEnd/>
          </a:ln>
          <a:effectLst/>
        </p:spPr>
        <p:txBody>
          <a:bodyPr wrap="none" anchor="ctr"/>
          <a:lstStyle/>
          <a:p>
            <a:pPr algn="ctr"/>
            <a:endParaRPr lang="en-US" sz="2000"/>
          </a:p>
        </p:txBody>
      </p:sp>
      <p:sp>
        <p:nvSpPr>
          <p:cNvPr id="8" name="Rectangle 46">
            <a:extLst>
              <a:ext uri="{FF2B5EF4-FFF2-40B4-BE49-F238E27FC236}">
                <a16:creationId xmlns:a16="http://schemas.microsoft.com/office/drawing/2014/main" id="{634F17C9-E3F5-4E32-AC92-7720104D5E8C}"/>
              </a:ext>
            </a:extLst>
          </p:cNvPr>
          <p:cNvSpPr>
            <a:spLocks noChangeArrowheads="1"/>
          </p:cNvSpPr>
          <p:nvPr/>
        </p:nvSpPr>
        <p:spPr bwMode="auto">
          <a:xfrm>
            <a:off x="1600200" y="3351212"/>
            <a:ext cx="533400" cy="533400"/>
          </a:xfrm>
          <a:prstGeom prst="rect">
            <a:avLst/>
          </a:prstGeom>
          <a:solidFill>
            <a:schemeClr val="tx2"/>
          </a:solidFill>
          <a:ln w="9525">
            <a:solidFill>
              <a:schemeClr val="tx1"/>
            </a:solidFill>
            <a:miter lim="800000"/>
            <a:headEnd/>
            <a:tailEnd/>
          </a:ln>
          <a:effectLst/>
        </p:spPr>
        <p:txBody>
          <a:bodyPr wrap="none" anchor="ctr"/>
          <a:lstStyle/>
          <a:p>
            <a:pPr algn="ctr"/>
            <a:endParaRPr lang="en-US" sz="2000"/>
          </a:p>
        </p:txBody>
      </p:sp>
      <p:sp>
        <p:nvSpPr>
          <p:cNvPr id="9" name="Rectangle 48">
            <a:extLst>
              <a:ext uri="{FF2B5EF4-FFF2-40B4-BE49-F238E27FC236}">
                <a16:creationId xmlns:a16="http://schemas.microsoft.com/office/drawing/2014/main" id="{9D324285-0264-4A85-8A7D-7197440AA686}"/>
              </a:ext>
            </a:extLst>
          </p:cNvPr>
          <p:cNvSpPr>
            <a:spLocks noChangeArrowheads="1"/>
          </p:cNvSpPr>
          <p:nvPr/>
        </p:nvSpPr>
        <p:spPr bwMode="auto">
          <a:xfrm>
            <a:off x="1066800" y="38846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10" name="Rectangle 55">
            <a:extLst>
              <a:ext uri="{FF2B5EF4-FFF2-40B4-BE49-F238E27FC236}">
                <a16:creationId xmlns:a16="http://schemas.microsoft.com/office/drawing/2014/main" id="{21DFAB37-982B-46DB-AE82-3EEC5CFAC6D9}"/>
              </a:ext>
            </a:extLst>
          </p:cNvPr>
          <p:cNvSpPr>
            <a:spLocks noChangeArrowheads="1"/>
          </p:cNvSpPr>
          <p:nvPr/>
        </p:nvSpPr>
        <p:spPr bwMode="auto">
          <a:xfrm>
            <a:off x="5334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1" name="Rectangle 56">
            <a:extLst>
              <a:ext uri="{FF2B5EF4-FFF2-40B4-BE49-F238E27FC236}">
                <a16:creationId xmlns:a16="http://schemas.microsoft.com/office/drawing/2014/main" id="{D68CB571-2FBD-4BA9-A047-C271A9CFCC0E}"/>
              </a:ext>
            </a:extLst>
          </p:cNvPr>
          <p:cNvSpPr>
            <a:spLocks noChangeArrowheads="1"/>
          </p:cNvSpPr>
          <p:nvPr/>
        </p:nvSpPr>
        <p:spPr bwMode="auto">
          <a:xfrm>
            <a:off x="533400" y="3351212"/>
            <a:ext cx="533400" cy="533400"/>
          </a:xfrm>
          <a:prstGeom prst="rect">
            <a:avLst/>
          </a:prstGeom>
          <a:solidFill>
            <a:schemeClr val="bg1"/>
          </a:solidFill>
          <a:ln w="9525">
            <a:solidFill>
              <a:schemeClr val="tx1"/>
            </a:solidFill>
            <a:miter lim="800000"/>
            <a:headEnd/>
            <a:tailEnd/>
          </a:ln>
          <a:effectLst/>
        </p:spPr>
        <p:txBody>
          <a:bodyPr wrap="none" anchor="ctr"/>
          <a:lstStyle/>
          <a:p>
            <a:pPr algn="ctr"/>
            <a:endParaRPr lang="en-US" sz="2000"/>
          </a:p>
        </p:txBody>
      </p:sp>
      <p:sp>
        <p:nvSpPr>
          <p:cNvPr id="12" name="Rectangle 58">
            <a:extLst>
              <a:ext uri="{FF2B5EF4-FFF2-40B4-BE49-F238E27FC236}">
                <a16:creationId xmlns:a16="http://schemas.microsoft.com/office/drawing/2014/main" id="{54AD396A-37DB-426F-A72D-38E9515F383F}"/>
              </a:ext>
            </a:extLst>
          </p:cNvPr>
          <p:cNvSpPr>
            <a:spLocks noChangeArrowheads="1"/>
          </p:cNvSpPr>
          <p:nvPr/>
        </p:nvSpPr>
        <p:spPr bwMode="auto">
          <a:xfrm>
            <a:off x="5334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3" name="Rectangle 59">
            <a:extLst>
              <a:ext uri="{FF2B5EF4-FFF2-40B4-BE49-F238E27FC236}">
                <a16:creationId xmlns:a16="http://schemas.microsoft.com/office/drawing/2014/main" id="{CC7C1A3D-865F-4774-9FB6-F5CB639038F8}"/>
              </a:ext>
            </a:extLst>
          </p:cNvPr>
          <p:cNvSpPr>
            <a:spLocks noChangeArrowheads="1"/>
          </p:cNvSpPr>
          <p:nvPr/>
        </p:nvSpPr>
        <p:spPr bwMode="auto">
          <a:xfrm>
            <a:off x="16002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4" name="Rectangle 60">
            <a:extLst>
              <a:ext uri="{FF2B5EF4-FFF2-40B4-BE49-F238E27FC236}">
                <a16:creationId xmlns:a16="http://schemas.microsoft.com/office/drawing/2014/main" id="{3BE553F9-9AA4-4554-AA5E-C5B5E9666A3C}"/>
              </a:ext>
            </a:extLst>
          </p:cNvPr>
          <p:cNvSpPr>
            <a:spLocks noChangeArrowheads="1"/>
          </p:cNvSpPr>
          <p:nvPr/>
        </p:nvSpPr>
        <p:spPr bwMode="auto">
          <a:xfrm>
            <a:off x="16002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5" name="Rectangle 61">
            <a:extLst>
              <a:ext uri="{FF2B5EF4-FFF2-40B4-BE49-F238E27FC236}">
                <a16:creationId xmlns:a16="http://schemas.microsoft.com/office/drawing/2014/main" id="{CE624842-F195-42BF-BD12-125D8A59B845}"/>
              </a:ext>
            </a:extLst>
          </p:cNvPr>
          <p:cNvSpPr>
            <a:spLocks noChangeArrowheads="1"/>
          </p:cNvSpPr>
          <p:nvPr/>
        </p:nvSpPr>
        <p:spPr bwMode="auto">
          <a:xfrm>
            <a:off x="26670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6" name="Rectangle 62">
            <a:extLst>
              <a:ext uri="{FF2B5EF4-FFF2-40B4-BE49-F238E27FC236}">
                <a16:creationId xmlns:a16="http://schemas.microsoft.com/office/drawing/2014/main" id="{CACC22A2-EFB5-4CF7-BF5C-A7A49FD53652}"/>
              </a:ext>
            </a:extLst>
          </p:cNvPr>
          <p:cNvSpPr>
            <a:spLocks noChangeArrowheads="1"/>
          </p:cNvSpPr>
          <p:nvPr/>
        </p:nvSpPr>
        <p:spPr bwMode="auto">
          <a:xfrm>
            <a:off x="26670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7" name="Rectangle 63">
            <a:extLst>
              <a:ext uri="{FF2B5EF4-FFF2-40B4-BE49-F238E27FC236}">
                <a16:creationId xmlns:a16="http://schemas.microsoft.com/office/drawing/2014/main" id="{547A17F1-75E0-4A51-AB48-4D3395F97662}"/>
              </a:ext>
            </a:extLst>
          </p:cNvPr>
          <p:cNvSpPr>
            <a:spLocks noChangeArrowheads="1"/>
          </p:cNvSpPr>
          <p:nvPr/>
        </p:nvSpPr>
        <p:spPr bwMode="auto">
          <a:xfrm>
            <a:off x="2133600" y="33512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8" name="Rectangle 64">
            <a:extLst>
              <a:ext uri="{FF2B5EF4-FFF2-40B4-BE49-F238E27FC236}">
                <a16:creationId xmlns:a16="http://schemas.microsoft.com/office/drawing/2014/main" id="{E45C9BA0-D32C-4762-953F-76714BE034F7}"/>
              </a:ext>
            </a:extLst>
          </p:cNvPr>
          <p:cNvSpPr>
            <a:spLocks noChangeArrowheads="1"/>
          </p:cNvSpPr>
          <p:nvPr/>
        </p:nvSpPr>
        <p:spPr bwMode="auto">
          <a:xfrm>
            <a:off x="1066800" y="33512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9" name="Rectangle 65">
            <a:extLst>
              <a:ext uri="{FF2B5EF4-FFF2-40B4-BE49-F238E27FC236}">
                <a16:creationId xmlns:a16="http://schemas.microsoft.com/office/drawing/2014/main" id="{214FC854-64AF-44FA-9F5A-8AD2BAB66C86}"/>
              </a:ext>
            </a:extLst>
          </p:cNvPr>
          <p:cNvSpPr>
            <a:spLocks noChangeArrowheads="1"/>
          </p:cNvSpPr>
          <p:nvPr/>
        </p:nvSpPr>
        <p:spPr bwMode="auto">
          <a:xfrm>
            <a:off x="1066800" y="28178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0" name="Rectangle 66">
            <a:extLst>
              <a:ext uri="{FF2B5EF4-FFF2-40B4-BE49-F238E27FC236}">
                <a16:creationId xmlns:a16="http://schemas.microsoft.com/office/drawing/2014/main" id="{62BAA707-4272-421C-9A30-47A930867F5E}"/>
              </a:ext>
            </a:extLst>
          </p:cNvPr>
          <p:cNvSpPr>
            <a:spLocks noChangeArrowheads="1"/>
          </p:cNvSpPr>
          <p:nvPr/>
        </p:nvSpPr>
        <p:spPr bwMode="auto">
          <a:xfrm>
            <a:off x="2133600" y="28178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1" name="Rectangle 67">
            <a:extLst>
              <a:ext uri="{FF2B5EF4-FFF2-40B4-BE49-F238E27FC236}">
                <a16:creationId xmlns:a16="http://schemas.microsoft.com/office/drawing/2014/main" id="{4B858907-DDC1-4284-8F9B-B0DC4C05A24C}"/>
              </a:ext>
            </a:extLst>
          </p:cNvPr>
          <p:cNvSpPr>
            <a:spLocks noChangeArrowheads="1"/>
          </p:cNvSpPr>
          <p:nvPr/>
        </p:nvSpPr>
        <p:spPr bwMode="auto">
          <a:xfrm>
            <a:off x="2133600" y="38846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2" name="Rectangle 21">
            <a:extLst>
              <a:ext uri="{FF2B5EF4-FFF2-40B4-BE49-F238E27FC236}">
                <a16:creationId xmlns:a16="http://schemas.microsoft.com/office/drawing/2014/main" id="{2F85BC6E-80B0-4B5C-A57F-B6205B141B07}"/>
              </a:ext>
            </a:extLst>
          </p:cNvPr>
          <p:cNvSpPr/>
          <p:nvPr/>
        </p:nvSpPr>
        <p:spPr>
          <a:xfrm>
            <a:off x="762000" y="4724400"/>
            <a:ext cx="8153400" cy="369332"/>
          </a:xfrm>
          <a:prstGeom prst="rect">
            <a:avLst/>
          </a:prstGeom>
        </p:spPr>
        <p:txBody>
          <a:bodyPr wrap="square">
            <a:spAutoFit/>
          </a:bodyPr>
          <a:lstStyle/>
          <a:p>
            <a:r>
              <a:rPr lang="en-US" dirty="0"/>
              <a:t>Image intensity               Voltage to monitor         Display intensity</a:t>
            </a:r>
          </a:p>
        </p:txBody>
      </p:sp>
      <p:pic>
        <p:nvPicPr>
          <p:cNvPr id="25" name="Graphic 24" descr="High voltage">
            <a:extLst>
              <a:ext uri="{FF2B5EF4-FFF2-40B4-BE49-F238E27FC236}">
                <a16:creationId xmlns:a16="http://schemas.microsoft.com/office/drawing/2014/main" id="{8E36F984-A359-4838-9E4C-BD70AA4C09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6358" y="2674132"/>
            <a:ext cx="1977244" cy="1977244"/>
          </a:xfrm>
          <a:prstGeom prst="rect">
            <a:avLst/>
          </a:prstGeom>
        </p:spPr>
      </p:pic>
      <p:pic>
        <p:nvPicPr>
          <p:cNvPr id="27" name="Graphic 26" descr="Monitor">
            <a:extLst>
              <a:ext uri="{FF2B5EF4-FFF2-40B4-BE49-F238E27FC236}">
                <a16:creationId xmlns:a16="http://schemas.microsoft.com/office/drawing/2014/main" id="{2E8EBCBC-0E72-4A29-8D74-34FB6F580C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781" y="2674132"/>
            <a:ext cx="1977244" cy="1977244"/>
          </a:xfrm>
          <a:prstGeom prst="rect">
            <a:avLst/>
          </a:prstGeom>
        </p:spPr>
      </p:pic>
      <p:sp>
        <p:nvSpPr>
          <p:cNvPr id="28" name="Arrow: Down 27">
            <a:extLst>
              <a:ext uri="{FF2B5EF4-FFF2-40B4-BE49-F238E27FC236}">
                <a16:creationId xmlns:a16="http://schemas.microsoft.com/office/drawing/2014/main" id="{3463EC46-B3AB-47EB-A54B-C62BFD58E281}"/>
              </a:ext>
            </a:extLst>
          </p:cNvPr>
          <p:cNvSpPr/>
          <p:nvPr/>
        </p:nvSpPr>
        <p:spPr bwMode="auto">
          <a:xfrm rot="16200000">
            <a:off x="3629292" y="3204866"/>
            <a:ext cx="369332" cy="762000"/>
          </a:xfrm>
          <a:prstGeom prst="down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30" name="Arrow: Down 29">
            <a:extLst>
              <a:ext uri="{FF2B5EF4-FFF2-40B4-BE49-F238E27FC236}">
                <a16:creationId xmlns:a16="http://schemas.microsoft.com/office/drawing/2014/main" id="{C14CA18F-69BE-41B8-9BE1-1C4AC0D1CA7D}"/>
              </a:ext>
            </a:extLst>
          </p:cNvPr>
          <p:cNvSpPr/>
          <p:nvPr/>
        </p:nvSpPr>
        <p:spPr bwMode="auto">
          <a:xfrm rot="16200000">
            <a:off x="5915292" y="3204866"/>
            <a:ext cx="369332" cy="762000"/>
          </a:xfrm>
          <a:prstGeom prst="down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50621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on a Monitor</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17</a:t>
            </a:fld>
            <a:endParaRPr lang="en-US"/>
          </a:p>
        </p:txBody>
      </p:sp>
      <p:sp>
        <p:nvSpPr>
          <p:cNvPr id="7" name="Rectangle 44">
            <a:extLst>
              <a:ext uri="{FF2B5EF4-FFF2-40B4-BE49-F238E27FC236}">
                <a16:creationId xmlns:a16="http://schemas.microsoft.com/office/drawing/2014/main" id="{EFD315A1-0682-47A3-8BF9-18E00A71476F}"/>
              </a:ext>
            </a:extLst>
          </p:cNvPr>
          <p:cNvSpPr>
            <a:spLocks noChangeArrowheads="1"/>
          </p:cNvSpPr>
          <p:nvPr/>
        </p:nvSpPr>
        <p:spPr bwMode="auto">
          <a:xfrm>
            <a:off x="2667000" y="3351212"/>
            <a:ext cx="533400" cy="533400"/>
          </a:xfrm>
          <a:prstGeom prst="rect">
            <a:avLst/>
          </a:prstGeom>
          <a:solidFill>
            <a:schemeClr val="bg1"/>
          </a:solidFill>
          <a:ln w="9525">
            <a:solidFill>
              <a:schemeClr val="tx1"/>
            </a:solidFill>
            <a:miter lim="800000"/>
            <a:headEnd/>
            <a:tailEnd/>
          </a:ln>
          <a:effectLst/>
        </p:spPr>
        <p:txBody>
          <a:bodyPr wrap="none" anchor="ctr"/>
          <a:lstStyle/>
          <a:p>
            <a:pPr algn="ctr"/>
            <a:endParaRPr lang="en-US" sz="2000"/>
          </a:p>
        </p:txBody>
      </p:sp>
      <p:sp>
        <p:nvSpPr>
          <p:cNvPr id="8" name="Rectangle 46">
            <a:extLst>
              <a:ext uri="{FF2B5EF4-FFF2-40B4-BE49-F238E27FC236}">
                <a16:creationId xmlns:a16="http://schemas.microsoft.com/office/drawing/2014/main" id="{634F17C9-E3F5-4E32-AC92-7720104D5E8C}"/>
              </a:ext>
            </a:extLst>
          </p:cNvPr>
          <p:cNvSpPr>
            <a:spLocks noChangeArrowheads="1"/>
          </p:cNvSpPr>
          <p:nvPr/>
        </p:nvSpPr>
        <p:spPr bwMode="auto">
          <a:xfrm>
            <a:off x="1600200" y="3351212"/>
            <a:ext cx="533400" cy="533400"/>
          </a:xfrm>
          <a:prstGeom prst="rect">
            <a:avLst/>
          </a:prstGeom>
          <a:solidFill>
            <a:schemeClr val="tx2"/>
          </a:solidFill>
          <a:ln w="9525">
            <a:solidFill>
              <a:schemeClr val="tx1"/>
            </a:solidFill>
            <a:miter lim="800000"/>
            <a:headEnd/>
            <a:tailEnd/>
          </a:ln>
          <a:effectLst/>
        </p:spPr>
        <p:txBody>
          <a:bodyPr wrap="none" anchor="ctr"/>
          <a:lstStyle/>
          <a:p>
            <a:pPr algn="ctr"/>
            <a:endParaRPr lang="en-US" sz="2000"/>
          </a:p>
        </p:txBody>
      </p:sp>
      <p:sp>
        <p:nvSpPr>
          <p:cNvPr id="9" name="Rectangle 48">
            <a:extLst>
              <a:ext uri="{FF2B5EF4-FFF2-40B4-BE49-F238E27FC236}">
                <a16:creationId xmlns:a16="http://schemas.microsoft.com/office/drawing/2014/main" id="{9D324285-0264-4A85-8A7D-7197440AA686}"/>
              </a:ext>
            </a:extLst>
          </p:cNvPr>
          <p:cNvSpPr>
            <a:spLocks noChangeArrowheads="1"/>
          </p:cNvSpPr>
          <p:nvPr/>
        </p:nvSpPr>
        <p:spPr bwMode="auto">
          <a:xfrm>
            <a:off x="1066800" y="38846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10" name="Rectangle 55">
            <a:extLst>
              <a:ext uri="{FF2B5EF4-FFF2-40B4-BE49-F238E27FC236}">
                <a16:creationId xmlns:a16="http://schemas.microsoft.com/office/drawing/2014/main" id="{21DFAB37-982B-46DB-AE82-3EEC5CFAC6D9}"/>
              </a:ext>
            </a:extLst>
          </p:cNvPr>
          <p:cNvSpPr>
            <a:spLocks noChangeArrowheads="1"/>
          </p:cNvSpPr>
          <p:nvPr/>
        </p:nvSpPr>
        <p:spPr bwMode="auto">
          <a:xfrm>
            <a:off x="5334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1" name="Rectangle 56">
            <a:extLst>
              <a:ext uri="{FF2B5EF4-FFF2-40B4-BE49-F238E27FC236}">
                <a16:creationId xmlns:a16="http://schemas.microsoft.com/office/drawing/2014/main" id="{D68CB571-2FBD-4BA9-A047-C271A9CFCC0E}"/>
              </a:ext>
            </a:extLst>
          </p:cNvPr>
          <p:cNvSpPr>
            <a:spLocks noChangeArrowheads="1"/>
          </p:cNvSpPr>
          <p:nvPr/>
        </p:nvSpPr>
        <p:spPr bwMode="auto">
          <a:xfrm>
            <a:off x="533400" y="3351212"/>
            <a:ext cx="533400" cy="533400"/>
          </a:xfrm>
          <a:prstGeom prst="rect">
            <a:avLst/>
          </a:prstGeom>
          <a:solidFill>
            <a:schemeClr val="bg1"/>
          </a:solidFill>
          <a:ln w="9525">
            <a:solidFill>
              <a:schemeClr val="tx1"/>
            </a:solidFill>
            <a:miter lim="800000"/>
            <a:headEnd/>
            <a:tailEnd/>
          </a:ln>
          <a:effectLst/>
        </p:spPr>
        <p:txBody>
          <a:bodyPr wrap="none" anchor="ctr"/>
          <a:lstStyle/>
          <a:p>
            <a:pPr algn="ctr"/>
            <a:endParaRPr lang="en-US" sz="2000"/>
          </a:p>
        </p:txBody>
      </p:sp>
      <p:sp>
        <p:nvSpPr>
          <p:cNvPr id="12" name="Rectangle 58">
            <a:extLst>
              <a:ext uri="{FF2B5EF4-FFF2-40B4-BE49-F238E27FC236}">
                <a16:creationId xmlns:a16="http://schemas.microsoft.com/office/drawing/2014/main" id="{54AD396A-37DB-426F-A72D-38E9515F383F}"/>
              </a:ext>
            </a:extLst>
          </p:cNvPr>
          <p:cNvSpPr>
            <a:spLocks noChangeArrowheads="1"/>
          </p:cNvSpPr>
          <p:nvPr/>
        </p:nvSpPr>
        <p:spPr bwMode="auto">
          <a:xfrm>
            <a:off x="5334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3" name="Rectangle 59">
            <a:extLst>
              <a:ext uri="{FF2B5EF4-FFF2-40B4-BE49-F238E27FC236}">
                <a16:creationId xmlns:a16="http://schemas.microsoft.com/office/drawing/2014/main" id="{CC7C1A3D-865F-4774-9FB6-F5CB639038F8}"/>
              </a:ext>
            </a:extLst>
          </p:cNvPr>
          <p:cNvSpPr>
            <a:spLocks noChangeArrowheads="1"/>
          </p:cNvSpPr>
          <p:nvPr/>
        </p:nvSpPr>
        <p:spPr bwMode="auto">
          <a:xfrm>
            <a:off x="16002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4" name="Rectangle 60">
            <a:extLst>
              <a:ext uri="{FF2B5EF4-FFF2-40B4-BE49-F238E27FC236}">
                <a16:creationId xmlns:a16="http://schemas.microsoft.com/office/drawing/2014/main" id="{3BE553F9-9AA4-4554-AA5E-C5B5E9666A3C}"/>
              </a:ext>
            </a:extLst>
          </p:cNvPr>
          <p:cNvSpPr>
            <a:spLocks noChangeArrowheads="1"/>
          </p:cNvSpPr>
          <p:nvPr/>
        </p:nvSpPr>
        <p:spPr bwMode="auto">
          <a:xfrm>
            <a:off x="16002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5" name="Rectangle 61">
            <a:extLst>
              <a:ext uri="{FF2B5EF4-FFF2-40B4-BE49-F238E27FC236}">
                <a16:creationId xmlns:a16="http://schemas.microsoft.com/office/drawing/2014/main" id="{CE624842-F195-42BF-BD12-125D8A59B845}"/>
              </a:ext>
            </a:extLst>
          </p:cNvPr>
          <p:cNvSpPr>
            <a:spLocks noChangeArrowheads="1"/>
          </p:cNvSpPr>
          <p:nvPr/>
        </p:nvSpPr>
        <p:spPr bwMode="auto">
          <a:xfrm>
            <a:off x="26670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6" name="Rectangle 62">
            <a:extLst>
              <a:ext uri="{FF2B5EF4-FFF2-40B4-BE49-F238E27FC236}">
                <a16:creationId xmlns:a16="http://schemas.microsoft.com/office/drawing/2014/main" id="{CACC22A2-EFB5-4CF7-BF5C-A7A49FD53652}"/>
              </a:ext>
            </a:extLst>
          </p:cNvPr>
          <p:cNvSpPr>
            <a:spLocks noChangeArrowheads="1"/>
          </p:cNvSpPr>
          <p:nvPr/>
        </p:nvSpPr>
        <p:spPr bwMode="auto">
          <a:xfrm>
            <a:off x="26670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7" name="Rectangle 63">
            <a:extLst>
              <a:ext uri="{FF2B5EF4-FFF2-40B4-BE49-F238E27FC236}">
                <a16:creationId xmlns:a16="http://schemas.microsoft.com/office/drawing/2014/main" id="{547A17F1-75E0-4A51-AB48-4D3395F97662}"/>
              </a:ext>
            </a:extLst>
          </p:cNvPr>
          <p:cNvSpPr>
            <a:spLocks noChangeArrowheads="1"/>
          </p:cNvSpPr>
          <p:nvPr/>
        </p:nvSpPr>
        <p:spPr bwMode="auto">
          <a:xfrm>
            <a:off x="2133600" y="33512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8" name="Rectangle 64">
            <a:extLst>
              <a:ext uri="{FF2B5EF4-FFF2-40B4-BE49-F238E27FC236}">
                <a16:creationId xmlns:a16="http://schemas.microsoft.com/office/drawing/2014/main" id="{E45C9BA0-D32C-4762-953F-76714BE034F7}"/>
              </a:ext>
            </a:extLst>
          </p:cNvPr>
          <p:cNvSpPr>
            <a:spLocks noChangeArrowheads="1"/>
          </p:cNvSpPr>
          <p:nvPr/>
        </p:nvSpPr>
        <p:spPr bwMode="auto">
          <a:xfrm>
            <a:off x="1066800" y="33512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9" name="Rectangle 65">
            <a:extLst>
              <a:ext uri="{FF2B5EF4-FFF2-40B4-BE49-F238E27FC236}">
                <a16:creationId xmlns:a16="http://schemas.microsoft.com/office/drawing/2014/main" id="{214FC854-64AF-44FA-9F5A-8AD2BAB66C86}"/>
              </a:ext>
            </a:extLst>
          </p:cNvPr>
          <p:cNvSpPr>
            <a:spLocks noChangeArrowheads="1"/>
          </p:cNvSpPr>
          <p:nvPr/>
        </p:nvSpPr>
        <p:spPr bwMode="auto">
          <a:xfrm>
            <a:off x="1066800" y="28178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0" name="Rectangle 66">
            <a:extLst>
              <a:ext uri="{FF2B5EF4-FFF2-40B4-BE49-F238E27FC236}">
                <a16:creationId xmlns:a16="http://schemas.microsoft.com/office/drawing/2014/main" id="{62BAA707-4272-421C-9A30-47A930867F5E}"/>
              </a:ext>
            </a:extLst>
          </p:cNvPr>
          <p:cNvSpPr>
            <a:spLocks noChangeArrowheads="1"/>
          </p:cNvSpPr>
          <p:nvPr/>
        </p:nvSpPr>
        <p:spPr bwMode="auto">
          <a:xfrm>
            <a:off x="2133600" y="28178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1" name="Rectangle 67">
            <a:extLst>
              <a:ext uri="{FF2B5EF4-FFF2-40B4-BE49-F238E27FC236}">
                <a16:creationId xmlns:a16="http://schemas.microsoft.com/office/drawing/2014/main" id="{4B858907-DDC1-4284-8F9B-B0DC4C05A24C}"/>
              </a:ext>
            </a:extLst>
          </p:cNvPr>
          <p:cNvSpPr>
            <a:spLocks noChangeArrowheads="1"/>
          </p:cNvSpPr>
          <p:nvPr/>
        </p:nvSpPr>
        <p:spPr bwMode="auto">
          <a:xfrm>
            <a:off x="2133600" y="38846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2" name="Rectangle 21">
            <a:extLst>
              <a:ext uri="{FF2B5EF4-FFF2-40B4-BE49-F238E27FC236}">
                <a16:creationId xmlns:a16="http://schemas.microsoft.com/office/drawing/2014/main" id="{2F85BC6E-80B0-4B5C-A57F-B6205B141B07}"/>
              </a:ext>
            </a:extLst>
          </p:cNvPr>
          <p:cNvSpPr/>
          <p:nvPr/>
        </p:nvSpPr>
        <p:spPr>
          <a:xfrm>
            <a:off x="762000" y="4724400"/>
            <a:ext cx="8153400" cy="369332"/>
          </a:xfrm>
          <a:prstGeom prst="rect">
            <a:avLst/>
          </a:prstGeom>
        </p:spPr>
        <p:txBody>
          <a:bodyPr wrap="square">
            <a:spAutoFit/>
          </a:bodyPr>
          <a:lstStyle/>
          <a:p>
            <a:r>
              <a:rPr lang="en-US" dirty="0"/>
              <a:t>Image intensity               Voltage to monitor         Display intensity</a:t>
            </a:r>
          </a:p>
        </p:txBody>
      </p:sp>
      <p:pic>
        <p:nvPicPr>
          <p:cNvPr id="25" name="Graphic 24" descr="High voltage">
            <a:extLst>
              <a:ext uri="{FF2B5EF4-FFF2-40B4-BE49-F238E27FC236}">
                <a16:creationId xmlns:a16="http://schemas.microsoft.com/office/drawing/2014/main" id="{8E36F984-A359-4838-9E4C-BD70AA4C09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6358" y="2674132"/>
            <a:ext cx="1977244" cy="1977244"/>
          </a:xfrm>
          <a:prstGeom prst="rect">
            <a:avLst/>
          </a:prstGeom>
        </p:spPr>
      </p:pic>
      <p:pic>
        <p:nvPicPr>
          <p:cNvPr id="27" name="Graphic 26" descr="Monitor">
            <a:extLst>
              <a:ext uri="{FF2B5EF4-FFF2-40B4-BE49-F238E27FC236}">
                <a16:creationId xmlns:a16="http://schemas.microsoft.com/office/drawing/2014/main" id="{2E8EBCBC-0E72-4A29-8D74-34FB6F580C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781" y="2674132"/>
            <a:ext cx="1977244" cy="1977244"/>
          </a:xfrm>
          <a:prstGeom prst="rect">
            <a:avLst/>
          </a:prstGeom>
        </p:spPr>
      </p:pic>
      <p:sp>
        <p:nvSpPr>
          <p:cNvPr id="28" name="Arrow: Down 27">
            <a:extLst>
              <a:ext uri="{FF2B5EF4-FFF2-40B4-BE49-F238E27FC236}">
                <a16:creationId xmlns:a16="http://schemas.microsoft.com/office/drawing/2014/main" id="{3463EC46-B3AB-47EB-A54B-C62BFD58E281}"/>
              </a:ext>
            </a:extLst>
          </p:cNvPr>
          <p:cNvSpPr/>
          <p:nvPr/>
        </p:nvSpPr>
        <p:spPr bwMode="auto">
          <a:xfrm rot="16200000">
            <a:off x="3629292" y="3204866"/>
            <a:ext cx="369332" cy="762000"/>
          </a:xfrm>
          <a:prstGeom prst="down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30" name="Arrow: Down 29">
            <a:extLst>
              <a:ext uri="{FF2B5EF4-FFF2-40B4-BE49-F238E27FC236}">
                <a16:creationId xmlns:a16="http://schemas.microsoft.com/office/drawing/2014/main" id="{C14CA18F-69BE-41B8-9BE1-1C4AC0D1CA7D}"/>
              </a:ext>
            </a:extLst>
          </p:cNvPr>
          <p:cNvSpPr/>
          <p:nvPr/>
        </p:nvSpPr>
        <p:spPr bwMode="auto">
          <a:xfrm rot="16200000">
            <a:off x="5915292" y="3204866"/>
            <a:ext cx="369332" cy="762000"/>
          </a:xfrm>
          <a:prstGeom prst="down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aphicFrame>
        <p:nvGraphicFramePr>
          <p:cNvPr id="31" name="Object 2">
            <a:extLst>
              <a:ext uri="{FF2B5EF4-FFF2-40B4-BE49-F238E27FC236}">
                <a16:creationId xmlns:a16="http://schemas.microsoft.com/office/drawing/2014/main" id="{EDAF2E4E-2DAC-4A41-AA4E-6595888ECCF0}"/>
              </a:ext>
            </a:extLst>
          </p:cNvPr>
          <p:cNvGraphicFramePr>
            <a:graphicFrameLocks noChangeAspect="1"/>
          </p:cNvGraphicFramePr>
          <p:nvPr/>
        </p:nvGraphicFramePr>
        <p:xfrm>
          <a:off x="5566558" y="5231587"/>
          <a:ext cx="1828800" cy="471488"/>
        </p:xfrm>
        <a:graphic>
          <a:graphicData uri="http://schemas.openxmlformats.org/presentationml/2006/ole">
            <mc:AlternateContent xmlns:mc="http://schemas.openxmlformats.org/markup-compatibility/2006">
              <mc:Choice xmlns:v="urn:schemas-microsoft-com:vml" Requires="v">
                <p:oleObj name="Equation" r:id="rId7" imgW="1040948" imgH="253890" progId="Equation.3">
                  <p:embed/>
                </p:oleObj>
              </mc:Choice>
              <mc:Fallback>
                <p:oleObj name="Equation" r:id="rId7" imgW="1040948" imgH="253890" progId="Equation.3">
                  <p:embed/>
                  <p:pic>
                    <p:nvPicPr>
                      <p:cNvPr id="31" name="Object 2">
                        <a:extLst>
                          <a:ext uri="{FF2B5EF4-FFF2-40B4-BE49-F238E27FC236}">
                            <a16:creationId xmlns:a16="http://schemas.microsoft.com/office/drawing/2014/main" id="{EDAF2E4E-2DAC-4A41-AA4E-6595888EC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6558" y="5231587"/>
                        <a:ext cx="18288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on a Monitor</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18</a:t>
            </a:fld>
            <a:endParaRPr lang="en-US"/>
          </a:p>
        </p:txBody>
      </p:sp>
      <p:sp>
        <p:nvSpPr>
          <p:cNvPr id="7" name="Rectangle 44">
            <a:extLst>
              <a:ext uri="{FF2B5EF4-FFF2-40B4-BE49-F238E27FC236}">
                <a16:creationId xmlns:a16="http://schemas.microsoft.com/office/drawing/2014/main" id="{EFD315A1-0682-47A3-8BF9-18E00A71476F}"/>
              </a:ext>
            </a:extLst>
          </p:cNvPr>
          <p:cNvSpPr>
            <a:spLocks noChangeArrowheads="1"/>
          </p:cNvSpPr>
          <p:nvPr/>
        </p:nvSpPr>
        <p:spPr bwMode="auto">
          <a:xfrm>
            <a:off x="2667000" y="3351212"/>
            <a:ext cx="533400" cy="533400"/>
          </a:xfrm>
          <a:prstGeom prst="rect">
            <a:avLst/>
          </a:prstGeom>
          <a:solidFill>
            <a:schemeClr val="bg1"/>
          </a:solidFill>
          <a:ln w="9525">
            <a:solidFill>
              <a:schemeClr val="tx1"/>
            </a:solidFill>
            <a:miter lim="800000"/>
            <a:headEnd/>
            <a:tailEnd/>
          </a:ln>
          <a:effectLst/>
        </p:spPr>
        <p:txBody>
          <a:bodyPr wrap="none" anchor="ctr"/>
          <a:lstStyle/>
          <a:p>
            <a:pPr algn="ctr"/>
            <a:endParaRPr lang="en-US" sz="2000"/>
          </a:p>
        </p:txBody>
      </p:sp>
      <p:sp>
        <p:nvSpPr>
          <p:cNvPr id="8" name="Rectangle 46">
            <a:extLst>
              <a:ext uri="{FF2B5EF4-FFF2-40B4-BE49-F238E27FC236}">
                <a16:creationId xmlns:a16="http://schemas.microsoft.com/office/drawing/2014/main" id="{634F17C9-E3F5-4E32-AC92-7720104D5E8C}"/>
              </a:ext>
            </a:extLst>
          </p:cNvPr>
          <p:cNvSpPr>
            <a:spLocks noChangeArrowheads="1"/>
          </p:cNvSpPr>
          <p:nvPr/>
        </p:nvSpPr>
        <p:spPr bwMode="auto">
          <a:xfrm>
            <a:off x="1600200" y="3351212"/>
            <a:ext cx="533400" cy="533400"/>
          </a:xfrm>
          <a:prstGeom prst="rect">
            <a:avLst/>
          </a:prstGeom>
          <a:solidFill>
            <a:schemeClr val="tx2"/>
          </a:solidFill>
          <a:ln w="9525">
            <a:solidFill>
              <a:schemeClr val="tx1"/>
            </a:solidFill>
            <a:miter lim="800000"/>
            <a:headEnd/>
            <a:tailEnd/>
          </a:ln>
          <a:effectLst/>
        </p:spPr>
        <p:txBody>
          <a:bodyPr wrap="none" anchor="ctr"/>
          <a:lstStyle/>
          <a:p>
            <a:pPr algn="ctr"/>
            <a:endParaRPr lang="en-US" sz="2000"/>
          </a:p>
        </p:txBody>
      </p:sp>
      <p:sp>
        <p:nvSpPr>
          <p:cNvPr id="9" name="Rectangle 48">
            <a:extLst>
              <a:ext uri="{FF2B5EF4-FFF2-40B4-BE49-F238E27FC236}">
                <a16:creationId xmlns:a16="http://schemas.microsoft.com/office/drawing/2014/main" id="{9D324285-0264-4A85-8A7D-7197440AA686}"/>
              </a:ext>
            </a:extLst>
          </p:cNvPr>
          <p:cNvSpPr>
            <a:spLocks noChangeArrowheads="1"/>
          </p:cNvSpPr>
          <p:nvPr/>
        </p:nvSpPr>
        <p:spPr bwMode="auto">
          <a:xfrm>
            <a:off x="1066800" y="38846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10" name="Rectangle 55">
            <a:extLst>
              <a:ext uri="{FF2B5EF4-FFF2-40B4-BE49-F238E27FC236}">
                <a16:creationId xmlns:a16="http://schemas.microsoft.com/office/drawing/2014/main" id="{21DFAB37-982B-46DB-AE82-3EEC5CFAC6D9}"/>
              </a:ext>
            </a:extLst>
          </p:cNvPr>
          <p:cNvSpPr>
            <a:spLocks noChangeArrowheads="1"/>
          </p:cNvSpPr>
          <p:nvPr/>
        </p:nvSpPr>
        <p:spPr bwMode="auto">
          <a:xfrm>
            <a:off x="5334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1" name="Rectangle 56">
            <a:extLst>
              <a:ext uri="{FF2B5EF4-FFF2-40B4-BE49-F238E27FC236}">
                <a16:creationId xmlns:a16="http://schemas.microsoft.com/office/drawing/2014/main" id="{D68CB571-2FBD-4BA9-A047-C271A9CFCC0E}"/>
              </a:ext>
            </a:extLst>
          </p:cNvPr>
          <p:cNvSpPr>
            <a:spLocks noChangeArrowheads="1"/>
          </p:cNvSpPr>
          <p:nvPr/>
        </p:nvSpPr>
        <p:spPr bwMode="auto">
          <a:xfrm>
            <a:off x="533400" y="3351212"/>
            <a:ext cx="533400" cy="533400"/>
          </a:xfrm>
          <a:prstGeom prst="rect">
            <a:avLst/>
          </a:prstGeom>
          <a:solidFill>
            <a:schemeClr val="bg1"/>
          </a:solidFill>
          <a:ln w="9525">
            <a:solidFill>
              <a:schemeClr val="tx1"/>
            </a:solidFill>
            <a:miter lim="800000"/>
            <a:headEnd/>
            <a:tailEnd/>
          </a:ln>
          <a:effectLst/>
        </p:spPr>
        <p:txBody>
          <a:bodyPr wrap="none" anchor="ctr"/>
          <a:lstStyle/>
          <a:p>
            <a:pPr algn="ctr"/>
            <a:endParaRPr lang="en-US" sz="2000"/>
          </a:p>
        </p:txBody>
      </p:sp>
      <p:sp>
        <p:nvSpPr>
          <p:cNvPr id="12" name="Rectangle 58">
            <a:extLst>
              <a:ext uri="{FF2B5EF4-FFF2-40B4-BE49-F238E27FC236}">
                <a16:creationId xmlns:a16="http://schemas.microsoft.com/office/drawing/2014/main" id="{54AD396A-37DB-426F-A72D-38E9515F383F}"/>
              </a:ext>
            </a:extLst>
          </p:cNvPr>
          <p:cNvSpPr>
            <a:spLocks noChangeArrowheads="1"/>
          </p:cNvSpPr>
          <p:nvPr/>
        </p:nvSpPr>
        <p:spPr bwMode="auto">
          <a:xfrm>
            <a:off x="5334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3" name="Rectangle 59">
            <a:extLst>
              <a:ext uri="{FF2B5EF4-FFF2-40B4-BE49-F238E27FC236}">
                <a16:creationId xmlns:a16="http://schemas.microsoft.com/office/drawing/2014/main" id="{CC7C1A3D-865F-4774-9FB6-F5CB639038F8}"/>
              </a:ext>
            </a:extLst>
          </p:cNvPr>
          <p:cNvSpPr>
            <a:spLocks noChangeArrowheads="1"/>
          </p:cNvSpPr>
          <p:nvPr/>
        </p:nvSpPr>
        <p:spPr bwMode="auto">
          <a:xfrm>
            <a:off x="16002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4" name="Rectangle 60">
            <a:extLst>
              <a:ext uri="{FF2B5EF4-FFF2-40B4-BE49-F238E27FC236}">
                <a16:creationId xmlns:a16="http://schemas.microsoft.com/office/drawing/2014/main" id="{3BE553F9-9AA4-4554-AA5E-C5B5E9666A3C}"/>
              </a:ext>
            </a:extLst>
          </p:cNvPr>
          <p:cNvSpPr>
            <a:spLocks noChangeArrowheads="1"/>
          </p:cNvSpPr>
          <p:nvPr/>
        </p:nvSpPr>
        <p:spPr bwMode="auto">
          <a:xfrm>
            <a:off x="16002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5" name="Rectangle 61">
            <a:extLst>
              <a:ext uri="{FF2B5EF4-FFF2-40B4-BE49-F238E27FC236}">
                <a16:creationId xmlns:a16="http://schemas.microsoft.com/office/drawing/2014/main" id="{CE624842-F195-42BF-BD12-125D8A59B845}"/>
              </a:ext>
            </a:extLst>
          </p:cNvPr>
          <p:cNvSpPr>
            <a:spLocks noChangeArrowheads="1"/>
          </p:cNvSpPr>
          <p:nvPr/>
        </p:nvSpPr>
        <p:spPr bwMode="auto">
          <a:xfrm>
            <a:off x="2667000" y="28178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6" name="Rectangle 62">
            <a:extLst>
              <a:ext uri="{FF2B5EF4-FFF2-40B4-BE49-F238E27FC236}">
                <a16:creationId xmlns:a16="http://schemas.microsoft.com/office/drawing/2014/main" id="{CACC22A2-EFB5-4CF7-BF5C-A7A49FD53652}"/>
              </a:ext>
            </a:extLst>
          </p:cNvPr>
          <p:cNvSpPr>
            <a:spLocks noChangeArrowheads="1"/>
          </p:cNvSpPr>
          <p:nvPr/>
        </p:nvSpPr>
        <p:spPr bwMode="auto">
          <a:xfrm>
            <a:off x="2667000" y="38846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7" name="Rectangle 63">
            <a:extLst>
              <a:ext uri="{FF2B5EF4-FFF2-40B4-BE49-F238E27FC236}">
                <a16:creationId xmlns:a16="http://schemas.microsoft.com/office/drawing/2014/main" id="{547A17F1-75E0-4A51-AB48-4D3395F97662}"/>
              </a:ext>
            </a:extLst>
          </p:cNvPr>
          <p:cNvSpPr>
            <a:spLocks noChangeArrowheads="1"/>
          </p:cNvSpPr>
          <p:nvPr/>
        </p:nvSpPr>
        <p:spPr bwMode="auto">
          <a:xfrm>
            <a:off x="2133600" y="33512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8" name="Rectangle 64">
            <a:extLst>
              <a:ext uri="{FF2B5EF4-FFF2-40B4-BE49-F238E27FC236}">
                <a16:creationId xmlns:a16="http://schemas.microsoft.com/office/drawing/2014/main" id="{E45C9BA0-D32C-4762-953F-76714BE034F7}"/>
              </a:ext>
            </a:extLst>
          </p:cNvPr>
          <p:cNvSpPr>
            <a:spLocks noChangeArrowheads="1"/>
          </p:cNvSpPr>
          <p:nvPr/>
        </p:nvSpPr>
        <p:spPr bwMode="auto">
          <a:xfrm>
            <a:off x="1066800" y="3351212"/>
            <a:ext cx="533400" cy="533400"/>
          </a:xfrm>
          <a:prstGeom prst="rect">
            <a:avLst/>
          </a:prstGeom>
          <a:solidFill>
            <a:srgbClr val="404040"/>
          </a:solidFill>
          <a:ln w="9525">
            <a:solidFill>
              <a:schemeClr val="tx1"/>
            </a:solidFill>
            <a:miter lim="800000"/>
            <a:headEnd/>
            <a:tailEnd/>
          </a:ln>
          <a:effectLst/>
        </p:spPr>
        <p:txBody>
          <a:bodyPr wrap="none" anchor="ctr"/>
          <a:lstStyle/>
          <a:p>
            <a:pPr algn="ctr"/>
            <a:endParaRPr lang="en-US" sz="2000"/>
          </a:p>
        </p:txBody>
      </p:sp>
      <p:sp>
        <p:nvSpPr>
          <p:cNvPr id="19" name="Rectangle 65">
            <a:extLst>
              <a:ext uri="{FF2B5EF4-FFF2-40B4-BE49-F238E27FC236}">
                <a16:creationId xmlns:a16="http://schemas.microsoft.com/office/drawing/2014/main" id="{214FC854-64AF-44FA-9F5A-8AD2BAB66C86}"/>
              </a:ext>
            </a:extLst>
          </p:cNvPr>
          <p:cNvSpPr>
            <a:spLocks noChangeArrowheads="1"/>
          </p:cNvSpPr>
          <p:nvPr/>
        </p:nvSpPr>
        <p:spPr bwMode="auto">
          <a:xfrm>
            <a:off x="1066800" y="28178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0" name="Rectangle 66">
            <a:extLst>
              <a:ext uri="{FF2B5EF4-FFF2-40B4-BE49-F238E27FC236}">
                <a16:creationId xmlns:a16="http://schemas.microsoft.com/office/drawing/2014/main" id="{62BAA707-4272-421C-9A30-47A930867F5E}"/>
              </a:ext>
            </a:extLst>
          </p:cNvPr>
          <p:cNvSpPr>
            <a:spLocks noChangeArrowheads="1"/>
          </p:cNvSpPr>
          <p:nvPr/>
        </p:nvSpPr>
        <p:spPr bwMode="auto">
          <a:xfrm>
            <a:off x="2133600" y="28178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1" name="Rectangle 67">
            <a:extLst>
              <a:ext uri="{FF2B5EF4-FFF2-40B4-BE49-F238E27FC236}">
                <a16:creationId xmlns:a16="http://schemas.microsoft.com/office/drawing/2014/main" id="{4B858907-DDC1-4284-8F9B-B0DC4C05A24C}"/>
              </a:ext>
            </a:extLst>
          </p:cNvPr>
          <p:cNvSpPr>
            <a:spLocks noChangeArrowheads="1"/>
          </p:cNvSpPr>
          <p:nvPr/>
        </p:nvSpPr>
        <p:spPr bwMode="auto">
          <a:xfrm>
            <a:off x="2133600" y="3884612"/>
            <a:ext cx="533400" cy="5334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endParaRPr lang="en-US" sz="2000"/>
          </a:p>
        </p:txBody>
      </p:sp>
      <p:sp>
        <p:nvSpPr>
          <p:cNvPr id="22" name="Rectangle 21">
            <a:extLst>
              <a:ext uri="{FF2B5EF4-FFF2-40B4-BE49-F238E27FC236}">
                <a16:creationId xmlns:a16="http://schemas.microsoft.com/office/drawing/2014/main" id="{2F85BC6E-80B0-4B5C-A57F-B6205B141B07}"/>
              </a:ext>
            </a:extLst>
          </p:cNvPr>
          <p:cNvSpPr/>
          <p:nvPr/>
        </p:nvSpPr>
        <p:spPr>
          <a:xfrm>
            <a:off x="762000" y="4724400"/>
            <a:ext cx="8153400" cy="369332"/>
          </a:xfrm>
          <a:prstGeom prst="rect">
            <a:avLst/>
          </a:prstGeom>
        </p:spPr>
        <p:txBody>
          <a:bodyPr wrap="square">
            <a:spAutoFit/>
          </a:bodyPr>
          <a:lstStyle/>
          <a:p>
            <a:r>
              <a:rPr lang="en-US" dirty="0"/>
              <a:t>Image intensity               Voltage to monitor         Display intensity</a:t>
            </a:r>
          </a:p>
        </p:txBody>
      </p:sp>
      <p:pic>
        <p:nvPicPr>
          <p:cNvPr id="25" name="Graphic 24" descr="High voltage">
            <a:extLst>
              <a:ext uri="{FF2B5EF4-FFF2-40B4-BE49-F238E27FC236}">
                <a16:creationId xmlns:a16="http://schemas.microsoft.com/office/drawing/2014/main" id="{8E36F984-A359-4838-9E4C-BD70AA4C09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6358" y="2674132"/>
            <a:ext cx="1977244" cy="1977244"/>
          </a:xfrm>
          <a:prstGeom prst="rect">
            <a:avLst/>
          </a:prstGeom>
        </p:spPr>
      </p:pic>
      <p:pic>
        <p:nvPicPr>
          <p:cNvPr id="27" name="Graphic 26" descr="Monitor">
            <a:extLst>
              <a:ext uri="{FF2B5EF4-FFF2-40B4-BE49-F238E27FC236}">
                <a16:creationId xmlns:a16="http://schemas.microsoft.com/office/drawing/2014/main" id="{2E8EBCBC-0E72-4A29-8D74-34FB6F580C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781" y="2674132"/>
            <a:ext cx="1977244" cy="1977244"/>
          </a:xfrm>
          <a:prstGeom prst="rect">
            <a:avLst/>
          </a:prstGeom>
        </p:spPr>
      </p:pic>
      <p:sp>
        <p:nvSpPr>
          <p:cNvPr id="28" name="Arrow: Down 27">
            <a:extLst>
              <a:ext uri="{FF2B5EF4-FFF2-40B4-BE49-F238E27FC236}">
                <a16:creationId xmlns:a16="http://schemas.microsoft.com/office/drawing/2014/main" id="{3463EC46-B3AB-47EB-A54B-C62BFD58E281}"/>
              </a:ext>
            </a:extLst>
          </p:cNvPr>
          <p:cNvSpPr/>
          <p:nvPr/>
        </p:nvSpPr>
        <p:spPr bwMode="auto">
          <a:xfrm rot="16200000">
            <a:off x="3629292" y="3204866"/>
            <a:ext cx="369332" cy="762000"/>
          </a:xfrm>
          <a:prstGeom prst="down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30" name="Arrow: Down 29">
            <a:extLst>
              <a:ext uri="{FF2B5EF4-FFF2-40B4-BE49-F238E27FC236}">
                <a16:creationId xmlns:a16="http://schemas.microsoft.com/office/drawing/2014/main" id="{C14CA18F-69BE-41B8-9BE1-1C4AC0D1CA7D}"/>
              </a:ext>
            </a:extLst>
          </p:cNvPr>
          <p:cNvSpPr/>
          <p:nvPr/>
        </p:nvSpPr>
        <p:spPr bwMode="auto">
          <a:xfrm rot="16200000">
            <a:off x="5915292" y="3204866"/>
            <a:ext cx="369332" cy="762000"/>
          </a:xfrm>
          <a:prstGeom prst="down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aphicFrame>
        <p:nvGraphicFramePr>
          <p:cNvPr id="31" name="Object 2">
            <a:extLst>
              <a:ext uri="{FF2B5EF4-FFF2-40B4-BE49-F238E27FC236}">
                <a16:creationId xmlns:a16="http://schemas.microsoft.com/office/drawing/2014/main" id="{EDAF2E4E-2DAC-4A41-AA4E-6595888ECCF0}"/>
              </a:ext>
            </a:extLst>
          </p:cNvPr>
          <p:cNvGraphicFramePr>
            <a:graphicFrameLocks noChangeAspect="1"/>
          </p:cNvGraphicFramePr>
          <p:nvPr/>
        </p:nvGraphicFramePr>
        <p:xfrm>
          <a:off x="5566558" y="5231587"/>
          <a:ext cx="1828800" cy="471488"/>
        </p:xfrm>
        <a:graphic>
          <a:graphicData uri="http://schemas.openxmlformats.org/presentationml/2006/ole">
            <mc:AlternateContent xmlns:mc="http://schemas.openxmlformats.org/markup-compatibility/2006">
              <mc:Choice xmlns:v="urn:schemas-microsoft-com:vml" Requires="v">
                <p:oleObj name="Equation" r:id="rId7" imgW="1040948" imgH="253890" progId="Equation.3">
                  <p:embed/>
                </p:oleObj>
              </mc:Choice>
              <mc:Fallback>
                <p:oleObj name="Equation" r:id="rId7" imgW="1040948" imgH="253890" progId="Equation.3">
                  <p:embed/>
                  <p:pic>
                    <p:nvPicPr>
                      <p:cNvPr id="31" name="Object 2">
                        <a:extLst>
                          <a:ext uri="{FF2B5EF4-FFF2-40B4-BE49-F238E27FC236}">
                            <a16:creationId xmlns:a16="http://schemas.microsoft.com/office/drawing/2014/main" id="{EDAF2E4E-2DAC-4A41-AA4E-6595888EC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6558" y="5231587"/>
                        <a:ext cx="18288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3">
            <a:extLst>
              <a:ext uri="{FF2B5EF4-FFF2-40B4-BE49-F238E27FC236}">
                <a16:creationId xmlns:a16="http://schemas.microsoft.com/office/drawing/2014/main" id="{7AFCE764-1BE8-4108-8EAA-EA3FEFA56AD2}"/>
              </a:ext>
            </a:extLst>
          </p:cNvPr>
          <p:cNvGraphicFramePr>
            <a:graphicFrameLocks noChangeAspect="1"/>
          </p:cNvGraphicFramePr>
          <p:nvPr/>
        </p:nvGraphicFramePr>
        <p:xfrm>
          <a:off x="2218520" y="5143720"/>
          <a:ext cx="1766888" cy="560388"/>
        </p:xfrm>
        <a:graphic>
          <a:graphicData uri="http://schemas.openxmlformats.org/presentationml/2006/ole">
            <mc:AlternateContent xmlns:mc="http://schemas.openxmlformats.org/markup-compatibility/2006">
              <mc:Choice xmlns:v="urn:schemas-microsoft-com:vml" Requires="v">
                <p:oleObj name="Equation" r:id="rId9" imgW="1002865" imgH="317362" progId="Equation.3">
                  <p:embed/>
                </p:oleObj>
              </mc:Choice>
              <mc:Fallback>
                <p:oleObj name="Equation" r:id="rId9" imgW="1002865" imgH="317362" progId="Equation.3">
                  <p:embed/>
                  <p:pic>
                    <p:nvPicPr>
                      <p:cNvPr id="26" name="Object 3">
                        <a:extLst>
                          <a:ext uri="{FF2B5EF4-FFF2-40B4-BE49-F238E27FC236}">
                            <a16:creationId xmlns:a16="http://schemas.microsoft.com/office/drawing/2014/main" id="{7AFCE764-1BE8-4108-8EAA-EA3FEFA56A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8520" y="5143720"/>
                        <a:ext cx="1766888"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9" name="Object 2">
                <a:extLst>
                  <a:ext uri="{FF2B5EF4-FFF2-40B4-BE49-F238E27FC236}">
                    <a16:creationId xmlns:a16="http://schemas.microsoft.com/office/drawing/2014/main" id="{5A9D46F5-337B-4A54-A25B-FD8F5FF22A48}"/>
                  </a:ext>
                </a:extLst>
              </p:cNvPr>
              <p:cNvSpPr txBox="1"/>
              <p:nvPr/>
            </p:nvSpPr>
            <p:spPr bwMode="auto">
              <a:xfrm>
                <a:off x="3871108" y="5715000"/>
                <a:ext cx="1828800" cy="47148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𝑑𝑖𝑠𝑝𝑙𝑎𝑦</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𝐼</m:t>
                          </m:r>
                        </m:e>
                        <m:sub>
                          <m:r>
                            <a:rPr lang="en-US" b="0" i="1" smtClean="0">
                              <a:solidFill>
                                <a:srgbClr val="000000"/>
                              </a:solidFill>
                              <a:latin typeface="Cambria Math" panose="02040503050406030204" pitchFamily="18" charset="0"/>
                            </a:rPr>
                            <m:t>𝑖𝑚𝑎𝑔𝑒</m:t>
                          </m:r>
                        </m:sub>
                        <m:sup/>
                      </m:sSubSup>
                    </m:oMath>
                  </m:oMathPara>
                </a14:m>
                <a:endParaRPr lang="en-US" dirty="0"/>
              </a:p>
            </p:txBody>
          </p:sp>
        </mc:Choice>
        <mc:Fallback xmlns="">
          <p:sp>
            <p:nvSpPr>
              <p:cNvPr id="29" name="Object 2">
                <a:extLst>
                  <a:ext uri="{FF2B5EF4-FFF2-40B4-BE49-F238E27FC236}">
                    <a16:creationId xmlns:a16="http://schemas.microsoft.com/office/drawing/2014/main" id="{5A9D46F5-337B-4A54-A25B-FD8F5FF22A48}"/>
                  </a:ext>
                </a:extLst>
              </p:cNvPr>
              <p:cNvSpPr txBox="1">
                <a:spLocks noRot="1" noChangeAspect="1" noMove="1" noResize="1" noEditPoints="1" noAdjustHandles="1" noChangeArrowheads="1" noChangeShapeType="1" noTextEdit="1"/>
              </p:cNvSpPr>
              <p:nvPr/>
            </p:nvSpPr>
            <p:spPr bwMode="auto">
              <a:xfrm>
                <a:off x="3871108" y="5715000"/>
                <a:ext cx="1828800" cy="471487"/>
              </a:xfrm>
              <a:prstGeom prst="rect">
                <a:avLst/>
              </a:prstGeom>
              <a:blipFill>
                <a:blip r:embed="rId12"/>
                <a:stretch>
                  <a:fillRect b="-1299"/>
                </a:stretch>
              </a:blipFill>
            </p:spPr>
            <p:txBody>
              <a:bodyPr/>
              <a:lstStyle/>
              <a:p>
                <a:r>
                  <a:rPr lang="en-US">
                    <a:noFill/>
                  </a:rPr>
                  <a:t> </a:t>
                </a:r>
              </a:p>
            </p:txBody>
          </p:sp>
        </mc:Fallback>
      </mc:AlternateContent>
    </p:spTree>
    <p:extLst>
      <p:ext uri="{BB962C8B-B14F-4D97-AF65-F5344CB8AC3E}">
        <p14:creationId xmlns:p14="http://schemas.microsoft.com/office/powerpoint/2010/main" val="336503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Gamma Control</a:t>
            </a:r>
          </a:p>
        </p:txBody>
      </p:sp>
      <p:sp>
        <p:nvSpPr>
          <p:cNvPr id="4" name="Rectangle 3"/>
          <p:cNvSpPr txBox="1">
            <a:spLocks noChangeArrowheads="1"/>
          </p:cNvSpPr>
          <p:nvPr/>
        </p:nvSpPr>
        <p:spPr bwMode="auto">
          <a:xfrm>
            <a:off x="685800" y="1600200"/>
            <a:ext cx="7924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The mapping from voltage to display is usually an exponential function:</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To correct the problem, we pass the pixel values through a </a:t>
            </a:r>
            <a:r>
              <a:rPr kumimoji="0" lang="en-US" sz="2400" b="0" i="1" u="none" strike="noStrike" kern="0" cap="none" spc="0" normalizeH="0" baseline="0" noProof="0" dirty="0">
                <a:ln>
                  <a:noFill/>
                </a:ln>
                <a:solidFill>
                  <a:schemeClr val="tx1"/>
                </a:solidFill>
                <a:effectLst/>
                <a:uLnTx/>
                <a:uFillTx/>
                <a:latin typeface="+mn-lt"/>
                <a:ea typeface="+mn-ea"/>
                <a:cs typeface="+mn-cs"/>
              </a:rPr>
              <a:t>gamma function</a:t>
            </a:r>
            <a:r>
              <a:rPr kumimoji="0" lang="en-US" sz="2400" b="0" i="0" u="none" strike="noStrike" kern="0" cap="none" spc="0" normalizeH="0" baseline="0" noProof="0" dirty="0">
                <a:ln>
                  <a:noFill/>
                </a:ln>
                <a:solidFill>
                  <a:schemeClr val="tx1"/>
                </a:solidFill>
                <a:effectLst/>
                <a:uLnTx/>
                <a:uFillTx/>
                <a:latin typeface="+mn-lt"/>
                <a:ea typeface="+mn-ea"/>
                <a:cs typeface="+mn-cs"/>
              </a:rPr>
              <a:t> before converting them to the monitor</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This process is called </a:t>
            </a:r>
            <a:r>
              <a:rPr kumimoji="0" lang="en-US" sz="2400" b="0" i="1" u="none" strike="noStrike" kern="0" cap="none" spc="0" normalizeH="0" baseline="0" noProof="0" dirty="0">
                <a:ln>
                  <a:noFill/>
                </a:ln>
                <a:solidFill>
                  <a:schemeClr val="tx1"/>
                </a:solidFill>
                <a:effectLst/>
                <a:uLnTx/>
                <a:uFillTx/>
                <a:latin typeface="+mn-lt"/>
                <a:ea typeface="+mn-ea"/>
                <a:cs typeface="+mn-cs"/>
              </a:rPr>
              <a:t>gamma correction</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The parameter, </a:t>
            </a:r>
            <a:r>
              <a:rPr kumimoji="0" lang="en-US" sz="2400" b="0" i="0" u="none" strike="noStrike" kern="0" cap="none" spc="0" normalizeH="0" baseline="0" noProof="0" dirty="0">
                <a:ln>
                  <a:noFill/>
                </a:ln>
                <a:solidFill>
                  <a:schemeClr val="tx1"/>
                </a:solidFill>
                <a:effectLst/>
                <a:uLnTx/>
                <a:uFillTx/>
                <a:latin typeface="+mn-lt"/>
                <a:ea typeface="+mn-ea"/>
                <a:cs typeface="+mn-cs"/>
                <a:sym typeface="Symbol" pitchFamily="18" charset="2"/>
              </a:rPr>
              <a:t></a:t>
            </a:r>
            <a:r>
              <a:rPr kumimoji="0" lang="en-US" sz="2400" b="0" i="0" u="none" strike="noStrike" kern="0" cap="none" spc="0" normalizeH="0" baseline="0" noProof="0" dirty="0">
                <a:ln>
                  <a:noFill/>
                </a:ln>
                <a:solidFill>
                  <a:schemeClr val="tx1"/>
                </a:solidFill>
                <a:effectLst/>
                <a:uLnTx/>
                <a:uFillTx/>
                <a:latin typeface="+mn-lt"/>
                <a:ea typeface="+mn-ea"/>
                <a:cs typeface="+mn-cs"/>
              </a:rPr>
              <a:t>, is controlled by the user</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It should be matched to a particular monitor</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Typical values are between 2.2 and 2.5</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The mapping can be done in hardware or software</a:t>
            </a:r>
          </a:p>
        </p:txBody>
      </p:sp>
      <p:graphicFrame>
        <p:nvGraphicFramePr>
          <p:cNvPr id="1026" name="Object 2"/>
          <p:cNvGraphicFramePr>
            <a:graphicFrameLocks noChangeAspect="1"/>
          </p:cNvGraphicFramePr>
          <p:nvPr/>
        </p:nvGraphicFramePr>
        <p:xfrm>
          <a:off x="4343400" y="2057400"/>
          <a:ext cx="1828800" cy="471488"/>
        </p:xfrm>
        <a:graphic>
          <a:graphicData uri="http://schemas.openxmlformats.org/presentationml/2006/ole">
            <mc:AlternateContent xmlns:mc="http://schemas.openxmlformats.org/markup-compatibility/2006">
              <mc:Choice xmlns:v="urn:schemas-microsoft-com:vml" Requires="v">
                <p:oleObj name="Equation" r:id="rId3" imgW="1040948" imgH="253890" progId="Equation.3">
                  <p:embed/>
                </p:oleObj>
              </mc:Choice>
              <mc:Fallback>
                <p:oleObj name="Equation" r:id="rId3" imgW="1040948" imgH="253890" progId="Equation.3">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57400"/>
                        <a:ext cx="18288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3657600" y="3352800"/>
          <a:ext cx="1766888" cy="560388"/>
        </p:xfrm>
        <a:graphic>
          <a:graphicData uri="http://schemas.openxmlformats.org/presentationml/2006/ole">
            <mc:AlternateContent xmlns:mc="http://schemas.openxmlformats.org/markup-compatibility/2006">
              <mc:Choice xmlns:v="urn:schemas-microsoft-com:vml" Requires="v">
                <p:oleObj name="Equation" r:id="rId5" imgW="1002865" imgH="317362" progId="Equation.3">
                  <p:embed/>
                </p:oleObj>
              </mc:Choice>
              <mc:Fallback>
                <p:oleObj name="Equation" r:id="rId5" imgW="1002865" imgH="317362" progId="Equation.3">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352800"/>
                        <a:ext cx="1766888"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7037288-ABAD-4E56-93DB-19D71962093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	</a:t>
            </a:r>
          </a:p>
        </p:txBody>
      </p:sp>
      <p:sp>
        <p:nvSpPr>
          <p:cNvPr id="3" name="Content Placeholder 2"/>
          <p:cNvSpPr>
            <a:spLocks noGrp="1"/>
          </p:cNvSpPr>
          <p:nvPr>
            <p:ph idx="1"/>
          </p:nvPr>
        </p:nvSpPr>
        <p:spPr/>
        <p:txBody>
          <a:bodyPr/>
          <a:lstStyle/>
          <a:p>
            <a:pPr marL="469900" lvl="1" indent="-469900">
              <a:buFont typeface="Wingdings" pitchFamily="2" charset="2"/>
              <a:buChar char="o"/>
            </a:pPr>
            <a:r>
              <a:rPr lang="en-US" sz="2400" dirty="0"/>
              <a:t>Read </a:t>
            </a:r>
            <a:r>
              <a:rPr lang="en-US" sz="2400" i="1" dirty="0"/>
              <a:t>Programming Tutorial 1</a:t>
            </a:r>
            <a:r>
              <a:rPr lang="en-US" sz="2400" dirty="0"/>
              <a:t> before trying compiling Project 1 code</a:t>
            </a:r>
          </a:p>
          <a:p>
            <a:r>
              <a:rPr lang="en-US" sz="2800" dirty="0"/>
              <a:t>Homework 1 – due Oct. 05 before class</a:t>
            </a:r>
          </a:p>
          <a:p>
            <a:pPr lvl="1"/>
            <a:r>
              <a:rPr lang="en-US" sz="2400" dirty="0"/>
              <a:t>Email your submission to </a:t>
            </a:r>
            <a:r>
              <a:rPr lang="en-US" sz="2400" dirty="0">
                <a:hlinkClick r:id="rId2"/>
              </a:rPr>
              <a:t>lizhan@pdx.edu</a:t>
            </a:r>
            <a:endParaRPr lang="en-US" sz="2400" dirty="0"/>
          </a:p>
          <a:p>
            <a:pPr lvl="1"/>
            <a:endParaRPr lang="en-US" sz="2400" dirty="0"/>
          </a:p>
          <a:p>
            <a:pPr marL="866775" lvl="2" indent="-469900"/>
            <a:endParaRPr lang="en-US" sz="2000" dirty="0"/>
          </a:p>
          <a:p>
            <a:pPr marL="469900" lvl="1" indent="-469900"/>
            <a:endParaRPr lang="en-US" dirty="0"/>
          </a:p>
          <a:p>
            <a:endParaRPr lang="en-US" sz="2400"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7815262" cy="4267200"/>
          </a:xfrm>
        </p:spPr>
        <p:txBody>
          <a:bodyPr/>
          <a:lstStyle/>
          <a:p>
            <a:r>
              <a:rPr lang="en-US" sz="2800" dirty="0">
                <a:solidFill>
                  <a:schemeClr val="bg2"/>
                </a:solidFill>
              </a:rPr>
              <a:t>Digital images</a:t>
            </a:r>
          </a:p>
          <a:p>
            <a:pPr lvl="1"/>
            <a:r>
              <a:rPr lang="en-US" sz="2000" dirty="0">
                <a:solidFill>
                  <a:schemeClr val="bg2"/>
                </a:solidFill>
              </a:rPr>
              <a:t>Raster vs. Vector</a:t>
            </a:r>
          </a:p>
          <a:p>
            <a:pPr lvl="1"/>
            <a:r>
              <a:rPr lang="en-US" sz="2000" dirty="0">
                <a:solidFill>
                  <a:schemeClr val="bg2"/>
                </a:solidFill>
              </a:rPr>
              <a:t>Digital images as discrete representations of reality</a:t>
            </a:r>
          </a:p>
          <a:p>
            <a:pPr lvl="1"/>
            <a:r>
              <a:rPr lang="en-US" sz="2000" dirty="0">
                <a:solidFill>
                  <a:schemeClr val="bg2"/>
                </a:solidFill>
              </a:rPr>
              <a:t>Human perception in deciding resolution and image depth</a:t>
            </a:r>
            <a:endParaRPr lang="en-US" dirty="0">
              <a:solidFill>
                <a:schemeClr val="bg2"/>
              </a:solidFill>
            </a:endParaRPr>
          </a:p>
          <a:p>
            <a:r>
              <a:rPr lang="en-US" sz="2800" dirty="0"/>
              <a:t>Color</a:t>
            </a:r>
          </a:p>
          <a:p>
            <a:r>
              <a:rPr lang="en-US" sz="2800" dirty="0"/>
              <a:t>Tri-</a:t>
            </a:r>
            <a:r>
              <a:rPr lang="en-US" sz="2800" dirty="0" err="1"/>
              <a:t>Chromacy</a:t>
            </a:r>
            <a:endParaRPr lang="en-US" sz="2800" dirty="0"/>
          </a:p>
          <a:p>
            <a:r>
              <a:rPr lang="en-US" sz="2800" dirty="0"/>
              <a:t>Digital Color</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20</a:t>
            </a:fld>
            <a:endParaRPr lang="en-US"/>
          </a:p>
        </p:txBody>
      </p:sp>
    </p:spTree>
    <p:extLst>
      <p:ext uri="{BB962C8B-B14F-4D97-AF65-F5344CB8AC3E}">
        <p14:creationId xmlns:p14="http://schemas.microsoft.com/office/powerpoint/2010/main" val="310711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Color</a:t>
            </a:r>
          </a:p>
        </p:txBody>
      </p:sp>
      <p:sp>
        <p:nvSpPr>
          <p:cNvPr id="3" name="Content Placeholder 2"/>
          <p:cNvSpPr>
            <a:spLocks noGrp="1"/>
          </p:cNvSpPr>
          <p:nvPr>
            <p:ph idx="1"/>
          </p:nvPr>
        </p:nvSpPr>
        <p:spPr/>
        <p:txBody>
          <a:bodyPr/>
          <a:lstStyle/>
          <a:p>
            <a:pPr>
              <a:lnSpc>
                <a:spcPct val="90000"/>
              </a:lnSpc>
            </a:pPr>
            <a:r>
              <a:rPr lang="en-US" altLang="en-US" sz="2400" dirty="0"/>
              <a:t>So far, we have only discussed intensities, so called </a:t>
            </a:r>
            <a:r>
              <a:rPr lang="en-US" altLang="en-US" sz="2400" i="1" dirty="0"/>
              <a:t>achromatic light </a:t>
            </a:r>
            <a:r>
              <a:rPr lang="en-US" altLang="en-US" sz="2400" dirty="0"/>
              <a:t>(shades of gray)</a:t>
            </a:r>
          </a:p>
          <a:p>
            <a:pPr>
              <a:lnSpc>
                <a:spcPct val="90000"/>
              </a:lnSpc>
            </a:pPr>
            <a:r>
              <a:rPr lang="en-US" altLang="en-US" sz="2400" dirty="0"/>
              <a:t>On the order of 10 color names are widely recognized by English speakers - other languages have fewer/more, but not much more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Color</a:t>
            </a:r>
          </a:p>
        </p:txBody>
      </p:sp>
      <p:sp>
        <p:nvSpPr>
          <p:cNvPr id="3" name="Content Placeholder 2"/>
          <p:cNvSpPr>
            <a:spLocks noGrp="1"/>
          </p:cNvSpPr>
          <p:nvPr>
            <p:ph idx="1"/>
          </p:nvPr>
        </p:nvSpPr>
        <p:spPr/>
        <p:txBody>
          <a:bodyPr/>
          <a:lstStyle/>
          <a:p>
            <a:pPr>
              <a:lnSpc>
                <a:spcPct val="90000"/>
              </a:lnSpc>
            </a:pPr>
            <a:r>
              <a:rPr lang="en-US" altLang="en-US" sz="2400" dirty="0"/>
              <a:t>So far, we have only discussed intensities, so called </a:t>
            </a:r>
            <a:r>
              <a:rPr lang="en-US" altLang="en-US" sz="2400" i="1" dirty="0"/>
              <a:t>achromatic light </a:t>
            </a:r>
            <a:r>
              <a:rPr lang="en-US" altLang="en-US" sz="2400" dirty="0"/>
              <a:t>(shades of gray)</a:t>
            </a:r>
          </a:p>
          <a:p>
            <a:pPr>
              <a:lnSpc>
                <a:spcPct val="90000"/>
              </a:lnSpc>
            </a:pPr>
            <a:r>
              <a:rPr lang="en-US" altLang="en-US" sz="2400" dirty="0"/>
              <a:t>On the order of 10 color names are widely recognized by English speakers - other languages have fewer/more, but not much more</a:t>
            </a:r>
          </a:p>
          <a:p>
            <a:pPr>
              <a:lnSpc>
                <a:spcPct val="90000"/>
              </a:lnSpc>
            </a:pPr>
            <a:r>
              <a:rPr lang="en-US" altLang="en-US" sz="2400" dirty="0"/>
              <a:t>Accurate color reproduction is commercially valuable - e.g. painting a house, producing artwork</a:t>
            </a:r>
          </a:p>
          <a:p>
            <a:pPr>
              <a:lnSpc>
                <a:spcPct val="90000"/>
              </a:lnSpc>
            </a:pPr>
            <a:r>
              <a:rPr lang="en-US" altLang="en-US" sz="2400" dirty="0"/>
              <a:t>E-commerce has accentuated color reproduction issues, as has the creation of digital libraries</a:t>
            </a:r>
          </a:p>
          <a:p>
            <a:pPr>
              <a:lnSpc>
                <a:spcPct val="90000"/>
              </a:lnSpc>
            </a:pPr>
            <a:r>
              <a:rPr lang="en-US" altLang="en-US" sz="2400" dirty="0"/>
              <a:t>Color consistency is also important in user interfaces, e.g.: what you see on the monitor should match the printed version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22</a:t>
            </a:fld>
            <a:endParaRPr lang="en-US"/>
          </a:p>
        </p:txBody>
      </p:sp>
    </p:spTree>
    <p:extLst>
      <p:ext uri="{BB962C8B-B14F-4D97-AF65-F5344CB8AC3E}">
        <p14:creationId xmlns:p14="http://schemas.microsoft.com/office/powerpoint/2010/main" val="18967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Title 1">
            <a:extLst>
              <a:ext uri="{FF2B5EF4-FFF2-40B4-BE49-F238E27FC236}">
                <a16:creationId xmlns:a16="http://schemas.microsoft.com/office/drawing/2014/main" id="{56727638-D16F-5990-2609-3BB53B9D5971}"/>
              </a:ext>
            </a:extLst>
          </p:cNvPr>
          <p:cNvSpPr>
            <a:spLocks noGrp="1"/>
          </p:cNvSpPr>
          <p:nvPr>
            <p:ph type="title"/>
          </p:nvPr>
        </p:nvSpPr>
        <p:spPr>
          <a:xfrm>
            <a:off x="574675" y="304800"/>
            <a:ext cx="8001000" cy="1216025"/>
          </a:xfrm>
        </p:spPr>
        <p:txBody>
          <a:bodyPr/>
          <a:lstStyle/>
          <a:p>
            <a:r>
              <a:rPr lang="en-US" dirty="0"/>
              <a:t>Color Cards</a:t>
            </a:r>
          </a:p>
        </p:txBody>
      </p:sp>
      <p:pic>
        <p:nvPicPr>
          <p:cNvPr id="64514" name="Picture 2">
            <a:extLst>
              <a:ext uri="{FF2B5EF4-FFF2-40B4-BE49-F238E27FC236}">
                <a16:creationId xmlns:a16="http://schemas.microsoft.com/office/drawing/2014/main" id="{144D91A8-0947-F8FE-99E7-21D7A2345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188"/>
          <a:stretch/>
        </p:blipFill>
        <p:spPr bwMode="auto">
          <a:xfrm>
            <a:off x="1219200" y="2062421"/>
            <a:ext cx="6705600" cy="357632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EFCA3A4-93BE-690C-4D23-320589B7BF85}"/>
              </a:ext>
            </a:extLst>
          </p:cNvPr>
          <p:cNvSpPr>
            <a:spLocks noGrp="1"/>
          </p:cNvSpPr>
          <p:nvPr>
            <p:ph type="sldNum" sz="quarter" idx="12"/>
          </p:nvPr>
        </p:nvSpPr>
        <p:spPr>
          <a:xfrm>
            <a:off x="6172200" y="6248400"/>
            <a:ext cx="1981200" cy="476250"/>
          </a:xfrm>
        </p:spPr>
        <p:txBody>
          <a:bodyPr wrap="square" anchor="t">
            <a:normAutofit/>
          </a:bodyPr>
          <a:lstStyle/>
          <a:p>
            <a:pPr>
              <a:spcAft>
                <a:spcPts val="600"/>
              </a:spcAft>
            </a:pPr>
            <a:fld id="{B1256FC4-4315-4C46-9870-1CC822852738}" type="slidenum">
              <a:rPr lang="en-US" smtClean="0"/>
              <a:pPr>
                <a:spcAft>
                  <a:spcPts val="600"/>
                </a:spcAft>
              </a:pPr>
              <a:t>23</a:t>
            </a:fld>
            <a:endParaRPr lang="en-US"/>
          </a:p>
        </p:txBody>
      </p:sp>
      <p:sp>
        <p:nvSpPr>
          <p:cNvPr id="5" name="TextBox 4">
            <a:extLst>
              <a:ext uri="{FF2B5EF4-FFF2-40B4-BE49-F238E27FC236}">
                <a16:creationId xmlns:a16="http://schemas.microsoft.com/office/drawing/2014/main" id="{D97D30ED-8E55-A5BB-B4A4-52C8EA11B231}"/>
              </a:ext>
            </a:extLst>
          </p:cNvPr>
          <p:cNvSpPr txBox="1"/>
          <p:nvPr/>
        </p:nvSpPr>
        <p:spPr>
          <a:xfrm>
            <a:off x="566738" y="6563557"/>
            <a:ext cx="7315200" cy="246221"/>
          </a:xfrm>
          <a:prstGeom prst="rect">
            <a:avLst/>
          </a:prstGeom>
          <a:noFill/>
        </p:spPr>
        <p:txBody>
          <a:bodyPr wrap="square">
            <a:spAutoFit/>
          </a:bodyPr>
          <a:lstStyle/>
          <a:p>
            <a:r>
              <a:rPr lang="en-US" sz="1000" dirty="0"/>
              <a:t>https://www.wisebread.com/25-beautiful-things-you-can-make-with-paint-sample-cards</a:t>
            </a:r>
          </a:p>
        </p:txBody>
      </p:sp>
    </p:spTree>
    <p:extLst>
      <p:ext uri="{BB962C8B-B14F-4D97-AF65-F5344CB8AC3E}">
        <p14:creationId xmlns:p14="http://schemas.microsoft.com/office/powerpoint/2010/main" val="28087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and Color</a:t>
            </a:r>
          </a:p>
        </p:txBody>
      </p:sp>
      <p:sp>
        <p:nvSpPr>
          <p:cNvPr id="3" name="Content Placeholder 2"/>
          <p:cNvSpPr>
            <a:spLocks noGrp="1"/>
          </p:cNvSpPr>
          <p:nvPr>
            <p:ph idx="1"/>
          </p:nvPr>
        </p:nvSpPr>
        <p:spPr>
          <a:xfrm>
            <a:off x="566738" y="1752600"/>
            <a:ext cx="8196262" cy="4267200"/>
          </a:xfrm>
        </p:spPr>
        <p:txBody>
          <a:bodyPr/>
          <a:lstStyle/>
          <a:p>
            <a:r>
              <a:rPr lang="en-US" sz="2800" dirty="0"/>
              <a:t>The frequency, </a:t>
            </a:r>
            <a:r>
              <a:rPr lang="el-GR" sz="2800" dirty="0">
                <a:sym typeface="Math A" pitchFamily="18" charset="2"/>
              </a:rPr>
              <a:t>ω</a:t>
            </a:r>
            <a:r>
              <a:rPr lang="en-US" sz="2800" dirty="0">
                <a:sym typeface="Math A" pitchFamily="18" charset="2"/>
              </a:rPr>
              <a:t>,</a:t>
            </a:r>
            <a:r>
              <a:rPr lang="en-US" sz="2800" dirty="0"/>
              <a:t> of light determines its “color”</a:t>
            </a:r>
          </a:p>
          <a:p>
            <a:pPr lvl="1"/>
            <a:r>
              <a:rPr lang="en-US" sz="2400" dirty="0"/>
              <a:t>Wavelength, </a:t>
            </a:r>
            <a:r>
              <a:rPr lang="el-GR" sz="2400" dirty="0">
                <a:latin typeface="Times New Roman" panose="02020603050405020304" pitchFamily="18" charset="0"/>
                <a:cs typeface="Times New Roman" panose="02020603050405020304" pitchFamily="18" charset="0"/>
              </a:rPr>
              <a:t>λ</a:t>
            </a:r>
            <a:r>
              <a:rPr lang="en-US" sz="2400" dirty="0">
                <a:sym typeface="Math A" pitchFamily="18" charset="2"/>
              </a:rPr>
              <a:t>,</a:t>
            </a:r>
            <a:r>
              <a:rPr lang="en-US" sz="2400" dirty="0"/>
              <a:t> is related</a:t>
            </a:r>
          </a:p>
          <a:p>
            <a:pPr lvl="1"/>
            <a:r>
              <a:rPr lang="en-US" sz="2400" dirty="0"/>
              <a:t>Energy also related</a:t>
            </a:r>
          </a:p>
          <a:p>
            <a:r>
              <a:rPr lang="en-US" sz="2800" dirty="0"/>
              <a:t>Describe incoming light by a </a:t>
            </a:r>
            <a:r>
              <a:rPr lang="en-US" sz="2800" i="1" dirty="0"/>
              <a:t>spectrum</a:t>
            </a:r>
          </a:p>
          <a:p>
            <a:pPr lvl="1"/>
            <a:r>
              <a:rPr lang="en-US" sz="2400" dirty="0"/>
              <a:t>Intensity of light at each frequency</a:t>
            </a:r>
          </a:p>
          <a:p>
            <a:pPr lvl="1"/>
            <a:r>
              <a:rPr lang="en-US" sz="2400" dirty="0"/>
              <a:t>A graph of intensity vs. frequency</a:t>
            </a:r>
          </a:p>
          <a:p>
            <a:r>
              <a:rPr lang="en-US" sz="2800" dirty="0"/>
              <a:t>We care about wavelengths in the visible spectrum: between the infra-red (700nm) and the ultra-violet (400nm)</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81025" y="1828800"/>
            <a:ext cx="7251700" cy="2808288"/>
            <a:chOff x="606" y="1152"/>
            <a:chExt cx="4568" cy="1769"/>
          </a:xfrm>
        </p:grpSpPr>
        <p:grpSp>
          <p:nvGrpSpPr>
            <p:cNvPr id="3" name="Group 5"/>
            <p:cNvGrpSpPr>
              <a:grpSpLocks/>
            </p:cNvGrpSpPr>
            <p:nvPr/>
          </p:nvGrpSpPr>
          <p:grpSpPr bwMode="auto">
            <a:xfrm>
              <a:off x="960" y="1152"/>
              <a:ext cx="2928" cy="1440"/>
              <a:chOff x="1296" y="1344"/>
              <a:chExt cx="2928" cy="1440"/>
            </a:xfrm>
          </p:grpSpPr>
          <p:sp>
            <p:nvSpPr>
              <p:cNvPr id="81926"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81927"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1928" name="Text Box 8"/>
            <p:cNvSpPr txBox="1">
              <a:spLocks noChangeArrowheads="1"/>
            </p:cNvSpPr>
            <p:nvPr/>
          </p:nvSpPr>
          <p:spPr bwMode="auto">
            <a:xfrm rot="16200000">
              <a:off x="355" y="1674"/>
              <a:ext cx="751" cy="250"/>
            </a:xfrm>
            <a:prstGeom prst="rect">
              <a:avLst/>
            </a:prstGeom>
            <a:noFill/>
            <a:ln w="9525">
              <a:noFill/>
              <a:miter lim="800000"/>
              <a:headEnd/>
              <a:tailEnd/>
            </a:ln>
            <a:effectLst/>
          </p:spPr>
          <p:txBody>
            <a:bodyPr wrap="none">
              <a:spAutoFit/>
            </a:bodyPr>
            <a:lstStyle/>
            <a:p>
              <a:r>
                <a:rPr lang="en-US" sz="2000"/>
                <a:t># Photons</a:t>
              </a:r>
            </a:p>
          </p:txBody>
        </p:sp>
        <p:sp>
          <p:nvSpPr>
            <p:cNvPr id="81929" name="Text Box 9"/>
            <p:cNvSpPr txBox="1">
              <a:spLocks noChangeArrowheads="1"/>
            </p:cNvSpPr>
            <p:nvPr/>
          </p:nvSpPr>
          <p:spPr bwMode="auto">
            <a:xfrm>
              <a:off x="3936" y="2479"/>
              <a:ext cx="1238" cy="250"/>
            </a:xfrm>
            <a:prstGeom prst="rect">
              <a:avLst/>
            </a:prstGeom>
            <a:noFill/>
            <a:ln w="9525">
              <a:noFill/>
              <a:miter lim="800000"/>
              <a:headEnd/>
              <a:tailEnd/>
            </a:ln>
            <a:effectLst/>
          </p:spPr>
          <p:txBody>
            <a:bodyPr wrap="none">
              <a:spAutoFit/>
            </a:bodyPr>
            <a:lstStyle/>
            <a:p>
              <a:r>
                <a:rPr lang="en-US" sz="2000"/>
                <a:t>Wavelength (nm)</a:t>
              </a:r>
            </a:p>
          </p:txBody>
        </p:sp>
        <p:sp>
          <p:nvSpPr>
            <p:cNvPr id="81930" name="Line 10"/>
            <p:cNvSpPr>
              <a:spLocks noChangeShapeType="1"/>
            </p:cNvSpPr>
            <p:nvPr/>
          </p:nvSpPr>
          <p:spPr bwMode="auto">
            <a:xfrm>
              <a:off x="960" y="2592"/>
              <a:ext cx="0" cy="96"/>
            </a:xfrm>
            <a:prstGeom prst="line">
              <a:avLst/>
            </a:prstGeom>
            <a:noFill/>
            <a:ln w="12700">
              <a:solidFill>
                <a:schemeClr val="tx1"/>
              </a:solidFill>
              <a:round/>
              <a:headEnd/>
              <a:tailEnd/>
            </a:ln>
            <a:effectLst/>
          </p:spPr>
          <p:txBody>
            <a:bodyPr/>
            <a:lstStyle/>
            <a:p>
              <a:endParaRPr lang="en-US"/>
            </a:p>
          </p:txBody>
        </p:sp>
        <p:sp>
          <p:nvSpPr>
            <p:cNvPr id="81931" name="Line 11"/>
            <p:cNvSpPr>
              <a:spLocks noChangeShapeType="1"/>
            </p:cNvSpPr>
            <p:nvPr/>
          </p:nvSpPr>
          <p:spPr bwMode="auto">
            <a:xfrm>
              <a:off x="3696" y="2592"/>
              <a:ext cx="0" cy="96"/>
            </a:xfrm>
            <a:prstGeom prst="line">
              <a:avLst/>
            </a:prstGeom>
            <a:noFill/>
            <a:ln w="12700">
              <a:solidFill>
                <a:schemeClr val="tx1"/>
              </a:solidFill>
              <a:round/>
              <a:headEnd/>
              <a:tailEnd/>
            </a:ln>
            <a:effectLst/>
          </p:spPr>
          <p:txBody>
            <a:bodyPr/>
            <a:lstStyle/>
            <a:p>
              <a:endParaRPr lang="en-US"/>
            </a:p>
          </p:txBody>
        </p:sp>
        <p:sp>
          <p:nvSpPr>
            <p:cNvPr id="81932" name="Line 12"/>
            <p:cNvSpPr>
              <a:spLocks noChangeShapeType="1"/>
            </p:cNvSpPr>
            <p:nvPr/>
          </p:nvSpPr>
          <p:spPr bwMode="auto">
            <a:xfrm>
              <a:off x="1872" y="2592"/>
              <a:ext cx="0" cy="96"/>
            </a:xfrm>
            <a:prstGeom prst="line">
              <a:avLst/>
            </a:prstGeom>
            <a:noFill/>
            <a:ln w="12700">
              <a:solidFill>
                <a:schemeClr val="tx1"/>
              </a:solidFill>
              <a:round/>
              <a:headEnd/>
              <a:tailEnd/>
            </a:ln>
            <a:effectLst/>
          </p:spPr>
          <p:txBody>
            <a:bodyPr/>
            <a:lstStyle/>
            <a:p>
              <a:endParaRPr lang="en-US"/>
            </a:p>
          </p:txBody>
        </p:sp>
        <p:sp>
          <p:nvSpPr>
            <p:cNvPr id="81933" name="Line 13"/>
            <p:cNvSpPr>
              <a:spLocks noChangeShapeType="1"/>
            </p:cNvSpPr>
            <p:nvPr/>
          </p:nvSpPr>
          <p:spPr bwMode="auto">
            <a:xfrm>
              <a:off x="2784" y="2592"/>
              <a:ext cx="0" cy="96"/>
            </a:xfrm>
            <a:prstGeom prst="line">
              <a:avLst/>
            </a:prstGeom>
            <a:noFill/>
            <a:ln w="12700">
              <a:solidFill>
                <a:schemeClr val="tx1"/>
              </a:solidFill>
              <a:round/>
              <a:headEnd/>
              <a:tailEnd/>
            </a:ln>
            <a:effectLst/>
          </p:spPr>
          <p:txBody>
            <a:bodyPr/>
            <a:lstStyle/>
            <a:p>
              <a:endParaRPr lang="en-US"/>
            </a:p>
          </p:txBody>
        </p:sp>
        <p:sp>
          <p:nvSpPr>
            <p:cNvPr id="81934" name="Text Box 14"/>
            <p:cNvSpPr txBox="1">
              <a:spLocks noChangeArrowheads="1"/>
            </p:cNvSpPr>
            <p:nvPr/>
          </p:nvSpPr>
          <p:spPr bwMode="auto">
            <a:xfrm>
              <a:off x="768" y="2671"/>
              <a:ext cx="356" cy="250"/>
            </a:xfrm>
            <a:prstGeom prst="rect">
              <a:avLst/>
            </a:prstGeom>
            <a:noFill/>
            <a:ln w="9525">
              <a:noFill/>
              <a:miter lim="800000"/>
              <a:headEnd/>
              <a:tailEnd/>
            </a:ln>
            <a:effectLst/>
          </p:spPr>
          <p:txBody>
            <a:bodyPr wrap="none">
              <a:spAutoFit/>
            </a:bodyPr>
            <a:lstStyle/>
            <a:p>
              <a:r>
                <a:rPr lang="en-US" sz="2000"/>
                <a:t>400</a:t>
              </a:r>
            </a:p>
          </p:txBody>
        </p:sp>
        <p:sp>
          <p:nvSpPr>
            <p:cNvPr id="81935" name="Text Box 15"/>
            <p:cNvSpPr txBox="1">
              <a:spLocks noChangeArrowheads="1"/>
            </p:cNvSpPr>
            <p:nvPr/>
          </p:nvSpPr>
          <p:spPr bwMode="auto">
            <a:xfrm>
              <a:off x="1632" y="2671"/>
              <a:ext cx="356" cy="250"/>
            </a:xfrm>
            <a:prstGeom prst="rect">
              <a:avLst/>
            </a:prstGeom>
            <a:noFill/>
            <a:ln w="9525">
              <a:noFill/>
              <a:miter lim="800000"/>
              <a:headEnd/>
              <a:tailEnd/>
            </a:ln>
            <a:effectLst/>
          </p:spPr>
          <p:txBody>
            <a:bodyPr wrap="none">
              <a:spAutoFit/>
            </a:bodyPr>
            <a:lstStyle/>
            <a:p>
              <a:r>
                <a:rPr lang="en-US" sz="2000"/>
                <a:t>500</a:t>
              </a:r>
            </a:p>
          </p:txBody>
        </p:sp>
        <p:sp>
          <p:nvSpPr>
            <p:cNvPr id="81936" name="Text Box 16"/>
            <p:cNvSpPr txBox="1">
              <a:spLocks noChangeArrowheads="1"/>
            </p:cNvSpPr>
            <p:nvPr/>
          </p:nvSpPr>
          <p:spPr bwMode="auto">
            <a:xfrm>
              <a:off x="2544" y="2671"/>
              <a:ext cx="356" cy="250"/>
            </a:xfrm>
            <a:prstGeom prst="rect">
              <a:avLst/>
            </a:prstGeom>
            <a:noFill/>
            <a:ln w="9525">
              <a:noFill/>
              <a:miter lim="800000"/>
              <a:headEnd/>
              <a:tailEnd/>
            </a:ln>
            <a:effectLst/>
          </p:spPr>
          <p:txBody>
            <a:bodyPr wrap="none">
              <a:spAutoFit/>
            </a:bodyPr>
            <a:lstStyle/>
            <a:p>
              <a:r>
                <a:rPr lang="en-US" sz="2000"/>
                <a:t>600</a:t>
              </a:r>
            </a:p>
          </p:txBody>
        </p:sp>
        <p:sp>
          <p:nvSpPr>
            <p:cNvPr id="81937" name="Text Box 17"/>
            <p:cNvSpPr txBox="1">
              <a:spLocks noChangeArrowheads="1"/>
            </p:cNvSpPr>
            <p:nvPr/>
          </p:nvSpPr>
          <p:spPr bwMode="auto">
            <a:xfrm>
              <a:off x="3456" y="2671"/>
              <a:ext cx="356" cy="250"/>
            </a:xfrm>
            <a:prstGeom prst="rect">
              <a:avLst/>
            </a:prstGeom>
            <a:noFill/>
            <a:ln w="9525">
              <a:noFill/>
              <a:miter lim="800000"/>
              <a:headEnd/>
              <a:tailEnd/>
            </a:ln>
            <a:effectLst/>
          </p:spPr>
          <p:txBody>
            <a:bodyPr wrap="none">
              <a:spAutoFit/>
            </a:bodyPr>
            <a:lstStyle/>
            <a:p>
              <a:r>
                <a:rPr lang="en-US" sz="2000"/>
                <a:t>700</a:t>
              </a:r>
            </a:p>
          </p:txBody>
        </p:sp>
      </p:grpSp>
      <p:sp>
        <p:nvSpPr>
          <p:cNvPr id="81939" name="Freeform 19"/>
          <p:cNvSpPr>
            <a:spLocks/>
          </p:cNvSpPr>
          <p:nvPr/>
        </p:nvSpPr>
        <p:spPr bwMode="auto">
          <a:xfrm>
            <a:off x="1146175" y="2238375"/>
            <a:ext cx="4340225" cy="801688"/>
          </a:xfrm>
          <a:custGeom>
            <a:avLst/>
            <a:gdLst/>
            <a:ahLst/>
            <a:cxnLst>
              <a:cxn ang="0">
                <a:pos x="0" y="505"/>
              </a:cxn>
              <a:cxn ang="0">
                <a:pos x="236" y="75"/>
              </a:cxn>
              <a:cxn ang="0">
                <a:pos x="430" y="54"/>
              </a:cxn>
              <a:cxn ang="0">
                <a:pos x="541" y="96"/>
              </a:cxn>
              <a:cxn ang="0">
                <a:pos x="735" y="33"/>
              </a:cxn>
              <a:cxn ang="0">
                <a:pos x="1048" y="276"/>
              </a:cxn>
              <a:cxn ang="0">
                <a:pos x="1402" y="179"/>
              </a:cxn>
              <a:cxn ang="0">
                <a:pos x="1860" y="408"/>
              </a:cxn>
              <a:cxn ang="0">
                <a:pos x="2338" y="297"/>
              </a:cxn>
              <a:cxn ang="0">
                <a:pos x="2734" y="405"/>
              </a:cxn>
            </a:cxnLst>
            <a:rect l="0" t="0" r="r" b="b"/>
            <a:pathLst>
              <a:path w="2734" h="505">
                <a:moveTo>
                  <a:pt x="0" y="505"/>
                </a:moveTo>
                <a:cubicBezTo>
                  <a:pt x="39" y="433"/>
                  <a:pt x="164" y="150"/>
                  <a:pt x="236" y="75"/>
                </a:cubicBezTo>
                <a:cubicBezTo>
                  <a:pt x="308" y="0"/>
                  <a:pt x="379" y="51"/>
                  <a:pt x="430" y="54"/>
                </a:cubicBezTo>
                <a:cubicBezTo>
                  <a:pt x="481" y="57"/>
                  <a:pt x="490" y="99"/>
                  <a:pt x="541" y="96"/>
                </a:cubicBezTo>
                <a:cubicBezTo>
                  <a:pt x="592" y="93"/>
                  <a:pt x="650" y="3"/>
                  <a:pt x="735" y="33"/>
                </a:cubicBezTo>
                <a:cubicBezTo>
                  <a:pt x="820" y="63"/>
                  <a:pt x="937" y="252"/>
                  <a:pt x="1048" y="276"/>
                </a:cubicBezTo>
                <a:cubicBezTo>
                  <a:pt x="1159" y="300"/>
                  <a:pt x="1267" y="157"/>
                  <a:pt x="1402" y="179"/>
                </a:cubicBezTo>
                <a:cubicBezTo>
                  <a:pt x="1537" y="201"/>
                  <a:pt x="1704" y="388"/>
                  <a:pt x="1860" y="408"/>
                </a:cubicBezTo>
                <a:cubicBezTo>
                  <a:pt x="2016" y="428"/>
                  <a:pt x="2192" y="298"/>
                  <a:pt x="2338" y="297"/>
                </a:cubicBezTo>
                <a:cubicBezTo>
                  <a:pt x="2484" y="296"/>
                  <a:pt x="2668" y="387"/>
                  <a:pt x="2734" y="405"/>
                </a:cubicBezTo>
              </a:path>
            </a:pathLst>
          </a:custGeom>
          <a:noFill/>
          <a:ln w="28575" cap="flat" cmpd="sng">
            <a:solidFill>
              <a:schemeClr val="tx1"/>
            </a:solidFill>
            <a:prstDash val="solid"/>
            <a:round/>
            <a:headEnd/>
            <a:tailEnd/>
          </a:ln>
          <a:effectLst/>
        </p:spPr>
        <p:txBody>
          <a:bodyPr/>
          <a:lstStyle/>
          <a:p>
            <a:endParaRPr lang="en-US"/>
          </a:p>
        </p:txBody>
      </p:sp>
      <p:sp>
        <p:nvSpPr>
          <p:cNvPr id="81941" name="Rectangle 21"/>
          <p:cNvSpPr>
            <a:spLocks noGrp="1" noChangeArrowheads="1"/>
          </p:cNvSpPr>
          <p:nvPr>
            <p:ph type="body" sz="half" idx="2"/>
          </p:nvPr>
        </p:nvSpPr>
        <p:spPr>
          <a:xfrm>
            <a:off x="685800" y="4724400"/>
            <a:ext cx="7924800" cy="1219200"/>
          </a:xfrm>
          <a:noFill/>
          <a:ln/>
        </p:spPr>
        <p:txBody>
          <a:bodyPr/>
          <a:lstStyle/>
          <a:p>
            <a:r>
              <a:rPr lang="en-US" sz="2000" dirty="0"/>
              <a:t>Note the hump at short wavelengths - the sky is blue</a:t>
            </a:r>
          </a:p>
        </p:txBody>
      </p:sp>
      <p:sp>
        <p:nvSpPr>
          <p:cNvPr id="22" name="Rectangle 2"/>
          <p:cNvSpPr>
            <a:spLocks noGrp="1" noChangeArrowheads="1"/>
          </p:cNvSpPr>
          <p:nvPr>
            <p:ph type="title"/>
          </p:nvPr>
        </p:nvSpPr>
        <p:spPr>
          <a:xfrm>
            <a:off x="574675" y="304800"/>
            <a:ext cx="8001000" cy="1216025"/>
          </a:xfrm>
        </p:spPr>
        <p:txBody>
          <a:bodyPr/>
          <a:lstStyle/>
          <a:p>
            <a:r>
              <a:rPr lang="en-US" dirty="0"/>
              <a:t>Normal Daylight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and Wavelength</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26</a:t>
            </a:fld>
            <a:endParaRPr lang="en-US"/>
          </a:p>
        </p:txBody>
      </p:sp>
      <p:pic>
        <p:nvPicPr>
          <p:cNvPr id="65537" name="Picture 1"/>
          <p:cNvPicPr>
            <a:picLocks noChangeAspect="1" noChangeArrowheads="1"/>
          </p:cNvPicPr>
          <p:nvPr/>
        </p:nvPicPr>
        <p:blipFill>
          <a:blip r:embed="rId3" cstate="print"/>
          <a:srcRect/>
          <a:stretch>
            <a:fillRect/>
          </a:stretch>
        </p:blipFill>
        <p:spPr bwMode="auto">
          <a:xfrm>
            <a:off x="1524000" y="1905000"/>
            <a:ext cx="5857875" cy="37052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81025" y="1828800"/>
            <a:ext cx="7251700" cy="2808288"/>
            <a:chOff x="606" y="1152"/>
            <a:chExt cx="4568" cy="1769"/>
          </a:xfrm>
        </p:grpSpPr>
        <p:grpSp>
          <p:nvGrpSpPr>
            <p:cNvPr id="3" name="Group 5"/>
            <p:cNvGrpSpPr>
              <a:grpSpLocks/>
            </p:cNvGrpSpPr>
            <p:nvPr/>
          </p:nvGrpSpPr>
          <p:grpSpPr bwMode="auto">
            <a:xfrm>
              <a:off x="960" y="1152"/>
              <a:ext cx="2928" cy="1440"/>
              <a:chOff x="1296" y="1344"/>
              <a:chExt cx="2928" cy="1440"/>
            </a:xfrm>
          </p:grpSpPr>
          <p:sp>
            <p:nvSpPr>
              <p:cNvPr id="81926"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81927"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1928" name="Text Box 8"/>
            <p:cNvSpPr txBox="1">
              <a:spLocks noChangeArrowheads="1"/>
            </p:cNvSpPr>
            <p:nvPr/>
          </p:nvSpPr>
          <p:spPr bwMode="auto">
            <a:xfrm rot="16200000">
              <a:off x="355" y="1674"/>
              <a:ext cx="751" cy="250"/>
            </a:xfrm>
            <a:prstGeom prst="rect">
              <a:avLst/>
            </a:prstGeom>
            <a:noFill/>
            <a:ln w="9525">
              <a:noFill/>
              <a:miter lim="800000"/>
              <a:headEnd/>
              <a:tailEnd/>
            </a:ln>
            <a:effectLst/>
          </p:spPr>
          <p:txBody>
            <a:bodyPr wrap="none">
              <a:spAutoFit/>
            </a:bodyPr>
            <a:lstStyle/>
            <a:p>
              <a:r>
                <a:rPr lang="en-US" sz="2000"/>
                <a:t># Photons</a:t>
              </a:r>
            </a:p>
          </p:txBody>
        </p:sp>
        <p:sp>
          <p:nvSpPr>
            <p:cNvPr id="81929" name="Text Box 9"/>
            <p:cNvSpPr txBox="1">
              <a:spLocks noChangeArrowheads="1"/>
            </p:cNvSpPr>
            <p:nvPr/>
          </p:nvSpPr>
          <p:spPr bwMode="auto">
            <a:xfrm>
              <a:off x="3936" y="2479"/>
              <a:ext cx="1238" cy="250"/>
            </a:xfrm>
            <a:prstGeom prst="rect">
              <a:avLst/>
            </a:prstGeom>
            <a:noFill/>
            <a:ln w="9525">
              <a:noFill/>
              <a:miter lim="800000"/>
              <a:headEnd/>
              <a:tailEnd/>
            </a:ln>
            <a:effectLst/>
          </p:spPr>
          <p:txBody>
            <a:bodyPr wrap="none">
              <a:spAutoFit/>
            </a:bodyPr>
            <a:lstStyle/>
            <a:p>
              <a:r>
                <a:rPr lang="en-US" sz="2000"/>
                <a:t>Wavelength (nm)</a:t>
              </a:r>
            </a:p>
          </p:txBody>
        </p:sp>
        <p:sp>
          <p:nvSpPr>
            <p:cNvPr id="81930" name="Line 10"/>
            <p:cNvSpPr>
              <a:spLocks noChangeShapeType="1"/>
            </p:cNvSpPr>
            <p:nvPr/>
          </p:nvSpPr>
          <p:spPr bwMode="auto">
            <a:xfrm>
              <a:off x="960" y="2592"/>
              <a:ext cx="0" cy="96"/>
            </a:xfrm>
            <a:prstGeom prst="line">
              <a:avLst/>
            </a:prstGeom>
            <a:noFill/>
            <a:ln w="12700">
              <a:solidFill>
                <a:schemeClr val="tx1"/>
              </a:solidFill>
              <a:round/>
              <a:headEnd/>
              <a:tailEnd/>
            </a:ln>
            <a:effectLst/>
          </p:spPr>
          <p:txBody>
            <a:bodyPr/>
            <a:lstStyle/>
            <a:p>
              <a:endParaRPr lang="en-US"/>
            </a:p>
          </p:txBody>
        </p:sp>
        <p:sp>
          <p:nvSpPr>
            <p:cNvPr id="81931" name="Line 11"/>
            <p:cNvSpPr>
              <a:spLocks noChangeShapeType="1"/>
            </p:cNvSpPr>
            <p:nvPr/>
          </p:nvSpPr>
          <p:spPr bwMode="auto">
            <a:xfrm>
              <a:off x="3696" y="2592"/>
              <a:ext cx="0" cy="96"/>
            </a:xfrm>
            <a:prstGeom prst="line">
              <a:avLst/>
            </a:prstGeom>
            <a:noFill/>
            <a:ln w="12700">
              <a:solidFill>
                <a:schemeClr val="tx1"/>
              </a:solidFill>
              <a:round/>
              <a:headEnd/>
              <a:tailEnd/>
            </a:ln>
            <a:effectLst/>
          </p:spPr>
          <p:txBody>
            <a:bodyPr/>
            <a:lstStyle/>
            <a:p>
              <a:endParaRPr lang="en-US"/>
            </a:p>
          </p:txBody>
        </p:sp>
        <p:sp>
          <p:nvSpPr>
            <p:cNvPr id="81932" name="Line 12"/>
            <p:cNvSpPr>
              <a:spLocks noChangeShapeType="1"/>
            </p:cNvSpPr>
            <p:nvPr/>
          </p:nvSpPr>
          <p:spPr bwMode="auto">
            <a:xfrm>
              <a:off x="1872" y="2592"/>
              <a:ext cx="0" cy="96"/>
            </a:xfrm>
            <a:prstGeom prst="line">
              <a:avLst/>
            </a:prstGeom>
            <a:noFill/>
            <a:ln w="12700">
              <a:solidFill>
                <a:schemeClr val="tx1"/>
              </a:solidFill>
              <a:round/>
              <a:headEnd/>
              <a:tailEnd/>
            </a:ln>
            <a:effectLst/>
          </p:spPr>
          <p:txBody>
            <a:bodyPr/>
            <a:lstStyle/>
            <a:p>
              <a:endParaRPr lang="en-US"/>
            </a:p>
          </p:txBody>
        </p:sp>
        <p:sp>
          <p:nvSpPr>
            <p:cNvPr id="81933" name="Line 13"/>
            <p:cNvSpPr>
              <a:spLocks noChangeShapeType="1"/>
            </p:cNvSpPr>
            <p:nvPr/>
          </p:nvSpPr>
          <p:spPr bwMode="auto">
            <a:xfrm>
              <a:off x="2784" y="2592"/>
              <a:ext cx="0" cy="96"/>
            </a:xfrm>
            <a:prstGeom prst="line">
              <a:avLst/>
            </a:prstGeom>
            <a:noFill/>
            <a:ln w="12700">
              <a:solidFill>
                <a:schemeClr val="tx1"/>
              </a:solidFill>
              <a:round/>
              <a:headEnd/>
              <a:tailEnd/>
            </a:ln>
            <a:effectLst/>
          </p:spPr>
          <p:txBody>
            <a:bodyPr/>
            <a:lstStyle/>
            <a:p>
              <a:endParaRPr lang="en-US"/>
            </a:p>
          </p:txBody>
        </p:sp>
        <p:sp>
          <p:nvSpPr>
            <p:cNvPr id="81934" name="Text Box 14"/>
            <p:cNvSpPr txBox="1">
              <a:spLocks noChangeArrowheads="1"/>
            </p:cNvSpPr>
            <p:nvPr/>
          </p:nvSpPr>
          <p:spPr bwMode="auto">
            <a:xfrm>
              <a:off x="768" y="2671"/>
              <a:ext cx="356" cy="250"/>
            </a:xfrm>
            <a:prstGeom prst="rect">
              <a:avLst/>
            </a:prstGeom>
            <a:noFill/>
            <a:ln w="9525">
              <a:noFill/>
              <a:miter lim="800000"/>
              <a:headEnd/>
              <a:tailEnd/>
            </a:ln>
            <a:effectLst/>
          </p:spPr>
          <p:txBody>
            <a:bodyPr wrap="none">
              <a:spAutoFit/>
            </a:bodyPr>
            <a:lstStyle/>
            <a:p>
              <a:r>
                <a:rPr lang="en-US" sz="2000"/>
                <a:t>400</a:t>
              </a:r>
            </a:p>
          </p:txBody>
        </p:sp>
        <p:sp>
          <p:nvSpPr>
            <p:cNvPr id="81935" name="Text Box 15"/>
            <p:cNvSpPr txBox="1">
              <a:spLocks noChangeArrowheads="1"/>
            </p:cNvSpPr>
            <p:nvPr/>
          </p:nvSpPr>
          <p:spPr bwMode="auto">
            <a:xfrm>
              <a:off x="1632" y="2671"/>
              <a:ext cx="356" cy="250"/>
            </a:xfrm>
            <a:prstGeom prst="rect">
              <a:avLst/>
            </a:prstGeom>
            <a:noFill/>
            <a:ln w="9525">
              <a:noFill/>
              <a:miter lim="800000"/>
              <a:headEnd/>
              <a:tailEnd/>
            </a:ln>
            <a:effectLst/>
          </p:spPr>
          <p:txBody>
            <a:bodyPr wrap="none">
              <a:spAutoFit/>
            </a:bodyPr>
            <a:lstStyle/>
            <a:p>
              <a:r>
                <a:rPr lang="en-US" sz="2000"/>
                <a:t>500</a:t>
              </a:r>
            </a:p>
          </p:txBody>
        </p:sp>
        <p:sp>
          <p:nvSpPr>
            <p:cNvPr id="81936" name="Text Box 16"/>
            <p:cNvSpPr txBox="1">
              <a:spLocks noChangeArrowheads="1"/>
            </p:cNvSpPr>
            <p:nvPr/>
          </p:nvSpPr>
          <p:spPr bwMode="auto">
            <a:xfrm>
              <a:off x="2544" y="2671"/>
              <a:ext cx="356" cy="250"/>
            </a:xfrm>
            <a:prstGeom prst="rect">
              <a:avLst/>
            </a:prstGeom>
            <a:noFill/>
            <a:ln w="9525">
              <a:noFill/>
              <a:miter lim="800000"/>
              <a:headEnd/>
              <a:tailEnd/>
            </a:ln>
            <a:effectLst/>
          </p:spPr>
          <p:txBody>
            <a:bodyPr wrap="none">
              <a:spAutoFit/>
            </a:bodyPr>
            <a:lstStyle/>
            <a:p>
              <a:r>
                <a:rPr lang="en-US" sz="2000"/>
                <a:t>600</a:t>
              </a:r>
            </a:p>
          </p:txBody>
        </p:sp>
        <p:sp>
          <p:nvSpPr>
            <p:cNvPr id="81937" name="Text Box 17"/>
            <p:cNvSpPr txBox="1">
              <a:spLocks noChangeArrowheads="1"/>
            </p:cNvSpPr>
            <p:nvPr/>
          </p:nvSpPr>
          <p:spPr bwMode="auto">
            <a:xfrm>
              <a:off x="3456" y="2671"/>
              <a:ext cx="356" cy="250"/>
            </a:xfrm>
            <a:prstGeom prst="rect">
              <a:avLst/>
            </a:prstGeom>
            <a:noFill/>
            <a:ln w="9525">
              <a:noFill/>
              <a:miter lim="800000"/>
              <a:headEnd/>
              <a:tailEnd/>
            </a:ln>
            <a:effectLst/>
          </p:spPr>
          <p:txBody>
            <a:bodyPr wrap="none">
              <a:spAutoFit/>
            </a:bodyPr>
            <a:lstStyle/>
            <a:p>
              <a:r>
                <a:rPr lang="en-US" sz="2000"/>
                <a:t>700</a:t>
              </a:r>
            </a:p>
          </p:txBody>
        </p:sp>
      </p:grpSp>
      <p:sp>
        <p:nvSpPr>
          <p:cNvPr id="81939" name="Freeform 19"/>
          <p:cNvSpPr>
            <a:spLocks/>
          </p:cNvSpPr>
          <p:nvPr/>
        </p:nvSpPr>
        <p:spPr bwMode="auto">
          <a:xfrm>
            <a:off x="1146175" y="2238375"/>
            <a:ext cx="4340225" cy="801688"/>
          </a:xfrm>
          <a:custGeom>
            <a:avLst/>
            <a:gdLst/>
            <a:ahLst/>
            <a:cxnLst>
              <a:cxn ang="0">
                <a:pos x="0" y="505"/>
              </a:cxn>
              <a:cxn ang="0">
                <a:pos x="236" y="75"/>
              </a:cxn>
              <a:cxn ang="0">
                <a:pos x="430" y="54"/>
              </a:cxn>
              <a:cxn ang="0">
                <a:pos x="541" y="96"/>
              </a:cxn>
              <a:cxn ang="0">
                <a:pos x="735" y="33"/>
              </a:cxn>
              <a:cxn ang="0">
                <a:pos x="1048" y="276"/>
              </a:cxn>
              <a:cxn ang="0">
                <a:pos x="1402" y="179"/>
              </a:cxn>
              <a:cxn ang="0">
                <a:pos x="1860" y="408"/>
              </a:cxn>
              <a:cxn ang="0">
                <a:pos x="2338" y="297"/>
              </a:cxn>
              <a:cxn ang="0">
                <a:pos x="2734" y="405"/>
              </a:cxn>
            </a:cxnLst>
            <a:rect l="0" t="0" r="r" b="b"/>
            <a:pathLst>
              <a:path w="2734" h="505">
                <a:moveTo>
                  <a:pt x="0" y="505"/>
                </a:moveTo>
                <a:cubicBezTo>
                  <a:pt x="39" y="433"/>
                  <a:pt x="164" y="150"/>
                  <a:pt x="236" y="75"/>
                </a:cubicBezTo>
                <a:cubicBezTo>
                  <a:pt x="308" y="0"/>
                  <a:pt x="379" y="51"/>
                  <a:pt x="430" y="54"/>
                </a:cubicBezTo>
                <a:cubicBezTo>
                  <a:pt x="481" y="57"/>
                  <a:pt x="490" y="99"/>
                  <a:pt x="541" y="96"/>
                </a:cubicBezTo>
                <a:cubicBezTo>
                  <a:pt x="592" y="93"/>
                  <a:pt x="650" y="3"/>
                  <a:pt x="735" y="33"/>
                </a:cubicBezTo>
                <a:cubicBezTo>
                  <a:pt x="820" y="63"/>
                  <a:pt x="937" y="252"/>
                  <a:pt x="1048" y="276"/>
                </a:cubicBezTo>
                <a:cubicBezTo>
                  <a:pt x="1159" y="300"/>
                  <a:pt x="1267" y="157"/>
                  <a:pt x="1402" y="179"/>
                </a:cubicBezTo>
                <a:cubicBezTo>
                  <a:pt x="1537" y="201"/>
                  <a:pt x="1704" y="388"/>
                  <a:pt x="1860" y="408"/>
                </a:cubicBezTo>
                <a:cubicBezTo>
                  <a:pt x="2016" y="428"/>
                  <a:pt x="2192" y="298"/>
                  <a:pt x="2338" y="297"/>
                </a:cubicBezTo>
                <a:cubicBezTo>
                  <a:pt x="2484" y="296"/>
                  <a:pt x="2668" y="387"/>
                  <a:pt x="2734" y="405"/>
                </a:cubicBezTo>
              </a:path>
            </a:pathLst>
          </a:custGeom>
          <a:noFill/>
          <a:ln w="28575" cap="flat" cmpd="sng">
            <a:solidFill>
              <a:schemeClr val="tx1"/>
            </a:solidFill>
            <a:prstDash val="solid"/>
            <a:round/>
            <a:headEnd/>
            <a:tailEnd/>
          </a:ln>
          <a:effectLst/>
        </p:spPr>
        <p:txBody>
          <a:bodyPr/>
          <a:lstStyle/>
          <a:p>
            <a:endParaRPr lang="en-US"/>
          </a:p>
        </p:txBody>
      </p:sp>
      <p:sp>
        <p:nvSpPr>
          <p:cNvPr id="81941" name="Rectangle 21"/>
          <p:cNvSpPr>
            <a:spLocks noGrp="1" noChangeArrowheads="1"/>
          </p:cNvSpPr>
          <p:nvPr>
            <p:ph type="body" sz="half" idx="2"/>
          </p:nvPr>
        </p:nvSpPr>
        <p:spPr>
          <a:xfrm>
            <a:off x="685800" y="4724400"/>
            <a:ext cx="7924800" cy="1219200"/>
          </a:xfrm>
          <a:noFill/>
          <a:ln/>
        </p:spPr>
        <p:txBody>
          <a:bodyPr/>
          <a:lstStyle/>
          <a:p>
            <a:r>
              <a:rPr lang="en-US" sz="2000" dirty="0"/>
              <a:t>Note the hump at short wavelengths - the sky is blue</a:t>
            </a:r>
          </a:p>
        </p:txBody>
      </p:sp>
      <p:sp>
        <p:nvSpPr>
          <p:cNvPr id="22" name="Rectangle 2"/>
          <p:cNvSpPr>
            <a:spLocks noGrp="1" noChangeArrowheads="1"/>
          </p:cNvSpPr>
          <p:nvPr>
            <p:ph type="title"/>
          </p:nvPr>
        </p:nvSpPr>
        <p:spPr>
          <a:xfrm>
            <a:off x="574675" y="304800"/>
            <a:ext cx="8001000" cy="1216025"/>
          </a:xfrm>
        </p:spPr>
        <p:txBody>
          <a:bodyPr/>
          <a:lstStyle/>
          <a:p>
            <a:r>
              <a:rPr lang="en-US" dirty="0"/>
              <a:t>Normal Daylight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28</a:t>
            </a:fld>
            <a:endParaRPr lang="en-US"/>
          </a:p>
        </p:txBody>
      </p:sp>
      <p:sp>
        <p:nvSpPr>
          <p:cNvPr id="5" name="Rectangle 26"/>
          <p:cNvSpPr txBox="1">
            <a:spLocks noChangeArrowheads="1"/>
          </p:cNvSpPr>
          <p:nvPr/>
        </p:nvSpPr>
        <p:spPr>
          <a:xfrm>
            <a:off x="685800" y="4648200"/>
            <a:ext cx="7924800" cy="1752600"/>
          </a:xfrm>
          <a:prstGeom prst="rect">
            <a:avLst/>
          </a:prstGeom>
        </p:spPr>
        <p:txBody>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Note that </a:t>
            </a:r>
            <a:r>
              <a:rPr kumimoji="0" lang="en-US" sz="2000" b="1" i="0" u="none" strike="noStrike" kern="0" cap="none" spc="0" normalizeH="0" baseline="0" noProof="0" dirty="0">
                <a:ln>
                  <a:noFill/>
                </a:ln>
                <a:solidFill>
                  <a:schemeClr val="tx1"/>
                </a:solidFill>
                <a:effectLst/>
                <a:uLnTx/>
                <a:uFillTx/>
                <a:latin typeface="+mn-lt"/>
                <a:ea typeface="+mn-ea"/>
                <a:cs typeface="+mn-cs"/>
              </a:rPr>
              <a:t>color</a:t>
            </a:r>
            <a:r>
              <a:rPr kumimoji="0" lang="en-US" sz="2000" b="0" i="0" u="none" strike="noStrike" kern="0" cap="none" spc="0" normalizeH="0" baseline="0" noProof="0" dirty="0">
                <a:ln>
                  <a:noFill/>
                </a:ln>
                <a:solidFill>
                  <a:schemeClr val="tx1"/>
                </a:solidFill>
                <a:effectLst/>
                <a:uLnTx/>
                <a:uFillTx/>
                <a:latin typeface="+mn-lt"/>
                <a:ea typeface="+mn-ea"/>
                <a:cs typeface="+mn-cs"/>
              </a:rPr>
              <a:t> and </a:t>
            </a:r>
            <a:r>
              <a:rPr kumimoji="0" lang="en-US" sz="2000" b="1" i="0" u="none" strike="noStrike" kern="0" cap="none" spc="0" normalizeH="0" baseline="0" noProof="0" dirty="0">
                <a:ln>
                  <a:noFill/>
                </a:ln>
                <a:solidFill>
                  <a:schemeClr val="tx1"/>
                </a:solidFill>
                <a:effectLst/>
                <a:uLnTx/>
                <a:uFillTx/>
                <a:latin typeface="+mn-lt"/>
                <a:ea typeface="+mn-ea"/>
                <a:cs typeface="+mn-cs"/>
              </a:rPr>
              <a:t>intensity</a:t>
            </a:r>
            <a:r>
              <a:rPr kumimoji="0" lang="en-US" sz="2000" b="0" i="0" u="none" strike="noStrike" kern="0" cap="none" spc="0" normalizeH="0" baseline="0" noProof="0" dirty="0">
                <a:ln>
                  <a:noFill/>
                </a:ln>
                <a:solidFill>
                  <a:schemeClr val="tx1"/>
                </a:solidFill>
                <a:effectLst/>
                <a:uLnTx/>
                <a:uFillTx/>
                <a:latin typeface="+mn-lt"/>
                <a:ea typeface="+mn-ea"/>
                <a:cs typeface="+mn-cs"/>
              </a:rPr>
              <a:t> are technically two different things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However, in common usage we use color to refer to both</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White = grey = black in terms of color</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You will have to use context to extract the meaning</a:t>
            </a:r>
          </a:p>
        </p:txBody>
      </p:sp>
      <p:grpSp>
        <p:nvGrpSpPr>
          <p:cNvPr id="6" name="Group 19"/>
          <p:cNvGrpSpPr>
            <a:grpSpLocks/>
          </p:cNvGrpSpPr>
          <p:nvPr/>
        </p:nvGrpSpPr>
        <p:grpSpPr bwMode="auto">
          <a:xfrm>
            <a:off x="733425" y="1763713"/>
            <a:ext cx="7251700" cy="2808287"/>
            <a:chOff x="606" y="1152"/>
            <a:chExt cx="4568" cy="1769"/>
          </a:xfrm>
        </p:grpSpPr>
        <p:grpSp>
          <p:nvGrpSpPr>
            <p:cNvPr id="7" name="Group 6"/>
            <p:cNvGrpSpPr>
              <a:grpSpLocks/>
            </p:cNvGrpSpPr>
            <p:nvPr/>
          </p:nvGrpSpPr>
          <p:grpSpPr bwMode="auto">
            <a:xfrm>
              <a:off x="960" y="1152"/>
              <a:ext cx="2928" cy="1440"/>
              <a:chOff x="1296" y="1344"/>
              <a:chExt cx="2928" cy="1440"/>
            </a:xfrm>
          </p:grpSpPr>
          <p:sp>
            <p:nvSpPr>
              <p:cNvPr id="18" name="Line 4"/>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19" name="Line 5"/>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 name="Text Box 7"/>
            <p:cNvSpPr txBox="1">
              <a:spLocks noChangeArrowheads="1"/>
            </p:cNvSpPr>
            <p:nvPr/>
          </p:nvSpPr>
          <p:spPr bwMode="auto">
            <a:xfrm rot="16200000">
              <a:off x="355" y="1674"/>
              <a:ext cx="751" cy="250"/>
            </a:xfrm>
            <a:prstGeom prst="rect">
              <a:avLst/>
            </a:prstGeom>
            <a:noFill/>
            <a:ln w="9525">
              <a:noFill/>
              <a:miter lim="800000"/>
              <a:headEnd/>
              <a:tailEnd/>
            </a:ln>
            <a:effectLst/>
          </p:spPr>
          <p:txBody>
            <a:bodyPr wrap="none">
              <a:spAutoFit/>
            </a:bodyPr>
            <a:lstStyle/>
            <a:p>
              <a:r>
                <a:rPr lang="en-US" sz="2000"/>
                <a:t># Photons</a:t>
              </a:r>
            </a:p>
          </p:txBody>
        </p:sp>
        <p:sp>
          <p:nvSpPr>
            <p:cNvPr id="9" name="Text Box 8"/>
            <p:cNvSpPr txBox="1">
              <a:spLocks noChangeArrowheads="1"/>
            </p:cNvSpPr>
            <p:nvPr/>
          </p:nvSpPr>
          <p:spPr bwMode="auto">
            <a:xfrm>
              <a:off x="3936" y="2479"/>
              <a:ext cx="1238" cy="250"/>
            </a:xfrm>
            <a:prstGeom prst="rect">
              <a:avLst/>
            </a:prstGeom>
            <a:noFill/>
            <a:ln w="9525">
              <a:noFill/>
              <a:miter lim="800000"/>
              <a:headEnd/>
              <a:tailEnd/>
            </a:ln>
            <a:effectLst/>
          </p:spPr>
          <p:txBody>
            <a:bodyPr wrap="none">
              <a:spAutoFit/>
            </a:bodyPr>
            <a:lstStyle/>
            <a:p>
              <a:r>
                <a:rPr lang="en-US" sz="2000"/>
                <a:t>Wavelength (nm)</a:t>
              </a:r>
            </a:p>
          </p:txBody>
        </p:sp>
        <p:sp>
          <p:nvSpPr>
            <p:cNvPr id="10" name="Line 9"/>
            <p:cNvSpPr>
              <a:spLocks noChangeShapeType="1"/>
            </p:cNvSpPr>
            <p:nvPr/>
          </p:nvSpPr>
          <p:spPr bwMode="auto">
            <a:xfrm>
              <a:off x="960" y="2592"/>
              <a:ext cx="0" cy="96"/>
            </a:xfrm>
            <a:prstGeom prst="line">
              <a:avLst/>
            </a:prstGeom>
            <a:noFill/>
            <a:ln w="12700">
              <a:solidFill>
                <a:schemeClr val="tx1"/>
              </a:solidFill>
              <a:round/>
              <a:headEnd/>
              <a:tailEnd/>
            </a:ln>
            <a:effectLst/>
          </p:spPr>
          <p:txBody>
            <a:bodyPr/>
            <a:lstStyle/>
            <a:p>
              <a:endParaRPr lang="en-US"/>
            </a:p>
          </p:txBody>
        </p:sp>
        <p:sp>
          <p:nvSpPr>
            <p:cNvPr id="11" name="Line 10"/>
            <p:cNvSpPr>
              <a:spLocks noChangeShapeType="1"/>
            </p:cNvSpPr>
            <p:nvPr/>
          </p:nvSpPr>
          <p:spPr bwMode="auto">
            <a:xfrm>
              <a:off x="3696" y="2592"/>
              <a:ext cx="0" cy="96"/>
            </a:xfrm>
            <a:prstGeom prst="line">
              <a:avLst/>
            </a:prstGeom>
            <a:noFill/>
            <a:ln w="12700">
              <a:solidFill>
                <a:schemeClr val="tx1"/>
              </a:solidFill>
              <a:round/>
              <a:headEnd/>
              <a:tailEnd/>
            </a:ln>
            <a:effectLst/>
          </p:spPr>
          <p:txBody>
            <a:bodyPr/>
            <a:lstStyle/>
            <a:p>
              <a:endParaRPr lang="en-US"/>
            </a:p>
          </p:txBody>
        </p:sp>
        <p:sp>
          <p:nvSpPr>
            <p:cNvPr id="12" name="Line 11"/>
            <p:cNvSpPr>
              <a:spLocks noChangeShapeType="1"/>
            </p:cNvSpPr>
            <p:nvPr/>
          </p:nvSpPr>
          <p:spPr bwMode="auto">
            <a:xfrm>
              <a:off x="1872" y="2592"/>
              <a:ext cx="0" cy="96"/>
            </a:xfrm>
            <a:prstGeom prst="line">
              <a:avLst/>
            </a:prstGeom>
            <a:noFill/>
            <a:ln w="12700">
              <a:solidFill>
                <a:schemeClr val="tx1"/>
              </a:solidFill>
              <a:round/>
              <a:headEnd/>
              <a:tailEnd/>
            </a:ln>
            <a:effectLst/>
          </p:spPr>
          <p:txBody>
            <a:bodyPr/>
            <a:lstStyle/>
            <a:p>
              <a:endParaRPr lang="en-US"/>
            </a:p>
          </p:txBody>
        </p:sp>
        <p:sp>
          <p:nvSpPr>
            <p:cNvPr id="13" name="Line 12"/>
            <p:cNvSpPr>
              <a:spLocks noChangeShapeType="1"/>
            </p:cNvSpPr>
            <p:nvPr/>
          </p:nvSpPr>
          <p:spPr bwMode="auto">
            <a:xfrm>
              <a:off x="2784" y="2592"/>
              <a:ext cx="0" cy="96"/>
            </a:xfrm>
            <a:prstGeom prst="line">
              <a:avLst/>
            </a:prstGeom>
            <a:noFill/>
            <a:ln w="12700">
              <a:solidFill>
                <a:schemeClr val="tx1"/>
              </a:solidFill>
              <a:round/>
              <a:headEnd/>
              <a:tailEnd/>
            </a:ln>
            <a:effectLst/>
          </p:spPr>
          <p:txBody>
            <a:bodyPr/>
            <a:lstStyle/>
            <a:p>
              <a:endParaRPr lang="en-US"/>
            </a:p>
          </p:txBody>
        </p:sp>
        <p:sp>
          <p:nvSpPr>
            <p:cNvPr id="14" name="Text Box 14"/>
            <p:cNvSpPr txBox="1">
              <a:spLocks noChangeArrowheads="1"/>
            </p:cNvSpPr>
            <p:nvPr/>
          </p:nvSpPr>
          <p:spPr bwMode="auto">
            <a:xfrm>
              <a:off x="768" y="2671"/>
              <a:ext cx="356" cy="250"/>
            </a:xfrm>
            <a:prstGeom prst="rect">
              <a:avLst/>
            </a:prstGeom>
            <a:noFill/>
            <a:ln w="9525">
              <a:noFill/>
              <a:miter lim="800000"/>
              <a:headEnd/>
              <a:tailEnd/>
            </a:ln>
            <a:effectLst/>
          </p:spPr>
          <p:txBody>
            <a:bodyPr wrap="none">
              <a:spAutoFit/>
            </a:bodyPr>
            <a:lstStyle/>
            <a:p>
              <a:r>
                <a:rPr lang="en-US" sz="2000"/>
                <a:t>400</a:t>
              </a:r>
            </a:p>
          </p:txBody>
        </p:sp>
        <p:sp>
          <p:nvSpPr>
            <p:cNvPr id="15" name="Text Box 15"/>
            <p:cNvSpPr txBox="1">
              <a:spLocks noChangeArrowheads="1"/>
            </p:cNvSpPr>
            <p:nvPr/>
          </p:nvSpPr>
          <p:spPr bwMode="auto">
            <a:xfrm>
              <a:off x="1632" y="2671"/>
              <a:ext cx="356" cy="250"/>
            </a:xfrm>
            <a:prstGeom prst="rect">
              <a:avLst/>
            </a:prstGeom>
            <a:noFill/>
            <a:ln w="9525">
              <a:noFill/>
              <a:miter lim="800000"/>
              <a:headEnd/>
              <a:tailEnd/>
            </a:ln>
            <a:effectLst/>
          </p:spPr>
          <p:txBody>
            <a:bodyPr wrap="none">
              <a:spAutoFit/>
            </a:bodyPr>
            <a:lstStyle/>
            <a:p>
              <a:r>
                <a:rPr lang="en-US" sz="2000"/>
                <a:t>500</a:t>
              </a:r>
            </a:p>
          </p:txBody>
        </p:sp>
        <p:sp>
          <p:nvSpPr>
            <p:cNvPr id="16" name="Text Box 16"/>
            <p:cNvSpPr txBox="1">
              <a:spLocks noChangeArrowheads="1"/>
            </p:cNvSpPr>
            <p:nvPr/>
          </p:nvSpPr>
          <p:spPr bwMode="auto">
            <a:xfrm>
              <a:off x="2544" y="2671"/>
              <a:ext cx="356" cy="250"/>
            </a:xfrm>
            <a:prstGeom prst="rect">
              <a:avLst/>
            </a:prstGeom>
            <a:noFill/>
            <a:ln w="9525">
              <a:noFill/>
              <a:miter lim="800000"/>
              <a:headEnd/>
              <a:tailEnd/>
            </a:ln>
            <a:effectLst/>
          </p:spPr>
          <p:txBody>
            <a:bodyPr wrap="none">
              <a:spAutoFit/>
            </a:bodyPr>
            <a:lstStyle/>
            <a:p>
              <a:r>
                <a:rPr lang="en-US" sz="2000"/>
                <a:t>600</a:t>
              </a:r>
            </a:p>
          </p:txBody>
        </p:sp>
        <p:sp>
          <p:nvSpPr>
            <p:cNvPr id="17" name="Text Box 17"/>
            <p:cNvSpPr txBox="1">
              <a:spLocks noChangeArrowheads="1"/>
            </p:cNvSpPr>
            <p:nvPr/>
          </p:nvSpPr>
          <p:spPr bwMode="auto">
            <a:xfrm>
              <a:off x="3456" y="2671"/>
              <a:ext cx="356" cy="250"/>
            </a:xfrm>
            <a:prstGeom prst="rect">
              <a:avLst/>
            </a:prstGeom>
            <a:noFill/>
            <a:ln w="9525">
              <a:noFill/>
              <a:miter lim="800000"/>
              <a:headEnd/>
              <a:tailEnd/>
            </a:ln>
            <a:effectLst/>
          </p:spPr>
          <p:txBody>
            <a:bodyPr wrap="none">
              <a:spAutoFit/>
            </a:bodyPr>
            <a:lstStyle/>
            <a:p>
              <a:r>
                <a:rPr lang="en-US" sz="2000"/>
                <a:t>700</a:t>
              </a:r>
            </a:p>
          </p:txBody>
        </p:sp>
      </p:grpSp>
      <p:sp>
        <p:nvSpPr>
          <p:cNvPr id="20" name="Line 21"/>
          <p:cNvSpPr>
            <a:spLocks noChangeShapeType="1"/>
          </p:cNvSpPr>
          <p:nvPr/>
        </p:nvSpPr>
        <p:spPr bwMode="auto">
          <a:xfrm>
            <a:off x="1295400" y="2220913"/>
            <a:ext cx="4343400" cy="0"/>
          </a:xfrm>
          <a:prstGeom prst="line">
            <a:avLst/>
          </a:prstGeom>
          <a:noFill/>
          <a:ln w="28575">
            <a:solidFill>
              <a:schemeClr val="tx1"/>
            </a:solidFill>
            <a:round/>
            <a:headEnd/>
            <a:tailEnd/>
          </a:ln>
          <a:effectLst/>
        </p:spPr>
        <p:txBody>
          <a:bodyPr/>
          <a:lstStyle/>
          <a:p>
            <a:endParaRPr lang="en-US"/>
          </a:p>
        </p:txBody>
      </p:sp>
      <p:sp>
        <p:nvSpPr>
          <p:cNvPr id="21" name="Line 22"/>
          <p:cNvSpPr>
            <a:spLocks noChangeShapeType="1"/>
          </p:cNvSpPr>
          <p:nvPr/>
        </p:nvSpPr>
        <p:spPr bwMode="auto">
          <a:xfrm>
            <a:off x="1295400" y="3211513"/>
            <a:ext cx="4343400" cy="0"/>
          </a:xfrm>
          <a:prstGeom prst="line">
            <a:avLst/>
          </a:prstGeom>
          <a:noFill/>
          <a:ln w="28575">
            <a:solidFill>
              <a:schemeClr val="tx1"/>
            </a:solidFill>
            <a:round/>
            <a:headEnd/>
            <a:tailEnd/>
          </a:ln>
          <a:effectLst/>
        </p:spPr>
        <p:txBody>
          <a:bodyPr/>
          <a:lstStyle/>
          <a:p>
            <a:endParaRPr lang="en-US"/>
          </a:p>
        </p:txBody>
      </p:sp>
      <p:sp>
        <p:nvSpPr>
          <p:cNvPr id="22" name="Text Box 23"/>
          <p:cNvSpPr txBox="1">
            <a:spLocks noChangeArrowheads="1"/>
          </p:cNvSpPr>
          <p:nvPr/>
        </p:nvSpPr>
        <p:spPr bwMode="auto">
          <a:xfrm>
            <a:off x="5715000" y="1965325"/>
            <a:ext cx="803275" cy="396875"/>
          </a:xfrm>
          <a:prstGeom prst="rect">
            <a:avLst/>
          </a:prstGeom>
          <a:noFill/>
          <a:ln w="9525">
            <a:noFill/>
            <a:miter lim="800000"/>
            <a:headEnd/>
            <a:tailEnd/>
          </a:ln>
          <a:effectLst/>
        </p:spPr>
        <p:txBody>
          <a:bodyPr wrap="none">
            <a:spAutoFit/>
          </a:bodyPr>
          <a:lstStyle/>
          <a:p>
            <a:r>
              <a:rPr lang="en-US" sz="2000"/>
              <a:t>White</a:t>
            </a:r>
          </a:p>
        </p:txBody>
      </p:sp>
      <p:sp>
        <p:nvSpPr>
          <p:cNvPr id="23" name="Text Box 24"/>
          <p:cNvSpPr txBox="1">
            <a:spLocks noChangeArrowheads="1"/>
          </p:cNvSpPr>
          <p:nvPr/>
        </p:nvSpPr>
        <p:spPr bwMode="auto">
          <a:xfrm>
            <a:off x="5715000" y="3032125"/>
            <a:ext cx="2809875" cy="396875"/>
          </a:xfrm>
          <a:prstGeom prst="rect">
            <a:avLst/>
          </a:prstGeom>
          <a:noFill/>
          <a:ln w="9525">
            <a:noFill/>
            <a:miter lim="800000"/>
            <a:headEnd/>
            <a:tailEnd/>
          </a:ln>
          <a:effectLst/>
        </p:spPr>
        <p:txBody>
          <a:bodyPr wrap="none">
            <a:spAutoFit/>
          </a:bodyPr>
          <a:lstStyle/>
          <a:p>
            <a:r>
              <a:rPr lang="en-US" sz="2000" dirty="0"/>
              <a:t>Less Intense White (grey)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8FFC9-DA35-4B1A-86BB-BCE02289B5A6}"/>
              </a:ext>
            </a:extLst>
          </p:cNvPr>
          <p:cNvSpPr>
            <a:spLocks noGrp="1"/>
          </p:cNvSpPr>
          <p:nvPr>
            <p:ph type="sldNum" sz="quarter" idx="12"/>
          </p:nvPr>
        </p:nvSpPr>
        <p:spPr/>
        <p:txBody>
          <a:bodyPr/>
          <a:lstStyle/>
          <a:p>
            <a:fld id="{107E37EC-A902-43BF-B123-0757EAFD8275}" type="slidenum">
              <a:rPr lang="en-US" smtClean="0"/>
              <a:pPr/>
              <a:t>29</a:t>
            </a:fld>
            <a:endParaRPr lang="en-US"/>
          </a:p>
        </p:txBody>
      </p:sp>
      <p:pic>
        <p:nvPicPr>
          <p:cNvPr id="60418" name="Picture 2">
            <a:extLst>
              <a:ext uri="{FF2B5EF4-FFF2-40B4-BE49-F238E27FC236}">
                <a16:creationId xmlns:a16="http://schemas.microsoft.com/office/drawing/2014/main" id="{827256E1-CE9D-421E-8B90-169291A6F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A597AD-CA1E-42A8-A6C2-1D72C357C03C}"/>
              </a:ext>
            </a:extLst>
          </p:cNvPr>
          <p:cNvSpPr/>
          <p:nvPr/>
        </p:nvSpPr>
        <p:spPr>
          <a:xfrm>
            <a:off x="0" y="6553200"/>
            <a:ext cx="8610600" cy="276999"/>
          </a:xfrm>
          <a:prstGeom prst="rect">
            <a:avLst/>
          </a:prstGeom>
        </p:spPr>
        <p:txBody>
          <a:bodyPr wrap="square">
            <a:spAutoFit/>
          </a:bodyPr>
          <a:lstStyle/>
          <a:p>
            <a:r>
              <a:rPr lang="en-US" sz="1200" dirty="0">
                <a:solidFill>
                  <a:schemeClr val="bg1"/>
                </a:solidFill>
              </a:rPr>
              <a:t>https://commons.wikimedia.org/wiki/File:Prism-rainbow-black.svg</a:t>
            </a:r>
          </a:p>
        </p:txBody>
      </p:sp>
    </p:spTree>
    <p:extLst>
      <p:ext uri="{BB962C8B-B14F-4D97-AF65-F5344CB8AC3E}">
        <p14:creationId xmlns:p14="http://schemas.microsoft.com/office/powerpoint/2010/main" val="385312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Last Time</a:t>
            </a:r>
          </a:p>
        </p:txBody>
      </p:sp>
      <p:sp>
        <p:nvSpPr>
          <p:cNvPr id="34819" name="Rectangle 3"/>
          <p:cNvSpPr>
            <a:spLocks noGrp="1" noChangeArrowheads="1"/>
          </p:cNvSpPr>
          <p:nvPr>
            <p:ph type="body" idx="1"/>
          </p:nvPr>
        </p:nvSpPr>
        <p:spPr>
          <a:xfrm>
            <a:off x="566738" y="1676400"/>
            <a:ext cx="8196262" cy="4267200"/>
          </a:xfrm>
        </p:spPr>
        <p:txBody>
          <a:bodyPr/>
          <a:lstStyle/>
          <a:p>
            <a:r>
              <a:rPr lang="en-US" sz="2800" dirty="0"/>
              <a:t>Course introduction</a:t>
            </a:r>
          </a:p>
          <a:p>
            <a:r>
              <a:rPr lang="en-US" sz="2800" dirty="0"/>
              <a:t>Digital images</a:t>
            </a:r>
          </a:p>
          <a:p>
            <a:pPr lvl="1"/>
            <a:r>
              <a:rPr lang="en-US" sz="2000" dirty="0"/>
              <a:t>The difference between an image and a display</a:t>
            </a:r>
          </a:p>
          <a:p>
            <a:pPr lvl="1"/>
            <a:r>
              <a:rPr lang="en-US" sz="2000" dirty="0"/>
              <a:t>Ways to get them</a:t>
            </a:r>
          </a:p>
          <a:p>
            <a:pPr lvl="1"/>
            <a:r>
              <a:rPr lang="en-US" sz="2000" dirty="0"/>
              <a:t>Raster vs. Vector</a:t>
            </a:r>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Helium Neon Laser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30</a:t>
            </a:fld>
            <a:endParaRPr lang="en-US"/>
          </a:p>
        </p:txBody>
      </p:sp>
      <p:sp>
        <p:nvSpPr>
          <p:cNvPr id="5" name="Rectangle 22"/>
          <p:cNvSpPr txBox="1">
            <a:spLocks noChangeArrowheads="1"/>
          </p:cNvSpPr>
          <p:nvPr/>
        </p:nvSpPr>
        <p:spPr>
          <a:xfrm>
            <a:off x="685800" y="4724400"/>
            <a:ext cx="7924800" cy="1219200"/>
          </a:xfrm>
          <a:prstGeom prst="rect">
            <a:avLst/>
          </a:prstGeom>
        </p:spPr>
        <p:txBody>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a:ln>
                  <a:noFill/>
                </a:ln>
                <a:solidFill>
                  <a:schemeClr val="tx1"/>
                </a:solidFill>
                <a:effectLst/>
                <a:uLnTx/>
                <a:uFillTx/>
                <a:latin typeface="+mn-lt"/>
                <a:ea typeface="+mn-ea"/>
                <a:cs typeface="+mn-cs"/>
              </a:rPr>
              <a:t>Lasers emit light at a single wavelength, hence they appear colored in a very “pure” way</a:t>
            </a:r>
          </a:p>
        </p:txBody>
      </p:sp>
      <p:grpSp>
        <p:nvGrpSpPr>
          <p:cNvPr id="6" name="Group 3"/>
          <p:cNvGrpSpPr>
            <a:grpSpLocks/>
          </p:cNvGrpSpPr>
          <p:nvPr/>
        </p:nvGrpSpPr>
        <p:grpSpPr bwMode="auto">
          <a:xfrm>
            <a:off x="581025" y="1828800"/>
            <a:ext cx="7251700" cy="2808288"/>
            <a:chOff x="606" y="1152"/>
            <a:chExt cx="4568" cy="1769"/>
          </a:xfrm>
        </p:grpSpPr>
        <p:grpSp>
          <p:nvGrpSpPr>
            <p:cNvPr id="7" name="Group 4"/>
            <p:cNvGrpSpPr>
              <a:grpSpLocks/>
            </p:cNvGrpSpPr>
            <p:nvPr/>
          </p:nvGrpSpPr>
          <p:grpSpPr bwMode="auto">
            <a:xfrm>
              <a:off x="960" y="1152"/>
              <a:ext cx="2928" cy="1440"/>
              <a:chOff x="1296" y="1344"/>
              <a:chExt cx="2928" cy="1440"/>
            </a:xfrm>
          </p:grpSpPr>
          <p:sp>
            <p:nvSpPr>
              <p:cNvPr id="18" name="Line 5"/>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19" name="Line 6"/>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 name="Text Box 7"/>
            <p:cNvSpPr txBox="1">
              <a:spLocks noChangeArrowheads="1"/>
            </p:cNvSpPr>
            <p:nvPr/>
          </p:nvSpPr>
          <p:spPr bwMode="auto">
            <a:xfrm rot="16200000">
              <a:off x="355" y="1674"/>
              <a:ext cx="751" cy="250"/>
            </a:xfrm>
            <a:prstGeom prst="rect">
              <a:avLst/>
            </a:prstGeom>
            <a:noFill/>
            <a:ln w="9525">
              <a:noFill/>
              <a:miter lim="800000"/>
              <a:headEnd/>
              <a:tailEnd/>
            </a:ln>
            <a:effectLst/>
          </p:spPr>
          <p:txBody>
            <a:bodyPr wrap="none">
              <a:spAutoFit/>
            </a:bodyPr>
            <a:lstStyle/>
            <a:p>
              <a:r>
                <a:rPr lang="en-US" sz="2000"/>
                <a:t># Photons</a:t>
              </a:r>
            </a:p>
          </p:txBody>
        </p:sp>
        <p:sp>
          <p:nvSpPr>
            <p:cNvPr id="9" name="Text Box 8"/>
            <p:cNvSpPr txBox="1">
              <a:spLocks noChangeArrowheads="1"/>
            </p:cNvSpPr>
            <p:nvPr/>
          </p:nvSpPr>
          <p:spPr bwMode="auto">
            <a:xfrm>
              <a:off x="3936" y="2479"/>
              <a:ext cx="1238" cy="250"/>
            </a:xfrm>
            <a:prstGeom prst="rect">
              <a:avLst/>
            </a:prstGeom>
            <a:noFill/>
            <a:ln w="9525">
              <a:noFill/>
              <a:miter lim="800000"/>
              <a:headEnd/>
              <a:tailEnd/>
            </a:ln>
            <a:effectLst/>
          </p:spPr>
          <p:txBody>
            <a:bodyPr wrap="none">
              <a:spAutoFit/>
            </a:bodyPr>
            <a:lstStyle/>
            <a:p>
              <a:r>
                <a:rPr lang="en-US" sz="2000"/>
                <a:t>Wavelength (nm)</a:t>
              </a:r>
            </a:p>
          </p:txBody>
        </p:sp>
        <p:sp>
          <p:nvSpPr>
            <p:cNvPr id="10" name="Line 9"/>
            <p:cNvSpPr>
              <a:spLocks noChangeShapeType="1"/>
            </p:cNvSpPr>
            <p:nvPr/>
          </p:nvSpPr>
          <p:spPr bwMode="auto">
            <a:xfrm>
              <a:off x="960" y="2592"/>
              <a:ext cx="0" cy="96"/>
            </a:xfrm>
            <a:prstGeom prst="line">
              <a:avLst/>
            </a:prstGeom>
            <a:noFill/>
            <a:ln w="12700">
              <a:solidFill>
                <a:schemeClr val="tx1"/>
              </a:solidFill>
              <a:round/>
              <a:headEnd/>
              <a:tailEnd/>
            </a:ln>
            <a:effectLst/>
          </p:spPr>
          <p:txBody>
            <a:bodyPr/>
            <a:lstStyle/>
            <a:p>
              <a:endParaRPr lang="en-US"/>
            </a:p>
          </p:txBody>
        </p:sp>
        <p:sp>
          <p:nvSpPr>
            <p:cNvPr id="11" name="Line 10"/>
            <p:cNvSpPr>
              <a:spLocks noChangeShapeType="1"/>
            </p:cNvSpPr>
            <p:nvPr/>
          </p:nvSpPr>
          <p:spPr bwMode="auto">
            <a:xfrm>
              <a:off x="3696" y="2592"/>
              <a:ext cx="0" cy="96"/>
            </a:xfrm>
            <a:prstGeom prst="line">
              <a:avLst/>
            </a:prstGeom>
            <a:noFill/>
            <a:ln w="12700">
              <a:solidFill>
                <a:schemeClr val="tx1"/>
              </a:solidFill>
              <a:round/>
              <a:headEnd/>
              <a:tailEnd/>
            </a:ln>
            <a:effectLst/>
          </p:spPr>
          <p:txBody>
            <a:bodyPr/>
            <a:lstStyle/>
            <a:p>
              <a:endParaRPr lang="en-US"/>
            </a:p>
          </p:txBody>
        </p:sp>
        <p:sp>
          <p:nvSpPr>
            <p:cNvPr id="12" name="Line 11"/>
            <p:cNvSpPr>
              <a:spLocks noChangeShapeType="1"/>
            </p:cNvSpPr>
            <p:nvPr/>
          </p:nvSpPr>
          <p:spPr bwMode="auto">
            <a:xfrm>
              <a:off x="1872" y="2592"/>
              <a:ext cx="0" cy="96"/>
            </a:xfrm>
            <a:prstGeom prst="line">
              <a:avLst/>
            </a:prstGeom>
            <a:noFill/>
            <a:ln w="12700">
              <a:solidFill>
                <a:schemeClr val="tx1"/>
              </a:solidFill>
              <a:round/>
              <a:headEnd/>
              <a:tailEnd/>
            </a:ln>
            <a:effectLst/>
          </p:spPr>
          <p:txBody>
            <a:bodyPr/>
            <a:lstStyle/>
            <a:p>
              <a:endParaRPr lang="en-US"/>
            </a:p>
          </p:txBody>
        </p:sp>
        <p:sp>
          <p:nvSpPr>
            <p:cNvPr id="13" name="Line 12"/>
            <p:cNvSpPr>
              <a:spLocks noChangeShapeType="1"/>
            </p:cNvSpPr>
            <p:nvPr/>
          </p:nvSpPr>
          <p:spPr bwMode="auto">
            <a:xfrm>
              <a:off x="2784" y="2592"/>
              <a:ext cx="0" cy="96"/>
            </a:xfrm>
            <a:prstGeom prst="line">
              <a:avLst/>
            </a:prstGeom>
            <a:noFill/>
            <a:ln w="12700">
              <a:solidFill>
                <a:schemeClr val="tx1"/>
              </a:solidFill>
              <a:round/>
              <a:headEnd/>
              <a:tailEnd/>
            </a:ln>
            <a:effectLst/>
          </p:spPr>
          <p:txBody>
            <a:bodyPr/>
            <a:lstStyle/>
            <a:p>
              <a:endParaRPr lang="en-US"/>
            </a:p>
          </p:txBody>
        </p:sp>
        <p:sp>
          <p:nvSpPr>
            <p:cNvPr id="14" name="Text Box 13"/>
            <p:cNvSpPr txBox="1">
              <a:spLocks noChangeArrowheads="1"/>
            </p:cNvSpPr>
            <p:nvPr/>
          </p:nvSpPr>
          <p:spPr bwMode="auto">
            <a:xfrm>
              <a:off x="768" y="2671"/>
              <a:ext cx="356" cy="250"/>
            </a:xfrm>
            <a:prstGeom prst="rect">
              <a:avLst/>
            </a:prstGeom>
            <a:noFill/>
            <a:ln w="9525">
              <a:noFill/>
              <a:miter lim="800000"/>
              <a:headEnd/>
              <a:tailEnd/>
            </a:ln>
            <a:effectLst/>
          </p:spPr>
          <p:txBody>
            <a:bodyPr wrap="none">
              <a:spAutoFit/>
            </a:bodyPr>
            <a:lstStyle/>
            <a:p>
              <a:r>
                <a:rPr lang="en-US" sz="2000"/>
                <a:t>400</a:t>
              </a:r>
            </a:p>
          </p:txBody>
        </p:sp>
        <p:sp>
          <p:nvSpPr>
            <p:cNvPr id="15" name="Text Box 14"/>
            <p:cNvSpPr txBox="1">
              <a:spLocks noChangeArrowheads="1"/>
            </p:cNvSpPr>
            <p:nvPr/>
          </p:nvSpPr>
          <p:spPr bwMode="auto">
            <a:xfrm>
              <a:off x="1632" y="2671"/>
              <a:ext cx="356" cy="250"/>
            </a:xfrm>
            <a:prstGeom prst="rect">
              <a:avLst/>
            </a:prstGeom>
            <a:noFill/>
            <a:ln w="9525">
              <a:noFill/>
              <a:miter lim="800000"/>
              <a:headEnd/>
              <a:tailEnd/>
            </a:ln>
            <a:effectLst/>
          </p:spPr>
          <p:txBody>
            <a:bodyPr wrap="none">
              <a:spAutoFit/>
            </a:bodyPr>
            <a:lstStyle/>
            <a:p>
              <a:r>
                <a:rPr lang="en-US" sz="2000"/>
                <a:t>500</a:t>
              </a:r>
            </a:p>
          </p:txBody>
        </p:sp>
        <p:sp>
          <p:nvSpPr>
            <p:cNvPr id="16" name="Text Box 15"/>
            <p:cNvSpPr txBox="1">
              <a:spLocks noChangeArrowheads="1"/>
            </p:cNvSpPr>
            <p:nvPr/>
          </p:nvSpPr>
          <p:spPr bwMode="auto">
            <a:xfrm>
              <a:off x="2544" y="2671"/>
              <a:ext cx="356" cy="250"/>
            </a:xfrm>
            <a:prstGeom prst="rect">
              <a:avLst/>
            </a:prstGeom>
            <a:noFill/>
            <a:ln w="9525">
              <a:noFill/>
              <a:miter lim="800000"/>
              <a:headEnd/>
              <a:tailEnd/>
            </a:ln>
            <a:effectLst/>
          </p:spPr>
          <p:txBody>
            <a:bodyPr wrap="none">
              <a:spAutoFit/>
            </a:bodyPr>
            <a:lstStyle/>
            <a:p>
              <a:r>
                <a:rPr lang="en-US" sz="2000"/>
                <a:t>600</a:t>
              </a:r>
            </a:p>
          </p:txBody>
        </p:sp>
        <p:sp>
          <p:nvSpPr>
            <p:cNvPr id="17" name="Text Box 16"/>
            <p:cNvSpPr txBox="1">
              <a:spLocks noChangeArrowheads="1"/>
            </p:cNvSpPr>
            <p:nvPr/>
          </p:nvSpPr>
          <p:spPr bwMode="auto">
            <a:xfrm>
              <a:off x="3456" y="2671"/>
              <a:ext cx="356" cy="250"/>
            </a:xfrm>
            <a:prstGeom prst="rect">
              <a:avLst/>
            </a:prstGeom>
            <a:noFill/>
            <a:ln w="9525">
              <a:noFill/>
              <a:miter lim="800000"/>
              <a:headEnd/>
              <a:tailEnd/>
            </a:ln>
            <a:effectLst/>
          </p:spPr>
          <p:txBody>
            <a:bodyPr wrap="none">
              <a:spAutoFit/>
            </a:bodyPr>
            <a:lstStyle/>
            <a:p>
              <a:r>
                <a:rPr lang="en-US" sz="2000"/>
                <a:t>700</a:t>
              </a:r>
            </a:p>
          </p:txBody>
        </p:sp>
      </p:grpSp>
      <p:sp>
        <p:nvSpPr>
          <p:cNvPr id="20" name="Line 17"/>
          <p:cNvSpPr>
            <a:spLocks noChangeShapeType="1"/>
          </p:cNvSpPr>
          <p:nvPr/>
        </p:nvSpPr>
        <p:spPr bwMode="auto">
          <a:xfrm flipV="1">
            <a:off x="4572000" y="2133600"/>
            <a:ext cx="0" cy="1981200"/>
          </a:xfrm>
          <a:prstGeom prst="line">
            <a:avLst/>
          </a:prstGeom>
          <a:noFill/>
          <a:ln w="28575">
            <a:solidFill>
              <a:schemeClr val="tx1"/>
            </a:solidFill>
            <a:round/>
            <a:headEnd/>
            <a:tailEnd/>
          </a:ln>
          <a:effec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sz="half" idx="2"/>
          </p:nvPr>
        </p:nvSpPr>
        <p:spPr>
          <a:xfrm>
            <a:off x="685800" y="4724400"/>
            <a:ext cx="7924800" cy="1219200"/>
          </a:xfrm>
        </p:spPr>
        <p:txBody>
          <a:bodyPr/>
          <a:lstStyle/>
          <a:p>
            <a:r>
              <a:rPr lang="en-US" sz="2000"/>
              <a:t>Most light sources are not anywhere near white</a:t>
            </a:r>
          </a:p>
          <a:p>
            <a:r>
              <a:rPr lang="en-US" sz="2000"/>
              <a:t>It is a major research effort to develop light sources with particular properties</a:t>
            </a:r>
          </a:p>
        </p:txBody>
      </p:sp>
      <p:grpSp>
        <p:nvGrpSpPr>
          <p:cNvPr id="2" name="Group 4"/>
          <p:cNvGrpSpPr>
            <a:grpSpLocks/>
          </p:cNvGrpSpPr>
          <p:nvPr/>
        </p:nvGrpSpPr>
        <p:grpSpPr bwMode="auto">
          <a:xfrm>
            <a:off x="581025" y="1828800"/>
            <a:ext cx="7251700" cy="2808288"/>
            <a:chOff x="606" y="1152"/>
            <a:chExt cx="4568" cy="1769"/>
          </a:xfrm>
        </p:grpSpPr>
        <p:grpSp>
          <p:nvGrpSpPr>
            <p:cNvPr id="3" name="Group 5"/>
            <p:cNvGrpSpPr>
              <a:grpSpLocks/>
            </p:cNvGrpSpPr>
            <p:nvPr/>
          </p:nvGrpSpPr>
          <p:grpSpPr bwMode="auto">
            <a:xfrm>
              <a:off x="960" y="1152"/>
              <a:ext cx="2928" cy="1440"/>
              <a:chOff x="1296" y="1344"/>
              <a:chExt cx="2928" cy="1440"/>
            </a:xfrm>
          </p:grpSpPr>
          <p:sp>
            <p:nvSpPr>
              <p:cNvPr id="80902"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80903"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0904" name="Text Box 8"/>
            <p:cNvSpPr txBox="1">
              <a:spLocks noChangeArrowheads="1"/>
            </p:cNvSpPr>
            <p:nvPr/>
          </p:nvSpPr>
          <p:spPr bwMode="auto">
            <a:xfrm rot="16200000">
              <a:off x="355" y="1674"/>
              <a:ext cx="751" cy="250"/>
            </a:xfrm>
            <a:prstGeom prst="rect">
              <a:avLst/>
            </a:prstGeom>
            <a:noFill/>
            <a:ln w="9525">
              <a:noFill/>
              <a:miter lim="800000"/>
              <a:headEnd/>
              <a:tailEnd/>
            </a:ln>
            <a:effectLst/>
          </p:spPr>
          <p:txBody>
            <a:bodyPr wrap="none">
              <a:spAutoFit/>
            </a:bodyPr>
            <a:lstStyle/>
            <a:p>
              <a:r>
                <a:rPr lang="en-US" sz="2000"/>
                <a:t># Photons</a:t>
              </a:r>
            </a:p>
          </p:txBody>
        </p:sp>
        <p:sp>
          <p:nvSpPr>
            <p:cNvPr id="80905" name="Text Box 9"/>
            <p:cNvSpPr txBox="1">
              <a:spLocks noChangeArrowheads="1"/>
            </p:cNvSpPr>
            <p:nvPr/>
          </p:nvSpPr>
          <p:spPr bwMode="auto">
            <a:xfrm>
              <a:off x="3936" y="2479"/>
              <a:ext cx="1238" cy="250"/>
            </a:xfrm>
            <a:prstGeom prst="rect">
              <a:avLst/>
            </a:prstGeom>
            <a:noFill/>
            <a:ln w="9525">
              <a:noFill/>
              <a:miter lim="800000"/>
              <a:headEnd/>
              <a:tailEnd/>
            </a:ln>
            <a:effectLst/>
          </p:spPr>
          <p:txBody>
            <a:bodyPr wrap="none">
              <a:spAutoFit/>
            </a:bodyPr>
            <a:lstStyle/>
            <a:p>
              <a:r>
                <a:rPr lang="en-US" sz="2000"/>
                <a:t>Wavelength (nm)</a:t>
              </a:r>
            </a:p>
          </p:txBody>
        </p:sp>
        <p:sp>
          <p:nvSpPr>
            <p:cNvPr id="80906" name="Line 10"/>
            <p:cNvSpPr>
              <a:spLocks noChangeShapeType="1"/>
            </p:cNvSpPr>
            <p:nvPr/>
          </p:nvSpPr>
          <p:spPr bwMode="auto">
            <a:xfrm>
              <a:off x="960" y="2592"/>
              <a:ext cx="0" cy="96"/>
            </a:xfrm>
            <a:prstGeom prst="line">
              <a:avLst/>
            </a:prstGeom>
            <a:noFill/>
            <a:ln w="12700">
              <a:solidFill>
                <a:schemeClr val="tx1"/>
              </a:solidFill>
              <a:round/>
              <a:headEnd/>
              <a:tailEnd/>
            </a:ln>
            <a:effectLst/>
          </p:spPr>
          <p:txBody>
            <a:bodyPr/>
            <a:lstStyle/>
            <a:p>
              <a:endParaRPr lang="en-US"/>
            </a:p>
          </p:txBody>
        </p:sp>
        <p:sp>
          <p:nvSpPr>
            <p:cNvPr id="80907" name="Line 11"/>
            <p:cNvSpPr>
              <a:spLocks noChangeShapeType="1"/>
            </p:cNvSpPr>
            <p:nvPr/>
          </p:nvSpPr>
          <p:spPr bwMode="auto">
            <a:xfrm>
              <a:off x="3696" y="2592"/>
              <a:ext cx="0" cy="96"/>
            </a:xfrm>
            <a:prstGeom prst="line">
              <a:avLst/>
            </a:prstGeom>
            <a:noFill/>
            <a:ln w="12700">
              <a:solidFill>
                <a:schemeClr val="tx1"/>
              </a:solidFill>
              <a:round/>
              <a:headEnd/>
              <a:tailEnd/>
            </a:ln>
            <a:effectLst/>
          </p:spPr>
          <p:txBody>
            <a:bodyPr/>
            <a:lstStyle/>
            <a:p>
              <a:endParaRPr lang="en-US"/>
            </a:p>
          </p:txBody>
        </p:sp>
        <p:sp>
          <p:nvSpPr>
            <p:cNvPr id="80908" name="Line 12"/>
            <p:cNvSpPr>
              <a:spLocks noChangeShapeType="1"/>
            </p:cNvSpPr>
            <p:nvPr/>
          </p:nvSpPr>
          <p:spPr bwMode="auto">
            <a:xfrm>
              <a:off x="1872" y="2592"/>
              <a:ext cx="0" cy="96"/>
            </a:xfrm>
            <a:prstGeom prst="line">
              <a:avLst/>
            </a:prstGeom>
            <a:noFill/>
            <a:ln w="12700">
              <a:solidFill>
                <a:schemeClr val="tx1"/>
              </a:solidFill>
              <a:round/>
              <a:headEnd/>
              <a:tailEnd/>
            </a:ln>
            <a:effectLst/>
          </p:spPr>
          <p:txBody>
            <a:bodyPr/>
            <a:lstStyle/>
            <a:p>
              <a:endParaRPr lang="en-US"/>
            </a:p>
          </p:txBody>
        </p:sp>
        <p:sp>
          <p:nvSpPr>
            <p:cNvPr id="80909" name="Line 13"/>
            <p:cNvSpPr>
              <a:spLocks noChangeShapeType="1"/>
            </p:cNvSpPr>
            <p:nvPr/>
          </p:nvSpPr>
          <p:spPr bwMode="auto">
            <a:xfrm>
              <a:off x="2784" y="2592"/>
              <a:ext cx="0" cy="96"/>
            </a:xfrm>
            <a:prstGeom prst="line">
              <a:avLst/>
            </a:prstGeom>
            <a:noFill/>
            <a:ln w="12700">
              <a:solidFill>
                <a:schemeClr val="tx1"/>
              </a:solidFill>
              <a:round/>
              <a:headEnd/>
              <a:tailEnd/>
            </a:ln>
            <a:effectLst/>
          </p:spPr>
          <p:txBody>
            <a:bodyPr/>
            <a:lstStyle/>
            <a:p>
              <a:endParaRPr lang="en-US"/>
            </a:p>
          </p:txBody>
        </p:sp>
        <p:sp>
          <p:nvSpPr>
            <p:cNvPr id="80910" name="Text Box 14"/>
            <p:cNvSpPr txBox="1">
              <a:spLocks noChangeArrowheads="1"/>
            </p:cNvSpPr>
            <p:nvPr/>
          </p:nvSpPr>
          <p:spPr bwMode="auto">
            <a:xfrm>
              <a:off x="768" y="2671"/>
              <a:ext cx="356" cy="250"/>
            </a:xfrm>
            <a:prstGeom prst="rect">
              <a:avLst/>
            </a:prstGeom>
            <a:noFill/>
            <a:ln w="9525">
              <a:noFill/>
              <a:miter lim="800000"/>
              <a:headEnd/>
              <a:tailEnd/>
            </a:ln>
            <a:effectLst/>
          </p:spPr>
          <p:txBody>
            <a:bodyPr wrap="none">
              <a:spAutoFit/>
            </a:bodyPr>
            <a:lstStyle/>
            <a:p>
              <a:r>
                <a:rPr lang="en-US" sz="2000"/>
                <a:t>400</a:t>
              </a:r>
            </a:p>
          </p:txBody>
        </p:sp>
        <p:sp>
          <p:nvSpPr>
            <p:cNvPr id="80911" name="Text Box 15"/>
            <p:cNvSpPr txBox="1">
              <a:spLocks noChangeArrowheads="1"/>
            </p:cNvSpPr>
            <p:nvPr/>
          </p:nvSpPr>
          <p:spPr bwMode="auto">
            <a:xfrm>
              <a:off x="1632" y="2671"/>
              <a:ext cx="356" cy="250"/>
            </a:xfrm>
            <a:prstGeom prst="rect">
              <a:avLst/>
            </a:prstGeom>
            <a:noFill/>
            <a:ln w="9525">
              <a:noFill/>
              <a:miter lim="800000"/>
              <a:headEnd/>
              <a:tailEnd/>
            </a:ln>
            <a:effectLst/>
          </p:spPr>
          <p:txBody>
            <a:bodyPr wrap="none">
              <a:spAutoFit/>
            </a:bodyPr>
            <a:lstStyle/>
            <a:p>
              <a:r>
                <a:rPr lang="en-US" sz="2000"/>
                <a:t>500</a:t>
              </a:r>
            </a:p>
          </p:txBody>
        </p:sp>
        <p:sp>
          <p:nvSpPr>
            <p:cNvPr id="80912" name="Text Box 16"/>
            <p:cNvSpPr txBox="1">
              <a:spLocks noChangeArrowheads="1"/>
            </p:cNvSpPr>
            <p:nvPr/>
          </p:nvSpPr>
          <p:spPr bwMode="auto">
            <a:xfrm>
              <a:off x="2544" y="2671"/>
              <a:ext cx="356" cy="250"/>
            </a:xfrm>
            <a:prstGeom prst="rect">
              <a:avLst/>
            </a:prstGeom>
            <a:noFill/>
            <a:ln w="9525">
              <a:noFill/>
              <a:miter lim="800000"/>
              <a:headEnd/>
              <a:tailEnd/>
            </a:ln>
            <a:effectLst/>
          </p:spPr>
          <p:txBody>
            <a:bodyPr wrap="none">
              <a:spAutoFit/>
            </a:bodyPr>
            <a:lstStyle/>
            <a:p>
              <a:r>
                <a:rPr lang="en-US" sz="2000"/>
                <a:t>600</a:t>
              </a:r>
            </a:p>
          </p:txBody>
        </p:sp>
        <p:sp>
          <p:nvSpPr>
            <p:cNvPr id="80913" name="Text Box 17"/>
            <p:cNvSpPr txBox="1">
              <a:spLocks noChangeArrowheads="1"/>
            </p:cNvSpPr>
            <p:nvPr/>
          </p:nvSpPr>
          <p:spPr bwMode="auto">
            <a:xfrm>
              <a:off x="3456" y="2671"/>
              <a:ext cx="356" cy="250"/>
            </a:xfrm>
            <a:prstGeom prst="rect">
              <a:avLst/>
            </a:prstGeom>
            <a:noFill/>
            <a:ln w="9525">
              <a:noFill/>
              <a:miter lim="800000"/>
              <a:headEnd/>
              <a:tailEnd/>
            </a:ln>
            <a:effectLst/>
          </p:spPr>
          <p:txBody>
            <a:bodyPr wrap="none">
              <a:spAutoFit/>
            </a:bodyPr>
            <a:lstStyle/>
            <a:p>
              <a:r>
                <a:rPr lang="en-US" sz="2000"/>
                <a:t>700</a:t>
              </a:r>
            </a:p>
          </p:txBody>
        </p:sp>
      </p:grpSp>
      <p:sp>
        <p:nvSpPr>
          <p:cNvPr id="80915" name="Freeform 19"/>
          <p:cNvSpPr>
            <a:spLocks/>
          </p:cNvSpPr>
          <p:nvPr/>
        </p:nvSpPr>
        <p:spPr bwMode="auto">
          <a:xfrm>
            <a:off x="1143000" y="2259013"/>
            <a:ext cx="4332288" cy="1474787"/>
          </a:xfrm>
          <a:custGeom>
            <a:avLst/>
            <a:gdLst/>
            <a:ahLst/>
            <a:cxnLst>
              <a:cxn ang="0">
                <a:pos x="0" y="929"/>
              </a:cxn>
              <a:cxn ang="0">
                <a:pos x="980" y="680"/>
              </a:cxn>
              <a:cxn ang="0">
                <a:pos x="2064" y="209"/>
              </a:cxn>
              <a:cxn ang="0">
                <a:pos x="2729" y="0"/>
              </a:cxn>
            </a:cxnLst>
            <a:rect l="0" t="0" r="r" b="b"/>
            <a:pathLst>
              <a:path w="2729" h="929">
                <a:moveTo>
                  <a:pt x="0" y="929"/>
                </a:moveTo>
                <a:cubicBezTo>
                  <a:pt x="163" y="888"/>
                  <a:pt x="636" y="800"/>
                  <a:pt x="980" y="680"/>
                </a:cubicBezTo>
                <a:cubicBezTo>
                  <a:pt x="1324" y="560"/>
                  <a:pt x="1773" y="322"/>
                  <a:pt x="2064" y="209"/>
                </a:cubicBezTo>
                <a:cubicBezTo>
                  <a:pt x="2355" y="96"/>
                  <a:pt x="2591" y="44"/>
                  <a:pt x="2729" y="0"/>
                </a:cubicBezTo>
              </a:path>
            </a:pathLst>
          </a:custGeom>
          <a:noFill/>
          <a:ln w="28575" cap="flat" cmpd="sng">
            <a:solidFill>
              <a:schemeClr val="tx1"/>
            </a:solidFill>
            <a:prstDash val="solid"/>
            <a:round/>
            <a:headEnd/>
            <a:tailEnd/>
          </a:ln>
          <a:effectLst/>
        </p:spPr>
        <p:txBody>
          <a:bodyPr/>
          <a:lstStyle/>
          <a:p>
            <a:endParaRPr lang="en-US"/>
          </a:p>
        </p:txBody>
      </p:sp>
      <p:sp>
        <p:nvSpPr>
          <p:cNvPr id="22" name="Rectangle 2"/>
          <p:cNvSpPr>
            <a:spLocks noGrp="1" noChangeArrowheads="1"/>
          </p:cNvSpPr>
          <p:nvPr>
            <p:ph type="title"/>
          </p:nvPr>
        </p:nvSpPr>
        <p:spPr>
          <a:xfrm>
            <a:off x="574675" y="304800"/>
            <a:ext cx="8001000" cy="1216025"/>
          </a:xfrm>
        </p:spPr>
        <p:txBody>
          <a:bodyPr/>
          <a:lstStyle/>
          <a:p>
            <a:r>
              <a:rPr lang="en-US" dirty="0"/>
              <a:t>Tungsten </a:t>
            </a:r>
            <a:r>
              <a:rPr lang="en-US" dirty="0" err="1"/>
              <a:t>Lightbulb</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Emission vs. Adsorption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32</a:t>
            </a:fld>
            <a:endParaRPr lang="en-US"/>
          </a:p>
        </p:txBody>
      </p:sp>
      <p:sp>
        <p:nvSpPr>
          <p:cNvPr id="5" name="Rectangle 3"/>
          <p:cNvSpPr txBox="1">
            <a:spLocks noChangeArrowheads="1"/>
          </p:cNvSpPr>
          <p:nvPr/>
        </p:nvSpPr>
        <p:spPr bwMode="auto">
          <a:xfrm>
            <a:off x="685800" y="1676400"/>
            <a:ext cx="7924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Emission is what light sources do</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Adsorption is what paints, inks, dyes etc. do</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Emission produces light, adsorption removes light</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We still talk about spectra, but now is it the </a:t>
            </a:r>
            <a:r>
              <a:rPr kumimoji="0" lang="en-US" sz="2400" b="0" i="1" u="none" strike="noStrike" kern="0" cap="none" spc="0" normalizeH="0" baseline="0" noProof="0" dirty="0">
                <a:ln>
                  <a:noFill/>
                </a:ln>
                <a:solidFill>
                  <a:schemeClr val="tx1"/>
                </a:solidFill>
                <a:effectLst/>
                <a:uLnTx/>
                <a:uFillTx/>
                <a:latin typeface="+mn-lt"/>
                <a:ea typeface="+mn-ea"/>
                <a:cs typeface="+mn-cs"/>
              </a:rPr>
              <a:t>proportion</a:t>
            </a:r>
            <a:r>
              <a:rPr kumimoji="0" lang="en-US" sz="2400" b="0" i="0" u="none" strike="noStrike" kern="0" cap="none" spc="0" normalizeH="0" baseline="0" noProof="0" dirty="0">
                <a:ln>
                  <a:noFill/>
                </a:ln>
                <a:solidFill>
                  <a:schemeClr val="tx1"/>
                </a:solidFill>
                <a:effectLst/>
                <a:uLnTx/>
                <a:uFillTx/>
                <a:latin typeface="+mn-lt"/>
                <a:ea typeface="+mn-ea"/>
                <a:cs typeface="+mn-cs"/>
              </a:rPr>
              <a:t> of light that is removed at each frequency</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Note that adsorption depends on such things as the surface finish (glossy, matte) and the substrate (e.g. paper quality)</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The following examples are qualitative at best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Adsorption Spectra</a:t>
            </a:r>
          </a:p>
        </p:txBody>
      </p:sp>
      <p:sp>
        <p:nvSpPr>
          <p:cNvPr id="4" name="Slide Number Placeholder 3"/>
          <p:cNvSpPr>
            <a:spLocks noGrp="1"/>
          </p:cNvSpPr>
          <p:nvPr>
            <p:ph type="sldNum" sz="quarter" idx="12"/>
          </p:nvPr>
        </p:nvSpPr>
        <p:spPr>
          <a:xfrm>
            <a:off x="6172200" y="6402387"/>
            <a:ext cx="1981200" cy="476250"/>
          </a:xfrm>
        </p:spPr>
        <p:txBody>
          <a:bodyPr/>
          <a:lstStyle/>
          <a:p>
            <a:fld id="{87037288-ABAD-4E56-93DB-19D719620939}" type="slidenum">
              <a:rPr lang="en-US" smtClean="0"/>
              <a:pPr/>
              <a:t>33</a:t>
            </a:fld>
            <a:endParaRPr lang="en-US"/>
          </a:p>
        </p:txBody>
      </p:sp>
      <p:grpSp>
        <p:nvGrpSpPr>
          <p:cNvPr id="6" name="Group 5"/>
          <p:cNvGrpSpPr>
            <a:grpSpLocks/>
          </p:cNvGrpSpPr>
          <p:nvPr/>
        </p:nvGrpSpPr>
        <p:grpSpPr bwMode="auto">
          <a:xfrm>
            <a:off x="1597025" y="1752600"/>
            <a:ext cx="4648200" cy="2286000"/>
            <a:chOff x="1296" y="1344"/>
            <a:chExt cx="2928" cy="1440"/>
          </a:xfrm>
        </p:grpSpPr>
        <p:sp>
          <p:nvSpPr>
            <p:cNvPr id="7"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8"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9" name="Text Box 9"/>
          <p:cNvSpPr txBox="1">
            <a:spLocks noChangeArrowheads="1"/>
          </p:cNvSpPr>
          <p:nvPr/>
        </p:nvSpPr>
        <p:spPr bwMode="auto">
          <a:xfrm>
            <a:off x="6321425" y="3859212"/>
            <a:ext cx="1965325" cy="396875"/>
          </a:xfrm>
          <a:prstGeom prst="rect">
            <a:avLst/>
          </a:prstGeom>
          <a:noFill/>
          <a:ln w="9525">
            <a:noFill/>
            <a:miter lim="800000"/>
            <a:headEnd/>
            <a:tailEnd/>
          </a:ln>
          <a:effectLst/>
        </p:spPr>
        <p:txBody>
          <a:bodyPr wrap="none">
            <a:spAutoFit/>
          </a:bodyPr>
          <a:lstStyle/>
          <a:p>
            <a:r>
              <a:rPr lang="en-US" sz="2000"/>
              <a:t>Wavelength (nm)</a:t>
            </a:r>
          </a:p>
        </p:txBody>
      </p:sp>
      <p:sp>
        <p:nvSpPr>
          <p:cNvPr id="10" name="Line 10"/>
          <p:cNvSpPr>
            <a:spLocks noChangeShapeType="1"/>
          </p:cNvSpPr>
          <p:nvPr/>
        </p:nvSpPr>
        <p:spPr bwMode="auto">
          <a:xfrm>
            <a:off x="1597025" y="4038600"/>
            <a:ext cx="0" cy="152400"/>
          </a:xfrm>
          <a:prstGeom prst="line">
            <a:avLst/>
          </a:prstGeom>
          <a:noFill/>
          <a:ln w="12700">
            <a:solidFill>
              <a:schemeClr val="tx1"/>
            </a:solidFill>
            <a:round/>
            <a:headEnd/>
            <a:tailEnd/>
          </a:ln>
          <a:effectLst/>
        </p:spPr>
        <p:txBody>
          <a:bodyPr/>
          <a:lstStyle/>
          <a:p>
            <a:endParaRPr lang="en-US"/>
          </a:p>
        </p:txBody>
      </p:sp>
      <p:sp>
        <p:nvSpPr>
          <p:cNvPr id="11" name="Line 11"/>
          <p:cNvSpPr>
            <a:spLocks noChangeShapeType="1"/>
          </p:cNvSpPr>
          <p:nvPr/>
        </p:nvSpPr>
        <p:spPr bwMode="auto">
          <a:xfrm>
            <a:off x="5940425" y="4038600"/>
            <a:ext cx="0" cy="152400"/>
          </a:xfrm>
          <a:prstGeom prst="line">
            <a:avLst/>
          </a:prstGeom>
          <a:noFill/>
          <a:ln w="12700">
            <a:solidFill>
              <a:schemeClr val="tx1"/>
            </a:solidFill>
            <a:round/>
            <a:headEnd/>
            <a:tailEnd/>
          </a:ln>
          <a:effectLst/>
        </p:spPr>
        <p:txBody>
          <a:bodyPr/>
          <a:lstStyle/>
          <a:p>
            <a:endParaRPr lang="en-US"/>
          </a:p>
        </p:txBody>
      </p:sp>
      <p:sp>
        <p:nvSpPr>
          <p:cNvPr id="12" name="Line 12"/>
          <p:cNvSpPr>
            <a:spLocks noChangeShapeType="1"/>
          </p:cNvSpPr>
          <p:nvPr/>
        </p:nvSpPr>
        <p:spPr bwMode="auto">
          <a:xfrm>
            <a:off x="3044825" y="4038600"/>
            <a:ext cx="0" cy="152400"/>
          </a:xfrm>
          <a:prstGeom prst="line">
            <a:avLst/>
          </a:prstGeom>
          <a:noFill/>
          <a:ln w="12700">
            <a:solidFill>
              <a:schemeClr val="tx1"/>
            </a:solidFill>
            <a:round/>
            <a:headEnd/>
            <a:tailEnd/>
          </a:ln>
          <a:effectLst/>
        </p:spPr>
        <p:txBody>
          <a:bodyPr/>
          <a:lstStyle/>
          <a:p>
            <a:endParaRPr lang="en-US"/>
          </a:p>
        </p:txBody>
      </p:sp>
      <p:sp>
        <p:nvSpPr>
          <p:cNvPr id="13" name="Line 13"/>
          <p:cNvSpPr>
            <a:spLocks noChangeShapeType="1"/>
          </p:cNvSpPr>
          <p:nvPr/>
        </p:nvSpPr>
        <p:spPr bwMode="auto">
          <a:xfrm>
            <a:off x="4492625" y="4038600"/>
            <a:ext cx="0" cy="152400"/>
          </a:xfrm>
          <a:prstGeom prst="line">
            <a:avLst/>
          </a:prstGeom>
          <a:noFill/>
          <a:ln w="12700">
            <a:solidFill>
              <a:schemeClr val="tx1"/>
            </a:solidFill>
            <a:round/>
            <a:headEnd/>
            <a:tailEnd/>
          </a:ln>
          <a:effectLst/>
        </p:spPr>
        <p:txBody>
          <a:bodyPr/>
          <a:lstStyle/>
          <a:p>
            <a:endParaRPr lang="en-US"/>
          </a:p>
        </p:txBody>
      </p:sp>
      <p:sp>
        <p:nvSpPr>
          <p:cNvPr id="14" name="Text Box 14"/>
          <p:cNvSpPr txBox="1">
            <a:spLocks noChangeArrowheads="1"/>
          </p:cNvSpPr>
          <p:nvPr/>
        </p:nvSpPr>
        <p:spPr bwMode="auto">
          <a:xfrm>
            <a:off x="1292225" y="4164012"/>
            <a:ext cx="565150" cy="396875"/>
          </a:xfrm>
          <a:prstGeom prst="rect">
            <a:avLst/>
          </a:prstGeom>
          <a:noFill/>
          <a:ln w="9525">
            <a:noFill/>
            <a:miter lim="800000"/>
            <a:headEnd/>
            <a:tailEnd/>
          </a:ln>
          <a:effectLst/>
        </p:spPr>
        <p:txBody>
          <a:bodyPr wrap="none">
            <a:spAutoFit/>
          </a:bodyPr>
          <a:lstStyle/>
          <a:p>
            <a:r>
              <a:rPr lang="en-US" sz="2000"/>
              <a:t>400</a:t>
            </a:r>
          </a:p>
        </p:txBody>
      </p:sp>
      <p:sp>
        <p:nvSpPr>
          <p:cNvPr id="15" name="Text Box 15"/>
          <p:cNvSpPr txBox="1">
            <a:spLocks noChangeArrowheads="1"/>
          </p:cNvSpPr>
          <p:nvPr/>
        </p:nvSpPr>
        <p:spPr bwMode="auto">
          <a:xfrm>
            <a:off x="2663825" y="4164012"/>
            <a:ext cx="565150" cy="396875"/>
          </a:xfrm>
          <a:prstGeom prst="rect">
            <a:avLst/>
          </a:prstGeom>
          <a:noFill/>
          <a:ln w="9525">
            <a:noFill/>
            <a:miter lim="800000"/>
            <a:headEnd/>
            <a:tailEnd/>
          </a:ln>
          <a:effectLst/>
        </p:spPr>
        <p:txBody>
          <a:bodyPr wrap="none">
            <a:spAutoFit/>
          </a:bodyPr>
          <a:lstStyle/>
          <a:p>
            <a:r>
              <a:rPr lang="en-US" sz="2000"/>
              <a:t>500</a:t>
            </a:r>
          </a:p>
        </p:txBody>
      </p:sp>
      <p:sp>
        <p:nvSpPr>
          <p:cNvPr id="16" name="Text Box 16"/>
          <p:cNvSpPr txBox="1">
            <a:spLocks noChangeArrowheads="1"/>
          </p:cNvSpPr>
          <p:nvPr/>
        </p:nvSpPr>
        <p:spPr bwMode="auto">
          <a:xfrm>
            <a:off x="4111625" y="4164012"/>
            <a:ext cx="565150" cy="396875"/>
          </a:xfrm>
          <a:prstGeom prst="rect">
            <a:avLst/>
          </a:prstGeom>
          <a:noFill/>
          <a:ln w="9525">
            <a:noFill/>
            <a:miter lim="800000"/>
            <a:headEnd/>
            <a:tailEnd/>
          </a:ln>
          <a:effectLst/>
        </p:spPr>
        <p:txBody>
          <a:bodyPr wrap="none">
            <a:spAutoFit/>
          </a:bodyPr>
          <a:lstStyle/>
          <a:p>
            <a:r>
              <a:rPr lang="en-US" sz="2000"/>
              <a:t>600</a:t>
            </a:r>
          </a:p>
        </p:txBody>
      </p:sp>
      <p:sp>
        <p:nvSpPr>
          <p:cNvPr id="17" name="Text Box 17"/>
          <p:cNvSpPr txBox="1">
            <a:spLocks noChangeArrowheads="1"/>
          </p:cNvSpPr>
          <p:nvPr/>
        </p:nvSpPr>
        <p:spPr bwMode="auto">
          <a:xfrm>
            <a:off x="5559425" y="4164012"/>
            <a:ext cx="565150" cy="396875"/>
          </a:xfrm>
          <a:prstGeom prst="rect">
            <a:avLst/>
          </a:prstGeom>
          <a:noFill/>
          <a:ln w="9525">
            <a:noFill/>
            <a:miter lim="800000"/>
            <a:headEnd/>
            <a:tailEnd/>
          </a:ln>
          <a:effectLst/>
        </p:spPr>
        <p:txBody>
          <a:bodyPr wrap="none">
            <a:spAutoFit/>
          </a:bodyPr>
          <a:lstStyle/>
          <a:p>
            <a:r>
              <a:rPr lang="en-US" sz="2000"/>
              <a:t>700</a:t>
            </a:r>
          </a:p>
        </p:txBody>
      </p:sp>
      <p:sp>
        <p:nvSpPr>
          <p:cNvPr id="18" name="Freeform 18"/>
          <p:cNvSpPr>
            <a:spLocks/>
          </p:cNvSpPr>
          <p:nvPr/>
        </p:nvSpPr>
        <p:spPr bwMode="auto">
          <a:xfrm>
            <a:off x="1600200" y="2287587"/>
            <a:ext cx="4295775" cy="1727200"/>
          </a:xfrm>
          <a:custGeom>
            <a:avLst/>
            <a:gdLst/>
            <a:ahLst/>
            <a:cxnLst>
              <a:cxn ang="0">
                <a:pos x="0" y="614"/>
              </a:cxn>
              <a:cxn ang="0">
                <a:pos x="638" y="52"/>
              </a:cxn>
              <a:cxn ang="0">
                <a:pos x="1610" y="926"/>
              </a:cxn>
              <a:cxn ang="0">
                <a:pos x="2706" y="1023"/>
              </a:cxn>
            </a:cxnLst>
            <a:rect l="0" t="0" r="r" b="b"/>
            <a:pathLst>
              <a:path w="2706" h="1088">
                <a:moveTo>
                  <a:pt x="0" y="614"/>
                </a:moveTo>
                <a:cubicBezTo>
                  <a:pt x="106" y="519"/>
                  <a:pt x="370" y="0"/>
                  <a:pt x="638" y="52"/>
                </a:cubicBezTo>
                <a:cubicBezTo>
                  <a:pt x="906" y="104"/>
                  <a:pt x="1265" y="764"/>
                  <a:pt x="1610" y="926"/>
                </a:cubicBezTo>
                <a:cubicBezTo>
                  <a:pt x="1955" y="1088"/>
                  <a:pt x="2478" y="1003"/>
                  <a:pt x="2706" y="1023"/>
                </a:cubicBezTo>
              </a:path>
            </a:pathLst>
          </a:custGeom>
          <a:noFill/>
          <a:ln w="28575" cap="flat" cmpd="sng">
            <a:solidFill>
              <a:schemeClr val="tx1"/>
            </a:solidFill>
            <a:prstDash val="solid"/>
            <a:round/>
            <a:headEnd/>
            <a:tailEnd/>
          </a:ln>
          <a:effec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Adsorption Spectra: Red Paint</a:t>
            </a:r>
          </a:p>
        </p:txBody>
      </p:sp>
      <p:sp>
        <p:nvSpPr>
          <p:cNvPr id="4" name="Slide Number Placeholder 3"/>
          <p:cNvSpPr>
            <a:spLocks noGrp="1"/>
          </p:cNvSpPr>
          <p:nvPr>
            <p:ph type="sldNum" sz="quarter" idx="12"/>
          </p:nvPr>
        </p:nvSpPr>
        <p:spPr>
          <a:xfrm>
            <a:off x="6172200" y="6402387"/>
            <a:ext cx="1981200" cy="476250"/>
          </a:xfrm>
        </p:spPr>
        <p:txBody>
          <a:bodyPr/>
          <a:lstStyle/>
          <a:p>
            <a:fld id="{87037288-ABAD-4E56-93DB-19D719620939}" type="slidenum">
              <a:rPr lang="en-US" smtClean="0"/>
              <a:pPr/>
              <a:t>34</a:t>
            </a:fld>
            <a:endParaRPr lang="en-US"/>
          </a:p>
        </p:txBody>
      </p:sp>
      <p:sp>
        <p:nvSpPr>
          <p:cNvPr id="5" name="Rectangle 3"/>
          <p:cNvSpPr txBox="1">
            <a:spLocks noChangeArrowheads="1"/>
          </p:cNvSpPr>
          <p:nvPr/>
        </p:nvSpPr>
        <p:spPr>
          <a:xfrm>
            <a:off x="685800" y="4649787"/>
            <a:ext cx="7924800" cy="1600200"/>
          </a:xfrm>
          <a:prstGeom prst="rect">
            <a:avLst/>
          </a:prstGeom>
        </p:spPr>
        <p:txBody>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Red paint absorbs green and blue wavelengths, and reflects red wavelengths, resulting in you seeing a red appearance</a:t>
            </a:r>
          </a:p>
        </p:txBody>
      </p:sp>
      <p:grpSp>
        <p:nvGrpSpPr>
          <p:cNvPr id="3" name="Group 5"/>
          <p:cNvGrpSpPr>
            <a:grpSpLocks/>
          </p:cNvGrpSpPr>
          <p:nvPr/>
        </p:nvGrpSpPr>
        <p:grpSpPr bwMode="auto">
          <a:xfrm>
            <a:off x="1597025" y="1752600"/>
            <a:ext cx="4648200" cy="2286000"/>
            <a:chOff x="1296" y="1344"/>
            <a:chExt cx="2928" cy="1440"/>
          </a:xfrm>
        </p:grpSpPr>
        <p:sp>
          <p:nvSpPr>
            <p:cNvPr id="7"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8"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9" name="Text Box 9"/>
          <p:cNvSpPr txBox="1">
            <a:spLocks noChangeArrowheads="1"/>
          </p:cNvSpPr>
          <p:nvPr/>
        </p:nvSpPr>
        <p:spPr bwMode="auto">
          <a:xfrm>
            <a:off x="6321425" y="3859212"/>
            <a:ext cx="1965325" cy="396875"/>
          </a:xfrm>
          <a:prstGeom prst="rect">
            <a:avLst/>
          </a:prstGeom>
          <a:noFill/>
          <a:ln w="9525">
            <a:noFill/>
            <a:miter lim="800000"/>
            <a:headEnd/>
            <a:tailEnd/>
          </a:ln>
          <a:effectLst/>
        </p:spPr>
        <p:txBody>
          <a:bodyPr wrap="none">
            <a:spAutoFit/>
          </a:bodyPr>
          <a:lstStyle/>
          <a:p>
            <a:r>
              <a:rPr lang="en-US" sz="2000"/>
              <a:t>Wavelength (nm)</a:t>
            </a:r>
          </a:p>
        </p:txBody>
      </p:sp>
      <p:sp>
        <p:nvSpPr>
          <p:cNvPr id="10" name="Line 10"/>
          <p:cNvSpPr>
            <a:spLocks noChangeShapeType="1"/>
          </p:cNvSpPr>
          <p:nvPr/>
        </p:nvSpPr>
        <p:spPr bwMode="auto">
          <a:xfrm>
            <a:off x="1597025" y="4038600"/>
            <a:ext cx="0" cy="152400"/>
          </a:xfrm>
          <a:prstGeom prst="line">
            <a:avLst/>
          </a:prstGeom>
          <a:noFill/>
          <a:ln w="12700">
            <a:solidFill>
              <a:schemeClr val="tx1"/>
            </a:solidFill>
            <a:round/>
            <a:headEnd/>
            <a:tailEnd/>
          </a:ln>
          <a:effectLst/>
        </p:spPr>
        <p:txBody>
          <a:bodyPr/>
          <a:lstStyle/>
          <a:p>
            <a:endParaRPr lang="en-US"/>
          </a:p>
        </p:txBody>
      </p:sp>
      <p:sp>
        <p:nvSpPr>
          <p:cNvPr id="11" name="Line 11"/>
          <p:cNvSpPr>
            <a:spLocks noChangeShapeType="1"/>
          </p:cNvSpPr>
          <p:nvPr/>
        </p:nvSpPr>
        <p:spPr bwMode="auto">
          <a:xfrm>
            <a:off x="5940425" y="4038600"/>
            <a:ext cx="0" cy="152400"/>
          </a:xfrm>
          <a:prstGeom prst="line">
            <a:avLst/>
          </a:prstGeom>
          <a:noFill/>
          <a:ln w="12700">
            <a:solidFill>
              <a:schemeClr val="tx1"/>
            </a:solidFill>
            <a:round/>
            <a:headEnd/>
            <a:tailEnd/>
          </a:ln>
          <a:effectLst/>
        </p:spPr>
        <p:txBody>
          <a:bodyPr/>
          <a:lstStyle/>
          <a:p>
            <a:endParaRPr lang="en-US"/>
          </a:p>
        </p:txBody>
      </p:sp>
      <p:sp>
        <p:nvSpPr>
          <p:cNvPr id="12" name="Line 12"/>
          <p:cNvSpPr>
            <a:spLocks noChangeShapeType="1"/>
          </p:cNvSpPr>
          <p:nvPr/>
        </p:nvSpPr>
        <p:spPr bwMode="auto">
          <a:xfrm>
            <a:off x="3044825" y="4038600"/>
            <a:ext cx="0" cy="152400"/>
          </a:xfrm>
          <a:prstGeom prst="line">
            <a:avLst/>
          </a:prstGeom>
          <a:noFill/>
          <a:ln w="12700">
            <a:solidFill>
              <a:schemeClr val="tx1"/>
            </a:solidFill>
            <a:round/>
            <a:headEnd/>
            <a:tailEnd/>
          </a:ln>
          <a:effectLst/>
        </p:spPr>
        <p:txBody>
          <a:bodyPr/>
          <a:lstStyle/>
          <a:p>
            <a:endParaRPr lang="en-US"/>
          </a:p>
        </p:txBody>
      </p:sp>
      <p:sp>
        <p:nvSpPr>
          <p:cNvPr id="13" name="Line 13"/>
          <p:cNvSpPr>
            <a:spLocks noChangeShapeType="1"/>
          </p:cNvSpPr>
          <p:nvPr/>
        </p:nvSpPr>
        <p:spPr bwMode="auto">
          <a:xfrm>
            <a:off x="4492625" y="4038600"/>
            <a:ext cx="0" cy="152400"/>
          </a:xfrm>
          <a:prstGeom prst="line">
            <a:avLst/>
          </a:prstGeom>
          <a:noFill/>
          <a:ln w="12700">
            <a:solidFill>
              <a:schemeClr val="tx1"/>
            </a:solidFill>
            <a:round/>
            <a:headEnd/>
            <a:tailEnd/>
          </a:ln>
          <a:effectLst/>
        </p:spPr>
        <p:txBody>
          <a:bodyPr/>
          <a:lstStyle/>
          <a:p>
            <a:endParaRPr lang="en-US"/>
          </a:p>
        </p:txBody>
      </p:sp>
      <p:sp>
        <p:nvSpPr>
          <p:cNvPr id="14" name="Text Box 14"/>
          <p:cNvSpPr txBox="1">
            <a:spLocks noChangeArrowheads="1"/>
          </p:cNvSpPr>
          <p:nvPr/>
        </p:nvSpPr>
        <p:spPr bwMode="auto">
          <a:xfrm>
            <a:off x="1292225" y="4164012"/>
            <a:ext cx="565150" cy="396875"/>
          </a:xfrm>
          <a:prstGeom prst="rect">
            <a:avLst/>
          </a:prstGeom>
          <a:noFill/>
          <a:ln w="9525">
            <a:noFill/>
            <a:miter lim="800000"/>
            <a:headEnd/>
            <a:tailEnd/>
          </a:ln>
          <a:effectLst/>
        </p:spPr>
        <p:txBody>
          <a:bodyPr wrap="none">
            <a:spAutoFit/>
          </a:bodyPr>
          <a:lstStyle/>
          <a:p>
            <a:r>
              <a:rPr lang="en-US" sz="2000"/>
              <a:t>400</a:t>
            </a:r>
          </a:p>
        </p:txBody>
      </p:sp>
      <p:sp>
        <p:nvSpPr>
          <p:cNvPr id="15" name="Text Box 15"/>
          <p:cNvSpPr txBox="1">
            <a:spLocks noChangeArrowheads="1"/>
          </p:cNvSpPr>
          <p:nvPr/>
        </p:nvSpPr>
        <p:spPr bwMode="auto">
          <a:xfrm>
            <a:off x="2663825" y="4164012"/>
            <a:ext cx="565150" cy="396875"/>
          </a:xfrm>
          <a:prstGeom prst="rect">
            <a:avLst/>
          </a:prstGeom>
          <a:noFill/>
          <a:ln w="9525">
            <a:noFill/>
            <a:miter lim="800000"/>
            <a:headEnd/>
            <a:tailEnd/>
          </a:ln>
          <a:effectLst/>
        </p:spPr>
        <p:txBody>
          <a:bodyPr wrap="none">
            <a:spAutoFit/>
          </a:bodyPr>
          <a:lstStyle/>
          <a:p>
            <a:r>
              <a:rPr lang="en-US" sz="2000"/>
              <a:t>500</a:t>
            </a:r>
          </a:p>
        </p:txBody>
      </p:sp>
      <p:sp>
        <p:nvSpPr>
          <p:cNvPr id="16" name="Text Box 16"/>
          <p:cNvSpPr txBox="1">
            <a:spLocks noChangeArrowheads="1"/>
          </p:cNvSpPr>
          <p:nvPr/>
        </p:nvSpPr>
        <p:spPr bwMode="auto">
          <a:xfrm>
            <a:off x="4111625" y="4164012"/>
            <a:ext cx="565150" cy="396875"/>
          </a:xfrm>
          <a:prstGeom prst="rect">
            <a:avLst/>
          </a:prstGeom>
          <a:noFill/>
          <a:ln w="9525">
            <a:noFill/>
            <a:miter lim="800000"/>
            <a:headEnd/>
            <a:tailEnd/>
          </a:ln>
          <a:effectLst/>
        </p:spPr>
        <p:txBody>
          <a:bodyPr wrap="none">
            <a:spAutoFit/>
          </a:bodyPr>
          <a:lstStyle/>
          <a:p>
            <a:r>
              <a:rPr lang="en-US" sz="2000"/>
              <a:t>600</a:t>
            </a:r>
          </a:p>
        </p:txBody>
      </p:sp>
      <p:sp>
        <p:nvSpPr>
          <p:cNvPr id="17" name="Text Box 17"/>
          <p:cNvSpPr txBox="1">
            <a:spLocks noChangeArrowheads="1"/>
          </p:cNvSpPr>
          <p:nvPr/>
        </p:nvSpPr>
        <p:spPr bwMode="auto">
          <a:xfrm>
            <a:off x="5559425" y="4164012"/>
            <a:ext cx="565150" cy="396875"/>
          </a:xfrm>
          <a:prstGeom prst="rect">
            <a:avLst/>
          </a:prstGeom>
          <a:noFill/>
          <a:ln w="9525">
            <a:noFill/>
            <a:miter lim="800000"/>
            <a:headEnd/>
            <a:tailEnd/>
          </a:ln>
          <a:effectLst/>
        </p:spPr>
        <p:txBody>
          <a:bodyPr wrap="none">
            <a:spAutoFit/>
          </a:bodyPr>
          <a:lstStyle/>
          <a:p>
            <a:r>
              <a:rPr lang="en-US" sz="2000"/>
              <a:t>700</a:t>
            </a:r>
          </a:p>
        </p:txBody>
      </p:sp>
      <p:sp>
        <p:nvSpPr>
          <p:cNvPr id="18" name="Freeform 18"/>
          <p:cNvSpPr>
            <a:spLocks/>
          </p:cNvSpPr>
          <p:nvPr/>
        </p:nvSpPr>
        <p:spPr bwMode="auto">
          <a:xfrm>
            <a:off x="1600200" y="2287587"/>
            <a:ext cx="4295775" cy="1727200"/>
          </a:xfrm>
          <a:custGeom>
            <a:avLst/>
            <a:gdLst/>
            <a:ahLst/>
            <a:cxnLst>
              <a:cxn ang="0">
                <a:pos x="0" y="614"/>
              </a:cxn>
              <a:cxn ang="0">
                <a:pos x="638" y="52"/>
              </a:cxn>
              <a:cxn ang="0">
                <a:pos x="1610" y="926"/>
              </a:cxn>
              <a:cxn ang="0">
                <a:pos x="2706" y="1023"/>
              </a:cxn>
            </a:cxnLst>
            <a:rect l="0" t="0" r="r" b="b"/>
            <a:pathLst>
              <a:path w="2706" h="1088">
                <a:moveTo>
                  <a:pt x="0" y="614"/>
                </a:moveTo>
                <a:cubicBezTo>
                  <a:pt x="106" y="519"/>
                  <a:pt x="370" y="0"/>
                  <a:pt x="638" y="52"/>
                </a:cubicBezTo>
                <a:cubicBezTo>
                  <a:pt x="906" y="104"/>
                  <a:pt x="1265" y="764"/>
                  <a:pt x="1610" y="926"/>
                </a:cubicBezTo>
                <a:cubicBezTo>
                  <a:pt x="1955" y="1088"/>
                  <a:pt x="2478" y="1003"/>
                  <a:pt x="2706" y="1023"/>
                </a:cubicBezTo>
              </a:path>
            </a:pathLst>
          </a:custGeom>
          <a:noFill/>
          <a:ln w="28575" cap="flat" cmpd="sng">
            <a:solidFill>
              <a:schemeClr val="tx1"/>
            </a:solidFill>
            <a:prstDash val="solid"/>
            <a:round/>
            <a:headEnd/>
            <a:tailEnd/>
          </a:ln>
          <a:effectLst/>
        </p:spPr>
        <p:txBody>
          <a:bodyPr/>
          <a:lstStyle/>
          <a:p>
            <a:endParaRPr lang="en-US"/>
          </a:p>
        </p:txBody>
      </p:sp>
      <p:pic>
        <p:nvPicPr>
          <p:cNvPr id="121859" name="Picture 3"/>
          <p:cNvPicPr>
            <a:picLocks noChangeAspect="1" noChangeArrowheads="1"/>
          </p:cNvPicPr>
          <p:nvPr/>
        </p:nvPicPr>
        <p:blipFill>
          <a:blip r:embed="rId2" cstate="print"/>
          <a:srcRect/>
          <a:stretch>
            <a:fillRect/>
          </a:stretch>
        </p:blipFill>
        <p:spPr bwMode="auto">
          <a:xfrm>
            <a:off x="1524000" y="5486400"/>
            <a:ext cx="4676775" cy="5143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Color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35</a:t>
            </a:fld>
            <a:endParaRPr lang="en-US"/>
          </a:p>
        </p:txBody>
      </p:sp>
      <p:sp>
        <p:nvSpPr>
          <p:cNvPr id="5" name="Rectangle 3"/>
          <p:cNvSpPr>
            <a:spLocks noGrp="1" noChangeArrowheads="1"/>
          </p:cNvSpPr>
          <p:nvPr>
            <p:ph idx="1"/>
          </p:nvPr>
        </p:nvSpPr>
        <p:spPr>
          <a:xfrm>
            <a:off x="566738" y="1752600"/>
            <a:ext cx="8272462" cy="4267200"/>
          </a:xfrm>
        </p:spPr>
        <p:txBody>
          <a:bodyPr/>
          <a:lstStyle/>
          <a:p>
            <a:r>
              <a:rPr lang="en-US" sz="2800" dirty="0"/>
              <a:t>Our task with digital images is to represent color</a:t>
            </a:r>
          </a:p>
          <a:p>
            <a:r>
              <a:rPr lang="en-US" sz="2800" dirty="0"/>
              <a:t>You probably know that we use three channels: R, G and B</a:t>
            </a:r>
          </a:p>
          <a:p>
            <a:r>
              <a:rPr lang="en-US" sz="2800" dirty="0"/>
              <a:t>We will see why this is perceptually sufficient for display and why it is computationally an approximation</a:t>
            </a:r>
          </a:p>
          <a:p>
            <a:r>
              <a:rPr lang="en-US" sz="2800" dirty="0"/>
              <a:t>First, how we measure color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Sensors</a:t>
            </a:r>
          </a:p>
        </p:txBody>
      </p:sp>
      <p:sp>
        <p:nvSpPr>
          <p:cNvPr id="3" name="Content Placeholder 2"/>
          <p:cNvSpPr>
            <a:spLocks noGrp="1"/>
          </p:cNvSpPr>
          <p:nvPr>
            <p:ph idx="1"/>
          </p:nvPr>
        </p:nvSpPr>
        <p:spPr>
          <a:xfrm>
            <a:off x="566738" y="1752600"/>
            <a:ext cx="8348662" cy="4267200"/>
          </a:xfrm>
        </p:spPr>
        <p:txBody>
          <a:bodyPr/>
          <a:lstStyle/>
          <a:p>
            <a:r>
              <a:rPr lang="en-US" sz="2400" dirty="0"/>
              <a:t>Any </a:t>
            </a:r>
            <a:r>
              <a:rPr lang="en-US" sz="2400" i="1" dirty="0"/>
              <a:t>sensor</a:t>
            </a:r>
            <a:r>
              <a:rPr lang="en-US" sz="2400" dirty="0"/>
              <a:t> is defined by its </a:t>
            </a:r>
            <a:r>
              <a:rPr lang="en-US" sz="2400" i="1" dirty="0"/>
              <a:t>response</a:t>
            </a:r>
            <a:r>
              <a:rPr lang="en-US" sz="2400" dirty="0"/>
              <a:t> to a frequency distribution</a:t>
            </a:r>
          </a:p>
          <a:p>
            <a:r>
              <a:rPr lang="en-US" sz="2400" dirty="0"/>
              <a:t>Expressed as a graph of sensitivity </a:t>
            </a:r>
            <a:r>
              <a:rPr lang="en-US" sz="2400" dirty="0">
                <a:sym typeface="Symbol" pitchFamily="18" charset="2"/>
              </a:rPr>
              <a:t>vs. wavelength, </a:t>
            </a:r>
            <a:r>
              <a:rPr lang="en-US" sz="2400" i="1" dirty="0">
                <a:sym typeface="Symbol" pitchFamily="18" charset="2"/>
              </a:rPr>
              <a:t>()</a:t>
            </a:r>
          </a:p>
          <a:p>
            <a:pPr lvl="1"/>
            <a:r>
              <a:rPr lang="en-US" sz="2000" dirty="0">
                <a:sym typeface="Symbol" pitchFamily="18" charset="2"/>
              </a:rPr>
              <a:t>For each unit of energy at the given wavelength, how much voltage/impulses/whatever the sensor provides</a:t>
            </a:r>
          </a:p>
          <a:p>
            <a:r>
              <a:rPr lang="en-US" sz="2400" dirty="0">
                <a:sym typeface="Symbol" pitchFamily="18" charset="2"/>
              </a:rPr>
              <a:t>To compute the response, take the integral</a:t>
            </a:r>
          </a:p>
          <a:p>
            <a:pPr lvl="1"/>
            <a:r>
              <a:rPr lang="en-US" sz="2000" dirty="0">
                <a:sym typeface="Symbol" pitchFamily="18" charset="2"/>
              </a:rPr>
              <a:t>E(</a:t>
            </a:r>
            <a:r>
              <a:rPr lang="en-US" sz="2000" i="1" dirty="0">
                <a:sym typeface="Symbol" pitchFamily="18" charset="2"/>
              </a:rPr>
              <a:t>) </a:t>
            </a:r>
            <a:r>
              <a:rPr lang="en-US" sz="2000" dirty="0">
                <a:sym typeface="Symbol" pitchFamily="18" charset="2"/>
              </a:rPr>
              <a:t>is the incoming energy at the particular wavelength</a:t>
            </a:r>
          </a:p>
          <a:p>
            <a:pPr lvl="1"/>
            <a:r>
              <a:rPr lang="en-US" sz="2000" dirty="0">
                <a:sym typeface="Symbol" pitchFamily="18" charset="2"/>
              </a:rPr>
              <a:t>The integral multiplies the amount of energy at each wavelength by the sensitivity at that wavelength, and sums them all up</a:t>
            </a:r>
            <a:endParaRPr lang="en-US" sz="2000" i="1" dirty="0">
              <a:sym typeface="Symbol" pitchFamily="18" charset="2"/>
            </a:endParaRP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36</a:t>
            </a:fld>
            <a:endParaRPr lang="en-US"/>
          </a:p>
        </p:txBody>
      </p:sp>
      <p:graphicFrame>
        <p:nvGraphicFramePr>
          <p:cNvPr id="56322" name="Object 2"/>
          <p:cNvGraphicFramePr>
            <a:graphicFrameLocks/>
          </p:cNvGraphicFramePr>
          <p:nvPr>
            <p:extLst>
              <p:ext uri="{D42A27DB-BD31-4B8C-83A1-F6EECF244321}">
                <p14:modId xmlns:p14="http://schemas.microsoft.com/office/powerpoint/2010/main" val="179299751"/>
              </p:ext>
            </p:extLst>
          </p:nvPr>
        </p:nvGraphicFramePr>
        <p:xfrm>
          <a:off x="7061200" y="3548063"/>
          <a:ext cx="1477963" cy="628650"/>
        </p:xfrm>
        <a:graphic>
          <a:graphicData uri="http://schemas.openxmlformats.org/presentationml/2006/ole">
            <mc:AlternateContent xmlns:mc="http://schemas.openxmlformats.org/markup-compatibility/2006">
              <mc:Choice xmlns:v="urn:schemas-microsoft-com:vml" Requires="v">
                <p:oleObj name="Equation" r:id="rId3" imgW="927000" imgH="279360" progId="Equation.3">
                  <p:embed/>
                </p:oleObj>
              </mc:Choice>
              <mc:Fallback>
                <p:oleObj name="Equation" r:id="rId3" imgW="927000" imgH="279360" progId="Equation.3">
                  <p:embed/>
                  <p:pic>
                    <p:nvPicPr>
                      <p:cNvPr id="0" name="Picture 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200" y="3548063"/>
                        <a:ext cx="14779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sz="half" idx="2"/>
          </p:nvPr>
        </p:nvSpPr>
        <p:spPr>
          <a:xfrm>
            <a:off x="685800" y="4724400"/>
            <a:ext cx="7924800" cy="1219200"/>
          </a:xfrm>
        </p:spPr>
        <p:txBody>
          <a:bodyPr/>
          <a:lstStyle/>
          <a:p>
            <a:r>
              <a:rPr lang="en-US" sz="2400" dirty="0"/>
              <a:t>This sensor will respond to red light, but not to blue light, and a little to green light</a:t>
            </a:r>
          </a:p>
        </p:txBody>
      </p:sp>
      <p:grpSp>
        <p:nvGrpSpPr>
          <p:cNvPr id="2" name="Group 4"/>
          <p:cNvGrpSpPr>
            <a:grpSpLocks/>
          </p:cNvGrpSpPr>
          <p:nvPr/>
        </p:nvGrpSpPr>
        <p:grpSpPr bwMode="auto">
          <a:xfrm>
            <a:off x="579438" y="1828800"/>
            <a:ext cx="7253287" cy="2808288"/>
            <a:chOff x="605" y="1152"/>
            <a:chExt cx="4569" cy="1769"/>
          </a:xfrm>
        </p:grpSpPr>
        <p:grpSp>
          <p:nvGrpSpPr>
            <p:cNvPr id="3" name="Group 5"/>
            <p:cNvGrpSpPr>
              <a:grpSpLocks/>
            </p:cNvGrpSpPr>
            <p:nvPr/>
          </p:nvGrpSpPr>
          <p:grpSpPr bwMode="auto">
            <a:xfrm>
              <a:off x="960" y="1152"/>
              <a:ext cx="2928" cy="1440"/>
              <a:chOff x="1296" y="1344"/>
              <a:chExt cx="2928" cy="1440"/>
            </a:xfrm>
          </p:grpSpPr>
          <p:sp>
            <p:nvSpPr>
              <p:cNvPr id="88070"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88071"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8072" name="Text Box 8"/>
            <p:cNvSpPr txBox="1">
              <a:spLocks noChangeArrowheads="1"/>
            </p:cNvSpPr>
            <p:nvPr/>
          </p:nvSpPr>
          <p:spPr bwMode="auto">
            <a:xfrm rot="16200000">
              <a:off x="331" y="1649"/>
              <a:ext cx="798" cy="250"/>
            </a:xfrm>
            <a:prstGeom prst="rect">
              <a:avLst/>
            </a:prstGeom>
            <a:noFill/>
            <a:ln w="9525">
              <a:noFill/>
              <a:miter lim="800000"/>
              <a:headEnd/>
              <a:tailEnd/>
            </a:ln>
            <a:effectLst/>
          </p:spPr>
          <p:txBody>
            <a:bodyPr wrap="none">
              <a:spAutoFit/>
            </a:bodyPr>
            <a:lstStyle/>
            <a:p>
              <a:r>
                <a:rPr lang="en-US" sz="2000" dirty="0"/>
                <a:t>Sensitivity</a:t>
              </a:r>
            </a:p>
          </p:txBody>
        </p:sp>
        <p:sp>
          <p:nvSpPr>
            <p:cNvPr id="88073" name="Text Box 9"/>
            <p:cNvSpPr txBox="1">
              <a:spLocks noChangeArrowheads="1"/>
            </p:cNvSpPr>
            <p:nvPr/>
          </p:nvSpPr>
          <p:spPr bwMode="auto">
            <a:xfrm>
              <a:off x="3936" y="2479"/>
              <a:ext cx="1238" cy="250"/>
            </a:xfrm>
            <a:prstGeom prst="rect">
              <a:avLst/>
            </a:prstGeom>
            <a:noFill/>
            <a:ln w="9525">
              <a:noFill/>
              <a:miter lim="800000"/>
              <a:headEnd/>
              <a:tailEnd/>
            </a:ln>
            <a:effectLst/>
          </p:spPr>
          <p:txBody>
            <a:bodyPr wrap="none">
              <a:spAutoFit/>
            </a:bodyPr>
            <a:lstStyle/>
            <a:p>
              <a:r>
                <a:rPr lang="en-US" sz="2000"/>
                <a:t>Wavelength (nm)</a:t>
              </a:r>
            </a:p>
          </p:txBody>
        </p:sp>
        <p:sp>
          <p:nvSpPr>
            <p:cNvPr id="88074" name="Line 10"/>
            <p:cNvSpPr>
              <a:spLocks noChangeShapeType="1"/>
            </p:cNvSpPr>
            <p:nvPr/>
          </p:nvSpPr>
          <p:spPr bwMode="auto">
            <a:xfrm>
              <a:off x="960" y="2592"/>
              <a:ext cx="0" cy="96"/>
            </a:xfrm>
            <a:prstGeom prst="line">
              <a:avLst/>
            </a:prstGeom>
            <a:noFill/>
            <a:ln w="12700">
              <a:solidFill>
                <a:schemeClr val="tx1"/>
              </a:solidFill>
              <a:round/>
              <a:headEnd/>
              <a:tailEnd/>
            </a:ln>
            <a:effectLst/>
          </p:spPr>
          <p:txBody>
            <a:bodyPr/>
            <a:lstStyle/>
            <a:p>
              <a:endParaRPr lang="en-US"/>
            </a:p>
          </p:txBody>
        </p:sp>
        <p:sp>
          <p:nvSpPr>
            <p:cNvPr id="88075" name="Line 11"/>
            <p:cNvSpPr>
              <a:spLocks noChangeShapeType="1"/>
            </p:cNvSpPr>
            <p:nvPr/>
          </p:nvSpPr>
          <p:spPr bwMode="auto">
            <a:xfrm>
              <a:off x="3696" y="2592"/>
              <a:ext cx="0" cy="96"/>
            </a:xfrm>
            <a:prstGeom prst="line">
              <a:avLst/>
            </a:prstGeom>
            <a:noFill/>
            <a:ln w="12700">
              <a:solidFill>
                <a:schemeClr val="tx1"/>
              </a:solidFill>
              <a:round/>
              <a:headEnd/>
              <a:tailEnd/>
            </a:ln>
            <a:effectLst/>
          </p:spPr>
          <p:txBody>
            <a:bodyPr/>
            <a:lstStyle/>
            <a:p>
              <a:endParaRPr lang="en-US"/>
            </a:p>
          </p:txBody>
        </p:sp>
        <p:sp>
          <p:nvSpPr>
            <p:cNvPr id="88076" name="Line 12"/>
            <p:cNvSpPr>
              <a:spLocks noChangeShapeType="1"/>
            </p:cNvSpPr>
            <p:nvPr/>
          </p:nvSpPr>
          <p:spPr bwMode="auto">
            <a:xfrm>
              <a:off x="1872" y="2592"/>
              <a:ext cx="0" cy="96"/>
            </a:xfrm>
            <a:prstGeom prst="line">
              <a:avLst/>
            </a:prstGeom>
            <a:noFill/>
            <a:ln w="12700">
              <a:solidFill>
                <a:schemeClr val="tx1"/>
              </a:solidFill>
              <a:round/>
              <a:headEnd/>
              <a:tailEnd/>
            </a:ln>
            <a:effectLst/>
          </p:spPr>
          <p:txBody>
            <a:bodyPr/>
            <a:lstStyle/>
            <a:p>
              <a:endParaRPr lang="en-US"/>
            </a:p>
          </p:txBody>
        </p:sp>
        <p:sp>
          <p:nvSpPr>
            <p:cNvPr id="88077" name="Line 13"/>
            <p:cNvSpPr>
              <a:spLocks noChangeShapeType="1"/>
            </p:cNvSpPr>
            <p:nvPr/>
          </p:nvSpPr>
          <p:spPr bwMode="auto">
            <a:xfrm>
              <a:off x="2784" y="2592"/>
              <a:ext cx="0" cy="96"/>
            </a:xfrm>
            <a:prstGeom prst="line">
              <a:avLst/>
            </a:prstGeom>
            <a:noFill/>
            <a:ln w="12700">
              <a:solidFill>
                <a:schemeClr val="tx1"/>
              </a:solidFill>
              <a:round/>
              <a:headEnd/>
              <a:tailEnd/>
            </a:ln>
            <a:effectLst/>
          </p:spPr>
          <p:txBody>
            <a:bodyPr/>
            <a:lstStyle/>
            <a:p>
              <a:endParaRPr lang="en-US"/>
            </a:p>
          </p:txBody>
        </p:sp>
        <p:sp>
          <p:nvSpPr>
            <p:cNvPr id="88078" name="Text Box 14"/>
            <p:cNvSpPr txBox="1">
              <a:spLocks noChangeArrowheads="1"/>
            </p:cNvSpPr>
            <p:nvPr/>
          </p:nvSpPr>
          <p:spPr bwMode="auto">
            <a:xfrm>
              <a:off x="768" y="2671"/>
              <a:ext cx="356" cy="250"/>
            </a:xfrm>
            <a:prstGeom prst="rect">
              <a:avLst/>
            </a:prstGeom>
            <a:noFill/>
            <a:ln w="9525">
              <a:noFill/>
              <a:miter lim="800000"/>
              <a:headEnd/>
              <a:tailEnd/>
            </a:ln>
            <a:effectLst/>
          </p:spPr>
          <p:txBody>
            <a:bodyPr wrap="none">
              <a:spAutoFit/>
            </a:bodyPr>
            <a:lstStyle/>
            <a:p>
              <a:r>
                <a:rPr lang="en-US" sz="2000"/>
                <a:t>400</a:t>
              </a:r>
            </a:p>
          </p:txBody>
        </p:sp>
        <p:sp>
          <p:nvSpPr>
            <p:cNvPr id="88079" name="Text Box 15"/>
            <p:cNvSpPr txBox="1">
              <a:spLocks noChangeArrowheads="1"/>
            </p:cNvSpPr>
            <p:nvPr/>
          </p:nvSpPr>
          <p:spPr bwMode="auto">
            <a:xfrm>
              <a:off x="1632" y="2671"/>
              <a:ext cx="356" cy="250"/>
            </a:xfrm>
            <a:prstGeom prst="rect">
              <a:avLst/>
            </a:prstGeom>
            <a:noFill/>
            <a:ln w="9525">
              <a:noFill/>
              <a:miter lim="800000"/>
              <a:headEnd/>
              <a:tailEnd/>
            </a:ln>
            <a:effectLst/>
          </p:spPr>
          <p:txBody>
            <a:bodyPr wrap="none">
              <a:spAutoFit/>
            </a:bodyPr>
            <a:lstStyle/>
            <a:p>
              <a:r>
                <a:rPr lang="en-US" sz="2000"/>
                <a:t>500</a:t>
              </a:r>
            </a:p>
          </p:txBody>
        </p:sp>
        <p:sp>
          <p:nvSpPr>
            <p:cNvPr id="88080" name="Text Box 16"/>
            <p:cNvSpPr txBox="1">
              <a:spLocks noChangeArrowheads="1"/>
            </p:cNvSpPr>
            <p:nvPr/>
          </p:nvSpPr>
          <p:spPr bwMode="auto">
            <a:xfrm>
              <a:off x="2544" y="2671"/>
              <a:ext cx="356" cy="250"/>
            </a:xfrm>
            <a:prstGeom prst="rect">
              <a:avLst/>
            </a:prstGeom>
            <a:noFill/>
            <a:ln w="9525">
              <a:noFill/>
              <a:miter lim="800000"/>
              <a:headEnd/>
              <a:tailEnd/>
            </a:ln>
            <a:effectLst/>
          </p:spPr>
          <p:txBody>
            <a:bodyPr wrap="none">
              <a:spAutoFit/>
            </a:bodyPr>
            <a:lstStyle/>
            <a:p>
              <a:r>
                <a:rPr lang="en-US" sz="2000"/>
                <a:t>600</a:t>
              </a:r>
            </a:p>
          </p:txBody>
        </p:sp>
        <p:sp>
          <p:nvSpPr>
            <p:cNvPr id="88081" name="Text Box 17"/>
            <p:cNvSpPr txBox="1">
              <a:spLocks noChangeArrowheads="1"/>
            </p:cNvSpPr>
            <p:nvPr/>
          </p:nvSpPr>
          <p:spPr bwMode="auto">
            <a:xfrm>
              <a:off x="3456" y="2671"/>
              <a:ext cx="356" cy="250"/>
            </a:xfrm>
            <a:prstGeom prst="rect">
              <a:avLst/>
            </a:prstGeom>
            <a:noFill/>
            <a:ln w="9525">
              <a:noFill/>
              <a:miter lim="800000"/>
              <a:headEnd/>
              <a:tailEnd/>
            </a:ln>
            <a:effectLst/>
          </p:spPr>
          <p:txBody>
            <a:bodyPr wrap="none">
              <a:spAutoFit/>
            </a:bodyPr>
            <a:lstStyle/>
            <a:p>
              <a:r>
                <a:rPr lang="en-US" sz="2000"/>
                <a:t>700</a:t>
              </a:r>
            </a:p>
          </p:txBody>
        </p:sp>
      </p:grpSp>
      <p:sp>
        <p:nvSpPr>
          <p:cNvPr id="88082" name="Freeform 18"/>
          <p:cNvSpPr>
            <a:spLocks/>
          </p:cNvSpPr>
          <p:nvPr/>
        </p:nvSpPr>
        <p:spPr bwMode="auto">
          <a:xfrm>
            <a:off x="3219450" y="2135188"/>
            <a:ext cx="2363788" cy="1970087"/>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22" name="Title 1"/>
          <p:cNvSpPr>
            <a:spLocks noGrp="1"/>
          </p:cNvSpPr>
          <p:nvPr>
            <p:ph type="title"/>
          </p:nvPr>
        </p:nvSpPr>
        <p:spPr>
          <a:xfrm>
            <a:off x="574675" y="304800"/>
            <a:ext cx="8001000" cy="1216025"/>
          </a:xfrm>
        </p:spPr>
        <p:txBody>
          <a:bodyPr/>
          <a:lstStyle/>
          <a:p>
            <a:r>
              <a:rPr lang="en-US" dirty="0"/>
              <a:t>A “Red” Sensor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“Red” Sensor Response</a:t>
            </a:r>
          </a:p>
        </p:txBody>
      </p:sp>
      <p:sp>
        <p:nvSpPr>
          <p:cNvPr id="4" name="Slide Number Placeholder 3"/>
          <p:cNvSpPr>
            <a:spLocks noGrp="1"/>
          </p:cNvSpPr>
          <p:nvPr>
            <p:ph type="sldNum" sz="quarter" idx="12"/>
          </p:nvPr>
        </p:nvSpPr>
        <p:spPr>
          <a:xfrm>
            <a:off x="6172200" y="6578601"/>
            <a:ext cx="1981200" cy="476250"/>
          </a:xfrm>
        </p:spPr>
        <p:txBody>
          <a:bodyPr/>
          <a:lstStyle/>
          <a:p>
            <a:fld id="{87037288-ABAD-4E56-93DB-19D719620939}" type="slidenum">
              <a:rPr lang="en-US" smtClean="0"/>
              <a:pPr/>
              <a:t>38</a:t>
            </a:fld>
            <a:endParaRPr lang="en-US"/>
          </a:p>
        </p:txBody>
      </p:sp>
      <p:grpSp>
        <p:nvGrpSpPr>
          <p:cNvPr id="5" name="Group 5"/>
          <p:cNvGrpSpPr>
            <a:grpSpLocks/>
          </p:cNvGrpSpPr>
          <p:nvPr/>
        </p:nvGrpSpPr>
        <p:grpSpPr bwMode="auto">
          <a:xfrm>
            <a:off x="2379663" y="2200276"/>
            <a:ext cx="2220912" cy="1092200"/>
            <a:chOff x="1296" y="1344"/>
            <a:chExt cx="2928" cy="1440"/>
          </a:xfrm>
        </p:grpSpPr>
        <p:sp>
          <p:nvSpPr>
            <p:cNvPr id="6"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7"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 name="Text Box 8"/>
          <p:cNvSpPr txBox="1">
            <a:spLocks noChangeArrowheads="1"/>
          </p:cNvSpPr>
          <p:nvPr/>
        </p:nvSpPr>
        <p:spPr bwMode="auto">
          <a:xfrm rot="16200000">
            <a:off x="1295998" y="2489281"/>
            <a:ext cx="1662506" cy="369332"/>
          </a:xfrm>
          <a:prstGeom prst="rect">
            <a:avLst/>
          </a:prstGeom>
          <a:noFill/>
          <a:ln w="9525">
            <a:noFill/>
            <a:miter lim="800000"/>
            <a:headEnd/>
            <a:tailEnd/>
          </a:ln>
          <a:effectLst/>
        </p:spPr>
        <p:txBody>
          <a:bodyPr wrap="none">
            <a:spAutoFit/>
          </a:bodyPr>
          <a:lstStyle/>
          <a:p>
            <a:r>
              <a:rPr lang="en-US"/>
              <a:t>Sensitivity, </a:t>
            </a:r>
            <a:r>
              <a:rPr lang="en-US">
                <a:sym typeface="Symbol" pitchFamily="18" charset="2"/>
              </a:rPr>
              <a:t></a:t>
            </a:r>
            <a:endParaRPr lang="en-US"/>
          </a:p>
        </p:txBody>
      </p:sp>
      <p:sp>
        <p:nvSpPr>
          <p:cNvPr id="9" name="Line 10"/>
          <p:cNvSpPr>
            <a:spLocks noChangeShapeType="1"/>
          </p:cNvSpPr>
          <p:nvPr/>
        </p:nvSpPr>
        <p:spPr bwMode="auto">
          <a:xfrm>
            <a:off x="2379663" y="3292476"/>
            <a:ext cx="0" cy="73025"/>
          </a:xfrm>
          <a:prstGeom prst="line">
            <a:avLst/>
          </a:prstGeom>
          <a:noFill/>
          <a:ln w="12700">
            <a:solidFill>
              <a:schemeClr val="tx1"/>
            </a:solidFill>
            <a:round/>
            <a:headEnd/>
            <a:tailEnd/>
          </a:ln>
          <a:effectLst/>
        </p:spPr>
        <p:txBody>
          <a:bodyPr/>
          <a:lstStyle/>
          <a:p>
            <a:endParaRPr lang="en-US"/>
          </a:p>
        </p:txBody>
      </p:sp>
      <p:sp>
        <p:nvSpPr>
          <p:cNvPr id="10" name="Line 11"/>
          <p:cNvSpPr>
            <a:spLocks noChangeShapeType="1"/>
          </p:cNvSpPr>
          <p:nvPr/>
        </p:nvSpPr>
        <p:spPr bwMode="auto">
          <a:xfrm>
            <a:off x="4454525" y="3292476"/>
            <a:ext cx="0" cy="73025"/>
          </a:xfrm>
          <a:prstGeom prst="line">
            <a:avLst/>
          </a:prstGeom>
          <a:noFill/>
          <a:ln w="12700">
            <a:solidFill>
              <a:schemeClr val="tx1"/>
            </a:solidFill>
            <a:round/>
            <a:headEnd/>
            <a:tailEnd/>
          </a:ln>
          <a:effectLst/>
        </p:spPr>
        <p:txBody>
          <a:bodyPr/>
          <a:lstStyle/>
          <a:p>
            <a:endParaRPr lang="en-US"/>
          </a:p>
        </p:txBody>
      </p:sp>
      <p:sp>
        <p:nvSpPr>
          <p:cNvPr id="11" name="Line 12"/>
          <p:cNvSpPr>
            <a:spLocks noChangeShapeType="1"/>
          </p:cNvSpPr>
          <p:nvPr/>
        </p:nvSpPr>
        <p:spPr bwMode="auto">
          <a:xfrm>
            <a:off x="3071813" y="3292476"/>
            <a:ext cx="0" cy="73025"/>
          </a:xfrm>
          <a:prstGeom prst="line">
            <a:avLst/>
          </a:prstGeom>
          <a:noFill/>
          <a:ln w="12700">
            <a:solidFill>
              <a:schemeClr val="tx1"/>
            </a:solidFill>
            <a:round/>
            <a:headEnd/>
            <a:tailEnd/>
          </a:ln>
          <a:effectLst/>
        </p:spPr>
        <p:txBody>
          <a:bodyPr/>
          <a:lstStyle/>
          <a:p>
            <a:endParaRPr lang="en-US"/>
          </a:p>
        </p:txBody>
      </p:sp>
      <p:sp>
        <p:nvSpPr>
          <p:cNvPr id="12" name="Line 13"/>
          <p:cNvSpPr>
            <a:spLocks noChangeShapeType="1"/>
          </p:cNvSpPr>
          <p:nvPr/>
        </p:nvSpPr>
        <p:spPr bwMode="auto">
          <a:xfrm>
            <a:off x="3762375" y="3292476"/>
            <a:ext cx="0" cy="73025"/>
          </a:xfrm>
          <a:prstGeom prst="line">
            <a:avLst/>
          </a:prstGeom>
          <a:noFill/>
          <a:ln w="12700">
            <a:solidFill>
              <a:schemeClr val="tx1"/>
            </a:solidFill>
            <a:round/>
            <a:headEnd/>
            <a:tailEnd/>
          </a:ln>
          <a:effectLst/>
        </p:spPr>
        <p:txBody>
          <a:bodyPr/>
          <a:lstStyle/>
          <a:p>
            <a:endParaRPr lang="en-US"/>
          </a:p>
        </p:txBody>
      </p:sp>
      <p:sp>
        <p:nvSpPr>
          <p:cNvPr id="13" name="Text Box 14"/>
          <p:cNvSpPr txBox="1">
            <a:spLocks noChangeArrowheads="1"/>
          </p:cNvSpPr>
          <p:nvPr/>
        </p:nvSpPr>
        <p:spPr bwMode="auto">
          <a:xfrm>
            <a:off x="2233613" y="3378201"/>
            <a:ext cx="565150" cy="396875"/>
          </a:xfrm>
          <a:prstGeom prst="rect">
            <a:avLst/>
          </a:prstGeom>
          <a:noFill/>
          <a:ln w="9525">
            <a:noFill/>
            <a:miter lim="800000"/>
            <a:headEnd/>
            <a:tailEnd/>
          </a:ln>
          <a:effectLst/>
        </p:spPr>
        <p:txBody>
          <a:bodyPr wrap="none">
            <a:spAutoFit/>
          </a:bodyPr>
          <a:lstStyle/>
          <a:p>
            <a:r>
              <a:rPr lang="en-US" sz="2000"/>
              <a:t>400</a:t>
            </a:r>
          </a:p>
        </p:txBody>
      </p:sp>
      <p:sp>
        <p:nvSpPr>
          <p:cNvPr id="14" name="Text Box 15"/>
          <p:cNvSpPr txBox="1">
            <a:spLocks noChangeArrowheads="1"/>
          </p:cNvSpPr>
          <p:nvPr/>
        </p:nvSpPr>
        <p:spPr bwMode="auto">
          <a:xfrm>
            <a:off x="2889250" y="3378201"/>
            <a:ext cx="565150" cy="396875"/>
          </a:xfrm>
          <a:prstGeom prst="rect">
            <a:avLst/>
          </a:prstGeom>
          <a:noFill/>
          <a:ln w="9525">
            <a:noFill/>
            <a:miter lim="800000"/>
            <a:headEnd/>
            <a:tailEnd/>
          </a:ln>
          <a:effectLst/>
        </p:spPr>
        <p:txBody>
          <a:bodyPr wrap="none">
            <a:spAutoFit/>
          </a:bodyPr>
          <a:lstStyle/>
          <a:p>
            <a:r>
              <a:rPr lang="en-US" sz="2000"/>
              <a:t>500</a:t>
            </a:r>
          </a:p>
        </p:txBody>
      </p:sp>
      <p:sp>
        <p:nvSpPr>
          <p:cNvPr id="15" name="Text Box 16"/>
          <p:cNvSpPr txBox="1">
            <a:spLocks noChangeArrowheads="1"/>
          </p:cNvSpPr>
          <p:nvPr/>
        </p:nvSpPr>
        <p:spPr bwMode="auto">
          <a:xfrm>
            <a:off x="3581400" y="3378201"/>
            <a:ext cx="565150" cy="396875"/>
          </a:xfrm>
          <a:prstGeom prst="rect">
            <a:avLst/>
          </a:prstGeom>
          <a:noFill/>
          <a:ln w="9525">
            <a:noFill/>
            <a:miter lim="800000"/>
            <a:headEnd/>
            <a:tailEnd/>
          </a:ln>
          <a:effectLst/>
        </p:spPr>
        <p:txBody>
          <a:bodyPr wrap="none">
            <a:spAutoFit/>
          </a:bodyPr>
          <a:lstStyle/>
          <a:p>
            <a:r>
              <a:rPr lang="en-US" sz="2000"/>
              <a:t>600</a:t>
            </a:r>
          </a:p>
        </p:txBody>
      </p:sp>
      <p:sp>
        <p:nvSpPr>
          <p:cNvPr id="16" name="Text Box 17"/>
          <p:cNvSpPr txBox="1">
            <a:spLocks noChangeArrowheads="1"/>
          </p:cNvSpPr>
          <p:nvPr/>
        </p:nvSpPr>
        <p:spPr bwMode="auto">
          <a:xfrm>
            <a:off x="4273550" y="3378201"/>
            <a:ext cx="565150" cy="396875"/>
          </a:xfrm>
          <a:prstGeom prst="rect">
            <a:avLst/>
          </a:prstGeom>
          <a:noFill/>
          <a:ln w="9525">
            <a:noFill/>
            <a:miter lim="800000"/>
            <a:headEnd/>
            <a:tailEnd/>
          </a:ln>
          <a:effectLst/>
        </p:spPr>
        <p:txBody>
          <a:bodyPr wrap="none">
            <a:spAutoFit/>
          </a:bodyPr>
          <a:lstStyle/>
          <a:p>
            <a:r>
              <a:rPr lang="en-US" sz="2000"/>
              <a:t>700</a:t>
            </a:r>
          </a:p>
        </p:txBody>
      </p:sp>
      <p:sp>
        <p:nvSpPr>
          <p:cNvPr id="17" name="Freeform 18"/>
          <p:cNvSpPr>
            <a:spLocks/>
          </p:cNvSpPr>
          <p:nvPr/>
        </p:nvSpPr>
        <p:spPr bwMode="auto">
          <a:xfrm>
            <a:off x="3371850" y="2346326"/>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grpSp>
        <p:nvGrpSpPr>
          <p:cNvPr id="18" name="Group 22"/>
          <p:cNvGrpSpPr>
            <a:grpSpLocks/>
          </p:cNvGrpSpPr>
          <p:nvPr/>
        </p:nvGrpSpPr>
        <p:grpSpPr bwMode="auto">
          <a:xfrm>
            <a:off x="6291263" y="2235201"/>
            <a:ext cx="2220912" cy="1092200"/>
            <a:chOff x="1296" y="1344"/>
            <a:chExt cx="2928" cy="1440"/>
          </a:xfrm>
        </p:grpSpPr>
        <p:sp>
          <p:nvSpPr>
            <p:cNvPr id="19" name="Line 23"/>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20" name="Line 24"/>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21" name="Text Box 25"/>
          <p:cNvSpPr txBox="1">
            <a:spLocks noChangeArrowheads="1"/>
          </p:cNvSpPr>
          <p:nvPr/>
        </p:nvSpPr>
        <p:spPr bwMode="auto">
          <a:xfrm rot="16200000">
            <a:off x="1216025" y="4370862"/>
            <a:ext cx="1838325" cy="369332"/>
          </a:xfrm>
          <a:prstGeom prst="rect">
            <a:avLst/>
          </a:prstGeom>
          <a:noFill/>
          <a:ln w="9525">
            <a:noFill/>
            <a:miter lim="800000"/>
            <a:headEnd/>
            <a:tailEnd/>
          </a:ln>
          <a:effectLst/>
        </p:spPr>
        <p:txBody>
          <a:bodyPr wrap="square">
            <a:spAutoFit/>
          </a:bodyPr>
          <a:lstStyle/>
          <a:p>
            <a:r>
              <a:rPr lang="en-US" dirty="0"/>
              <a:t>#photons, E</a:t>
            </a:r>
          </a:p>
        </p:txBody>
      </p:sp>
      <p:sp>
        <p:nvSpPr>
          <p:cNvPr id="22" name="Line 27"/>
          <p:cNvSpPr>
            <a:spLocks noChangeShapeType="1"/>
          </p:cNvSpPr>
          <p:nvPr/>
        </p:nvSpPr>
        <p:spPr bwMode="auto">
          <a:xfrm>
            <a:off x="6291263" y="3327401"/>
            <a:ext cx="0" cy="73025"/>
          </a:xfrm>
          <a:prstGeom prst="line">
            <a:avLst/>
          </a:prstGeom>
          <a:noFill/>
          <a:ln w="12700">
            <a:solidFill>
              <a:schemeClr val="tx1"/>
            </a:solidFill>
            <a:round/>
            <a:headEnd/>
            <a:tailEnd/>
          </a:ln>
          <a:effectLst/>
        </p:spPr>
        <p:txBody>
          <a:bodyPr/>
          <a:lstStyle/>
          <a:p>
            <a:endParaRPr lang="en-US"/>
          </a:p>
        </p:txBody>
      </p:sp>
      <p:sp>
        <p:nvSpPr>
          <p:cNvPr id="23" name="Line 28"/>
          <p:cNvSpPr>
            <a:spLocks noChangeShapeType="1"/>
          </p:cNvSpPr>
          <p:nvPr/>
        </p:nvSpPr>
        <p:spPr bwMode="auto">
          <a:xfrm>
            <a:off x="8366125" y="3327401"/>
            <a:ext cx="0" cy="73025"/>
          </a:xfrm>
          <a:prstGeom prst="line">
            <a:avLst/>
          </a:prstGeom>
          <a:noFill/>
          <a:ln w="12700">
            <a:solidFill>
              <a:schemeClr val="tx1"/>
            </a:solidFill>
            <a:round/>
            <a:headEnd/>
            <a:tailEnd/>
          </a:ln>
          <a:effectLst/>
        </p:spPr>
        <p:txBody>
          <a:bodyPr/>
          <a:lstStyle/>
          <a:p>
            <a:endParaRPr lang="en-US"/>
          </a:p>
        </p:txBody>
      </p:sp>
      <p:sp>
        <p:nvSpPr>
          <p:cNvPr id="24" name="Line 29"/>
          <p:cNvSpPr>
            <a:spLocks noChangeShapeType="1"/>
          </p:cNvSpPr>
          <p:nvPr/>
        </p:nvSpPr>
        <p:spPr bwMode="auto">
          <a:xfrm>
            <a:off x="6983413" y="3327401"/>
            <a:ext cx="0" cy="73025"/>
          </a:xfrm>
          <a:prstGeom prst="line">
            <a:avLst/>
          </a:prstGeom>
          <a:noFill/>
          <a:ln w="12700">
            <a:solidFill>
              <a:schemeClr val="tx1"/>
            </a:solidFill>
            <a:round/>
            <a:headEnd/>
            <a:tailEnd/>
          </a:ln>
          <a:effectLst/>
        </p:spPr>
        <p:txBody>
          <a:bodyPr/>
          <a:lstStyle/>
          <a:p>
            <a:endParaRPr lang="en-US"/>
          </a:p>
        </p:txBody>
      </p:sp>
      <p:sp>
        <p:nvSpPr>
          <p:cNvPr id="25" name="Line 30"/>
          <p:cNvSpPr>
            <a:spLocks noChangeShapeType="1"/>
          </p:cNvSpPr>
          <p:nvPr/>
        </p:nvSpPr>
        <p:spPr bwMode="auto">
          <a:xfrm>
            <a:off x="7673975" y="3327401"/>
            <a:ext cx="0" cy="73025"/>
          </a:xfrm>
          <a:prstGeom prst="line">
            <a:avLst/>
          </a:prstGeom>
          <a:noFill/>
          <a:ln w="12700">
            <a:solidFill>
              <a:schemeClr val="tx1"/>
            </a:solidFill>
            <a:round/>
            <a:headEnd/>
            <a:tailEnd/>
          </a:ln>
          <a:effectLst/>
        </p:spPr>
        <p:txBody>
          <a:bodyPr/>
          <a:lstStyle/>
          <a:p>
            <a:endParaRPr lang="en-US"/>
          </a:p>
        </p:txBody>
      </p:sp>
      <p:sp>
        <p:nvSpPr>
          <p:cNvPr id="26" name="Text Box 31"/>
          <p:cNvSpPr txBox="1">
            <a:spLocks noChangeArrowheads="1"/>
          </p:cNvSpPr>
          <p:nvPr/>
        </p:nvSpPr>
        <p:spPr bwMode="auto">
          <a:xfrm>
            <a:off x="6145213" y="3413126"/>
            <a:ext cx="565150" cy="396875"/>
          </a:xfrm>
          <a:prstGeom prst="rect">
            <a:avLst/>
          </a:prstGeom>
          <a:noFill/>
          <a:ln w="9525">
            <a:noFill/>
            <a:miter lim="800000"/>
            <a:headEnd/>
            <a:tailEnd/>
          </a:ln>
          <a:effectLst/>
        </p:spPr>
        <p:txBody>
          <a:bodyPr wrap="none">
            <a:spAutoFit/>
          </a:bodyPr>
          <a:lstStyle/>
          <a:p>
            <a:r>
              <a:rPr lang="en-US" sz="2000"/>
              <a:t>400</a:t>
            </a:r>
          </a:p>
        </p:txBody>
      </p:sp>
      <p:sp>
        <p:nvSpPr>
          <p:cNvPr id="27" name="Text Box 32"/>
          <p:cNvSpPr txBox="1">
            <a:spLocks noChangeArrowheads="1"/>
          </p:cNvSpPr>
          <p:nvPr/>
        </p:nvSpPr>
        <p:spPr bwMode="auto">
          <a:xfrm>
            <a:off x="6800850" y="3413126"/>
            <a:ext cx="565150" cy="396875"/>
          </a:xfrm>
          <a:prstGeom prst="rect">
            <a:avLst/>
          </a:prstGeom>
          <a:noFill/>
          <a:ln w="9525">
            <a:noFill/>
            <a:miter lim="800000"/>
            <a:headEnd/>
            <a:tailEnd/>
          </a:ln>
          <a:effectLst/>
        </p:spPr>
        <p:txBody>
          <a:bodyPr wrap="none">
            <a:spAutoFit/>
          </a:bodyPr>
          <a:lstStyle/>
          <a:p>
            <a:r>
              <a:rPr lang="en-US" sz="2000"/>
              <a:t>500</a:t>
            </a:r>
          </a:p>
        </p:txBody>
      </p:sp>
      <p:sp>
        <p:nvSpPr>
          <p:cNvPr id="28" name="Text Box 33"/>
          <p:cNvSpPr txBox="1">
            <a:spLocks noChangeArrowheads="1"/>
          </p:cNvSpPr>
          <p:nvPr/>
        </p:nvSpPr>
        <p:spPr bwMode="auto">
          <a:xfrm>
            <a:off x="7493000" y="3413126"/>
            <a:ext cx="565150" cy="396875"/>
          </a:xfrm>
          <a:prstGeom prst="rect">
            <a:avLst/>
          </a:prstGeom>
          <a:noFill/>
          <a:ln w="9525">
            <a:noFill/>
            <a:miter lim="800000"/>
            <a:headEnd/>
            <a:tailEnd/>
          </a:ln>
          <a:effectLst/>
        </p:spPr>
        <p:txBody>
          <a:bodyPr wrap="none">
            <a:spAutoFit/>
          </a:bodyPr>
          <a:lstStyle/>
          <a:p>
            <a:r>
              <a:rPr lang="en-US" sz="2000"/>
              <a:t>600</a:t>
            </a:r>
          </a:p>
        </p:txBody>
      </p:sp>
      <p:sp>
        <p:nvSpPr>
          <p:cNvPr id="29" name="Text Box 34"/>
          <p:cNvSpPr txBox="1">
            <a:spLocks noChangeArrowheads="1"/>
          </p:cNvSpPr>
          <p:nvPr/>
        </p:nvSpPr>
        <p:spPr bwMode="auto">
          <a:xfrm>
            <a:off x="8185150" y="3413126"/>
            <a:ext cx="565150" cy="396875"/>
          </a:xfrm>
          <a:prstGeom prst="rect">
            <a:avLst/>
          </a:prstGeom>
          <a:noFill/>
          <a:ln w="9525">
            <a:noFill/>
            <a:miter lim="800000"/>
            <a:headEnd/>
            <a:tailEnd/>
          </a:ln>
          <a:effectLst/>
        </p:spPr>
        <p:txBody>
          <a:bodyPr wrap="none">
            <a:spAutoFit/>
          </a:bodyPr>
          <a:lstStyle/>
          <a:p>
            <a:r>
              <a:rPr lang="en-US" sz="2000"/>
              <a:t>700</a:t>
            </a:r>
          </a:p>
        </p:txBody>
      </p:sp>
      <p:sp>
        <p:nvSpPr>
          <p:cNvPr id="30" name="Freeform 35"/>
          <p:cNvSpPr>
            <a:spLocks/>
          </p:cNvSpPr>
          <p:nvPr/>
        </p:nvSpPr>
        <p:spPr bwMode="auto">
          <a:xfrm>
            <a:off x="7283450" y="2381251"/>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grpSp>
        <p:nvGrpSpPr>
          <p:cNvPr id="32" name="Group 38"/>
          <p:cNvGrpSpPr>
            <a:grpSpLocks/>
          </p:cNvGrpSpPr>
          <p:nvPr/>
        </p:nvGrpSpPr>
        <p:grpSpPr bwMode="auto">
          <a:xfrm>
            <a:off x="2341563" y="4070351"/>
            <a:ext cx="2220912" cy="1092200"/>
            <a:chOff x="1296" y="1344"/>
            <a:chExt cx="2928" cy="1440"/>
          </a:xfrm>
        </p:grpSpPr>
        <p:sp>
          <p:nvSpPr>
            <p:cNvPr id="33" name="Line 39"/>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34" name="Line 40"/>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35" name="Text Box 41"/>
          <p:cNvSpPr txBox="1">
            <a:spLocks noChangeArrowheads="1"/>
          </p:cNvSpPr>
          <p:nvPr/>
        </p:nvSpPr>
        <p:spPr bwMode="auto">
          <a:xfrm rot="16200000">
            <a:off x="5212360" y="2462293"/>
            <a:ext cx="1662506" cy="369332"/>
          </a:xfrm>
          <a:prstGeom prst="rect">
            <a:avLst/>
          </a:prstGeom>
          <a:noFill/>
          <a:ln w="9525">
            <a:noFill/>
            <a:miter lim="800000"/>
            <a:headEnd/>
            <a:tailEnd/>
          </a:ln>
          <a:effectLst/>
        </p:spPr>
        <p:txBody>
          <a:bodyPr wrap="none">
            <a:spAutoFit/>
          </a:bodyPr>
          <a:lstStyle/>
          <a:p>
            <a:r>
              <a:rPr lang="en-US" dirty="0"/>
              <a:t>Sensitivity, </a:t>
            </a:r>
            <a:r>
              <a:rPr lang="en-US" dirty="0">
                <a:sym typeface="Symbol" pitchFamily="18" charset="2"/>
              </a:rPr>
              <a:t></a:t>
            </a:r>
            <a:endParaRPr lang="en-US" dirty="0"/>
          </a:p>
        </p:txBody>
      </p:sp>
      <p:sp>
        <p:nvSpPr>
          <p:cNvPr id="36" name="Line 42"/>
          <p:cNvSpPr>
            <a:spLocks noChangeShapeType="1"/>
          </p:cNvSpPr>
          <p:nvPr/>
        </p:nvSpPr>
        <p:spPr bwMode="auto">
          <a:xfrm>
            <a:off x="2341563" y="5162551"/>
            <a:ext cx="0" cy="73025"/>
          </a:xfrm>
          <a:prstGeom prst="line">
            <a:avLst/>
          </a:prstGeom>
          <a:noFill/>
          <a:ln w="12700">
            <a:solidFill>
              <a:schemeClr val="tx1"/>
            </a:solidFill>
            <a:round/>
            <a:headEnd/>
            <a:tailEnd/>
          </a:ln>
          <a:effectLst/>
        </p:spPr>
        <p:txBody>
          <a:bodyPr/>
          <a:lstStyle/>
          <a:p>
            <a:endParaRPr lang="en-US"/>
          </a:p>
        </p:txBody>
      </p:sp>
      <p:sp>
        <p:nvSpPr>
          <p:cNvPr id="37" name="Line 43"/>
          <p:cNvSpPr>
            <a:spLocks noChangeShapeType="1"/>
          </p:cNvSpPr>
          <p:nvPr/>
        </p:nvSpPr>
        <p:spPr bwMode="auto">
          <a:xfrm>
            <a:off x="4416425" y="5162551"/>
            <a:ext cx="0" cy="73025"/>
          </a:xfrm>
          <a:prstGeom prst="line">
            <a:avLst/>
          </a:prstGeom>
          <a:noFill/>
          <a:ln w="12700">
            <a:solidFill>
              <a:schemeClr val="tx1"/>
            </a:solidFill>
            <a:round/>
            <a:headEnd/>
            <a:tailEnd/>
          </a:ln>
          <a:effectLst/>
        </p:spPr>
        <p:txBody>
          <a:bodyPr/>
          <a:lstStyle/>
          <a:p>
            <a:endParaRPr lang="en-US"/>
          </a:p>
        </p:txBody>
      </p:sp>
      <p:sp>
        <p:nvSpPr>
          <p:cNvPr id="38" name="Line 44"/>
          <p:cNvSpPr>
            <a:spLocks noChangeShapeType="1"/>
          </p:cNvSpPr>
          <p:nvPr/>
        </p:nvSpPr>
        <p:spPr bwMode="auto">
          <a:xfrm>
            <a:off x="3033713" y="5162551"/>
            <a:ext cx="0" cy="73025"/>
          </a:xfrm>
          <a:prstGeom prst="line">
            <a:avLst/>
          </a:prstGeom>
          <a:noFill/>
          <a:ln w="12700">
            <a:solidFill>
              <a:schemeClr val="tx1"/>
            </a:solidFill>
            <a:round/>
            <a:headEnd/>
            <a:tailEnd/>
          </a:ln>
          <a:effectLst/>
        </p:spPr>
        <p:txBody>
          <a:bodyPr/>
          <a:lstStyle/>
          <a:p>
            <a:endParaRPr lang="en-US"/>
          </a:p>
        </p:txBody>
      </p:sp>
      <p:sp>
        <p:nvSpPr>
          <p:cNvPr id="39" name="Line 45"/>
          <p:cNvSpPr>
            <a:spLocks noChangeShapeType="1"/>
          </p:cNvSpPr>
          <p:nvPr/>
        </p:nvSpPr>
        <p:spPr bwMode="auto">
          <a:xfrm>
            <a:off x="3724275" y="5162551"/>
            <a:ext cx="0" cy="73025"/>
          </a:xfrm>
          <a:prstGeom prst="line">
            <a:avLst/>
          </a:prstGeom>
          <a:noFill/>
          <a:ln w="12700">
            <a:solidFill>
              <a:schemeClr val="tx1"/>
            </a:solidFill>
            <a:round/>
            <a:headEnd/>
            <a:tailEnd/>
          </a:ln>
          <a:effectLst/>
        </p:spPr>
        <p:txBody>
          <a:bodyPr/>
          <a:lstStyle/>
          <a:p>
            <a:endParaRPr lang="en-US"/>
          </a:p>
        </p:txBody>
      </p:sp>
      <p:sp>
        <p:nvSpPr>
          <p:cNvPr id="40" name="Text Box 46"/>
          <p:cNvSpPr txBox="1">
            <a:spLocks noChangeArrowheads="1"/>
          </p:cNvSpPr>
          <p:nvPr/>
        </p:nvSpPr>
        <p:spPr bwMode="auto">
          <a:xfrm>
            <a:off x="2195513" y="5248276"/>
            <a:ext cx="565150" cy="396875"/>
          </a:xfrm>
          <a:prstGeom prst="rect">
            <a:avLst/>
          </a:prstGeom>
          <a:noFill/>
          <a:ln w="9525">
            <a:noFill/>
            <a:miter lim="800000"/>
            <a:headEnd/>
            <a:tailEnd/>
          </a:ln>
          <a:effectLst/>
        </p:spPr>
        <p:txBody>
          <a:bodyPr wrap="none">
            <a:spAutoFit/>
          </a:bodyPr>
          <a:lstStyle/>
          <a:p>
            <a:r>
              <a:rPr lang="en-US" sz="2000"/>
              <a:t>400</a:t>
            </a:r>
          </a:p>
        </p:txBody>
      </p:sp>
      <p:sp>
        <p:nvSpPr>
          <p:cNvPr id="41" name="Text Box 47"/>
          <p:cNvSpPr txBox="1">
            <a:spLocks noChangeArrowheads="1"/>
          </p:cNvSpPr>
          <p:nvPr/>
        </p:nvSpPr>
        <p:spPr bwMode="auto">
          <a:xfrm>
            <a:off x="2851150" y="5248276"/>
            <a:ext cx="565150" cy="396875"/>
          </a:xfrm>
          <a:prstGeom prst="rect">
            <a:avLst/>
          </a:prstGeom>
          <a:noFill/>
          <a:ln w="9525">
            <a:noFill/>
            <a:miter lim="800000"/>
            <a:headEnd/>
            <a:tailEnd/>
          </a:ln>
          <a:effectLst/>
        </p:spPr>
        <p:txBody>
          <a:bodyPr wrap="none">
            <a:spAutoFit/>
          </a:bodyPr>
          <a:lstStyle/>
          <a:p>
            <a:r>
              <a:rPr lang="en-US" sz="2000"/>
              <a:t>500</a:t>
            </a:r>
          </a:p>
        </p:txBody>
      </p:sp>
      <p:sp>
        <p:nvSpPr>
          <p:cNvPr id="42" name="Text Box 48"/>
          <p:cNvSpPr txBox="1">
            <a:spLocks noChangeArrowheads="1"/>
          </p:cNvSpPr>
          <p:nvPr/>
        </p:nvSpPr>
        <p:spPr bwMode="auto">
          <a:xfrm>
            <a:off x="3543300" y="5248276"/>
            <a:ext cx="565150" cy="396875"/>
          </a:xfrm>
          <a:prstGeom prst="rect">
            <a:avLst/>
          </a:prstGeom>
          <a:noFill/>
          <a:ln w="9525">
            <a:noFill/>
            <a:miter lim="800000"/>
            <a:headEnd/>
            <a:tailEnd/>
          </a:ln>
          <a:effectLst/>
        </p:spPr>
        <p:txBody>
          <a:bodyPr wrap="none">
            <a:spAutoFit/>
          </a:bodyPr>
          <a:lstStyle/>
          <a:p>
            <a:r>
              <a:rPr lang="en-US" sz="2000"/>
              <a:t>600</a:t>
            </a:r>
          </a:p>
        </p:txBody>
      </p:sp>
      <p:sp>
        <p:nvSpPr>
          <p:cNvPr id="43" name="Text Box 49"/>
          <p:cNvSpPr txBox="1">
            <a:spLocks noChangeArrowheads="1"/>
          </p:cNvSpPr>
          <p:nvPr/>
        </p:nvSpPr>
        <p:spPr bwMode="auto">
          <a:xfrm>
            <a:off x="4235450" y="5248276"/>
            <a:ext cx="565150" cy="396875"/>
          </a:xfrm>
          <a:prstGeom prst="rect">
            <a:avLst/>
          </a:prstGeom>
          <a:noFill/>
          <a:ln w="9525">
            <a:noFill/>
            <a:miter lim="800000"/>
            <a:headEnd/>
            <a:tailEnd/>
          </a:ln>
          <a:effectLst/>
        </p:spPr>
        <p:txBody>
          <a:bodyPr wrap="none">
            <a:spAutoFit/>
          </a:bodyPr>
          <a:lstStyle/>
          <a:p>
            <a:r>
              <a:rPr lang="en-US" sz="2000"/>
              <a:t>700</a:t>
            </a:r>
          </a:p>
        </p:txBody>
      </p:sp>
      <p:sp>
        <p:nvSpPr>
          <p:cNvPr id="44" name="Freeform 50"/>
          <p:cNvSpPr>
            <a:spLocks/>
          </p:cNvSpPr>
          <p:nvPr/>
        </p:nvSpPr>
        <p:spPr bwMode="auto">
          <a:xfrm>
            <a:off x="3333750" y="4216401"/>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grpSp>
        <p:nvGrpSpPr>
          <p:cNvPr id="45" name="Group 51"/>
          <p:cNvGrpSpPr>
            <a:grpSpLocks/>
          </p:cNvGrpSpPr>
          <p:nvPr/>
        </p:nvGrpSpPr>
        <p:grpSpPr bwMode="auto">
          <a:xfrm>
            <a:off x="6329363" y="4105276"/>
            <a:ext cx="2220912" cy="1092200"/>
            <a:chOff x="1296" y="1344"/>
            <a:chExt cx="2928" cy="1440"/>
          </a:xfrm>
        </p:grpSpPr>
        <p:sp>
          <p:nvSpPr>
            <p:cNvPr id="46" name="Line 52"/>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47" name="Line 53"/>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48" name="Text Box 54"/>
          <p:cNvSpPr txBox="1">
            <a:spLocks noChangeArrowheads="1"/>
          </p:cNvSpPr>
          <p:nvPr/>
        </p:nvSpPr>
        <p:spPr bwMode="auto">
          <a:xfrm rot="16200000">
            <a:off x="5183983" y="4395468"/>
            <a:ext cx="1789111" cy="369332"/>
          </a:xfrm>
          <a:prstGeom prst="rect">
            <a:avLst/>
          </a:prstGeom>
          <a:noFill/>
          <a:ln w="9525">
            <a:noFill/>
            <a:miter lim="800000"/>
            <a:headEnd/>
            <a:tailEnd/>
          </a:ln>
          <a:effectLst/>
        </p:spPr>
        <p:txBody>
          <a:bodyPr wrap="square">
            <a:spAutoFit/>
          </a:bodyPr>
          <a:lstStyle/>
          <a:p>
            <a:r>
              <a:rPr lang="en-US" dirty="0"/>
              <a:t>#photons, E</a:t>
            </a:r>
          </a:p>
        </p:txBody>
      </p:sp>
      <p:sp>
        <p:nvSpPr>
          <p:cNvPr id="49" name="Line 55"/>
          <p:cNvSpPr>
            <a:spLocks noChangeShapeType="1"/>
          </p:cNvSpPr>
          <p:nvPr/>
        </p:nvSpPr>
        <p:spPr bwMode="auto">
          <a:xfrm>
            <a:off x="6329363" y="5197476"/>
            <a:ext cx="0" cy="73025"/>
          </a:xfrm>
          <a:prstGeom prst="line">
            <a:avLst/>
          </a:prstGeom>
          <a:noFill/>
          <a:ln w="12700">
            <a:solidFill>
              <a:schemeClr val="tx1"/>
            </a:solidFill>
            <a:round/>
            <a:headEnd/>
            <a:tailEnd/>
          </a:ln>
          <a:effectLst/>
        </p:spPr>
        <p:txBody>
          <a:bodyPr/>
          <a:lstStyle/>
          <a:p>
            <a:endParaRPr lang="en-US"/>
          </a:p>
        </p:txBody>
      </p:sp>
      <p:sp>
        <p:nvSpPr>
          <p:cNvPr id="50" name="Line 56"/>
          <p:cNvSpPr>
            <a:spLocks noChangeShapeType="1"/>
          </p:cNvSpPr>
          <p:nvPr/>
        </p:nvSpPr>
        <p:spPr bwMode="auto">
          <a:xfrm>
            <a:off x="8404225" y="5197476"/>
            <a:ext cx="0" cy="73025"/>
          </a:xfrm>
          <a:prstGeom prst="line">
            <a:avLst/>
          </a:prstGeom>
          <a:noFill/>
          <a:ln w="12700">
            <a:solidFill>
              <a:schemeClr val="tx1"/>
            </a:solidFill>
            <a:round/>
            <a:headEnd/>
            <a:tailEnd/>
          </a:ln>
          <a:effectLst/>
        </p:spPr>
        <p:txBody>
          <a:bodyPr/>
          <a:lstStyle/>
          <a:p>
            <a:endParaRPr lang="en-US"/>
          </a:p>
        </p:txBody>
      </p:sp>
      <p:sp>
        <p:nvSpPr>
          <p:cNvPr id="51" name="Line 57"/>
          <p:cNvSpPr>
            <a:spLocks noChangeShapeType="1"/>
          </p:cNvSpPr>
          <p:nvPr/>
        </p:nvSpPr>
        <p:spPr bwMode="auto">
          <a:xfrm>
            <a:off x="7021513" y="5197476"/>
            <a:ext cx="0" cy="73025"/>
          </a:xfrm>
          <a:prstGeom prst="line">
            <a:avLst/>
          </a:prstGeom>
          <a:noFill/>
          <a:ln w="12700">
            <a:solidFill>
              <a:schemeClr val="tx1"/>
            </a:solidFill>
            <a:round/>
            <a:headEnd/>
            <a:tailEnd/>
          </a:ln>
          <a:effectLst/>
        </p:spPr>
        <p:txBody>
          <a:bodyPr/>
          <a:lstStyle/>
          <a:p>
            <a:endParaRPr lang="en-US"/>
          </a:p>
        </p:txBody>
      </p:sp>
      <p:sp>
        <p:nvSpPr>
          <p:cNvPr id="52" name="Line 58"/>
          <p:cNvSpPr>
            <a:spLocks noChangeShapeType="1"/>
          </p:cNvSpPr>
          <p:nvPr/>
        </p:nvSpPr>
        <p:spPr bwMode="auto">
          <a:xfrm>
            <a:off x="7712075" y="5197476"/>
            <a:ext cx="0" cy="73025"/>
          </a:xfrm>
          <a:prstGeom prst="line">
            <a:avLst/>
          </a:prstGeom>
          <a:noFill/>
          <a:ln w="12700">
            <a:solidFill>
              <a:schemeClr val="tx1"/>
            </a:solidFill>
            <a:round/>
            <a:headEnd/>
            <a:tailEnd/>
          </a:ln>
          <a:effectLst/>
        </p:spPr>
        <p:txBody>
          <a:bodyPr/>
          <a:lstStyle/>
          <a:p>
            <a:endParaRPr lang="en-US"/>
          </a:p>
        </p:txBody>
      </p:sp>
      <p:sp>
        <p:nvSpPr>
          <p:cNvPr id="53" name="Text Box 59"/>
          <p:cNvSpPr txBox="1">
            <a:spLocks noChangeArrowheads="1"/>
          </p:cNvSpPr>
          <p:nvPr/>
        </p:nvSpPr>
        <p:spPr bwMode="auto">
          <a:xfrm>
            <a:off x="6183313" y="5283201"/>
            <a:ext cx="565150" cy="396875"/>
          </a:xfrm>
          <a:prstGeom prst="rect">
            <a:avLst/>
          </a:prstGeom>
          <a:noFill/>
          <a:ln w="9525">
            <a:noFill/>
            <a:miter lim="800000"/>
            <a:headEnd/>
            <a:tailEnd/>
          </a:ln>
          <a:effectLst/>
        </p:spPr>
        <p:txBody>
          <a:bodyPr wrap="none">
            <a:spAutoFit/>
          </a:bodyPr>
          <a:lstStyle/>
          <a:p>
            <a:r>
              <a:rPr lang="en-US" sz="2000"/>
              <a:t>400</a:t>
            </a:r>
          </a:p>
        </p:txBody>
      </p:sp>
      <p:sp>
        <p:nvSpPr>
          <p:cNvPr id="54" name="Text Box 60"/>
          <p:cNvSpPr txBox="1">
            <a:spLocks noChangeArrowheads="1"/>
          </p:cNvSpPr>
          <p:nvPr/>
        </p:nvSpPr>
        <p:spPr bwMode="auto">
          <a:xfrm>
            <a:off x="6838950" y="5283201"/>
            <a:ext cx="565150" cy="396875"/>
          </a:xfrm>
          <a:prstGeom prst="rect">
            <a:avLst/>
          </a:prstGeom>
          <a:noFill/>
          <a:ln w="9525">
            <a:noFill/>
            <a:miter lim="800000"/>
            <a:headEnd/>
            <a:tailEnd/>
          </a:ln>
          <a:effectLst/>
        </p:spPr>
        <p:txBody>
          <a:bodyPr wrap="none">
            <a:spAutoFit/>
          </a:bodyPr>
          <a:lstStyle/>
          <a:p>
            <a:r>
              <a:rPr lang="en-US" sz="2000"/>
              <a:t>500</a:t>
            </a:r>
          </a:p>
        </p:txBody>
      </p:sp>
      <p:sp>
        <p:nvSpPr>
          <p:cNvPr id="55" name="Text Box 61"/>
          <p:cNvSpPr txBox="1">
            <a:spLocks noChangeArrowheads="1"/>
          </p:cNvSpPr>
          <p:nvPr/>
        </p:nvSpPr>
        <p:spPr bwMode="auto">
          <a:xfrm>
            <a:off x="7531100" y="5283201"/>
            <a:ext cx="565150" cy="396875"/>
          </a:xfrm>
          <a:prstGeom prst="rect">
            <a:avLst/>
          </a:prstGeom>
          <a:noFill/>
          <a:ln w="9525">
            <a:noFill/>
            <a:miter lim="800000"/>
            <a:headEnd/>
            <a:tailEnd/>
          </a:ln>
          <a:effectLst/>
        </p:spPr>
        <p:txBody>
          <a:bodyPr wrap="none">
            <a:spAutoFit/>
          </a:bodyPr>
          <a:lstStyle/>
          <a:p>
            <a:r>
              <a:rPr lang="en-US" sz="2000"/>
              <a:t>600</a:t>
            </a:r>
          </a:p>
        </p:txBody>
      </p:sp>
      <p:sp>
        <p:nvSpPr>
          <p:cNvPr id="56" name="Text Box 62"/>
          <p:cNvSpPr txBox="1">
            <a:spLocks noChangeArrowheads="1"/>
          </p:cNvSpPr>
          <p:nvPr/>
        </p:nvSpPr>
        <p:spPr bwMode="auto">
          <a:xfrm>
            <a:off x="8223250" y="5283201"/>
            <a:ext cx="565150" cy="396875"/>
          </a:xfrm>
          <a:prstGeom prst="rect">
            <a:avLst/>
          </a:prstGeom>
          <a:noFill/>
          <a:ln w="9525">
            <a:noFill/>
            <a:miter lim="800000"/>
            <a:headEnd/>
            <a:tailEnd/>
          </a:ln>
          <a:effectLst/>
        </p:spPr>
        <p:txBody>
          <a:bodyPr wrap="none">
            <a:spAutoFit/>
          </a:bodyPr>
          <a:lstStyle/>
          <a:p>
            <a:r>
              <a:rPr lang="en-US" sz="2000"/>
              <a:t>700</a:t>
            </a:r>
          </a:p>
        </p:txBody>
      </p:sp>
      <p:sp>
        <p:nvSpPr>
          <p:cNvPr id="57" name="Freeform 63"/>
          <p:cNvSpPr>
            <a:spLocks/>
          </p:cNvSpPr>
          <p:nvPr/>
        </p:nvSpPr>
        <p:spPr bwMode="auto">
          <a:xfrm>
            <a:off x="6302375" y="4267201"/>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61" name="Line 69"/>
          <p:cNvSpPr>
            <a:spLocks noChangeShapeType="1"/>
          </p:cNvSpPr>
          <p:nvPr/>
        </p:nvSpPr>
        <p:spPr bwMode="auto">
          <a:xfrm>
            <a:off x="1752600" y="1854201"/>
            <a:ext cx="0" cy="3810000"/>
          </a:xfrm>
          <a:prstGeom prst="line">
            <a:avLst/>
          </a:prstGeom>
          <a:noFill/>
          <a:ln w="9525">
            <a:solidFill>
              <a:schemeClr val="tx1"/>
            </a:solidFill>
            <a:round/>
            <a:headEnd/>
            <a:tailEnd/>
          </a:ln>
          <a:effectLst/>
        </p:spPr>
        <p:txBody>
          <a:bodyPr/>
          <a:lstStyle/>
          <a:p>
            <a:endParaRPr lang="en-US"/>
          </a:p>
        </p:txBody>
      </p:sp>
      <p:sp>
        <p:nvSpPr>
          <p:cNvPr id="62" name="Line 70"/>
          <p:cNvSpPr>
            <a:spLocks noChangeShapeType="1"/>
          </p:cNvSpPr>
          <p:nvPr/>
        </p:nvSpPr>
        <p:spPr bwMode="auto">
          <a:xfrm>
            <a:off x="1752600" y="5664201"/>
            <a:ext cx="7239000" cy="0"/>
          </a:xfrm>
          <a:prstGeom prst="line">
            <a:avLst/>
          </a:prstGeom>
          <a:noFill/>
          <a:ln w="9525">
            <a:solidFill>
              <a:schemeClr val="tx1"/>
            </a:solidFill>
            <a:round/>
            <a:headEnd/>
            <a:tailEnd/>
          </a:ln>
          <a:effectLst/>
        </p:spPr>
        <p:txBody>
          <a:bodyPr/>
          <a:lstStyle/>
          <a:p>
            <a:endParaRPr lang="en-US"/>
          </a:p>
        </p:txBody>
      </p:sp>
      <p:sp>
        <p:nvSpPr>
          <p:cNvPr id="63" name="Text Box 71"/>
          <p:cNvSpPr txBox="1">
            <a:spLocks noChangeArrowheads="1"/>
          </p:cNvSpPr>
          <p:nvPr/>
        </p:nvSpPr>
        <p:spPr bwMode="auto">
          <a:xfrm>
            <a:off x="609600" y="2159001"/>
            <a:ext cx="1014413" cy="457200"/>
          </a:xfrm>
          <a:prstGeom prst="rect">
            <a:avLst/>
          </a:prstGeom>
          <a:noFill/>
          <a:ln w="9525">
            <a:noFill/>
            <a:miter lim="800000"/>
            <a:headEnd/>
            <a:tailEnd/>
          </a:ln>
          <a:effectLst/>
        </p:spPr>
        <p:txBody>
          <a:bodyPr wrap="none">
            <a:spAutoFit/>
          </a:bodyPr>
          <a:lstStyle/>
          <a:p>
            <a:r>
              <a:rPr lang="en-US"/>
              <a:t>Sensor</a:t>
            </a:r>
          </a:p>
        </p:txBody>
      </p:sp>
      <p:sp>
        <p:nvSpPr>
          <p:cNvPr id="64" name="Text Box 72"/>
          <p:cNvSpPr txBox="1">
            <a:spLocks noChangeArrowheads="1"/>
          </p:cNvSpPr>
          <p:nvPr/>
        </p:nvSpPr>
        <p:spPr bwMode="auto">
          <a:xfrm>
            <a:off x="609600" y="4140201"/>
            <a:ext cx="877888" cy="457200"/>
          </a:xfrm>
          <a:prstGeom prst="rect">
            <a:avLst/>
          </a:prstGeom>
          <a:noFill/>
          <a:ln w="9525">
            <a:noFill/>
            <a:miter lim="800000"/>
            <a:headEnd/>
            <a:tailEnd/>
          </a:ln>
          <a:effectLst/>
        </p:spPr>
        <p:txBody>
          <a:bodyPr wrap="none">
            <a:spAutoFit/>
          </a:bodyPr>
          <a:lstStyle/>
          <a:p>
            <a:r>
              <a:rPr lang="en-US"/>
              <a:t>Color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“Red” Sensor Response</a:t>
            </a:r>
          </a:p>
        </p:txBody>
      </p:sp>
      <p:sp>
        <p:nvSpPr>
          <p:cNvPr id="4" name="Slide Number Placeholder 3"/>
          <p:cNvSpPr>
            <a:spLocks noGrp="1"/>
          </p:cNvSpPr>
          <p:nvPr>
            <p:ph type="sldNum" sz="quarter" idx="12"/>
          </p:nvPr>
        </p:nvSpPr>
        <p:spPr>
          <a:xfrm>
            <a:off x="6172200" y="6578601"/>
            <a:ext cx="1981200" cy="476250"/>
          </a:xfrm>
        </p:spPr>
        <p:txBody>
          <a:bodyPr/>
          <a:lstStyle/>
          <a:p>
            <a:fld id="{87037288-ABAD-4E56-93DB-19D719620939}" type="slidenum">
              <a:rPr lang="en-US" smtClean="0"/>
              <a:pPr/>
              <a:t>39</a:t>
            </a:fld>
            <a:endParaRPr lang="en-US"/>
          </a:p>
        </p:txBody>
      </p:sp>
      <p:grpSp>
        <p:nvGrpSpPr>
          <p:cNvPr id="3" name="Group 5"/>
          <p:cNvGrpSpPr>
            <a:grpSpLocks/>
          </p:cNvGrpSpPr>
          <p:nvPr/>
        </p:nvGrpSpPr>
        <p:grpSpPr bwMode="auto">
          <a:xfrm>
            <a:off x="2379663" y="2200276"/>
            <a:ext cx="2220912" cy="1092200"/>
            <a:chOff x="1296" y="1344"/>
            <a:chExt cx="2928" cy="1440"/>
          </a:xfrm>
        </p:grpSpPr>
        <p:sp>
          <p:nvSpPr>
            <p:cNvPr id="6" name="Line 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7" name="Line 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 name="Text Box 8"/>
          <p:cNvSpPr txBox="1">
            <a:spLocks noChangeArrowheads="1"/>
          </p:cNvSpPr>
          <p:nvPr/>
        </p:nvSpPr>
        <p:spPr bwMode="auto">
          <a:xfrm rot="16200000">
            <a:off x="1295998" y="2489281"/>
            <a:ext cx="1662506" cy="369332"/>
          </a:xfrm>
          <a:prstGeom prst="rect">
            <a:avLst/>
          </a:prstGeom>
          <a:noFill/>
          <a:ln w="9525">
            <a:noFill/>
            <a:miter lim="800000"/>
            <a:headEnd/>
            <a:tailEnd/>
          </a:ln>
          <a:effectLst/>
        </p:spPr>
        <p:txBody>
          <a:bodyPr wrap="none">
            <a:spAutoFit/>
          </a:bodyPr>
          <a:lstStyle/>
          <a:p>
            <a:r>
              <a:rPr lang="en-US"/>
              <a:t>Sensitivity, </a:t>
            </a:r>
            <a:r>
              <a:rPr lang="en-US">
                <a:sym typeface="Symbol" pitchFamily="18" charset="2"/>
              </a:rPr>
              <a:t></a:t>
            </a:r>
            <a:endParaRPr lang="en-US"/>
          </a:p>
        </p:txBody>
      </p:sp>
      <p:sp>
        <p:nvSpPr>
          <p:cNvPr id="9" name="Line 10"/>
          <p:cNvSpPr>
            <a:spLocks noChangeShapeType="1"/>
          </p:cNvSpPr>
          <p:nvPr/>
        </p:nvSpPr>
        <p:spPr bwMode="auto">
          <a:xfrm>
            <a:off x="2379663" y="3292476"/>
            <a:ext cx="0" cy="73025"/>
          </a:xfrm>
          <a:prstGeom prst="line">
            <a:avLst/>
          </a:prstGeom>
          <a:noFill/>
          <a:ln w="12700">
            <a:solidFill>
              <a:schemeClr val="tx1"/>
            </a:solidFill>
            <a:round/>
            <a:headEnd/>
            <a:tailEnd/>
          </a:ln>
          <a:effectLst/>
        </p:spPr>
        <p:txBody>
          <a:bodyPr/>
          <a:lstStyle/>
          <a:p>
            <a:endParaRPr lang="en-US"/>
          </a:p>
        </p:txBody>
      </p:sp>
      <p:sp>
        <p:nvSpPr>
          <p:cNvPr id="10" name="Line 11"/>
          <p:cNvSpPr>
            <a:spLocks noChangeShapeType="1"/>
          </p:cNvSpPr>
          <p:nvPr/>
        </p:nvSpPr>
        <p:spPr bwMode="auto">
          <a:xfrm>
            <a:off x="4454525" y="3292476"/>
            <a:ext cx="0" cy="73025"/>
          </a:xfrm>
          <a:prstGeom prst="line">
            <a:avLst/>
          </a:prstGeom>
          <a:noFill/>
          <a:ln w="12700">
            <a:solidFill>
              <a:schemeClr val="tx1"/>
            </a:solidFill>
            <a:round/>
            <a:headEnd/>
            <a:tailEnd/>
          </a:ln>
          <a:effectLst/>
        </p:spPr>
        <p:txBody>
          <a:bodyPr/>
          <a:lstStyle/>
          <a:p>
            <a:endParaRPr lang="en-US"/>
          </a:p>
        </p:txBody>
      </p:sp>
      <p:sp>
        <p:nvSpPr>
          <p:cNvPr id="11" name="Line 12"/>
          <p:cNvSpPr>
            <a:spLocks noChangeShapeType="1"/>
          </p:cNvSpPr>
          <p:nvPr/>
        </p:nvSpPr>
        <p:spPr bwMode="auto">
          <a:xfrm>
            <a:off x="3071813" y="3292476"/>
            <a:ext cx="0" cy="73025"/>
          </a:xfrm>
          <a:prstGeom prst="line">
            <a:avLst/>
          </a:prstGeom>
          <a:noFill/>
          <a:ln w="12700">
            <a:solidFill>
              <a:schemeClr val="tx1"/>
            </a:solidFill>
            <a:round/>
            <a:headEnd/>
            <a:tailEnd/>
          </a:ln>
          <a:effectLst/>
        </p:spPr>
        <p:txBody>
          <a:bodyPr/>
          <a:lstStyle/>
          <a:p>
            <a:endParaRPr lang="en-US"/>
          </a:p>
        </p:txBody>
      </p:sp>
      <p:sp>
        <p:nvSpPr>
          <p:cNvPr id="12" name="Line 13"/>
          <p:cNvSpPr>
            <a:spLocks noChangeShapeType="1"/>
          </p:cNvSpPr>
          <p:nvPr/>
        </p:nvSpPr>
        <p:spPr bwMode="auto">
          <a:xfrm>
            <a:off x="3762375" y="3292476"/>
            <a:ext cx="0" cy="73025"/>
          </a:xfrm>
          <a:prstGeom prst="line">
            <a:avLst/>
          </a:prstGeom>
          <a:noFill/>
          <a:ln w="12700">
            <a:solidFill>
              <a:schemeClr val="tx1"/>
            </a:solidFill>
            <a:round/>
            <a:headEnd/>
            <a:tailEnd/>
          </a:ln>
          <a:effectLst/>
        </p:spPr>
        <p:txBody>
          <a:bodyPr/>
          <a:lstStyle/>
          <a:p>
            <a:endParaRPr lang="en-US"/>
          </a:p>
        </p:txBody>
      </p:sp>
      <p:sp>
        <p:nvSpPr>
          <p:cNvPr id="13" name="Text Box 14"/>
          <p:cNvSpPr txBox="1">
            <a:spLocks noChangeArrowheads="1"/>
          </p:cNvSpPr>
          <p:nvPr/>
        </p:nvSpPr>
        <p:spPr bwMode="auto">
          <a:xfrm>
            <a:off x="2233613" y="3378201"/>
            <a:ext cx="565150" cy="396875"/>
          </a:xfrm>
          <a:prstGeom prst="rect">
            <a:avLst/>
          </a:prstGeom>
          <a:noFill/>
          <a:ln w="9525">
            <a:noFill/>
            <a:miter lim="800000"/>
            <a:headEnd/>
            <a:tailEnd/>
          </a:ln>
          <a:effectLst/>
        </p:spPr>
        <p:txBody>
          <a:bodyPr wrap="none">
            <a:spAutoFit/>
          </a:bodyPr>
          <a:lstStyle/>
          <a:p>
            <a:r>
              <a:rPr lang="en-US" sz="2000"/>
              <a:t>400</a:t>
            </a:r>
          </a:p>
        </p:txBody>
      </p:sp>
      <p:sp>
        <p:nvSpPr>
          <p:cNvPr id="14" name="Text Box 15"/>
          <p:cNvSpPr txBox="1">
            <a:spLocks noChangeArrowheads="1"/>
          </p:cNvSpPr>
          <p:nvPr/>
        </p:nvSpPr>
        <p:spPr bwMode="auto">
          <a:xfrm>
            <a:off x="2889250" y="3378201"/>
            <a:ext cx="565150" cy="396875"/>
          </a:xfrm>
          <a:prstGeom prst="rect">
            <a:avLst/>
          </a:prstGeom>
          <a:noFill/>
          <a:ln w="9525">
            <a:noFill/>
            <a:miter lim="800000"/>
            <a:headEnd/>
            <a:tailEnd/>
          </a:ln>
          <a:effectLst/>
        </p:spPr>
        <p:txBody>
          <a:bodyPr wrap="none">
            <a:spAutoFit/>
          </a:bodyPr>
          <a:lstStyle/>
          <a:p>
            <a:r>
              <a:rPr lang="en-US" sz="2000"/>
              <a:t>500</a:t>
            </a:r>
          </a:p>
        </p:txBody>
      </p:sp>
      <p:sp>
        <p:nvSpPr>
          <p:cNvPr id="15" name="Text Box 16"/>
          <p:cNvSpPr txBox="1">
            <a:spLocks noChangeArrowheads="1"/>
          </p:cNvSpPr>
          <p:nvPr/>
        </p:nvSpPr>
        <p:spPr bwMode="auto">
          <a:xfrm>
            <a:off x="3581400" y="3378201"/>
            <a:ext cx="565150" cy="396875"/>
          </a:xfrm>
          <a:prstGeom prst="rect">
            <a:avLst/>
          </a:prstGeom>
          <a:noFill/>
          <a:ln w="9525">
            <a:noFill/>
            <a:miter lim="800000"/>
            <a:headEnd/>
            <a:tailEnd/>
          </a:ln>
          <a:effectLst/>
        </p:spPr>
        <p:txBody>
          <a:bodyPr wrap="none">
            <a:spAutoFit/>
          </a:bodyPr>
          <a:lstStyle/>
          <a:p>
            <a:r>
              <a:rPr lang="en-US" sz="2000"/>
              <a:t>600</a:t>
            </a:r>
          </a:p>
        </p:txBody>
      </p:sp>
      <p:sp>
        <p:nvSpPr>
          <p:cNvPr id="16" name="Text Box 17"/>
          <p:cNvSpPr txBox="1">
            <a:spLocks noChangeArrowheads="1"/>
          </p:cNvSpPr>
          <p:nvPr/>
        </p:nvSpPr>
        <p:spPr bwMode="auto">
          <a:xfrm>
            <a:off x="4273550" y="3378201"/>
            <a:ext cx="565150" cy="396875"/>
          </a:xfrm>
          <a:prstGeom prst="rect">
            <a:avLst/>
          </a:prstGeom>
          <a:noFill/>
          <a:ln w="9525">
            <a:noFill/>
            <a:miter lim="800000"/>
            <a:headEnd/>
            <a:tailEnd/>
          </a:ln>
          <a:effectLst/>
        </p:spPr>
        <p:txBody>
          <a:bodyPr wrap="none">
            <a:spAutoFit/>
          </a:bodyPr>
          <a:lstStyle/>
          <a:p>
            <a:r>
              <a:rPr lang="en-US" sz="2000"/>
              <a:t>700</a:t>
            </a:r>
          </a:p>
        </p:txBody>
      </p:sp>
      <p:sp>
        <p:nvSpPr>
          <p:cNvPr id="17" name="Freeform 18"/>
          <p:cNvSpPr>
            <a:spLocks/>
          </p:cNvSpPr>
          <p:nvPr/>
        </p:nvSpPr>
        <p:spPr bwMode="auto">
          <a:xfrm>
            <a:off x="3371850" y="2346326"/>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grpSp>
        <p:nvGrpSpPr>
          <p:cNvPr id="5" name="Group 22"/>
          <p:cNvGrpSpPr>
            <a:grpSpLocks/>
          </p:cNvGrpSpPr>
          <p:nvPr/>
        </p:nvGrpSpPr>
        <p:grpSpPr bwMode="auto">
          <a:xfrm>
            <a:off x="6291263" y="2235201"/>
            <a:ext cx="2220912" cy="1092200"/>
            <a:chOff x="1296" y="1344"/>
            <a:chExt cx="2928" cy="1440"/>
          </a:xfrm>
        </p:grpSpPr>
        <p:sp>
          <p:nvSpPr>
            <p:cNvPr id="19" name="Line 23"/>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20" name="Line 24"/>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21" name="Text Box 25"/>
          <p:cNvSpPr txBox="1">
            <a:spLocks noChangeArrowheads="1"/>
          </p:cNvSpPr>
          <p:nvPr/>
        </p:nvSpPr>
        <p:spPr bwMode="auto">
          <a:xfrm rot="16200000">
            <a:off x="1216025" y="4370862"/>
            <a:ext cx="1838325" cy="369332"/>
          </a:xfrm>
          <a:prstGeom prst="rect">
            <a:avLst/>
          </a:prstGeom>
          <a:noFill/>
          <a:ln w="9525">
            <a:noFill/>
            <a:miter lim="800000"/>
            <a:headEnd/>
            <a:tailEnd/>
          </a:ln>
          <a:effectLst/>
        </p:spPr>
        <p:txBody>
          <a:bodyPr wrap="square">
            <a:spAutoFit/>
          </a:bodyPr>
          <a:lstStyle/>
          <a:p>
            <a:r>
              <a:rPr lang="en-US" dirty="0"/>
              <a:t>#photons, E</a:t>
            </a:r>
          </a:p>
        </p:txBody>
      </p:sp>
      <p:sp>
        <p:nvSpPr>
          <p:cNvPr id="22" name="Line 27"/>
          <p:cNvSpPr>
            <a:spLocks noChangeShapeType="1"/>
          </p:cNvSpPr>
          <p:nvPr/>
        </p:nvSpPr>
        <p:spPr bwMode="auto">
          <a:xfrm>
            <a:off x="6291263" y="3327401"/>
            <a:ext cx="0" cy="73025"/>
          </a:xfrm>
          <a:prstGeom prst="line">
            <a:avLst/>
          </a:prstGeom>
          <a:noFill/>
          <a:ln w="12700">
            <a:solidFill>
              <a:schemeClr val="tx1"/>
            </a:solidFill>
            <a:round/>
            <a:headEnd/>
            <a:tailEnd/>
          </a:ln>
          <a:effectLst/>
        </p:spPr>
        <p:txBody>
          <a:bodyPr/>
          <a:lstStyle/>
          <a:p>
            <a:endParaRPr lang="en-US"/>
          </a:p>
        </p:txBody>
      </p:sp>
      <p:sp>
        <p:nvSpPr>
          <p:cNvPr id="23" name="Line 28"/>
          <p:cNvSpPr>
            <a:spLocks noChangeShapeType="1"/>
          </p:cNvSpPr>
          <p:nvPr/>
        </p:nvSpPr>
        <p:spPr bwMode="auto">
          <a:xfrm>
            <a:off x="8366125" y="3327401"/>
            <a:ext cx="0" cy="73025"/>
          </a:xfrm>
          <a:prstGeom prst="line">
            <a:avLst/>
          </a:prstGeom>
          <a:noFill/>
          <a:ln w="12700">
            <a:solidFill>
              <a:schemeClr val="tx1"/>
            </a:solidFill>
            <a:round/>
            <a:headEnd/>
            <a:tailEnd/>
          </a:ln>
          <a:effectLst/>
        </p:spPr>
        <p:txBody>
          <a:bodyPr/>
          <a:lstStyle/>
          <a:p>
            <a:endParaRPr lang="en-US"/>
          </a:p>
        </p:txBody>
      </p:sp>
      <p:sp>
        <p:nvSpPr>
          <p:cNvPr id="24" name="Line 29"/>
          <p:cNvSpPr>
            <a:spLocks noChangeShapeType="1"/>
          </p:cNvSpPr>
          <p:nvPr/>
        </p:nvSpPr>
        <p:spPr bwMode="auto">
          <a:xfrm>
            <a:off x="6983413" y="3327401"/>
            <a:ext cx="0" cy="73025"/>
          </a:xfrm>
          <a:prstGeom prst="line">
            <a:avLst/>
          </a:prstGeom>
          <a:noFill/>
          <a:ln w="12700">
            <a:solidFill>
              <a:schemeClr val="tx1"/>
            </a:solidFill>
            <a:round/>
            <a:headEnd/>
            <a:tailEnd/>
          </a:ln>
          <a:effectLst/>
        </p:spPr>
        <p:txBody>
          <a:bodyPr/>
          <a:lstStyle/>
          <a:p>
            <a:endParaRPr lang="en-US"/>
          </a:p>
        </p:txBody>
      </p:sp>
      <p:sp>
        <p:nvSpPr>
          <p:cNvPr id="25" name="Line 30"/>
          <p:cNvSpPr>
            <a:spLocks noChangeShapeType="1"/>
          </p:cNvSpPr>
          <p:nvPr/>
        </p:nvSpPr>
        <p:spPr bwMode="auto">
          <a:xfrm>
            <a:off x="7673975" y="3327401"/>
            <a:ext cx="0" cy="73025"/>
          </a:xfrm>
          <a:prstGeom prst="line">
            <a:avLst/>
          </a:prstGeom>
          <a:noFill/>
          <a:ln w="12700">
            <a:solidFill>
              <a:schemeClr val="tx1"/>
            </a:solidFill>
            <a:round/>
            <a:headEnd/>
            <a:tailEnd/>
          </a:ln>
          <a:effectLst/>
        </p:spPr>
        <p:txBody>
          <a:bodyPr/>
          <a:lstStyle/>
          <a:p>
            <a:endParaRPr lang="en-US"/>
          </a:p>
        </p:txBody>
      </p:sp>
      <p:sp>
        <p:nvSpPr>
          <p:cNvPr id="26" name="Text Box 31"/>
          <p:cNvSpPr txBox="1">
            <a:spLocks noChangeArrowheads="1"/>
          </p:cNvSpPr>
          <p:nvPr/>
        </p:nvSpPr>
        <p:spPr bwMode="auto">
          <a:xfrm>
            <a:off x="6145213" y="3413126"/>
            <a:ext cx="565150" cy="396875"/>
          </a:xfrm>
          <a:prstGeom prst="rect">
            <a:avLst/>
          </a:prstGeom>
          <a:noFill/>
          <a:ln w="9525">
            <a:noFill/>
            <a:miter lim="800000"/>
            <a:headEnd/>
            <a:tailEnd/>
          </a:ln>
          <a:effectLst/>
        </p:spPr>
        <p:txBody>
          <a:bodyPr wrap="none">
            <a:spAutoFit/>
          </a:bodyPr>
          <a:lstStyle/>
          <a:p>
            <a:r>
              <a:rPr lang="en-US" sz="2000"/>
              <a:t>400</a:t>
            </a:r>
          </a:p>
        </p:txBody>
      </p:sp>
      <p:sp>
        <p:nvSpPr>
          <p:cNvPr id="27" name="Text Box 32"/>
          <p:cNvSpPr txBox="1">
            <a:spLocks noChangeArrowheads="1"/>
          </p:cNvSpPr>
          <p:nvPr/>
        </p:nvSpPr>
        <p:spPr bwMode="auto">
          <a:xfrm>
            <a:off x="6800850" y="3413126"/>
            <a:ext cx="565150" cy="396875"/>
          </a:xfrm>
          <a:prstGeom prst="rect">
            <a:avLst/>
          </a:prstGeom>
          <a:noFill/>
          <a:ln w="9525">
            <a:noFill/>
            <a:miter lim="800000"/>
            <a:headEnd/>
            <a:tailEnd/>
          </a:ln>
          <a:effectLst/>
        </p:spPr>
        <p:txBody>
          <a:bodyPr wrap="none">
            <a:spAutoFit/>
          </a:bodyPr>
          <a:lstStyle/>
          <a:p>
            <a:r>
              <a:rPr lang="en-US" sz="2000"/>
              <a:t>500</a:t>
            </a:r>
          </a:p>
        </p:txBody>
      </p:sp>
      <p:sp>
        <p:nvSpPr>
          <p:cNvPr id="28" name="Text Box 33"/>
          <p:cNvSpPr txBox="1">
            <a:spLocks noChangeArrowheads="1"/>
          </p:cNvSpPr>
          <p:nvPr/>
        </p:nvSpPr>
        <p:spPr bwMode="auto">
          <a:xfrm>
            <a:off x="7493000" y="3413126"/>
            <a:ext cx="565150" cy="396875"/>
          </a:xfrm>
          <a:prstGeom prst="rect">
            <a:avLst/>
          </a:prstGeom>
          <a:noFill/>
          <a:ln w="9525">
            <a:noFill/>
            <a:miter lim="800000"/>
            <a:headEnd/>
            <a:tailEnd/>
          </a:ln>
          <a:effectLst/>
        </p:spPr>
        <p:txBody>
          <a:bodyPr wrap="none">
            <a:spAutoFit/>
          </a:bodyPr>
          <a:lstStyle/>
          <a:p>
            <a:r>
              <a:rPr lang="en-US" sz="2000"/>
              <a:t>600</a:t>
            </a:r>
          </a:p>
        </p:txBody>
      </p:sp>
      <p:sp>
        <p:nvSpPr>
          <p:cNvPr id="29" name="Text Box 34"/>
          <p:cNvSpPr txBox="1">
            <a:spLocks noChangeArrowheads="1"/>
          </p:cNvSpPr>
          <p:nvPr/>
        </p:nvSpPr>
        <p:spPr bwMode="auto">
          <a:xfrm>
            <a:off x="8185150" y="3413126"/>
            <a:ext cx="565150" cy="396875"/>
          </a:xfrm>
          <a:prstGeom prst="rect">
            <a:avLst/>
          </a:prstGeom>
          <a:noFill/>
          <a:ln w="9525">
            <a:noFill/>
            <a:miter lim="800000"/>
            <a:headEnd/>
            <a:tailEnd/>
          </a:ln>
          <a:effectLst/>
        </p:spPr>
        <p:txBody>
          <a:bodyPr wrap="none">
            <a:spAutoFit/>
          </a:bodyPr>
          <a:lstStyle/>
          <a:p>
            <a:r>
              <a:rPr lang="en-US" sz="2000"/>
              <a:t>700</a:t>
            </a:r>
          </a:p>
        </p:txBody>
      </p:sp>
      <p:sp>
        <p:nvSpPr>
          <p:cNvPr id="30" name="Freeform 35"/>
          <p:cNvSpPr>
            <a:spLocks/>
          </p:cNvSpPr>
          <p:nvPr/>
        </p:nvSpPr>
        <p:spPr bwMode="auto">
          <a:xfrm>
            <a:off x="7283450" y="2381251"/>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31" name="Text Box 37"/>
          <p:cNvSpPr txBox="1">
            <a:spLocks noChangeArrowheads="1"/>
          </p:cNvSpPr>
          <p:nvPr/>
        </p:nvSpPr>
        <p:spPr bwMode="auto">
          <a:xfrm>
            <a:off x="2609850" y="5775326"/>
            <a:ext cx="1936750" cy="457200"/>
          </a:xfrm>
          <a:prstGeom prst="rect">
            <a:avLst/>
          </a:prstGeom>
          <a:noFill/>
          <a:ln w="9525">
            <a:noFill/>
            <a:miter lim="800000"/>
            <a:headEnd/>
            <a:tailEnd/>
          </a:ln>
          <a:effectLst/>
        </p:spPr>
        <p:txBody>
          <a:bodyPr wrap="none">
            <a:spAutoFit/>
          </a:bodyPr>
          <a:lstStyle/>
          <a:p>
            <a:r>
              <a:rPr lang="en-US"/>
              <a:t>High response</a:t>
            </a:r>
          </a:p>
        </p:txBody>
      </p:sp>
      <p:grpSp>
        <p:nvGrpSpPr>
          <p:cNvPr id="18" name="Group 38"/>
          <p:cNvGrpSpPr>
            <a:grpSpLocks/>
          </p:cNvGrpSpPr>
          <p:nvPr/>
        </p:nvGrpSpPr>
        <p:grpSpPr bwMode="auto">
          <a:xfrm>
            <a:off x="2341563" y="4070351"/>
            <a:ext cx="2220912" cy="1092200"/>
            <a:chOff x="1296" y="1344"/>
            <a:chExt cx="2928" cy="1440"/>
          </a:xfrm>
        </p:grpSpPr>
        <p:sp>
          <p:nvSpPr>
            <p:cNvPr id="33" name="Line 39"/>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34" name="Line 40"/>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35" name="Text Box 41"/>
          <p:cNvSpPr txBox="1">
            <a:spLocks noChangeArrowheads="1"/>
          </p:cNvSpPr>
          <p:nvPr/>
        </p:nvSpPr>
        <p:spPr bwMode="auto">
          <a:xfrm rot="16200000">
            <a:off x="5212360" y="2462293"/>
            <a:ext cx="1662506" cy="369332"/>
          </a:xfrm>
          <a:prstGeom prst="rect">
            <a:avLst/>
          </a:prstGeom>
          <a:noFill/>
          <a:ln w="9525">
            <a:noFill/>
            <a:miter lim="800000"/>
            <a:headEnd/>
            <a:tailEnd/>
          </a:ln>
          <a:effectLst/>
        </p:spPr>
        <p:txBody>
          <a:bodyPr wrap="none">
            <a:spAutoFit/>
          </a:bodyPr>
          <a:lstStyle/>
          <a:p>
            <a:r>
              <a:rPr lang="en-US" dirty="0"/>
              <a:t>Sensitivity, </a:t>
            </a:r>
            <a:r>
              <a:rPr lang="en-US" dirty="0">
                <a:sym typeface="Symbol" pitchFamily="18" charset="2"/>
              </a:rPr>
              <a:t></a:t>
            </a:r>
            <a:endParaRPr lang="en-US" dirty="0"/>
          </a:p>
        </p:txBody>
      </p:sp>
      <p:sp>
        <p:nvSpPr>
          <p:cNvPr id="36" name="Line 42"/>
          <p:cNvSpPr>
            <a:spLocks noChangeShapeType="1"/>
          </p:cNvSpPr>
          <p:nvPr/>
        </p:nvSpPr>
        <p:spPr bwMode="auto">
          <a:xfrm>
            <a:off x="2341563" y="5162551"/>
            <a:ext cx="0" cy="73025"/>
          </a:xfrm>
          <a:prstGeom prst="line">
            <a:avLst/>
          </a:prstGeom>
          <a:noFill/>
          <a:ln w="12700">
            <a:solidFill>
              <a:schemeClr val="tx1"/>
            </a:solidFill>
            <a:round/>
            <a:headEnd/>
            <a:tailEnd/>
          </a:ln>
          <a:effectLst/>
        </p:spPr>
        <p:txBody>
          <a:bodyPr/>
          <a:lstStyle/>
          <a:p>
            <a:endParaRPr lang="en-US"/>
          </a:p>
        </p:txBody>
      </p:sp>
      <p:sp>
        <p:nvSpPr>
          <p:cNvPr id="37" name="Line 43"/>
          <p:cNvSpPr>
            <a:spLocks noChangeShapeType="1"/>
          </p:cNvSpPr>
          <p:nvPr/>
        </p:nvSpPr>
        <p:spPr bwMode="auto">
          <a:xfrm>
            <a:off x="4416425" y="5162551"/>
            <a:ext cx="0" cy="73025"/>
          </a:xfrm>
          <a:prstGeom prst="line">
            <a:avLst/>
          </a:prstGeom>
          <a:noFill/>
          <a:ln w="12700">
            <a:solidFill>
              <a:schemeClr val="tx1"/>
            </a:solidFill>
            <a:round/>
            <a:headEnd/>
            <a:tailEnd/>
          </a:ln>
          <a:effectLst/>
        </p:spPr>
        <p:txBody>
          <a:bodyPr/>
          <a:lstStyle/>
          <a:p>
            <a:endParaRPr lang="en-US"/>
          </a:p>
        </p:txBody>
      </p:sp>
      <p:sp>
        <p:nvSpPr>
          <p:cNvPr id="38" name="Line 44"/>
          <p:cNvSpPr>
            <a:spLocks noChangeShapeType="1"/>
          </p:cNvSpPr>
          <p:nvPr/>
        </p:nvSpPr>
        <p:spPr bwMode="auto">
          <a:xfrm>
            <a:off x="3033713" y="5162551"/>
            <a:ext cx="0" cy="73025"/>
          </a:xfrm>
          <a:prstGeom prst="line">
            <a:avLst/>
          </a:prstGeom>
          <a:noFill/>
          <a:ln w="12700">
            <a:solidFill>
              <a:schemeClr val="tx1"/>
            </a:solidFill>
            <a:round/>
            <a:headEnd/>
            <a:tailEnd/>
          </a:ln>
          <a:effectLst/>
        </p:spPr>
        <p:txBody>
          <a:bodyPr/>
          <a:lstStyle/>
          <a:p>
            <a:endParaRPr lang="en-US"/>
          </a:p>
        </p:txBody>
      </p:sp>
      <p:sp>
        <p:nvSpPr>
          <p:cNvPr id="39" name="Line 45"/>
          <p:cNvSpPr>
            <a:spLocks noChangeShapeType="1"/>
          </p:cNvSpPr>
          <p:nvPr/>
        </p:nvSpPr>
        <p:spPr bwMode="auto">
          <a:xfrm>
            <a:off x="3724275" y="5162551"/>
            <a:ext cx="0" cy="73025"/>
          </a:xfrm>
          <a:prstGeom prst="line">
            <a:avLst/>
          </a:prstGeom>
          <a:noFill/>
          <a:ln w="12700">
            <a:solidFill>
              <a:schemeClr val="tx1"/>
            </a:solidFill>
            <a:round/>
            <a:headEnd/>
            <a:tailEnd/>
          </a:ln>
          <a:effectLst/>
        </p:spPr>
        <p:txBody>
          <a:bodyPr/>
          <a:lstStyle/>
          <a:p>
            <a:endParaRPr lang="en-US"/>
          </a:p>
        </p:txBody>
      </p:sp>
      <p:sp>
        <p:nvSpPr>
          <p:cNvPr id="40" name="Text Box 46"/>
          <p:cNvSpPr txBox="1">
            <a:spLocks noChangeArrowheads="1"/>
          </p:cNvSpPr>
          <p:nvPr/>
        </p:nvSpPr>
        <p:spPr bwMode="auto">
          <a:xfrm>
            <a:off x="2195513" y="5248276"/>
            <a:ext cx="565150" cy="396875"/>
          </a:xfrm>
          <a:prstGeom prst="rect">
            <a:avLst/>
          </a:prstGeom>
          <a:noFill/>
          <a:ln w="9525">
            <a:noFill/>
            <a:miter lim="800000"/>
            <a:headEnd/>
            <a:tailEnd/>
          </a:ln>
          <a:effectLst/>
        </p:spPr>
        <p:txBody>
          <a:bodyPr wrap="none">
            <a:spAutoFit/>
          </a:bodyPr>
          <a:lstStyle/>
          <a:p>
            <a:r>
              <a:rPr lang="en-US" sz="2000"/>
              <a:t>400</a:t>
            </a:r>
          </a:p>
        </p:txBody>
      </p:sp>
      <p:sp>
        <p:nvSpPr>
          <p:cNvPr id="41" name="Text Box 47"/>
          <p:cNvSpPr txBox="1">
            <a:spLocks noChangeArrowheads="1"/>
          </p:cNvSpPr>
          <p:nvPr/>
        </p:nvSpPr>
        <p:spPr bwMode="auto">
          <a:xfrm>
            <a:off x="2851150" y="5248276"/>
            <a:ext cx="565150" cy="396875"/>
          </a:xfrm>
          <a:prstGeom prst="rect">
            <a:avLst/>
          </a:prstGeom>
          <a:noFill/>
          <a:ln w="9525">
            <a:noFill/>
            <a:miter lim="800000"/>
            <a:headEnd/>
            <a:tailEnd/>
          </a:ln>
          <a:effectLst/>
        </p:spPr>
        <p:txBody>
          <a:bodyPr wrap="none">
            <a:spAutoFit/>
          </a:bodyPr>
          <a:lstStyle/>
          <a:p>
            <a:r>
              <a:rPr lang="en-US" sz="2000"/>
              <a:t>500</a:t>
            </a:r>
          </a:p>
        </p:txBody>
      </p:sp>
      <p:sp>
        <p:nvSpPr>
          <p:cNvPr id="42" name="Text Box 48"/>
          <p:cNvSpPr txBox="1">
            <a:spLocks noChangeArrowheads="1"/>
          </p:cNvSpPr>
          <p:nvPr/>
        </p:nvSpPr>
        <p:spPr bwMode="auto">
          <a:xfrm>
            <a:off x="3543300" y="5248276"/>
            <a:ext cx="565150" cy="396875"/>
          </a:xfrm>
          <a:prstGeom prst="rect">
            <a:avLst/>
          </a:prstGeom>
          <a:noFill/>
          <a:ln w="9525">
            <a:noFill/>
            <a:miter lim="800000"/>
            <a:headEnd/>
            <a:tailEnd/>
          </a:ln>
          <a:effectLst/>
        </p:spPr>
        <p:txBody>
          <a:bodyPr wrap="none">
            <a:spAutoFit/>
          </a:bodyPr>
          <a:lstStyle/>
          <a:p>
            <a:r>
              <a:rPr lang="en-US" sz="2000"/>
              <a:t>600</a:t>
            </a:r>
          </a:p>
        </p:txBody>
      </p:sp>
      <p:sp>
        <p:nvSpPr>
          <p:cNvPr id="43" name="Text Box 49"/>
          <p:cNvSpPr txBox="1">
            <a:spLocks noChangeArrowheads="1"/>
          </p:cNvSpPr>
          <p:nvPr/>
        </p:nvSpPr>
        <p:spPr bwMode="auto">
          <a:xfrm>
            <a:off x="4235450" y="5248276"/>
            <a:ext cx="565150" cy="396875"/>
          </a:xfrm>
          <a:prstGeom prst="rect">
            <a:avLst/>
          </a:prstGeom>
          <a:noFill/>
          <a:ln w="9525">
            <a:noFill/>
            <a:miter lim="800000"/>
            <a:headEnd/>
            <a:tailEnd/>
          </a:ln>
          <a:effectLst/>
        </p:spPr>
        <p:txBody>
          <a:bodyPr wrap="none">
            <a:spAutoFit/>
          </a:bodyPr>
          <a:lstStyle/>
          <a:p>
            <a:r>
              <a:rPr lang="en-US" sz="2000"/>
              <a:t>700</a:t>
            </a:r>
          </a:p>
        </p:txBody>
      </p:sp>
      <p:sp>
        <p:nvSpPr>
          <p:cNvPr id="44" name="Freeform 50"/>
          <p:cNvSpPr>
            <a:spLocks/>
          </p:cNvSpPr>
          <p:nvPr/>
        </p:nvSpPr>
        <p:spPr bwMode="auto">
          <a:xfrm>
            <a:off x="3333750" y="4216401"/>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grpSp>
        <p:nvGrpSpPr>
          <p:cNvPr id="32" name="Group 51"/>
          <p:cNvGrpSpPr>
            <a:grpSpLocks/>
          </p:cNvGrpSpPr>
          <p:nvPr/>
        </p:nvGrpSpPr>
        <p:grpSpPr bwMode="auto">
          <a:xfrm>
            <a:off x="6329363" y="4105276"/>
            <a:ext cx="2220912" cy="1092200"/>
            <a:chOff x="1296" y="1344"/>
            <a:chExt cx="2928" cy="1440"/>
          </a:xfrm>
        </p:grpSpPr>
        <p:sp>
          <p:nvSpPr>
            <p:cNvPr id="46" name="Line 52"/>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47" name="Line 53"/>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48" name="Text Box 54"/>
          <p:cNvSpPr txBox="1">
            <a:spLocks noChangeArrowheads="1"/>
          </p:cNvSpPr>
          <p:nvPr/>
        </p:nvSpPr>
        <p:spPr bwMode="auto">
          <a:xfrm rot="16200000">
            <a:off x="5183983" y="4395468"/>
            <a:ext cx="1789111" cy="369332"/>
          </a:xfrm>
          <a:prstGeom prst="rect">
            <a:avLst/>
          </a:prstGeom>
          <a:noFill/>
          <a:ln w="9525">
            <a:noFill/>
            <a:miter lim="800000"/>
            <a:headEnd/>
            <a:tailEnd/>
          </a:ln>
          <a:effectLst/>
        </p:spPr>
        <p:txBody>
          <a:bodyPr wrap="square">
            <a:spAutoFit/>
          </a:bodyPr>
          <a:lstStyle/>
          <a:p>
            <a:r>
              <a:rPr lang="en-US" dirty="0"/>
              <a:t>#photons, E</a:t>
            </a:r>
          </a:p>
        </p:txBody>
      </p:sp>
      <p:sp>
        <p:nvSpPr>
          <p:cNvPr id="49" name="Line 55"/>
          <p:cNvSpPr>
            <a:spLocks noChangeShapeType="1"/>
          </p:cNvSpPr>
          <p:nvPr/>
        </p:nvSpPr>
        <p:spPr bwMode="auto">
          <a:xfrm>
            <a:off x="6329363" y="5197476"/>
            <a:ext cx="0" cy="73025"/>
          </a:xfrm>
          <a:prstGeom prst="line">
            <a:avLst/>
          </a:prstGeom>
          <a:noFill/>
          <a:ln w="12700">
            <a:solidFill>
              <a:schemeClr val="tx1"/>
            </a:solidFill>
            <a:round/>
            <a:headEnd/>
            <a:tailEnd/>
          </a:ln>
          <a:effectLst/>
        </p:spPr>
        <p:txBody>
          <a:bodyPr/>
          <a:lstStyle/>
          <a:p>
            <a:endParaRPr lang="en-US"/>
          </a:p>
        </p:txBody>
      </p:sp>
      <p:sp>
        <p:nvSpPr>
          <p:cNvPr id="50" name="Line 56"/>
          <p:cNvSpPr>
            <a:spLocks noChangeShapeType="1"/>
          </p:cNvSpPr>
          <p:nvPr/>
        </p:nvSpPr>
        <p:spPr bwMode="auto">
          <a:xfrm>
            <a:off x="8404225" y="5197476"/>
            <a:ext cx="0" cy="73025"/>
          </a:xfrm>
          <a:prstGeom prst="line">
            <a:avLst/>
          </a:prstGeom>
          <a:noFill/>
          <a:ln w="12700">
            <a:solidFill>
              <a:schemeClr val="tx1"/>
            </a:solidFill>
            <a:round/>
            <a:headEnd/>
            <a:tailEnd/>
          </a:ln>
          <a:effectLst/>
        </p:spPr>
        <p:txBody>
          <a:bodyPr/>
          <a:lstStyle/>
          <a:p>
            <a:endParaRPr lang="en-US"/>
          </a:p>
        </p:txBody>
      </p:sp>
      <p:sp>
        <p:nvSpPr>
          <p:cNvPr id="51" name="Line 57"/>
          <p:cNvSpPr>
            <a:spLocks noChangeShapeType="1"/>
          </p:cNvSpPr>
          <p:nvPr/>
        </p:nvSpPr>
        <p:spPr bwMode="auto">
          <a:xfrm>
            <a:off x="7021513" y="5197476"/>
            <a:ext cx="0" cy="73025"/>
          </a:xfrm>
          <a:prstGeom prst="line">
            <a:avLst/>
          </a:prstGeom>
          <a:noFill/>
          <a:ln w="12700">
            <a:solidFill>
              <a:schemeClr val="tx1"/>
            </a:solidFill>
            <a:round/>
            <a:headEnd/>
            <a:tailEnd/>
          </a:ln>
          <a:effectLst/>
        </p:spPr>
        <p:txBody>
          <a:bodyPr/>
          <a:lstStyle/>
          <a:p>
            <a:endParaRPr lang="en-US"/>
          </a:p>
        </p:txBody>
      </p:sp>
      <p:sp>
        <p:nvSpPr>
          <p:cNvPr id="52" name="Line 58"/>
          <p:cNvSpPr>
            <a:spLocks noChangeShapeType="1"/>
          </p:cNvSpPr>
          <p:nvPr/>
        </p:nvSpPr>
        <p:spPr bwMode="auto">
          <a:xfrm>
            <a:off x="7712075" y="5197476"/>
            <a:ext cx="0" cy="73025"/>
          </a:xfrm>
          <a:prstGeom prst="line">
            <a:avLst/>
          </a:prstGeom>
          <a:noFill/>
          <a:ln w="12700">
            <a:solidFill>
              <a:schemeClr val="tx1"/>
            </a:solidFill>
            <a:round/>
            <a:headEnd/>
            <a:tailEnd/>
          </a:ln>
          <a:effectLst/>
        </p:spPr>
        <p:txBody>
          <a:bodyPr/>
          <a:lstStyle/>
          <a:p>
            <a:endParaRPr lang="en-US"/>
          </a:p>
        </p:txBody>
      </p:sp>
      <p:sp>
        <p:nvSpPr>
          <p:cNvPr id="53" name="Text Box 59"/>
          <p:cNvSpPr txBox="1">
            <a:spLocks noChangeArrowheads="1"/>
          </p:cNvSpPr>
          <p:nvPr/>
        </p:nvSpPr>
        <p:spPr bwMode="auto">
          <a:xfrm>
            <a:off x="6183313" y="5283201"/>
            <a:ext cx="565150" cy="396875"/>
          </a:xfrm>
          <a:prstGeom prst="rect">
            <a:avLst/>
          </a:prstGeom>
          <a:noFill/>
          <a:ln w="9525">
            <a:noFill/>
            <a:miter lim="800000"/>
            <a:headEnd/>
            <a:tailEnd/>
          </a:ln>
          <a:effectLst/>
        </p:spPr>
        <p:txBody>
          <a:bodyPr wrap="none">
            <a:spAutoFit/>
          </a:bodyPr>
          <a:lstStyle/>
          <a:p>
            <a:r>
              <a:rPr lang="en-US" sz="2000"/>
              <a:t>400</a:t>
            </a:r>
          </a:p>
        </p:txBody>
      </p:sp>
      <p:sp>
        <p:nvSpPr>
          <p:cNvPr id="54" name="Text Box 60"/>
          <p:cNvSpPr txBox="1">
            <a:spLocks noChangeArrowheads="1"/>
          </p:cNvSpPr>
          <p:nvPr/>
        </p:nvSpPr>
        <p:spPr bwMode="auto">
          <a:xfrm>
            <a:off x="6838950" y="5283201"/>
            <a:ext cx="565150" cy="396875"/>
          </a:xfrm>
          <a:prstGeom prst="rect">
            <a:avLst/>
          </a:prstGeom>
          <a:noFill/>
          <a:ln w="9525">
            <a:noFill/>
            <a:miter lim="800000"/>
            <a:headEnd/>
            <a:tailEnd/>
          </a:ln>
          <a:effectLst/>
        </p:spPr>
        <p:txBody>
          <a:bodyPr wrap="none">
            <a:spAutoFit/>
          </a:bodyPr>
          <a:lstStyle/>
          <a:p>
            <a:r>
              <a:rPr lang="en-US" sz="2000"/>
              <a:t>500</a:t>
            </a:r>
          </a:p>
        </p:txBody>
      </p:sp>
      <p:sp>
        <p:nvSpPr>
          <p:cNvPr id="55" name="Text Box 61"/>
          <p:cNvSpPr txBox="1">
            <a:spLocks noChangeArrowheads="1"/>
          </p:cNvSpPr>
          <p:nvPr/>
        </p:nvSpPr>
        <p:spPr bwMode="auto">
          <a:xfrm>
            <a:off x="7531100" y="5283201"/>
            <a:ext cx="565150" cy="396875"/>
          </a:xfrm>
          <a:prstGeom prst="rect">
            <a:avLst/>
          </a:prstGeom>
          <a:noFill/>
          <a:ln w="9525">
            <a:noFill/>
            <a:miter lim="800000"/>
            <a:headEnd/>
            <a:tailEnd/>
          </a:ln>
          <a:effectLst/>
        </p:spPr>
        <p:txBody>
          <a:bodyPr wrap="none">
            <a:spAutoFit/>
          </a:bodyPr>
          <a:lstStyle/>
          <a:p>
            <a:r>
              <a:rPr lang="en-US" sz="2000"/>
              <a:t>600</a:t>
            </a:r>
          </a:p>
        </p:txBody>
      </p:sp>
      <p:sp>
        <p:nvSpPr>
          <p:cNvPr id="56" name="Text Box 62"/>
          <p:cNvSpPr txBox="1">
            <a:spLocks noChangeArrowheads="1"/>
          </p:cNvSpPr>
          <p:nvPr/>
        </p:nvSpPr>
        <p:spPr bwMode="auto">
          <a:xfrm>
            <a:off x="8223250" y="5283201"/>
            <a:ext cx="565150" cy="396875"/>
          </a:xfrm>
          <a:prstGeom prst="rect">
            <a:avLst/>
          </a:prstGeom>
          <a:noFill/>
          <a:ln w="9525">
            <a:noFill/>
            <a:miter lim="800000"/>
            <a:headEnd/>
            <a:tailEnd/>
          </a:ln>
          <a:effectLst/>
        </p:spPr>
        <p:txBody>
          <a:bodyPr wrap="none">
            <a:spAutoFit/>
          </a:bodyPr>
          <a:lstStyle/>
          <a:p>
            <a:r>
              <a:rPr lang="en-US" sz="2000"/>
              <a:t>700</a:t>
            </a:r>
          </a:p>
        </p:txBody>
      </p:sp>
      <p:sp>
        <p:nvSpPr>
          <p:cNvPr id="57" name="Freeform 63"/>
          <p:cNvSpPr>
            <a:spLocks/>
          </p:cNvSpPr>
          <p:nvPr/>
        </p:nvSpPr>
        <p:spPr bwMode="auto">
          <a:xfrm>
            <a:off x="6302375" y="4267201"/>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58" name="Text Box 65"/>
          <p:cNvSpPr txBox="1">
            <a:spLocks noChangeArrowheads="1"/>
          </p:cNvSpPr>
          <p:nvPr/>
        </p:nvSpPr>
        <p:spPr bwMode="auto">
          <a:xfrm>
            <a:off x="6419850" y="5775326"/>
            <a:ext cx="1885950" cy="457200"/>
          </a:xfrm>
          <a:prstGeom prst="rect">
            <a:avLst/>
          </a:prstGeom>
          <a:noFill/>
          <a:ln w="9525">
            <a:noFill/>
            <a:miter lim="800000"/>
            <a:headEnd/>
            <a:tailEnd/>
          </a:ln>
          <a:effectLst/>
        </p:spPr>
        <p:txBody>
          <a:bodyPr wrap="none">
            <a:spAutoFit/>
          </a:bodyPr>
          <a:lstStyle/>
          <a:p>
            <a:r>
              <a:rPr lang="en-US"/>
              <a:t>Low response</a:t>
            </a:r>
          </a:p>
        </p:txBody>
      </p:sp>
      <p:sp>
        <p:nvSpPr>
          <p:cNvPr id="59" name="Text Box 67"/>
          <p:cNvSpPr txBox="1">
            <a:spLocks noChangeArrowheads="1"/>
          </p:cNvSpPr>
          <p:nvPr/>
        </p:nvSpPr>
        <p:spPr bwMode="auto">
          <a:xfrm>
            <a:off x="3600450" y="4556126"/>
            <a:ext cx="593725" cy="396875"/>
          </a:xfrm>
          <a:prstGeom prst="rect">
            <a:avLst/>
          </a:prstGeom>
          <a:noFill/>
          <a:ln w="9525">
            <a:noFill/>
            <a:miter lim="800000"/>
            <a:headEnd/>
            <a:tailEnd/>
          </a:ln>
          <a:effectLst/>
        </p:spPr>
        <p:txBody>
          <a:bodyPr wrap="none">
            <a:spAutoFit/>
          </a:bodyPr>
          <a:lstStyle/>
          <a:p>
            <a:r>
              <a:rPr lang="en-US" sz="2000" dirty="0"/>
              <a:t>Red</a:t>
            </a:r>
          </a:p>
        </p:txBody>
      </p:sp>
      <p:sp>
        <p:nvSpPr>
          <p:cNvPr id="60" name="Text Box 68"/>
          <p:cNvSpPr txBox="1">
            <a:spLocks noChangeArrowheads="1"/>
          </p:cNvSpPr>
          <p:nvPr/>
        </p:nvSpPr>
        <p:spPr bwMode="auto">
          <a:xfrm>
            <a:off x="6572250" y="4632326"/>
            <a:ext cx="663575" cy="396875"/>
          </a:xfrm>
          <a:prstGeom prst="rect">
            <a:avLst/>
          </a:prstGeom>
          <a:noFill/>
          <a:ln w="9525">
            <a:noFill/>
            <a:miter lim="800000"/>
            <a:headEnd/>
            <a:tailEnd/>
          </a:ln>
          <a:effectLst/>
        </p:spPr>
        <p:txBody>
          <a:bodyPr wrap="none">
            <a:spAutoFit/>
          </a:bodyPr>
          <a:lstStyle/>
          <a:p>
            <a:r>
              <a:rPr lang="en-US" sz="2000"/>
              <a:t>Blue</a:t>
            </a:r>
          </a:p>
        </p:txBody>
      </p:sp>
      <p:sp>
        <p:nvSpPr>
          <p:cNvPr id="61" name="Line 69"/>
          <p:cNvSpPr>
            <a:spLocks noChangeShapeType="1"/>
          </p:cNvSpPr>
          <p:nvPr/>
        </p:nvSpPr>
        <p:spPr bwMode="auto">
          <a:xfrm>
            <a:off x="1752600" y="1854201"/>
            <a:ext cx="0" cy="3810000"/>
          </a:xfrm>
          <a:prstGeom prst="line">
            <a:avLst/>
          </a:prstGeom>
          <a:noFill/>
          <a:ln w="9525">
            <a:solidFill>
              <a:schemeClr val="tx1"/>
            </a:solidFill>
            <a:round/>
            <a:headEnd/>
            <a:tailEnd/>
          </a:ln>
          <a:effectLst/>
        </p:spPr>
        <p:txBody>
          <a:bodyPr/>
          <a:lstStyle/>
          <a:p>
            <a:endParaRPr lang="en-US"/>
          </a:p>
        </p:txBody>
      </p:sp>
      <p:sp>
        <p:nvSpPr>
          <p:cNvPr id="62" name="Line 70"/>
          <p:cNvSpPr>
            <a:spLocks noChangeShapeType="1"/>
          </p:cNvSpPr>
          <p:nvPr/>
        </p:nvSpPr>
        <p:spPr bwMode="auto">
          <a:xfrm>
            <a:off x="1752600" y="5664201"/>
            <a:ext cx="7239000" cy="0"/>
          </a:xfrm>
          <a:prstGeom prst="line">
            <a:avLst/>
          </a:prstGeom>
          <a:noFill/>
          <a:ln w="9525">
            <a:solidFill>
              <a:schemeClr val="tx1"/>
            </a:solidFill>
            <a:round/>
            <a:headEnd/>
            <a:tailEnd/>
          </a:ln>
          <a:effectLst/>
        </p:spPr>
        <p:txBody>
          <a:bodyPr/>
          <a:lstStyle/>
          <a:p>
            <a:endParaRPr lang="en-US"/>
          </a:p>
        </p:txBody>
      </p:sp>
      <p:sp>
        <p:nvSpPr>
          <p:cNvPr id="63" name="Text Box 71"/>
          <p:cNvSpPr txBox="1">
            <a:spLocks noChangeArrowheads="1"/>
          </p:cNvSpPr>
          <p:nvPr/>
        </p:nvSpPr>
        <p:spPr bwMode="auto">
          <a:xfrm>
            <a:off x="609600" y="2159001"/>
            <a:ext cx="1014413" cy="457200"/>
          </a:xfrm>
          <a:prstGeom prst="rect">
            <a:avLst/>
          </a:prstGeom>
          <a:noFill/>
          <a:ln w="9525">
            <a:noFill/>
            <a:miter lim="800000"/>
            <a:headEnd/>
            <a:tailEnd/>
          </a:ln>
          <a:effectLst/>
        </p:spPr>
        <p:txBody>
          <a:bodyPr wrap="none">
            <a:spAutoFit/>
          </a:bodyPr>
          <a:lstStyle/>
          <a:p>
            <a:r>
              <a:rPr lang="en-US"/>
              <a:t>Sensor</a:t>
            </a:r>
          </a:p>
        </p:txBody>
      </p:sp>
      <p:sp>
        <p:nvSpPr>
          <p:cNvPr id="64" name="Text Box 72"/>
          <p:cNvSpPr txBox="1">
            <a:spLocks noChangeArrowheads="1"/>
          </p:cNvSpPr>
          <p:nvPr/>
        </p:nvSpPr>
        <p:spPr bwMode="auto">
          <a:xfrm>
            <a:off x="609600" y="4140201"/>
            <a:ext cx="877888" cy="457200"/>
          </a:xfrm>
          <a:prstGeom prst="rect">
            <a:avLst/>
          </a:prstGeom>
          <a:noFill/>
          <a:ln w="9525">
            <a:noFill/>
            <a:miter lim="800000"/>
            <a:headEnd/>
            <a:tailEnd/>
          </a:ln>
          <a:effectLst/>
        </p:spPr>
        <p:txBody>
          <a:bodyPr wrap="none">
            <a:spAutoFit/>
          </a:bodyPr>
          <a:lstStyle/>
          <a:p>
            <a:r>
              <a:rPr lang="en-US"/>
              <a:t>Color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7815262" cy="4267200"/>
          </a:xfrm>
        </p:spPr>
        <p:txBody>
          <a:bodyPr/>
          <a:lstStyle/>
          <a:p>
            <a:r>
              <a:rPr lang="en-US" sz="2800" dirty="0"/>
              <a:t>Digital images</a:t>
            </a:r>
          </a:p>
          <a:p>
            <a:pPr lvl="1"/>
            <a:r>
              <a:rPr lang="en-US" sz="2000" dirty="0"/>
              <a:t>Raster vs. Vector</a:t>
            </a:r>
          </a:p>
          <a:p>
            <a:pPr lvl="1"/>
            <a:r>
              <a:rPr lang="en-US" sz="2000" dirty="0"/>
              <a:t>Digital images as discrete representations of reality</a:t>
            </a:r>
          </a:p>
          <a:p>
            <a:pPr lvl="1"/>
            <a:r>
              <a:rPr lang="en-US" sz="2000" dirty="0"/>
              <a:t>Human perception in deciding resolution and image depth</a:t>
            </a:r>
            <a:endParaRPr lang="en-US" dirty="0"/>
          </a:p>
          <a:p>
            <a:r>
              <a:rPr lang="en-US" sz="2800" dirty="0"/>
              <a:t>Color</a:t>
            </a:r>
          </a:p>
          <a:p>
            <a:r>
              <a:rPr lang="en-US" sz="2800" dirty="0"/>
              <a:t>Tri-</a:t>
            </a:r>
            <a:r>
              <a:rPr lang="en-US" sz="2800" dirty="0" err="1"/>
              <a:t>Chromacy</a:t>
            </a:r>
            <a:endParaRPr lang="en-US" sz="2800" dirty="0"/>
          </a:p>
          <a:p>
            <a:r>
              <a:rPr lang="en-US" sz="2800" dirty="0"/>
              <a:t>Digital Color</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685800" y="1638300"/>
            <a:ext cx="7924800" cy="2095500"/>
          </a:xfrm>
        </p:spPr>
        <p:txBody>
          <a:bodyPr/>
          <a:lstStyle/>
          <a:p>
            <a:r>
              <a:rPr lang="en-US" sz="2000" dirty="0"/>
              <a:t>The eye contains </a:t>
            </a:r>
            <a:r>
              <a:rPr lang="en-US" sz="2000" i="1" dirty="0"/>
              <a:t>rods</a:t>
            </a:r>
            <a:r>
              <a:rPr lang="en-US" sz="2000" dirty="0"/>
              <a:t> and </a:t>
            </a:r>
            <a:r>
              <a:rPr lang="en-US" sz="2000" i="1" dirty="0"/>
              <a:t>cones</a:t>
            </a:r>
          </a:p>
          <a:p>
            <a:pPr lvl="1"/>
            <a:r>
              <a:rPr lang="en-US" sz="1800" dirty="0"/>
              <a:t>Rods work at low light levels and do not see color</a:t>
            </a:r>
          </a:p>
          <a:p>
            <a:pPr lvl="2"/>
            <a:r>
              <a:rPr lang="en-US" sz="1600" dirty="0"/>
              <a:t>That is, their response depends only on how many photons, not their wavelength</a:t>
            </a:r>
          </a:p>
          <a:p>
            <a:pPr lvl="1"/>
            <a:r>
              <a:rPr lang="en-US" sz="1800" dirty="0"/>
              <a:t>Cones come in three types (experimentally and genetically proven), each responds in a different way to frequency distributions</a:t>
            </a:r>
          </a:p>
        </p:txBody>
      </p:sp>
      <p:pic>
        <p:nvPicPr>
          <p:cNvPr id="17412" name="Picture 4" descr="receptor-layout"/>
          <p:cNvPicPr>
            <a:picLocks noChangeAspect="1" noChangeArrowheads="1"/>
          </p:cNvPicPr>
          <p:nvPr/>
        </p:nvPicPr>
        <p:blipFill>
          <a:blip r:embed="rId3" cstate="print"/>
          <a:srcRect/>
          <a:stretch>
            <a:fillRect/>
          </a:stretch>
        </p:blipFill>
        <p:spPr bwMode="auto">
          <a:xfrm>
            <a:off x="1066800" y="3429000"/>
            <a:ext cx="7010400" cy="2649538"/>
          </a:xfrm>
          <a:prstGeom prst="rect">
            <a:avLst/>
          </a:prstGeom>
          <a:noFill/>
        </p:spPr>
      </p:pic>
      <p:sp>
        <p:nvSpPr>
          <p:cNvPr id="8" name="Title 1"/>
          <p:cNvSpPr>
            <a:spLocks noGrp="1"/>
          </p:cNvSpPr>
          <p:nvPr>
            <p:ph type="title"/>
          </p:nvPr>
        </p:nvSpPr>
        <p:spPr>
          <a:xfrm>
            <a:off x="574675" y="304800"/>
            <a:ext cx="8001000" cy="1216025"/>
          </a:xfrm>
        </p:spPr>
        <p:txBody>
          <a:bodyPr/>
          <a:lstStyle/>
          <a:p>
            <a:r>
              <a:rPr lang="en-US" dirty="0"/>
              <a:t>Seeing in Color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Color receptors</a:t>
            </a: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41</a:t>
            </a:fld>
            <a:endParaRPr lang="en-US"/>
          </a:p>
        </p:txBody>
      </p:sp>
      <p:sp>
        <p:nvSpPr>
          <p:cNvPr id="5" name="Rectangle 15"/>
          <p:cNvSpPr txBox="1">
            <a:spLocks noChangeArrowheads="1"/>
          </p:cNvSpPr>
          <p:nvPr/>
        </p:nvSpPr>
        <p:spPr bwMode="auto">
          <a:xfrm>
            <a:off x="533400" y="1752600"/>
            <a:ext cx="4267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200" b="0" i="0" u="none" strike="noStrike" kern="0" cap="none" spc="0" normalizeH="0" baseline="0" noProof="0" dirty="0">
                <a:ln>
                  <a:noFill/>
                </a:ln>
                <a:solidFill>
                  <a:schemeClr val="tx1"/>
                </a:solidFill>
                <a:effectLst/>
                <a:uLnTx/>
                <a:uFillTx/>
                <a:latin typeface="+mn-lt"/>
                <a:ea typeface="+mn-ea"/>
                <a:cs typeface="+mn-cs"/>
              </a:rPr>
              <a:t>Each cone type has a different sensitivity curve</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rPr>
              <a:t>Experimentally determined in a variety of ways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200" b="0" i="0" u="none" strike="noStrike" kern="0" cap="none" spc="0" normalizeH="0" baseline="0" noProof="0" dirty="0">
                <a:ln>
                  <a:noFill/>
                </a:ln>
                <a:solidFill>
                  <a:schemeClr val="tx1"/>
                </a:solidFill>
                <a:effectLst/>
                <a:uLnTx/>
                <a:uFillTx/>
                <a:latin typeface="+mn-lt"/>
                <a:ea typeface="+mn-ea"/>
                <a:cs typeface="+mn-cs"/>
              </a:rPr>
              <a:t>For instance, the L-cone responds most strongly to red light</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200" b="0" i="0" u="none" strike="noStrike" kern="0" cap="none" spc="0" normalizeH="0" baseline="0" noProof="0" dirty="0">
                <a:ln>
                  <a:noFill/>
                </a:ln>
                <a:solidFill>
                  <a:schemeClr val="tx1"/>
                </a:solidFill>
                <a:effectLst/>
                <a:uLnTx/>
                <a:uFillTx/>
                <a:latin typeface="+mn-lt"/>
                <a:ea typeface="+mn-ea"/>
                <a:cs typeface="+mn-cs"/>
              </a:rPr>
              <a:t>“Response” in your eye means nerve cell firings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200" b="0" i="0" u="none" strike="noStrike" kern="0" cap="none" spc="0" normalizeH="0" baseline="0" noProof="0" dirty="0">
                <a:ln>
                  <a:noFill/>
                </a:ln>
                <a:solidFill>
                  <a:schemeClr val="tx1"/>
                </a:solidFill>
                <a:effectLst/>
                <a:uLnTx/>
                <a:uFillTx/>
                <a:latin typeface="+mn-lt"/>
                <a:ea typeface="+mn-ea"/>
                <a:cs typeface="+mn-cs"/>
              </a:rPr>
              <a:t>How you interpret those firings is not so simple …</a:t>
            </a:r>
          </a:p>
        </p:txBody>
      </p:sp>
      <p:pic>
        <p:nvPicPr>
          <p:cNvPr id="6" name="Picture 16" descr="cone-sensitivity"/>
          <p:cNvPicPr>
            <a:picLocks noChangeAspect="1" noChangeArrowheads="1"/>
          </p:cNvPicPr>
          <p:nvPr/>
        </p:nvPicPr>
        <p:blipFill>
          <a:blip r:embed="rId2" cstate="print"/>
          <a:srcRect/>
          <a:stretch>
            <a:fillRect/>
          </a:stretch>
        </p:blipFill>
        <p:spPr bwMode="auto">
          <a:xfrm>
            <a:off x="4648200" y="1676400"/>
            <a:ext cx="4267200" cy="34639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Color Perception</a:t>
            </a: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42</a:t>
            </a:fld>
            <a:endParaRPr lang="en-US"/>
          </a:p>
        </p:txBody>
      </p:sp>
      <p:sp>
        <p:nvSpPr>
          <p:cNvPr id="5" name="Rectangle 6"/>
          <p:cNvSpPr txBox="1">
            <a:spLocks noChangeArrowheads="1"/>
          </p:cNvSpPr>
          <p:nvPr/>
        </p:nvSpPr>
        <p:spPr bwMode="auto">
          <a:xfrm>
            <a:off x="685800" y="1752600"/>
            <a:ext cx="8153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400" b="0" i="0" u="none" strike="noStrike" kern="0" cap="none" spc="0" normalizeH="0" baseline="0" noProof="0" dirty="0">
                <a:ln>
                  <a:noFill/>
                </a:ln>
                <a:solidFill>
                  <a:schemeClr val="tx1"/>
                </a:solidFill>
                <a:effectLst/>
                <a:uLnTx/>
                <a:uFillTx/>
                <a:latin typeface="+mn-lt"/>
                <a:ea typeface="+mn-ea"/>
                <a:cs typeface="+mn-cs"/>
              </a:rPr>
              <a:t>How your brain interprets nerve impulses from your cones is an open area of study, and deeply mysterious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400" b="0" i="0" u="none" strike="noStrike" kern="0" cap="none" spc="0" normalizeH="0" baseline="0" noProof="0" dirty="0">
                <a:ln>
                  <a:noFill/>
                </a:ln>
                <a:solidFill>
                  <a:schemeClr val="tx1"/>
                </a:solidFill>
                <a:effectLst/>
                <a:uLnTx/>
                <a:uFillTx/>
                <a:latin typeface="+mn-lt"/>
                <a:ea typeface="+mn-ea"/>
                <a:cs typeface="+mn-cs"/>
              </a:rPr>
              <a:t>Colors may be perceived differently:</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rPr>
              <a:t>Affected by other nearby colors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rPr>
              <a:t>Affected by adaptation to previous views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rPr>
              <a:t>Affected by “state of mind”</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400" b="0" i="0" u="none" strike="noStrike" kern="0" cap="none" spc="0" normalizeH="0" baseline="0" noProof="0" dirty="0">
                <a:ln>
                  <a:noFill/>
                </a:ln>
                <a:solidFill>
                  <a:schemeClr val="tx1"/>
                </a:solidFill>
                <a:effectLst/>
                <a:uLnTx/>
                <a:uFillTx/>
                <a:latin typeface="+mn-lt"/>
                <a:ea typeface="+mn-ea"/>
                <a:cs typeface="+mn-cs"/>
              </a:rPr>
              <a:t>Experiment:</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rPr>
              <a:t>Subject views a colored surface through a hole in a sheet, so that the color looks like a film in space</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rPr>
              <a:t>Investigator controls for nearby colors, and state of mind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Same Color?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43</a:t>
            </a:fld>
            <a:endParaRPr lang="en-US" dirty="0"/>
          </a:p>
        </p:txBody>
      </p:sp>
      <p:sp>
        <p:nvSpPr>
          <p:cNvPr id="5" name="Rectangle 6"/>
          <p:cNvSpPr>
            <a:spLocks noChangeArrowheads="1"/>
          </p:cNvSpPr>
          <p:nvPr/>
        </p:nvSpPr>
        <p:spPr bwMode="auto">
          <a:xfrm>
            <a:off x="4800600" y="1828800"/>
            <a:ext cx="3505200" cy="32766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6" name="Rectangle 5"/>
          <p:cNvSpPr>
            <a:spLocks noChangeArrowheads="1"/>
          </p:cNvSpPr>
          <p:nvPr/>
        </p:nvSpPr>
        <p:spPr bwMode="auto">
          <a:xfrm>
            <a:off x="685800" y="1828800"/>
            <a:ext cx="3505200" cy="3276600"/>
          </a:xfrm>
          <a:prstGeom prst="rect">
            <a:avLst/>
          </a:prstGeom>
          <a:solidFill>
            <a:srgbClr val="F8F8F8"/>
          </a:solidFill>
          <a:ln w="9525">
            <a:solidFill>
              <a:schemeClr val="tx1"/>
            </a:solidFill>
            <a:miter lim="800000"/>
            <a:headEnd/>
            <a:tailEnd/>
          </a:ln>
          <a:effectLst/>
        </p:spPr>
        <p:txBody>
          <a:bodyPr wrap="none" anchor="ctr"/>
          <a:lstStyle/>
          <a:p>
            <a:endParaRPr lang="en-US"/>
          </a:p>
        </p:txBody>
      </p:sp>
      <p:sp>
        <p:nvSpPr>
          <p:cNvPr id="7" name="Rectangle 7"/>
          <p:cNvSpPr>
            <a:spLocks noChangeArrowheads="1"/>
          </p:cNvSpPr>
          <p:nvPr/>
        </p:nvSpPr>
        <p:spPr bwMode="auto">
          <a:xfrm>
            <a:off x="1219200" y="2362200"/>
            <a:ext cx="2438400" cy="2209800"/>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8" name="Rectangle 8"/>
          <p:cNvSpPr>
            <a:spLocks noChangeArrowheads="1"/>
          </p:cNvSpPr>
          <p:nvPr/>
        </p:nvSpPr>
        <p:spPr bwMode="auto">
          <a:xfrm>
            <a:off x="1752600" y="2895600"/>
            <a:ext cx="1371600" cy="1219200"/>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9" name="Rectangle 3"/>
          <p:cNvSpPr>
            <a:spLocks noChangeArrowheads="1"/>
          </p:cNvSpPr>
          <p:nvPr/>
        </p:nvSpPr>
        <p:spPr bwMode="auto">
          <a:xfrm>
            <a:off x="2209800" y="3276600"/>
            <a:ext cx="457200" cy="457200"/>
          </a:xfrm>
          <a:prstGeom prst="rect">
            <a:avLst/>
          </a:prstGeom>
          <a:solidFill>
            <a:srgbClr val="0000FF"/>
          </a:solidFill>
          <a:ln w="9525">
            <a:noFill/>
            <a:miter lim="800000"/>
            <a:headEnd/>
            <a:tailEnd/>
          </a:ln>
          <a:effectLst/>
        </p:spPr>
        <p:txBody>
          <a:bodyPr wrap="none" anchor="ctr"/>
          <a:lstStyle/>
          <a:p>
            <a:endParaRPr lang="en-US"/>
          </a:p>
        </p:txBody>
      </p:sp>
      <p:sp>
        <p:nvSpPr>
          <p:cNvPr id="10" name="Rectangle 9"/>
          <p:cNvSpPr>
            <a:spLocks noChangeArrowheads="1"/>
          </p:cNvSpPr>
          <p:nvPr/>
        </p:nvSpPr>
        <p:spPr bwMode="auto">
          <a:xfrm>
            <a:off x="6400800" y="3276600"/>
            <a:ext cx="457200" cy="457200"/>
          </a:xfrm>
          <a:prstGeom prst="rect">
            <a:avLst/>
          </a:prstGeom>
          <a:solidFill>
            <a:srgbClr val="0000D6"/>
          </a:solidFill>
          <a:ln w="9525">
            <a:noFill/>
            <a:miter lim="800000"/>
            <a:headEnd/>
            <a:tailEnd/>
          </a:ln>
          <a:effec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Same Color?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44</a:t>
            </a:fld>
            <a:endParaRPr lang="en-US" dirty="0"/>
          </a:p>
        </p:txBody>
      </p:sp>
      <p:sp>
        <p:nvSpPr>
          <p:cNvPr id="11" name="Rectangle 7"/>
          <p:cNvSpPr>
            <a:spLocks noChangeArrowheads="1"/>
          </p:cNvSpPr>
          <p:nvPr/>
        </p:nvSpPr>
        <p:spPr bwMode="auto">
          <a:xfrm>
            <a:off x="1981200" y="1828800"/>
            <a:ext cx="2209800" cy="3429000"/>
          </a:xfrm>
          <a:prstGeom prst="rect">
            <a:avLst/>
          </a:prstGeom>
          <a:solidFill>
            <a:srgbClr val="0000FF"/>
          </a:solidFill>
          <a:ln w="9525">
            <a:noFill/>
            <a:miter lim="800000"/>
            <a:headEnd/>
            <a:tailEnd/>
          </a:ln>
          <a:effectLst/>
        </p:spPr>
        <p:txBody>
          <a:bodyPr wrap="none" anchor="ctr"/>
          <a:lstStyle/>
          <a:p>
            <a:endParaRPr lang="en-US"/>
          </a:p>
        </p:txBody>
      </p:sp>
      <p:sp>
        <p:nvSpPr>
          <p:cNvPr id="12" name="Rectangle 8"/>
          <p:cNvSpPr>
            <a:spLocks noChangeArrowheads="1"/>
          </p:cNvSpPr>
          <p:nvPr/>
        </p:nvSpPr>
        <p:spPr bwMode="auto">
          <a:xfrm>
            <a:off x="4191000" y="1828800"/>
            <a:ext cx="2286000" cy="3429000"/>
          </a:xfrm>
          <a:prstGeom prst="rect">
            <a:avLst/>
          </a:prstGeom>
          <a:solidFill>
            <a:srgbClr val="0000D6"/>
          </a:solidFill>
          <a:ln w="9525">
            <a:noFill/>
            <a:miter lim="800000"/>
            <a:headEnd/>
            <a:tailEnd/>
          </a:ln>
          <a:effectLst/>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Color Deficiency</a:t>
            </a: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45</a:t>
            </a:fld>
            <a:endParaRPr lang="en-US"/>
          </a:p>
        </p:txBody>
      </p:sp>
      <p:sp>
        <p:nvSpPr>
          <p:cNvPr id="5" name="Rectangle 6"/>
          <p:cNvSpPr>
            <a:spLocks noGrp="1" noChangeArrowheads="1"/>
          </p:cNvSpPr>
          <p:nvPr>
            <p:ph idx="1"/>
          </p:nvPr>
        </p:nvSpPr>
        <p:spPr>
          <a:xfrm>
            <a:off x="566738" y="1752600"/>
            <a:ext cx="8424862" cy="4267200"/>
          </a:xfrm>
        </p:spPr>
        <p:txBody>
          <a:bodyPr/>
          <a:lstStyle/>
          <a:p>
            <a:r>
              <a:rPr lang="en-US" altLang="en-US" sz="2400" dirty="0"/>
              <a:t>Some people are missing one type of receptor</a:t>
            </a:r>
          </a:p>
          <a:p>
            <a:pPr lvl="1"/>
            <a:r>
              <a:rPr lang="en-US" altLang="en-US" sz="2000" dirty="0"/>
              <a:t>Most common is red-green color blindness in men</a:t>
            </a:r>
          </a:p>
          <a:p>
            <a:pPr lvl="1"/>
            <a:r>
              <a:rPr lang="en-US" altLang="en-US" sz="2000" dirty="0"/>
              <a:t>Red and green receptor genes are carried on the X chromosome - most red-green color blind men have two red genes or two green genes</a:t>
            </a:r>
          </a:p>
          <a:p>
            <a:r>
              <a:rPr lang="en-US" altLang="en-US" sz="2400" dirty="0"/>
              <a:t>Other color deficiencies</a:t>
            </a:r>
          </a:p>
          <a:p>
            <a:pPr lvl="1"/>
            <a:r>
              <a:rPr lang="en-US" altLang="en-US" sz="2000" dirty="0"/>
              <a:t>Anomalous </a:t>
            </a:r>
            <a:r>
              <a:rPr lang="en-US" altLang="en-US" sz="2000" dirty="0" err="1"/>
              <a:t>trichromacy</a:t>
            </a:r>
            <a:r>
              <a:rPr lang="en-US" altLang="en-US" sz="2000" dirty="0"/>
              <a:t>, </a:t>
            </a:r>
            <a:r>
              <a:rPr lang="en-US" altLang="en-US" sz="2000" dirty="0" err="1"/>
              <a:t>Achromatopsia</a:t>
            </a:r>
            <a:r>
              <a:rPr lang="en-US" altLang="en-US" sz="2000" dirty="0"/>
              <a:t>, Macular degeneration</a:t>
            </a:r>
          </a:p>
          <a:p>
            <a:pPr lvl="1"/>
            <a:r>
              <a:rPr lang="en-US" altLang="en-US" sz="2000" dirty="0"/>
              <a:t>Deficiency can be caused by the central nervous system, by optical problems in the eye, injury, or by absent receptors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Color Deficiency</a:t>
            </a: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46</a:t>
            </a:fld>
            <a:endParaRPr lang="en-US"/>
          </a:p>
        </p:txBody>
      </p:sp>
      <p:pic>
        <p:nvPicPr>
          <p:cNvPr id="122882" name="Picture 2"/>
          <p:cNvPicPr>
            <a:picLocks noChangeAspect="1" noChangeArrowheads="1"/>
          </p:cNvPicPr>
          <p:nvPr/>
        </p:nvPicPr>
        <p:blipFill>
          <a:blip r:embed="rId2" cstate="print"/>
          <a:srcRect/>
          <a:stretch>
            <a:fillRect/>
          </a:stretch>
        </p:blipFill>
        <p:spPr bwMode="auto">
          <a:xfrm>
            <a:off x="1905000" y="1752600"/>
            <a:ext cx="4267200" cy="4267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7815262" cy="4267200"/>
          </a:xfrm>
        </p:spPr>
        <p:txBody>
          <a:bodyPr/>
          <a:lstStyle/>
          <a:p>
            <a:r>
              <a:rPr lang="en-US" sz="2800" dirty="0">
                <a:solidFill>
                  <a:schemeClr val="bg2"/>
                </a:solidFill>
              </a:rPr>
              <a:t>Digital images</a:t>
            </a:r>
          </a:p>
          <a:p>
            <a:pPr lvl="1"/>
            <a:r>
              <a:rPr lang="en-US" sz="2000" dirty="0">
                <a:solidFill>
                  <a:schemeClr val="bg2"/>
                </a:solidFill>
              </a:rPr>
              <a:t>Raster vs. Vector</a:t>
            </a:r>
          </a:p>
          <a:p>
            <a:pPr lvl="1"/>
            <a:r>
              <a:rPr lang="en-US" sz="2000" dirty="0">
                <a:solidFill>
                  <a:schemeClr val="bg2"/>
                </a:solidFill>
              </a:rPr>
              <a:t>Digital images as discrete representations of reality</a:t>
            </a:r>
          </a:p>
          <a:p>
            <a:pPr lvl="1"/>
            <a:r>
              <a:rPr lang="en-US" sz="2000" dirty="0">
                <a:solidFill>
                  <a:schemeClr val="bg2"/>
                </a:solidFill>
              </a:rPr>
              <a:t>Human perception in deciding resolution and image depth</a:t>
            </a:r>
            <a:endParaRPr lang="en-US" dirty="0">
              <a:solidFill>
                <a:schemeClr val="bg2"/>
              </a:solidFill>
            </a:endParaRPr>
          </a:p>
          <a:p>
            <a:r>
              <a:rPr lang="en-US" sz="2800" dirty="0">
                <a:solidFill>
                  <a:schemeClr val="bg2"/>
                </a:solidFill>
              </a:rPr>
              <a:t>Color</a:t>
            </a:r>
          </a:p>
          <a:p>
            <a:r>
              <a:rPr lang="en-US" sz="2800" dirty="0"/>
              <a:t>Tri-</a:t>
            </a:r>
            <a:r>
              <a:rPr lang="en-US" sz="2800" dirty="0" err="1"/>
              <a:t>Chromacy</a:t>
            </a:r>
            <a:endParaRPr lang="en-US" sz="2800" dirty="0"/>
          </a:p>
          <a:p>
            <a:r>
              <a:rPr lang="en-US" sz="2800" dirty="0"/>
              <a:t>Digital Color</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47</a:t>
            </a:fld>
            <a:endParaRPr lang="en-US"/>
          </a:p>
        </p:txBody>
      </p:sp>
    </p:spTree>
    <p:extLst>
      <p:ext uri="{BB962C8B-B14F-4D97-AF65-F5344CB8AC3E}">
        <p14:creationId xmlns:p14="http://schemas.microsoft.com/office/powerpoint/2010/main" val="3918077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a:t>
            </a:r>
          </a:p>
        </p:txBody>
      </p:sp>
      <p:sp>
        <p:nvSpPr>
          <p:cNvPr id="6" name="Content Placeholder 5"/>
          <p:cNvSpPr>
            <a:spLocks noGrp="1"/>
          </p:cNvSpPr>
          <p:nvPr>
            <p:ph idx="1"/>
          </p:nvPr>
        </p:nvSpPr>
        <p:spPr/>
        <p:txBody>
          <a:bodyPr/>
          <a:lstStyle/>
          <a:p>
            <a:pPr>
              <a:defRPr/>
            </a:pPr>
            <a:r>
              <a:rPr lang="en-US" dirty="0"/>
              <a:t>We’re working toward a representation for digital color</a:t>
            </a:r>
          </a:p>
          <a:p>
            <a:pPr lvl="0">
              <a:defRPr/>
            </a:pPr>
            <a:r>
              <a:rPr lang="en-US" dirty="0"/>
              <a:t>We have seen that humans have three sensors for color vision</a:t>
            </a:r>
          </a:p>
          <a:p>
            <a:pPr lvl="0">
              <a:defRPr/>
            </a:pPr>
            <a:r>
              <a:rPr lang="en-US" dirty="0"/>
              <a:t>Now, the implications …</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48</a:t>
            </a:fld>
            <a:endParaRPr lang="en-US"/>
          </a:p>
        </p:txBody>
      </p:sp>
      <p:sp>
        <p:nvSpPr>
          <p:cNvPr id="5" name="Rectangle 3"/>
          <p:cNvSpPr txBox="1">
            <a:spLocks noChangeArrowheads="1"/>
          </p:cNvSpPr>
          <p:nvPr/>
        </p:nvSpPr>
        <p:spPr bwMode="auto">
          <a:xfrm>
            <a:off x="685800" y="1600200"/>
            <a:ext cx="7924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Trichromacy</a:t>
            </a:r>
            <a:endParaRPr lang="en-US" dirty="0"/>
          </a:p>
        </p:txBody>
      </p:sp>
      <p:sp>
        <p:nvSpPr>
          <p:cNvPr id="3" name="Content Placeholder 2"/>
          <p:cNvSpPr>
            <a:spLocks noGrp="1"/>
          </p:cNvSpPr>
          <p:nvPr>
            <p:ph idx="1"/>
          </p:nvPr>
        </p:nvSpPr>
        <p:spPr/>
        <p:txBody>
          <a:bodyPr/>
          <a:lstStyle/>
          <a:p>
            <a:r>
              <a:rPr lang="en-US" altLang="en-US" sz="2000" dirty="0"/>
              <a:t>Experiment:</a:t>
            </a:r>
          </a:p>
          <a:p>
            <a:pPr lvl="1"/>
            <a:r>
              <a:rPr lang="en-US" altLang="en-US" sz="1800" dirty="0"/>
              <a:t>Show a target color </a:t>
            </a:r>
            <a:r>
              <a:rPr lang="en-US" altLang="en-US" sz="1800" i="1" dirty="0"/>
              <a:t>spectrum</a:t>
            </a:r>
            <a:r>
              <a:rPr lang="en-US" altLang="en-US" sz="1800" dirty="0"/>
              <a:t> beside a user-controlled color</a:t>
            </a:r>
          </a:p>
          <a:p>
            <a:pPr lvl="1"/>
            <a:r>
              <a:rPr lang="en-US" altLang="en-US" sz="1800" dirty="0"/>
              <a:t>User has knobs that adjust </a:t>
            </a:r>
            <a:r>
              <a:rPr lang="en-US" altLang="en-US" sz="1800" i="1" dirty="0"/>
              <a:t>primary sources</a:t>
            </a:r>
            <a:r>
              <a:rPr lang="en-US" altLang="en-US" sz="1800" dirty="0"/>
              <a:t> to set their color</a:t>
            </a:r>
          </a:p>
          <a:p>
            <a:pPr lvl="2"/>
            <a:r>
              <a:rPr lang="en-US" altLang="en-US" sz="1600" dirty="0"/>
              <a:t>Primary sources are just lights with a fixed spectrum and variable intensity</a:t>
            </a:r>
            <a:endParaRPr lang="en-US" altLang="en-US" sz="1600" i="1" dirty="0"/>
          </a:p>
          <a:p>
            <a:pPr lvl="1"/>
            <a:r>
              <a:rPr lang="en-US" altLang="en-US" sz="1800" dirty="0"/>
              <a:t>Ask the user to </a:t>
            </a:r>
            <a:r>
              <a:rPr lang="en-US" altLang="en-US" sz="1800" i="1" dirty="0"/>
              <a:t>match</a:t>
            </a:r>
            <a:r>
              <a:rPr lang="en-US" altLang="en-US" sz="1800" dirty="0"/>
              <a:t> the colors – make their light look the same as the target</a:t>
            </a:r>
          </a:p>
          <a:p>
            <a:r>
              <a:rPr lang="en-US" altLang="en-US" sz="2000" dirty="0"/>
              <a:t>Experiments show that it is possible to match almost all colors using only three primary sources - </a:t>
            </a:r>
            <a:r>
              <a:rPr lang="en-US" altLang="en-US" sz="2000" i="1" dirty="0"/>
              <a:t>the principle of </a:t>
            </a:r>
            <a:r>
              <a:rPr lang="en-US" altLang="en-US" sz="2000" i="1" dirty="0" err="1"/>
              <a:t>trichromacy</a:t>
            </a:r>
            <a:endParaRPr lang="en-US" altLang="en-US" sz="2000" i="1" dirty="0"/>
          </a:p>
          <a:p>
            <a:r>
              <a:rPr lang="en-US" sz="2000" dirty="0"/>
              <a:t>Sometimes, have to add light to the </a:t>
            </a:r>
            <a:r>
              <a:rPr lang="en-US" sz="2000" i="1" dirty="0"/>
              <a:t>target</a:t>
            </a:r>
          </a:p>
          <a:p>
            <a:r>
              <a:rPr lang="en-US" sz="2000" dirty="0"/>
              <a:t>In practical terms, this means that if you show someone the right amount of each primary, they will perceive the right color</a:t>
            </a:r>
          </a:p>
          <a:p>
            <a:r>
              <a:rPr lang="en-US" sz="2000" dirty="0"/>
              <a:t>This was how experimentalists knew there were 3 types of cones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Digital Images</a:t>
            </a:r>
          </a:p>
        </p:txBody>
      </p:sp>
      <p:sp>
        <p:nvSpPr>
          <p:cNvPr id="3" name="Content Placeholder 2"/>
          <p:cNvSpPr>
            <a:spLocks noGrp="1"/>
          </p:cNvSpPr>
          <p:nvPr>
            <p:ph idx="1"/>
          </p:nvPr>
        </p:nvSpPr>
        <p:spPr/>
        <p:txBody>
          <a:bodyPr/>
          <a:lstStyle/>
          <a:p>
            <a:r>
              <a:rPr lang="en-US" sz="2800" dirty="0"/>
              <a:t>What are some methods for obtaining a digital image?</a:t>
            </a:r>
          </a:p>
          <a:p>
            <a:pPr lvl="1"/>
            <a:r>
              <a:rPr lang="en-US" sz="2400" dirty="0"/>
              <a:t>Digital camera</a:t>
            </a:r>
          </a:p>
          <a:p>
            <a:pPr lvl="1"/>
            <a:r>
              <a:rPr lang="en-US" sz="2400" dirty="0"/>
              <a:t>Scanning another image</a:t>
            </a:r>
          </a:p>
          <a:p>
            <a:pPr lvl="1"/>
            <a:r>
              <a:rPr lang="en-US" sz="2400" dirty="0"/>
              <a:t>Other forms of scanning (e.g. medical)</a:t>
            </a:r>
          </a:p>
          <a:p>
            <a:pPr lvl="1"/>
            <a:r>
              <a:rPr lang="en-US" sz="2400" dirty="0"/>
              <a:t>Editing existing digital images</a:t>
            </a:r>
          </a:p>
          <a:p>
            <a:pPr lvl="1"/>
            <a:r>
              <a:rPr lang="en-US" sz="2400" dirty="0"/>
              <a:t>Paint or drawing programs</a:t>
            </a:r>
          </a:p>
          <a:p>
            <a:pPr lvl="1"/>
            <a:r>
              <a:rPr lang="en-US" sz="2400" dirty="0"/>
              <a:t>Created from abstract data (e.g. math function plot)</a:t>
            </a:r>
          </a:p>
          <a:p>
            <a:pPr lvl="1"/>
            <a:r>
              <a:rPr lang="en-US" sz="2400" dirty="0"/>
              <a:t>Rendered from a scene description</a:t>
            </a:r>
          </a:p>
          <a:p>
            <a:pPr lvl="1"/>
            <a:r>
              <a:rPr lang="en-US" sz="2400" dirty="0"/>
              <a:t>…</a:t>
            </a:r>
          </a:p>
          <a:p>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65DA4-14D3-48F0-84AB-94228E45B0FD}"/>
              </a:ext>
            </a:extLst>
          </p:cNvPr>
          <p:cNvSpPr>
            <a:spLocks noGrp="1"/>
          </p:cNvSpPr>
          <p:nvPr>
            <p:ph type="title"/>
          </p:nvPr>
        </p:nvSpPr>
        <p:spPr/>
        <p:txBody>
          <a:bodyPr/>
          <a:lstStyle/>
          <a:p>
            <a:r>
              <a:rPr lang="en-US"/>
              <a:t>James Maxwell’s color-matching experiment</a:t>
            </a:r>
          </a:p>
        </p:txBody>
      </p:sp>
      <p:sp>
        <p:nvSpPr>
          <p:cNvPr id="2" name="Slide Number Placeholder 1">
            <a:extLst>
              <a:ext uri="{FF2B5EF4-FFF2-40B4-BE49-F238E27FC236}">
                <a16:creationId xmlns:a16="http://schemas.microsoft.com/office/drawing/2014/main" id="{F3654A88-0EB8-4BBE-89FC-700B16DCCA30}"/>
              </a:ext>
            </a:extLst>
          </p:cNvPr>
          <p:cNvSpPr>
            <a:spLocks noGrp="1"/>
          </p:cNvSpPr>
          <p:nvPr>
            <p:ph type="sldNum" sz="quarter" idx="12"/>
          </p:nvPr>
        </p:nvSpPr>
        <p:spPr/>
        <p:txBody>
          <a:bodyPr/>
          <a:lstStyle/>
          <a:p>
            <a:fld id="{107E37EC-A902-43BF-B123-0757EAFD8275}" type="slidenum">
              <a:rPr lang="en-US" smtClean="0"/>
              <a:pPr/>
              <a:t>50</a:t>
            </a:fld>
            <a:endParaRPr lang="en-US"/>
          </a:p>
        </p:txBody>
      </p:sp>
      <p:graphicFrame>
        <p:nvGraphicFramePr>
          <p:cNvPr id="5" name="Object 4">
            <a:extLst>
              <a:ext uri="{FF2B5EF4-FFF2-40B4-BE49-F238E27FC236}">
                <a16:creationId xmlns:a16="http://schemas.microsoft.com/office/drawing/2014/main" id="{2BBC06B5-2EDE-4A28-BF3F-FBD49E90B11E}"/>
              </a:ext>
            </a:extLst>
          </p:cNvPr>
          <p:cNvGraphicFramePr>
            <a:graphicFrameLocks noChangeAspect="1"/>
          </p:cNvGraphicFramePr>
          <p:nvPr>
            <p:extLst>
              <p:ext uri="{D42A27DB-BD31-4B8C-83A1-F6EECF244321}">
                <p14:modId xmlns:p14="http://schemas.microsoft.com/office/powerpoint/2010/main" val="401366761"/>
              </p:ext>
            </p:extLst>
          </p:nvPr>
        </p:nvGraphicFramePr>
        <p:xfrm>
          <a:off x="990600" y="1828800"/>
          <a:ext cx="6896470" cy="3987022"/>
        </p:xfrm>
        <a:graphic>
          <a:graphicData uri="http://schemas.openxmlformats.org/presentationml/2006/ole">
            <mc:AlternateContent xmlns:mc="http://schemas.openxmlformats.org/markup-compatibility/2006">
              <mc:Choice xmlns:v="urn:schemas-microsoft-com:vml" Requires="v">
                <p:oleObj r:id="rId3" imgW="12520440" imgH="7237800" progId="">
                  <p:embed/>
                </p:oleObj>
              </mc:Choice>
              <mc:Fallback>
                <p:oleObj r:id="rId3" imgW="12520440" imgH="7237800" progId="">
                  <p:embed/>
                  <p:pic>
                    <p:nvPicPr>
                      <p:cNvPr id="0" name=""/>
                      <p:cNvPicPr/>
                      <p:nvPr/>
                    </p:nvPicPr>
                    <p:blipFill>
                      <a:blip r:embed="rId4"/>
                      <a:stretch>
                        <a:fillRect/>
                      </a:stretch>
                    </p:blipFill>
                    <p:spPr>
                      <a:xfrm>
                        <a:off x="990600" y="1828800"/>
                        <a:ext cx="6896470" cy="398702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D3D802D-09B8-4728-96CE-301B9AE052DE}"/>
              </a:ext>
            </a:extLst>
          </p:cNvPr>
          <p:cNvSpPr/>
          <p:nvPr/>
        </p:nvSpPr>
        <p:spPr>
          <a:xfrm>
            <a:off x="0" y="6518984"/>
            <a:ext cx="2400016" cy="276999"/>
          </a:xfrm>
          <a:prstGeom prst="rect">
            <a:avLst/>
          </a:prstGeom>
        </p:spPr>
        <p:txBody>
          <a:bodyPr wrap="none">
            <a:spAutoFit/>
          </a:bodyPr>
          <a:lstStyle/>
          <a:p>
            <a:r>
              <a:rPr lang="en-US" sz="1200" dirty="0"/>
              <a:t>Slide Credit: Jonathan Pillow</a:t>
            </a:r>
          </a:p>
        </p:txBody>
      </p:sp>
    </p:spTree>
    <p:extLst>
      <p:ext uri="{BB962C8B-B14F-4D97-AF65-F5344CB8AC3E}">
        <p14:creationId xmlns:p14="http://schemas.microsoft.com/office/powerpoint/2010/main" val="314891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Trichromacy</a:t>
            </a:r>
            <a:r>
              <a:rPr lang="en-US" dirty="0"/>
              <a:t> Means…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51</a:t>
            </a:fld>
            <a:endParaRPr lang="en-US"/>
          </a:p>
        </p:txBody>
      </p:sp>
      <p:grpSp>
        <p:nvGrpSpPr>
          <p:cNvPr id="5" name="Group 3"/>
          <p:cNvGrpSpPr>
            <a:grpSpLocks/>
          </p:cNvGrpSpPr>
          <p:nvPr/>
        </p:nvGrpSpPr>
        <p:grpSpPr bwMode="auto">
          <a:xfrm>
            <a:off x="3352800" y="1905000"/>
            <a:ext cx="2139950" cy="1489075"/>
            <a:chOff x="1296" y="1344"/>
            <a:chExt cx="2928" cy="1440"/>
          </a:xfrm>
        </p:grpSpPr>
        <p:sp>
          <p:nvSpPr>
            <p:cNvPr id="6" name="Line 4"/>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7" name="Line 5"/>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 name="Line 6"/>
          <p:cNvSpPr>
            <a:spLocks noChangeShapeType="1"/>
          </p:cNvSpPr>
          <p:nvPr/>
        </p:nvSpPr>
        <p:spPr bwMode="auto">
          <a:xfrm>
            <a:off x="3352800" y="3394075"/>
            <a:ext cx="0" cy="98425"/>
          </a:xfrm>
          <a:prstGeom prst="line">
            <a:avLst/>
          </a:prstGeom>
          <a:noFill/>
          <a:ln w="12700">
            <a:solidFill>
              <a:schemeClr val="tx1"/>
            </a:solidFill>
            <a:round/>
            <a:headEnd/>
            <a:tailEnd/>
          </a:ln>
          <a:effectLst/>
        </p:spPr>
        <p:txBody>
          <a:bodyPr/>
          <a:lstStyle/>
          <a:p>
            <a:endParaRPr lang="en-US"/>
          </a:p>
        </p:txBody>
      </p:sp>
      <p:sp>
        <p:nvSpPr>
          <p:cNvPr id="9" name="Line 7"/>
          <p:cNvSpPr>
            <a:spLocks noChangeShapeType="1"/>
          </p:cNvSpPr>
          <p:nvPr/>
        </p:nvSpPr>
        <p:spPr bwMode="auto">
          <a:xfrm>
            <a:off x="5353050" y="3394075"/>
            <a:ext cx="0" cy="98425"/>
          </a:xfrm>
          <a:prstGeom prst="line">
            <a:avLst/>
          </a:prstGeom>
          <a:noFill/>
          <a:ln w="12700">
            <a:solidFill>
              <a:schemeClr val="tx1"/>
            </a:solidFill>
            <a:round/>
            <a:headEnd/>
            <a:tailEnd/>
          </a:ln>
          <a:effectLst/>
        </p:spPr>
        <p:txBody>
          <a:bodyPr/>
          <a:lstStyle/>
          <a:p>
            <a:endParaRPr lang="en-US"/>
          </a:p>
        </p:txBody>
      </p:sp>
      <p:sp>
        <p:nvSpPr>
          <p:cNvPr id="10" name="Line 8"/>
          <p:cNvSpPr>
            <a:spLocks noChangeShapeType="1"/>
          </p:cNvSpPr>
          <p:nvPr/>
        </p:nvSpPr>
        <p:spPr bwMode="auto">
          <a:xfrm>
            <a:off x="4019550" y="3394075"/>
            <a:ext cx="0" cy="98425"/>
          </a:xfrm>
          <a:prstGeom prst="line">
            <a:avLst/>
          </a:prstGeom>
          <a:noFill/>
          <a:ln w="12700">
            <a:solidFill>
              <a:schemeClr val="tx1"/>
            </a:solidFill>
            <a:round/>
            <a:headEnd/>
            <a:tailEnd/>
          </a:ln>
          <a:effectLst/>
        </p:spPr>
        <p:txBody>
          <a:bodyPr/>
          <a:lstStyle/>
          <a:p>
            <a:endParaRPr lang="en-US"/>
          </a:p>
        </p:txBody>
      </p:sp>
      <p:sp>
        <p:nvSpPr>
          <p:cNvPr id="11" name="Line 9"/>
          <p:cNvSpPr>
            <a:spLocks noChangeShapeType="1"/>
          </p:cNvSpPr>
          <p:nvPr/>
        </p:nvSpPr>
        <p:spPr bwMode="auto">
          <a:xfrm>
            <a:off x="4686300" y="3394075"/>
            <a:ext cx="0" cy="98425"/>
          </a:xfrm>
          <a:prstGeom prst="line">
            <a:avLst/>
          </a:prstGeom>
          <a:noFill/>
          <a:ln w="12700">
            <a:solidFill>
              <a:schemeClr val="tx1"/>
            </a:solidFill>
            <a:round/>
            <a:headEnd/>
            <a:tailEnd/>
          </a:ln>
          <a:effectLst/>
        </p:spPr>
        <p:txBody>
          <a:bodyPr/>
          <a:lstStyle/>
          <a:p>
            <a:endParaRPr lang="en-US"/>
          </a:p>
        </p:txBody>
      </p:sp>
      <p:sp>
        <p:nvSpPr>
          <p:cNvPr id="12" name="Text Box 10"/>
          <p:cNvSpPr txBox="1">
            <a:spLocks noChangeArrowheads="1"/>
          </p:cNvSpPr>
          <p:nvPr/>
        </p:nvSpPr>
        <p:spPr bwMode="auto">
          <a:xfrm>
            <a:off x="3213100" y="3475038"/>
            <a:ext cx="565150" cy="396875"/>
          </a:xfrm>
          <a:prstGeom prst="rect">
            <a:avLst/>
          </a:prstGeom>
          <a:noFill/>
          <a:ln w="9525">
            <a:noFill/>
            <a:miter lim="800000"/>
            <a:headEnd/>
            <a:tailEnd/>
          </a:ln>
          <a:effectLst/>
        </p:spPr>
        <p:txBody>
          <a:bodyPr wrap="none">
            <a:spAutoFit/>
          </a:bodyPr>
          <a:lstStyle/>
          <a:p>
            <a:r>
              <a:rPr lang="en-US" sz="2000"/>
              <a:t>400</a:t>
            </a:r>
          </a:p>
        </p:txBody>
      </p:sp>
      <p:sp>
        <p:nvSpPr>
          <p:cNvPr id="13" name="Text Box 11"/>
          <p:cNvSpPr txBox="1">
            <a:spLocks noChangeArrowheads="1"/>
          </p:cNvSpPr>
          <p:nvPr/>
        </p:nvSpPr>
        <p:spPr bwMode="auto">
          <a:xfrm>
            <a:off x="3843338" y="3475038"/>
            <a:ext cx="565150" cy="396875"/>
          </a:xfrm>
          <a:prstGeom prst="rect">
            <a:avLst/>
          </a:prstGeom>
          <a:noFill/>
          <a:ln w="9525">
            <a:noFill/>
            <a:miter lim="800000"/>
            <a:headEnd/>
            <a:tailEnd/>
          </a:ln>
          <a:effectLst/>
        </p:spPr>
        <p:txBody>
          <a:bodyPr wrap="none">
            <a:spAutoFit/>
          </a:bodyPr>
          <a:lstStyle/>
          <a:p>
            <a:r>
              <a:rPr lang="en-US" sz="2000"/>
              <a:t>500</a:t>
            </a:r>
          </a:p>
        </p:txBody>
      </p:sp>
      <p:sp>
        <p:nvSpPr>
          <p:cNvPr id="14" name="Text Box 12"/>
          <p:cNvSpPr txBox="1">
            <a:spLocks noChangeArrowheads="1"/>
          </p:cNvSpPr>
          <p:nvPr/>
        </p:nvSpPr>
        <p:spPr bwMode="auto">
          <a:xfrm>
            <a:off x="4510088" y="3475038"/>
            <a:ext cx="565150" cy="396875"/>
          </a:xfrm>
          <a:prstGeom prst="rect">
            <a:avLst/>
          </a:prstGeom>
          <a:noFill/>
          <a:ln w="9525">
            <a:noFill/>
            <a:miter lim="800000"/>
            <a:headEnd/>
            <a:tailEnd/>
          </a:ln>
          <a:effectLst/>
        </p:spPr>
        <p:txBody>
          <a:bodyPr wrap="none">
            <a:spAutoFit/>
          </a:bodyPr>
          <a:lstStyle/>
          <a:p>
            <a:r>
              <a:rPr lang="en-US" sz="2000"/>
              <a:t>600</a:t>
            </a:r>
          </a:p>
        </p:txBody>
      </p:sp>
      <p:sp>
        <p:nvSpPr>
          <p:cNvPr id="15" name="Text Box 13"/>
          <p:cNvSpPr txBox="1">
            <a:spLocks noChangeArrowheads="1"/>
          </p:cNvSpPr>
          <p:nvPr/>
        </p:nvSpPr>
        <p:spPr bwMode="auto">
          <a:xfrm>
            <a:off x="5176838" y="3475038"/>
            <a:ext cx="565150" cy="396875"/>
          </a:xfrm>
          <a:prstGeom prst="rect">
            <a:avLst/>
          </a:prstGeom>
          <a:noFill/>
          <a:ln w="9525">
            <a:noFill/>
            <a:miter lim="800000"/>
            <a:headEnd/>
            <a:tailEnd/>
          </a:ln>
          <a:effectLst/>
        </p:spPr>
        <p:txBody>
          <a:bodyPr wrap="none">
            <a:spAutoFit/>
          </a:bodyPr>
          <a:lstStyle/>
          <a:p>
            <a:r>
              <a:rPr lang="en-US" sz="2000"/>
              <a:t>700</a:t>
            </a:r>
          </a:p>
        </p:txBody>
      </p:sp>
      <p:sp>
        <p:nvSpPr>
          <p:cNvPr id="16" name="Freeform 14"/>
          <p:cNvSpPr>
            <a:spLocks/>
          </p:cNvSpPr>
          <p:nvPr/>
        </p:nvSpPr>
        <p:spPr bwMode="auto">
          <a:xfrm>
            <a:off x="3351213" y="2057400"/>
            <a:ext cx="2133600" cy="573088"/>
          </a:xfrm>
          <a:custGeom>
            <a:avLst/>
            <a:gdLst/>
            <a:ahLst/>
            <a:cxnLst>
              <a:cxn ang="0">
                <a:pos x="0" y="505"/>
              </a:cxn>
              <a:cxn ang="0">
                <a:pos x="236" y="75"/>
              </a:cxn>
              <a:cxn ang="0">
                <a:pos x="430" y="54"/>
              </a:cxn>
              <a:cxn ang="0">
                <a:pos x="541" y="96"/>
              </a:cxn>
              <a:cxn ang="0">
                <a:pos x="735" y="33"/>
              </a:cxn>
              <a:cxn ang="0">
                <a:pos x="1048" y="276"/>
              </a:cxn>
              <a:cxn ang="0">
                <a:pos x="1402" y="179"/>
              </a:cxn>
              <a:cxn ang="0">
                <a:pos x="1860" y="408"/>
              </a:cxn>
              <a:cxn ang="0">
                <a:pos x="2338" y="297"/>
              </a:cxn>
              <a:cxn ang="0">
                <a:pos x="2734" y="405"/>
              </a:cxn>
            </a:cxnLst>
            <a:rect l="0" t="0" r="r" b="b"/>
            <a:pathLst>
              <a:path w="2734" h="505">
                <a:moveTo>
                  <a:pt x="0" y="505"/>
                </a:moveTo>
                <a:cubicBezTo>
                  <a:pt x="39" y="433"/>
                  <a:pt x="164" y="150"/>
                  <a:pt x="236" y="75"/>
                </a:cubicBezTo>
                <a:cubicBezTo>
                  <a:pt x="308" y="0"/>
                  <a:pt x="379" y="51"/>
                  <a:pt x="430" y="54"/>
                </a:cubicBezTo>
                <a:cubicBezTo>
                  <a:pt x="481" y="57"/>
                  <a:pt x="490" y="99"/>
                  <a:pt x="541" y="96"/>
                </a:cubicBezTo>
                <a:cubicBezTo>
                  <a:pt x="592" y="93"/>
                  <a:pt x="650" y="3"/>
                  <a:pt x="735" y="33"/>
                </a:cubicBezTo>
                <a:cubicBezTo>
                  <a:pt x="820" y="63"/>
                  <a:pt x="937" y="252"/>
                  <a:pt x="1048" y="276"/>
                </a:cubicBezTo>
                <a:cubicBezTo>
                  <a:pt x="1159" y="300"/>
                  <a:pt x="1267" y="157"/>
                  <a:pt x="1402" y="179"/>
                </a:cubicBezTo>
                <a:cubicBezTo>
                  <a:pt x="1537" y="201"/>
                  <a:pt x="1704" y="388"/>
                  <a:pt x="1860" y="408"/>
                </a:cubicBezTo>
                <a:cubicBezTo>
                  <a:pt x="2016" y="428"/>
                  <a:pt x="2192" y="298"/>
                  <a:pt x="2338" y="297"/>
                </a:cubicBezTo>
                <a:cubicBezTo>
                  <a:pt x="2484" y="296"/>
                  <a:pt x="2668" y="387"/>
                  <a:pt x="2734" y="405"/>
                </a:cubicBezTo>
              </a:path>
            </a:pathLst>
          </a:custGeom>
          <a:noFill/>
          <a:ln w="28575" cap="flat" cmpd="sng">
            <a:solidFill>
              <a:schemeClr val="tx1"/>
            </a:solidFill>
            <a:prstDash val="solid"/>
            <a:round/>
            <a:headEnd/>
            <a:tailEnd/>
          </a:ln>
          <a:effectLst/>
        </p:spPr>
        <p:txBody>
          <a:bodyPr/>
          <a:lstStyle/>
          <a:p>
            <a:endParaRPr lang="en-US"/>
          </a:p>
        </p:txBody>
      </p:sp>
      <p:grpSp>
        <p:nvGrpSpPr>
          <p:cNvPr id="17" name="Group 15"/>
          <p:cNvGrpSpPr>
            <a:grpSpLocks/>
          </p:cNvGrpSpPr>
          <p:nvPr/>
        </p:nvGrpSpPr>
        <p:grpSpPr bwMode="auto">
          <a:xfrm>
            <a:off x="3352800" y="4114800"/>
            <a:ext cx="2139950" cy="1489075"/>
            <a:chOff x="1296" y="1344"/>
            <a:chExt cx="2928" cy="1440"/>
          </a:xfrm>
        </p:grpSpPr>
        <p:sp>
          <p:nvSpPr>
            <p:cNvPr id="18" name="Line 1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19" name="Line 1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20" name="Line 18"/>
          <p:cNvSpPr>
            <a:spLocks noChangeShapeType="1"/>
          </p:cNvSpPr>
          <p:nvPr/>
        </p:nvSpPr>
        <p:spPr bwMode="auto">
          <a:xfrm>
            <a:off x="3352800" y="5603875"/>
            <a:ext cx="0" cy="98425"/>
          </a:xfrm>
          <a:prstGeom prst="line">
            <a:avLst/>
          </a:prstGeom>
          <a:noFill/>
          <a:ln w="12700">
            <a:solidFill>
              <a:schemeClr val="tx1"/>
            </a:solidFill>
            <a:round/>
            <a:headEnd/>
            <a:tailEnd/>
          </a:ln>
          <a:effectLst/>
        </p:spPr>
        <p:txBody>
          <a:bodyPr/>
          <a:lstStyle/>
          <a:p>
            <a:endParaRPr lang="en-US"/>
          </a:p>
        </p:txBody>
      </p:sp>
      <p:sp>
        <p:nvSpPr>
          <p:cNvPr id="21" name="Line 19"/>
          <p:cNvSpPr>
            <a:spLocks noChangeShapeType="1"/>
          </p:cNvSpPr>
          <p:nvPr/>
        </p:nvSpPr>
        <p:spPr bwMode="auto">
          <a:xfrm>
            <a:off x="5353050" y="5603875"/>
            <a:ext cx="0" cy="98425"/>
          </a:xfrm>
          <a:prstGeom prst="line">
            <a:avLst/>
          </a:prstGeom>
          <a:noFill/>
          <a:ln w="12700">
            <a:solidFill>
              <a:schemeClr val="tx1"/>
            </a:solidFill>
            <a:round/>
            <a:headEnd/>
            <a:tailEnd/>
          </a:ln>
          <a:effectLst/>
        </p:spPr>
        <p:txBody>
          <a:bodyPr/>
          <a:lstStyle/>
          <a:p>
            <a:endParaRPr lang="en-US"/>
          </a:p>
        </p:txBody>
      </p:sp>
      <p:sp>
        <p:nvSpPr>
          <p:cNvPr id="22" name="Line 20"/>
          <p:cNvSpPr>
            <a:spLocks noChangeShapeType="1"/>
          </p:cNvSpPr>
          <p:nvPr/>
        </p:nvSpPr>
        <p:spPr bwMode="auto">
          <a:xfrm>
            <a:off x="4019550" y="5603875"/>
            <a:ext cx="0" cy="98425"/>
          </a:xfrm>
          <a:prstGeom prst="line">
            <a:avLst/>
          </a:prstGeom>
          <a:noFill/>
          <a:ln w="12700">
            <a:solidFill>
              <a:schemeClr val="tx1"/>
            </a:solidFill>
            <a:round/>
            <a:headEnd/>
            <a:tailEnd/>
          </a:ln>
          <a:effectLst/>
        </p:spPr>
        <p:txBody>
          <a:bodyPr/>
          <a:lstStyle/>
          <a:p>
            <a:endParaRPr lang="en-US"/>
          </a:p>
        </p:txBody>
      </p:sp>
      <p:sp>
        <p:nvSpPr>
          <p:cNvPr id="23" name="Line 21"/>
          <p:cNvSpPr>
            <a:spLocks noChangeShapeType="1"/>
          </p:cNvSpPr>
          <p:nvPr/>
        </p:nvSpPr>
        <p:spPr bwMode="auto">
          <a:xfrm>
            <a:off x="4686300" y="5603875"/>
            <a:ext cx="0" cy="98425"/>
          </a:xfrm>
          <a:prstGeom prst="line">
            <a:avLst/>
          </a:prstGeom>
          <a:noFill/>
          <a:ln w="12700">
            <a:solidFill>
              <a:schemeClr val="tx1"/>
            </a:solidFill>
            <a:round/>
            <a:headEnd/>
            <a:tailEnd/>
          </a:ln>
          <a:effectLst/>
        </p:spPr>
        <p:txBody>
          <a:bodyPr/>
          <a:lstStyle/>
          <a:p>
            <a:endParaRPr lang="en-US"/>
          </a:p>
        </p:txBody>
      </p:sp>
      <p:sp>
        <p:nvSpPr>
          <p:cNvPr id="24" name="Text Box 27"/>
          <p:cNvSpPr txBox="1">
            <a:spLocks noChangeArrowheads="1"/>
          </p:cNvSpPr>
          <p:nvPr/>
        </p:nvSpPr>
        <p:spPr bwMode="auto">
          <a:xfrm>
            <a:off x="3657600" y="4038600"/>
            <a:ext cx="1579563" cy="457200"/>
          </a:xfrm>
          <a:prstGeom prst="rect">
            <a:avLst/>
          </a:prstGeom>
          <a:noFill/>
          <a:ln w="9525">
            <a:noFill/>
            <a:miter lim="800000"/>
            <a:headEnd/>
            <a:tailEnd/>
          </a:ln>
          <a:effectLst/>
        </p:spPr>
        <p:txBody>
          <a:bodyPr wrap="none">
            <a:spAutoFit/>
          </a:bodyPr>
          <a:lstStyle/>
          <a:p>
            <a:pPr algn="ctr"/>
            <a:r>
              <a:rPr lang="en-US"/>
              <a:t>3 Primaries</a:t>
            </a:r>
          </a:p>
        </p:txBody>
      </p:sp>
      <p:sp>
        <p:nvSpPr>
          <p:cNvPr id="25" name="Line 28"/>
          <p:cNvSpPr>
            <a:spLocks noChangeShapeType="1"/>
          </p:cNvSpPr>
          <p:nvPr/>
        </p:nvSpPr>
        <p:spPr bwMode="auto">
          <a:xfrm flipV="1">
            <a:off x="3733800" y="4495800"/>
            <a:ext cx="0" cy="1143000"/>
          </a:xfrm>
          <a:prstGeom prst="line">
            <a:avLst/>
          </a:prstGeom>
          <a:noFill/>
          <a:ln w="38100">
            <a:solidFill>
              <a:schemeClr val="tx1"/>
            </a:solidFill>
            <a:round/>
            <a:headEnd/>
            <a:tailEnd/>
          </a:ln>
          <a:effectLst/>
        </p:spPr>
        <p:txBody>
          <a:bodyPr/>
          <a:lstStyle/>
          <a:p>
            <a:endParaRPr lang="en-US"/>
          </a:p>
        </p:txBody>
      </p:sp>
      <p:sp>
        <p:nvSpPr>
          <p:cNvPr id="26" name="Line 29"/>
          <p:cNvSpPr>
            <a:spLocks noChangeShapeType="1"/>
          </p:cNvSpPr>
          <p:nvPr/>
        </p:nvSpPr>
        <p:spPr bwMode="auto">
          <a:xfrm flipV="1">
            <a:off x="4343400" y="4953000"/>
            <a:ext cx="0" cy="685800"/>
          </a:xfrm>
          <a:prstGeom prst="line">
            <a:avLst/>
          </a:prstGeom>
          <a:noFill/>
          <a:ln w="38100">
            <a:solidFill>
              <a:schemeClr val="tx1"/>
            </a:solidFill>
            <a:round/>
            <a:headEnd/>
            <a:tailEnd/>
          </a:ln>
          <a:effectLst/>
        </p:spPr>
        <p:txBody>
          <a:bodyPr/>
          <a:lstStyle/>
          <a:p>
            <a:endParaRPr lang="en-US"/>
          </a:p>
        </p:txBody>
      </p:sp>
      <p:sp>
        <p:nvSpPr>
          <p:cNvPr id="27" name="Line 30"/>
          <p:cNvSpPr>
            <a:spLocks noChangeShapeType="1"/>
          </p:cNvSpPr>
          <p:nvPr/>
        </p:nvSpPr>
        <p:spPr bwMode="auto">
          <a:xfrm flipV="1">
            <a:off x="5105400" y="5105400"/>
            <a:ext cx="0" cy="533400"/>
          </a:xfrm>
          <a:prstGeom prst="line">
            <a:avLst/>
          </a:prstGeom>
          <a:noFill/>
          <a:ln w="38100">
            <a:solidFill>
              <a:schemeClr val="tx1"/>
            </a:solidFill>
            <a:round/>
            <a:headEnd/>
            <a:tailEnd/>
          </a:ln>
          <a:effectLst/>
        </p:spPr>
        <p:txBody>
          <a:bodyPr/>
          <a:lstStyle/>
          <a:p>
            <a:endParaRPr lang="en-US"/>
          </a:p>
        </p:txBody>
      </p:sp>
      <p:sp>
        <p:nvSpPr>
          <p:cNvPr id="28" name="Text Box 31"/>
          <p:cNvSpPr txBox="1">
            <a:spLocks noChangeArrowheads="1"/>
          </p:cNvSpPr>
          <p:nvPr/>
        </p:nvSpPr>
        <p:spPr bwMode="auto">
          <a:xfrm>
            <a:off x="304800" y="2743200"/>
            <a:ext cx="2590800" cy="1917700"/>
          </a:xfrm>
          <a:prstGeom prst="rect">
            <a:avLst/>
          </a:prstGeom>
          <a:noFill/>
          <a:ln w="9525">
            <a:noFill/>
            <a:miter lim="800000"/>
            <a:headEnd/>
            <a:tailEnd/>
          </a:ln>
          <a:effectLst/>
        </p:spPr>
        <p:txBody>
          <a:bodyPr>
            <a:spAutoFit/>
          </a:bodyPr>
          <a:lstStyle/>
          <a:p>
            <a:pPr algn="ctr"/>
            <a:r>
              <a:rPr lang="en-US" b="1" dirty="0"/>
              <a:t>Color Matching:</a:t>
            </a:r>
          </a:p>
          <a:p>
            <a:pPr algn="ctr"/>
            <a:r>
              <a:rPr lang="en-US" dirty="0"/>
              <a:t>People think these two spectra </a:t>
            </a:r>
            <a:r>
              <a:rPr lang="en-US" b="1" dirty="0"/>
              <a:t>look the same </a:t>
            </a:r>
            <a:r>
              <a:rPr lang="en-US" dirty="0"/>
              <a:t>(</a:t>
            </a:r>
            <a:r>
              <a:rPr lang="en-US" i="1" dirty="0"/>
              <a:t>monomers</a:t>
            </a:r>
            <a:r>
              <a:rPr lang="en-US" dirty="0"/>
              <a:t>)</a:t>
            </a:r>
          </a:p>
        </p:txBody>
      </p:sp>
      <p:sp>
        <p:nvSpPr>
          <p:cNvPr id="29" name="Line 32"/>
          <p:cNvSpPr>
            <a:spLocks noChangeShapeType="1"/>
          </p:cNvSpPr>
          <p:nvPr/>
        </p:nvSpPr>
        <p:spPr bwMode="auto">
          <a:xfrm flipV="1">
            <a:off x="2895600" y="2743200"/>
            <a:ext cx="381000" cy="762000"/>
          </a:xfrm>
          <a:prstGeom prst="line">
            <a:avLst/>
          </a:prstGeom>
          <a:noFill/>
          <a:ln w="9525">
            <a:solidFill>
              <a:schemeClr val="tx1"/>
            </a:solidFill>
            <a:round/>
            <a:headEnd/>
            <a:tailEnd type="triangle" w="med" len="med"/>
          </a:ln>
          <a:effectLst/>
        </p:spPr>
        <p:txBody>
          <a:bodyPr/>
          <a:lstStyle/>
          <a:p>
            <a:endParaRPr lang="en-US"/>
          </a:p>
        </p:txBody>
      </p:sp>
      <p:sp>
        <p:nvSpPr>
          <p:cNvPr id="30" name="Line 33"/>
          <p:cNvSpPr>
            <a:spLocks noChangeShapeType="1"/>
          </p:cNvSpPr>
          <p:nvPr/>
        </p:nvSpPr>
        <p:spPr bwMode="auto">
          <a:xfrm>
            <a:off x="2895600" y="3505200"/>
            <a:ext cx="304800" cy="1066800"/>
          </a:xfrm>
          <a:prstGeom prst="line">
            <a:avLst/>
          </a:prstGeom>
          <a:noFill/>
          <a:ln w="9525">
            <a:solidFill>
              <a:schemeClr val="tx1"/>
            </a:solidFill>
            <a:round/>
            <a:headEnd/>
            <a:tailEnd type="triangle" w="med" len="med"/>
          </a:ln>
          <a:effectLst/>
        </p:spPr>
        <p:txBody>
          <a:bodyPr/>
          <a:lstStyle/>
          <a:p>
            <a:endParaRPr lang="en-US"/>
          </a:p>
        </p:txBody>
      </p:sp>
      <p:sp>
        <p:nvSpPr>
          <p:cNvPr id="31" name="Text Box 34"/>
          <p:cNvSpPr txBox="1">
            <a:spLocks noChangeArrowheads="1"/>
          </p:cNvSpPr>
          <p:nvPr/>
        </p:nvSpPr>
        <p:spPr bwMode="auto">
          <a:xfrm>
            <a:off x="5638800" y="2819400"/>
            <a:ext cx="2971800" cy="2308324"/>
          </a:xfrm>
          <a:prstGeom prst="rect">
            <a:avLst/>
          </a:prstGeom>
          <a:noFill/>
          <a:ln w="9525">
            <a:noFill/>
            <a:miter lim="800000"/>
            <a:headEnd/>
            <a:tailEnd/>
          </a:ln>
          <a:effectLst/>
        </p:spPr>
        <p:txBody>
          <a:bodyPr wrap="square">
            <a:spAutoFit/>
          </a:bodyPr>
          <a:lstStyle/>
          <a:p>
            <a:pPr algn="ctr"/>
            <a:r>
              <a:rPr lang="en-US" b="1" dirty="0"/>
              <a:t>Representing color:</a:t>
            </a:r>
          </a:p>
          <a:p>
            <a:pPr algn="ctr"/>
            <a:r>
              <a:rPr lang="en-US" dirty="0"/>
              <a:t>If you want people to “see” the continuous spectrum, you can just show the three primaries</a:t>
            </a:r>
          </a:p>
          <a:p>
            <a:pPr algn="ctr"/>
            <a:r>
              <a:rPr lang="en-US" dirty="0"/>
              <a:t>(with varying intensities)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Math of </a:t>
            </a:r>
            <a:r>
              <a:rPr lang="en-US" altLang="en-US" dirty="0" err="1"/>
              <a:t>Trichromacy</a:t>
            </a:r>
            <a:endParaRPr lang="en-US" dirty="0"/>
          </a:p>
        </p:txBody>
      </p:sp>
      <p:sp>
        <p:nvSpPr>
          <p:cNvPr id="3" name="Content Placeholder 2"/>
          <p:cNvSpPr>
            <a:spLocks noGrp="1"/>
          </p:cNvSpPr>
          <p:nvPr>
            <p:ph idx="1"/>
          </p:nvPr>
        </p:nvSpPr>
        <p:spPr>
          <a:xfrm>
            <a:off x="566738" y="1752600"/>
            <a:ext cx="8424862" cy="4267200"/>
          </a:xfrm>
        </p:spPr>
        <p:txBody>
          <a:bodyPr/>
          <a:lstStyle/>
          <a:p>
            <a:r>
              <a:rPr lang="en-US" altLang="en-US" sz="2400" dirty="0"/>
              <a:t>Write primaries as R, G and B</a:t>
            </a:r>
          </a:p>
          <a:p>
            <a:pPr lvl="1"/>
            <a:r>
              <a:rPr lang="en-US" altLang="en-US" sz="2000" dirty="0"/>
              <a:t>We won’t precisely define them yet</a:t>
            </a:r>
          </a:p>
          <a:p>
            <a:r>
              <a:rPr lang="en-US" altLang="en-US" sz="2400" dirty="0"/>
              <a:t>Many colors can be represented as a mixture of R, G, B: M=</a:t>
            </a:r>
            <a:r>
              <a:rPr lang="en-US" altLang="en-US" sz="2400" dirty="0" err="1"/>
              <a:t>rR</a:t>
            </a:r>
            <a:r>
              <a:rPr lang="en-US" altLang="en-US" sz="2400" dirty="0"/>
              <a:t> + </a:t>
            </a:r>
            <a:r>
              <a:rPr lang="en-US" altLang="en-US" sz="2400" dirty="0" err="1"/>
              <a:t>gG</a:t>
            </a:r>
            <a:r>
              <a:rPr lang="en-US" altLang="en-US" sz="2400" dirty="0"/>
              <a:t> + </a:t>
            </a:r>
            <a:r>
              <a:rPr lang="en-US" altLang="en-US" sz="2400" dirty="0" err="1"/>
              <a:t>bB</a:t>
            </a:r>
            <a:r>
              <a:rPr lang="en-US" altLang="en-US" sz="2400" dirty="0"/>
              <a:t> (Additive matching)</a:t>
            </a:r>
          </a:p>
          <a:p>
            <a:r>
              <a:rPr lang="en-US" altLang="en-US" sz="2400" dirty="0"/>
              <a:t>Gives a color description system - two people who agree on R, G, B need only supply (r, g, b) to describe a color</a:t>
            </a:r>
          </a:p>
          <a:p>
            <a:r>
              <a:rPr lang="en-US" altLang="en-US" sz="2400" dirty="0"/>
              <a:t>Some colors can’t be matched like this, instead, write: </a:t>
            </a:r>
            <a:r>
              <a:rPr lang="en-US" altLang="en-US" sz="2400" dirty="0" err="1"/>
              <a:t>M+rR</a:t>
            </a:r>
            <a:r>
              <a:rPr lang="en-US" altLang="en-US" sz="2400" dirty="0"/>
              <a:t>=</a:t>
            </a:r>
            <a:r>
              <a:rPr lang="en-US" altLang="en-US" sz="2400" dirty="0" err="1"/>
              <a:t>gG+bB</a:t>
            </a:r>
            <a:r>
              <a:rPr lang="en-US" altLang="en-US" sz="2400" dirty="0"/>
              <a:t> (Subtractive matching)</a:t>
            </a:r>
          </a:p>
          <a:p>
            <a:pPr lvl="1"/>
            <a:r>
              <a:rPr lang="en-US" altLang="en-US" sz="2000" dirty="0"/>
              <a:t>Interpret this as (-r, g, b)</a:t>
            </a:r>
          </a:p>
          <a:p>
            <a:pPr lvl="1"/>
            <a:r>
              <a:rPr lang="en-US" altLang="en-US" sz="2000" dirty="0"/>
              <a:t>Problem for reproducing colors – you can’t subtract light using a monitor, or add it using ink</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Primaries are Spectra Too</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53</a:t>
            </a:fld>
            <a:endParaRPr lang="en-US"/>
          </a:p>
        </p:txBody>
      </p:sp>
      <p:sp>
        <p:nvSpPr>
          <p:cNvPr id="5" name="Rectangle 3"/>
          <p:cNvSpPr txBox="1">
            <a:spLocks noChangeArrowheads="1"/>
          </p:cNvSpPr>
          <p:nvPr/>
        </p:nvSpPr>
        <p:spPr bwMode="auto">
          <a:xfrm>
            <a:off x="609600" y="1828800"/>
            <a:ext cx="79248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A primary can be a spectrum</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Single wavelengths are just a special case</a:t>
            </a:r>
          </a:p>
        </p:txBody>
      </p:sp>
      <p:grpSp>
        <p:nvGrpSpPr>
          <p:cNvPr id="6" name="Group 4"/>
          <p:cNvGrpSpPr>
            <a:grpSpLocks/>
          </p:cNvGrpSpPr>
          <p:nvPr/>
        </p:nvGrpSpPr>
        <p:grpSpPr bwMode="auto">
          <a:xfrm>
            <a:off x="914400" y="3108325"/>
            <a:ext cx="2139950" cy="1489075"/>
            <a:chOff x="1296" y="1344"/>
            <a:chExt cx="2928" cy="1440"/>
          </a:xfrm>
        </p:grpSpPr>
        <p:sp>
          <p:nvSpPr>
            <p:cNvPr id="7" name="Line 5"/>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8" name="Line 6"/>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9" name="Line 7"/>
          <p:cNvSpPr>
            <a:spLocks noChangeShapeType="1"/>
          </p:cNvSpPr>
          <p:nvPr/>
        </p:nvSpPr>
        <p:spPr bwMode="auto">
          <a:xfrm>
            <a:off x="914400" y="4597400"/>
            <a:ext cx="0" cy="98425"/>
          </a:xfrm>
          <a:prstGeom prst="line">
            <a:avLst/>
          </a:prstGeom>
          <a:noFill/>
          <a:ln w="12700">
            <a:solidFill>
              <a:schemeClr val="tx1"/>
            </a:solidFill>
            <a:round/>
            <a:headEnd/>
            <a:tailEnd/>
          </a:ln>
          <a:effectLst/>
        </p:spPr>
        <p:txBody>
          <a:bodyPr/>
          <a:lstStyle/>
          <a:p>
            <a:endParaRPr lang="en-US"/>
          </a:p>
        </p:txBody>
      </p:sp>
      <p:sp>
        <p:nvSpPr>
          <p:cNvPr id="10" name="Line 8"/>
          <p:cNvSpPr>
            <a:spLocks noChangeShapeType="1"/>
          </p:cNvSpPr>
          <p:nvPr/>
        </p:nvSpPr>
        <p:spPr bwMode="auto">
          <a:xfrm>
            <a:off x="2914650" y="4597400"/>
            <a:ext cx="0" cy="98425"/>
          </a:xfrm>
          <a:prstGeom prst="line">
            <a:avLst/>
          </a:prstGeom>
          <a:noFill/>
          <a:ln w="12700">
            <a:solidFill>
              <a:schemeClr val="tx1"/>
            </a:solidFill>
            <a:round/>
            <a:headEnd/>
            <a:tailEnd/>
          </a:ln>
          <a:effectLst/>
        </p:spPr>
        <p:txBody>
          <a:bodyPr/>
          <a:lstStyle/>
          <a:p>
            <a:endParaRPr lang="en-US"/>
          </a:p>
        </p:txBody>
      </p:sp>
      <p:sp>
        <p:nvSpPr>
          <p:cNvPr id="11" name="Line 9"/>
          <p:cNvSpPr>
            <a:spLocks noChangeShapeType="1"/>
          </p:cNvSpPr>
          <p:nvPr/>
        </p:nvSpPr>
        <p:spPr bwMode="auto">
          <a:xfrm>
            <a:off x="1581150" y="4597400"/>
            <a:ext cx="0" cy="98425"/>
          </a:xfrm>
          <a:prstGeom prst="line">
            <a:avLst/>
          </a:prstGeom>
          <a:noFill/>
          <a:ln w="12700">
            <a:solidFill>
              <a:schemeClr val="tx1"/>
            </a:solidFill>
            <a:round/>
            <a:headEnd/>
            <a:tailEnd/>
          </a:ln>
          <a:effectLst/>
        </p:spPr>
        <p:txBody>
          <a:bodyPr/>
          <a:lstStyle/>
          <a:p>
            <a:endParaRPr lang="en-US"/>
          </a:p>
        </p:txBody>
      </p:sp>
      <p:sp>
        <p:nvSpPr>
          <p:cNvPr id="12" name="Line 10"/>
          <p:cNvSpPr>
            <a:spLocks noChangeShapeType="1"/>
          </p:cNvSpPr>
          <p:nvPr/>
        </p:nvSpPr>
        <p:spPr bwMode="auto">
          <a:xfrm>
            <a:off x="2247900" y="4597400"/>
            <a:ext cx="0" cy="98425"/>
          </a:xfrm>
          <a:prstGeom prst="line">
            <a:avLst/>
          </a:prstGeom>
          <a:noFill/>
          <a:ln w="12700">
            <a:solidFill>
              <a:schemeClr val="tx1"/>
            </a:solidFill>
            <a:round/>
            <a:headEnd/>
            <a:tailEnd/>
          </a:ln>
          <a:effectLst/>
        </p:spPr>
        <p:txBody>
          <a:bodyPr/>
          <a:lstStyle/>
          <a:p>
            <a:endParaRPr lang="en-US"/>
          </a:p>
        </p:txBody>
      </p:sp>
      <p:sp>
        <p:nvSpPr>
          <p:cNvPr id="13" name="Text Box 11"/>
          <p:cNvSpPr txBox="1">
            <a:spLocks noChangeArrowheads="1"/>
          </p:cNvSpPr>
          <p:nvPr/>
        </p:nvSpPr>
        <p:spPr bwMode="auto">
          <a:xfrm>
            <a:off x="774700" y="4678363"/>
            <a:ext cx="565150" cy="396875"/>
          </a:xfrm>
          <a:prstGeom prst="rect">
            <a:avLst/>
          </a:prstGeom>
          <a:noFill/>
          <a:ln w="9525">
            <a:noFill/>
            <a:miter lim="800000"/>
            <a:headEnd/>
            <a:tailEnd/>
          </a:ln>
          <a:effectLst/>
        </p:spPr>
        <p:txBody>
          <a:bodyPr wrap="none">
            <a:spAutoFit/>
          </a:bodyPr>
          <a:lstStyle/>
          <a:p>
            <a:r>
              <a:rPr lang="en-US" sz="2000"/>
              <a:t>400</a:t>
            </a:r>
          </a:p>
        </p:txBody>
      </p:sp>
      <p:sp>
        <p:nvSpPr>
          <p:cNvPr id="14" name="Text Box 12"/>
          <p:cNvSpPr txBox="1">
            <a:spLocks noChangeArrowheads="1"/>
          </p:cNvSpPr>
          <p:nvPr/>
        </p:nvSpPr>
        <p:spPr bwMode="auto">
          <a:xfrm>
            <a:off x="1404938" y="4678363"/>
            <a:ext cx="565150" cy="396875"/>
          </a:xfrm>
          <a:prstGeom prst="rect">
            <a:avLst/>
          </a:prstGeom>
          <a:noFill/>
          <a:ln w="9525">
            <a:noFill/>
            <a:miter lim="800000"/>
            <a:headEnd/>
            <a:tailEnd/>
          </a:ln>
          <a:effectLst/>
        </p:spPr>
        <p:txBody>
          <a:bodyPr wrap="none">
            <a:spAutoFit/>
          </a:bodyPr>
          <a:lstStyle/>
          <a:p>
            <a:r>
              <a:rPr lang="en-US" sz="2000"/>
              <a:t>500</a:t>
            </a:r>
          </a:p>
        </p:txBody>
      </p:sp>
      <p:sp>
        <p:nvSpPr>
          <p:cNvPr id="15" name="Text Box 13"/>
          <p:cNvSpPr txBox="1">
            <a:spLocks noChangeArrowheads="1"/>
          </p:cNvSpPr>
          <p:nvPr/>
        </p:nvSpPr>
        <p:spPr bwMode="auto">
          <a:xfrm>
            <a:off x="2071688" y="4678363"/>
            <a:ext cx="565150" cy="396875"/>
          </a:xfrm>
          <a:prstGeom prst="rect">
            <a:avLst/>
          </a:prstGeom>
          <a:noFill/>
          <a:ln w="9525">
            <a:noFill/>
            <a:miter lim="800000"/>
            <a:headEnd/>
            <a:tailEnd/>
          </a:ln>
          <a:effectLst/>
        </p:spPr>
        <p:txBody>
          <a:bodyPr wrap="none">
            <a:spAutoFit/>
          </a:bodyPr>
          <a:lstStyle/>
          <a:p>
            <a:r>
              <a:rPr lang="en-US" sz="2000"/>
              <a:t>600</a:t>
            </a:r>
          </a:p>
        </p:txBody>
      </p:sp>
      <p:sp>
        <p:nvSpPr>
          <p:cNvPr id="16" name="Text Box 14"/>
          <p:cNvSpPr txBox="1">
            <a:spLocks noChangeArrowheads="1"/>
          </p:cNvSpPr>
          <p:nvPr/>
        </p:nvSpPr>
        <p:spPr bwMode="auto">
          <a:xfrm>
            <a:off x="2738438" y="4678363"/>
            <a:ext cx="565150" cy="396875"/>
          </a:xfrm>
          <a:prstGeom prst="rect">
            <a:avLst/>
          </a:prstGeom>
          <a:noFill/>
          <a:ln w="9525">
            <a:noFill/>
            <a:miter lim="800000"/>
            <a:headEnd/>
            <a:tailEnd/>
          </a:ln>
          <a:effectLst/>
        </p:spPr>
        <p:txBody>
          <a:bodyPr wrap="none">
            <a:spAutoFit/>
          </a:bodyPr>
          <a:lstStyle/>
          <a:p>
            <a:r>
              <a:rPr lang="en-US" sz="2000"/>
              <a:t>700</a:t>
            </a:r>
          </a:p>
        </p:txBody>
      </p:sp>
      <p:sp>
        <p:nvSpPr>
          <p:cNvPr id="17" name="Text Box 15"/>
          <p:cNvSpPr txBox="1">
            <a:spLocks noChangeArrowheads="1"/>
          </p:cNvSpPr>
          <p:nvPr/>
        </p:nvSpPr>
        <p:spPr bwMode="auto">
          <a:xfrm>
            <a:off x="1219200" y="3032125"/>
            <a:ext cx="1579563" cy="457200"/>
          </a:xfrm>
          <a:prstGeom prst="rect">
            <a:avLst/>
          </a:prstGeom>
          <a:noFill/>
          <a:ln w="9525">
            <a:noFill/>
            <a:miter lim="800000"/>
            <a:headEnd/>
            <a:tailEnd/>
          </a:ln>
          <a:effectLst/>
        </p:spPr>
        <p:txBody>
          <a:bodyPr wrap="none">
            <a:spAutoFit/>
          </a:bodyPr>
          <a:lstStyle/>
          <a:p>
            <a:pPr algn="ctr"/>
            <a:r>
              <a:rPr lang="en-US"/>
              <a:t>3 Primaries</a:t>
            </a:r>
          </a:p>
        </p:txBody>
      </p:sp>
      <p:sp>
        <p:nvSpPr>
          <p:cNvPr id="18" name="Line 16"/>
          <p:cNvSpPr>
            <a:spLocks noChangeShapeType="1"/>
          </p:cNvSpPr>
          <p:nvPr/>
        </p:nvSpPr>
        <p:spPr bwMode="auto">
          <a:xfrm flipV="1">
            <a:off x="1295400" y="3489325"/>
            <a:ext cx="0" cy="1143000"/>
          </a:xfrm>
          <a:prstGeom prst="line">
            <a:avLst/>
          </a:prstGeom>
          <a:noFill/>
          <a:ln w="38100">
            <a:solidFill>
              <a:schemeClr val="tx1"/>
            </a:solidFill>
            <a:round/>
            <a:headEnd/>
            <a:tailEnd/>
          </a:ln>
          <a:effectLst/>
        </p:spPr>
        <p:txBody>
          <a:bodyPr/>
          <a:lstStyle/>
          <a:p>
            <a:endParaRPr lang="en-US"/>
          </a:p>
        </p:txBody>
      </p:sp>
      <p:sp>
        <p:nvSpPr>
          <p:cNvPr id="19" name="Line 17"/>
          <p:cNvSpPr>
            <a:spLocks noChangeShapeType="1"/>
          </p:cNvSpPr>
          <p:nvPr/>
        </p:nvSpPr>
        <p:spPr bwMode="auto">
          <a:xfrm flipV="1">
            <a:off x="1905000" y="3946525"/>
            <a:ext cx="0" cy="685800"/>
          </a:xfrm>
          <a:prstGeom prst="line">
            <a:avLst/>
          </a:prstGeom>
          <a:noFill/>
          <a:ln w="38100">
            <a:solidFill>
              <a:schemeClr val="tx1"/>
            </a:solidFill>
            <a:round/>
            <a:headEnd/>
            <a:tailEnd/>
          </a:ln>
          <a:effectLst/>
        </p:spPr>
        <p:txBody>
          <a:bodyPr/>
          <a:lstStyle/>
          <a:p>
            <a:endParaRPr lang="en-US"/>
          </a:p>
        </p:txBody>
      </p:sp>
      <p:sp>
        <p:nvSpPr>
          <p:cNvPr id="20" name="Line 18"/>
          <p:cNvSpPr>
            <a:spLocks noChangeShapeType="1"/>
          </p:cNvSpPr>
          <p:nvPr/>
        </p:nvSpPr>
        <p:spPr bwMode="auto">
          <a:xfrm flipV="1">
            <a:off x="2667000" y="4098925"/>
            <a:ext cx="0" cy="533400"/>
          </a:xfrm>
          <a:prstGeom prst="line">
            <a:avLst/>
          </a:prstGeom>
          <a:noFill/>
          <a:ln w="38100">
            <a:solidFill>
              <a:schemeClr val="tx1"/>
            </a:solidFill>
            <a:round/>
            <a:headEnd/>
            <a:tailEnd/>
          </a:ln>
          <a:effectLst/>
        </p:spPr>
        <p:txBody>
          <a:bodyPr/>
          <a:lstStyle/>
          <a:p>
            <a:endParaRPr lang="en-US"/>
          </a:p>
        </p:txBody>
      </p:sp>
      <p:grpSp>
        <p:nvGrpSpPr>
          <p:cNvPr id="21" name="Group 19"/>
          <p:cNvGrpSpPr>
            <a:grpSpLocks/>
          </p:cNvGrpSpPr>
          <p:nvPr/>
        </p:nvGrpSpPr>
        <p:grpSpPr bwMode="auto">
          <a:xfrm>
            <a:off x="5795963" y="3138488"/>
            <a:ext cx="2139950" cy="1489075"/>
            <a:chOff x="1296" y="1344"/>
            <a:chExt cx="2928" cy="1440"/>
          </a:xfrm>
        </p:grpSpPr>
        <p:sp>
          <p:nvSpPr>
            <p:cNvPr id="22" name="Line 20"/>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23" name="Line 21"/>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24" name="Line 22"/>
          <p:cNvSpPr>
            <a:spLocks noChangeShapeType="1"/>
          </p:cNvSpPr>
          <p:nvPr/>
        </p:nvSpPr>
        <p:spPr bwMode="auto">
          <a:xfrm>
            <a:off x="5795963" y="4627563"/>
            <a:ext cx="0" cy="98425"/>
          </a:xfrm>
          <a:prstGeom prst="line">
            <a:avLst/>
          </a:prstGeom>
          <a:noFill/>
          <a:ln w="12700">
            <a:solidFill>
              <a:schemeClr val="tx1"/>
            </a:solidFill>
            <a:round/>
            <a:headEnd/>
            <a:tailEnd/>
          </a:ln>
          <a:effectLst/>
        </p:spPr>
        <p:txBody>
          <a:bodyPr/>
          <a:lstStyle/>
          <a:p>
            <a:endParaRPr lang="en-US"/>
          </a:p>
        </p:txBody>
      </p:sp>
      <p:sp>
        <p:nvSpPr>
          <p:cNvPr id="25" name="Line 23"/>
          <p:cNvSpPr>
            <a:spLocks noChangeShapeType="1"/>
          </p:cNvSpPr>
          <p:nvPr/>
        </p:nvSpPr>
        <p:spPr bwMode="auto">
          <a:xfrm>
            <a:off x="7796213" y="4627563"/>
            <a:ext cx="0" cy="98425"/>
          </a:xfrm>
          <a:prstGeom prst="line">
            <a:avLst/>
          </a:prstGeom>
          <a:noFill/>
          <a:ln w="12700">
            <a:solidFill>
              <a:schemeClr val="tx1"/>
            </a:solidFill>
            <a:round/>
            <a:headEnd/>
            <a:tailEnd/>
          </a:ln>
          <a:effectLst/>
        </p:spPr>
        <p:txBody>
          <a:bodyPr/>
          <a:lstStyle/>
          <a:p>
            <a:endParaRPr lang="en-US"/>
          </a:p>
        </p:txBody>
      </p:sp>
      <p:sp>
        <p:nvSpPr>
          <p:cNvPr id="26" name="Line 24"/>
          <p:cNvSpPr>
            <a:spLocks noChangeShapeType="1"/>
          </p:cNvSpPr>
          <p:nvPr/>
        </p:nvSpPr>
        <p:spPr bwMode="auto">
          <a:xfrm>
            <a:off x="6462713" y="4627563"/>
            <a:ext cx="0" cy="98425"/>
          </a:xfrm>
          <a:prstGeom prst="line">
            <a:avLst/>
          </a:prstGeom>
          <a:noFill/>
          <a:ln w="12700">
            <a:solidFill>
              <a:schemeClr val="tx1"/>
            </a:solidFill>
            <a:round/>
            <a:headEnd/>
            <a:tailEnd/>
          </a:ln>
          <a:effectLst/>
        </p:spPr>
        <p:txBody>
          <a:bodyPr/>
          <a:lstStyle/>
          <a:p>
            <a:endParaRPr lang="en-US"/>
          </a:p>
        </p:txBody>
      </p:sp>
      <p:sp>
        <p:nvSpPr>
          <p:cNvPr id="27" name="Line 25"/>
          <p:cNvSpPr>
            <a:spLocks noChangeShapeType="1"/>
          </p:cNvSpPr>
          <p:nvPr/>
        </p:nvSpPr>
        <p:spPr bwMode="auto">
          <a:xfrm>
            <a:off x="7129463" y="4627563"/>
            <a:ext cx="0" cy="98425"/>
          </a:xfrm>
          <a:prstGeom prst="line">
            <a:avLst/>
          </a:prstGeom>
          <a:noFill/>
          <a:ln w="12700">
            <a:solidFill>
              <a:schemeClr val="tx1"/>
            </a:solidFill>
            <a:round/>
            <a:headEnd/>
            <a:tailEnd/>
          </a:ln>
          <a:effectLst/>
        </p:spPr>
        <p:txBody>
          <a:bodyPr/>
          <a:lstStyle/>
          <a:p>
            <a:endParaRPr lang="en-US"/>
          </a:p>
        </p:txBody>
      </p:sp>
      <p:sp>
        <p:nvSpPr>
          <p:cNvPr id="28" name="Text Box 26"/>
          <p:cNvSpPr txBox="1">
            <a:spLocks noChangeArrowheads="1"/>
          </p:cNvSpPr>
          <p:nvPr/>
        </p:nvSpPr>
        <p:spPr bwMode="auto">
          <a:xfrm>
            <a:off x="5656263" y="4708525"/>
            <a:ext cx="565150" cy="396875"/>
          </a:xfrm>
          <a:prstGeom prst="rect">
            <a:avLst/>
          </a:prstGeom>
          <a:noFill/>
          <a:ln w="9525">
            <a:noFill/>
            <a:miter lim="800000"/>
            <a:headEnd/>
            <a:tailEnd/>
          </a:ln>
          <a:effectLst/>
        </p:spPr>
        <p:txBody>
          <a:bodyPr wrap="none">
            <a:spAutoFit/>
          </a:bodyPr>
          <a:lstStyle/>
          <a:p>
            <a:r>
              <a:rPr lang="en-US" sz="2000"/>
              <a:t>400</a:t>
            </a:r>
          </a:p>
        </p:txBody>
      </p:sp>
      <p:sp>
        <p:nvSpPr>
          <p:cNvPr id="29" name="Text Box 27"/>
          <p:cNvSpPr txBox="1">
            <a:spLocks noChangeArrowheads="1"/>
          </p:cNvSpPr>
          <p:nvPr/>
        </p:nvSpPr>
        <p:spPr bwMode="auto">
          <a:xfrm>
            <a:off x="6286500" y="4708525"/>
            <a:ext cx="565150" cy="396875"/>
          </a:xfrm>
          <a:prstGeom prst="rect">
            <a:avLst/>
          </a:prstGeom>
          <a:noFill/>
          <a:ln w="9525">
            <a:noFill/>
            <a:miter lim="800000"/>
            <a:headEnd/>
            <a:tailEnd/>
          </a:ln>
          <a:effectLst/>
        </p:spPr>
        <p:txBody>
          <a:bodyPr wrap="none">
            <a:spAutoFit/>
          </a:bodyPr>
          <a:lstStyle/>
          <a:p>
            <a:r>
              <a:rPr lang="en-US" sz="2000"/>
              <a:t>500</a:t>
            </a:r>
          </a:p>
        </p:txBody>
      </p:sp>
      <p:sp>
        <p:nvSpPr>
          <p:cNvPr id="30" name="Text Box 28"/>
          <p:cNvSpPr txBox="1">
            <a:spLocks noChangeArrowheads="1"/>
          </p:cNvSpPr>
          <p:nvPr/>
        </p:nvSpPr>
        <p:spPr bwMode="auto">
          <a:xfrm>
            <a:off x="6953250" y="4708525"/>
            <a:ext cx="565150" cy="396875"/>
          </a:xfrm>
          <a:prstGeom prst="rect">
            <a:avLst/>
          </a:prstGeom>
          <a:noFill/>
          <a:ln w="9525">
            <a:noFill/>
            <a:miter lim="800000"/>
            <a:headEnd/>
            <a:tailEnd/>
          </a:ln>
          <a:effectLst/>
        </p:spPr>
        <p:txBody>
          <a:bodyPr wrap="none">
            <a:spAutoFit/>
          </a:bodyPr>
          <a:lstStyle/>
          <a:p>
            <a:r>
              <a:rPr lang="en-US" sz="2000"/>
              <a:t>600</a:t>
            </a:r>
          </a:p>
        </p:txBody>
      </p:sp>
      <p:sp>
        <p:nvSpPr>
          <p:cNvPr id="31" name="Text Box 29"/>
          <p:cNvSpPr txBox="1">
            <a:spLocks noChangeArrowheads="1"/>
          </p:cNvSpPr>
          <p:nvPr/>
        </p:nvSpPr>
        <p:spPr bwMode="auto">
          <a:xfrm>
            <a:off x="7620000" y="4724400"/>
            <a:ext cx="565150" cy="396875"/>
          </a:xfrm>
          <a:prstGeom prst="rect">
            <a:avLst/>
          </a:prstGeom>
          <a:noFill/>
          <a:ln w="9525">
            <a:noFill/>
            <a:miter lim="800000"/>
            <a:headEnd/>
            <a:tailEnd/>
          </a:ln>
          <a:effectLst/>
        </p:spPr>
        <p:txBody>
          <a:bodyPr wrap="none">
            <a:spAutoFit/>
          </a:bodyPr>
          <a:lstStyle/>
          <a:p>
            <a:r>
              <a:rPr lang="en-US" sz="2000"/>
              <a:t>700</a:t>
            </a:r>
          </a:p>
        </p:txBody>
      </p:sp>
      <p:sp>
        <p:nvSpPr>
          <p:cNvPr id="32" name="Text Box 30"/>
          <p:cNvSpPr txBox="1">
            <a:spLocks noChangeArrowheads="1"/>
          </p:cNvSpPr>
          <p:nvPr/>
        </p:nvSpPr>
        <p:spPr bwMode="auto">
          <a:xfrm>
            <a:off x="6100763" y="3062288"/>
            <a:ext cx="1579562" cy="457200"/>
          </a:xfrm>
          <a:prstGeom prst="rect">
            <a:avLst/>
          </a:prstGeom>
          <a:noFill/>
          <a:ln w="9525">
            <a:noFill/>
            <a:miter lim="800000"/>
            <a:headEnd/>
            <a:tailEnd/>
          </a:ln>
          <a:effectLst/>
        </p:spPr>
        <p:txBody>
          <a:bodyPr wrap="none">
            <a:spAutoFit/>
          </a:bodyPr>
          <a:lstStyle/>
          <a:p>
            <a:pPr algn="ctr"/>
            <a:r>
              <a:rPr lang="en-US"/>
              <a:t>3 Primaries</a:t>
            </a:r>
          </a:p>
        </p:txBody>
      </p:sp>
      <p:sp>
        <p:nvSpPr>
          <p:cNvPr id="33" name="Text Box 31"/>
          <p:cNvSpPr txBox="1">
            <a:spLocks noChangeArrowheads="1"/>
          </p:cNvSpPr>
          <p:nvPr/>
        </p:nvSpPr>
        <p:spPr bwMode="auto">
          <a:xfrm>
            <a:off x="4098925" y="3759200"/>
            <a:ext cx="438150" cy="457200"/>
          </a:xfrm>
          <a:prstGeom prst="rect">
            <a:avLst/>
          </a:prstGeom>
          <a:noFill/>
          <a:ln w="9525">
            <a:noFill/>
            <a:miter lim="800000"/>
            <a:headEnd/>
            <a:tailEnd/>
          </a:ln>
          <a:effectLst/>
        </p:spPr>
        <p:txBody>
          <a:bodyPr wrap="none">
            <a:spAutoFit/>
          </a:bodyPr>
          <a:lstStyle/>
          <a:p>
            <a:r>
              <a:rPr lang="en-US"/>
              <a:t>or</a:t>
            </a:r>
          </a:p>
        </p:txBody>
      </p:sp>
      <p:sp>
        <p:nvSpPr>
          <p:cNvPr id="34" name="Freeform 32"/>
          <p:cNvSpPr>
            <a:spLocks/>
          </p:cNvSpPr>
          <p:nvPr/>
        </p:nvSpPr>
        <p:spPr bwMode="auto">
          <a:xfrm>
            <a:off x="5943600" y="3946525"/>
            <a:ext cx="381000" cy="685800"/>
          </a:xfrm>
          <a:custGeom>
            <a:avLst/>
            <a:gdLst/>
            <a:ahLst/>
            <a:cxnLst>
              <a:cxn ang="0">
                <a:pos x="0" y="432"/>
              </a:cxn>
              <a:cxn ang="0">
                <a:pos x="144" y="0"/>
              </a:cxn>
              <a:cxn ang="0">
                <a:pos x="240" y="432"/>
              </a:cxn>
            </a:cxnLst>
            <a:rect l="0" t="0" r="r" b="b"/>
            <a:pathLst>
              <a:path w="240" h="432">
                <a:moveTo>
                  <a:pt x="0" y="432"/>
                </a:moveTo>
                <a:cubicBezTo>
                  <a:pt x="52" y="216"/>
                  <a:pt x="104" y="0"/>
                  <a:pt x="144" y="0"/>
                </a:cubicBezTo>
                <a:cubicBezTo>
                  <a:pt x="184" y="0"/>
                  <a:pt x="224" y="360"/>
                  <a:pt x="240" y="432"/>
                </a:cubicBezTo>
              </a:path>
            </a:pathLst>
          </a:custGeom>
          <a:noFill/>
          <a:ln w="19050" cap="flat" cmpd="sng">
            <a:solidFill>
              <a:schemeClr val="tx1"/>
            </a:solidFill>
            <a:prstDash val="solid"/>
            <a:round/>
            <a:headEnd/>
            <a:tailEnd/>
          </a:ln>
          <a:effectLst/>
        </p:spPr>
        <p:txBody>
          <a:bodyPr/>
          <a:lstStyle/>
          <a:p>
            <a:endParaRPr lang="en-US"/>
          </a:p>
        </p:txBody>
      </p:sp>
      <p:sp>
        <p:nvSpPr>
          <p:cNvPr id="35" name="Freeform 33"/>
          <p:cNvSpPr>
            <a:spLocks/>
          </p:cNvSpPr>
          <p:nvPr/>
        </p:nvSpPr>
        <p:spPr bwMode="auto">
          <a:xfrm>
            <a:off x="7010400" y="3946525"/>
            <a:ext cx="457200" cy="685800"/>
          </a:xfrm>
          <a:custGeom>
            <a:avLst/>
            <a:gdLst/>
            <a:ahLst/>
            <a:cxnLst>
              <a:cxn ang="0">
                <a:pos x="0" y="432"/>
              </a:cxn>
              <a:cxn ang="0">
                <a:pos x="144" y="0"/>
              </a:cxn>
              <a:cxn ang="0">
                <a:pos x="240" y="432"/>
              </a:cxn>
            </a:cxnLst>
            <a:rect l="0" t="0" r="r" b="b"/>
            <a:pathLst>
              <a:path w="240" h="432">
                <a:moveTo>
                  <a:pt x="0" y="432"/>
                </a:moveTo>
                <a:cubicBezTo>
                  <a:pt x="52" y="216"/>
                  <a:pt x="104" y="0"/>
                  <a:pt x="144" y="0"/>
                </a:cubicBezTo>
                <a:cubicBezTo>
                  <a:pt x="184" y="0"/>
                  <a:pt x="224" y="360"/>
                  <a:pt x="240" y="432"/>
                </a:cubicBezTo>
              </a:path>
            </a:pathLst>
          </a:custGeom>
          <a:noFill/>
          <a:ln w="19050" cap="flat" cmpd="sng">
            <a:solidFill>
              <a:schemeClr val="tx1"/>
            </a:solidFill>
            <a:prstDash val="solid"/>
            <a:round/>
            <a:headEnd/>
            <a:tailEnd/>
          </a:ln>
          <a:effectLst/>
        </p:spPr>
        <p:txBody>
          <a:bodyPr/>
          <a:lstStyle/>
          <a:p>
            <a:endParaRPr lang="en-US"/>
          </a:p>
        </p:txBody>
      </p:sp>
      <p:sp>
        <p:nvSpPr>
          <p:cNvPr id="36" name="Freeform 34"/>
          <p:cNvSpPr>
            <a:spLocks/>
          </p:cNvSpPr>
          <p:nvPr/>
        </p:nvSpPr>
        <p:spPr bwMode="auto">
          <a:xfrm>
            <a:off x="6629400" y="4098925"/>
            <a:ext cx="457200" cy="533400"/>
          </a:xfrm>
          <a:custGeom>
            <a:avLst/>
            <a:gdLst/>
            <a:ahLst/>
            <a:cxnLst>
              <a:cxn ang="0">
                <a:pos x="0" y="432"/>
              </a:cxn>
              <a:cxn ang="0">
                <a:pos x="144" y="0"/>
              </a:cxn>
              <a:cxn ang="0">
                <a:pos x="240" y="432"/>
              </a:cxn>
            </a:cxnLst>
            <a:rect l="0" t="0" r="r" b="b"/>
            <a:pathLst>
              <a:path w="240" h="432">
                <a:moveTo>
                  <a:pt x="0" y="432"/>
                </a:moveTo>
                <a:cubicBezTo>
                  <a:pt x="52" y="216"/>
                  <a:pt x="104" y="0"/>
                  <a:pt x="144" y="0"/>
                </a:cubicBezTo>
                <a:cubicBezTo>
                  <a:pt x="184" y="0"/>
                  <a:pt x="224" y="360"/>
                  <a:pt x="240" y="432"/>
                </a:cubicBezTo>
              </a:path>
            </a:pathLst>
          </a:custGeom>
          <a:noFill/>
          <a:ln w="19050" cap="flat" cmpd="sng">
            <a:solidFill>
              <a:schemeClr val="tx1"/>
            </a:solidFill>
            <a:prstDash val="solid"/>
            <a:round/>
            <a:headEnd/>
            <a:tailEnd/>
          </a:ln>
          <a:effec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Matching</a:t>
            </a:r>
          </a:p>
        </p:txBody>
      </p:sp>
      <p:sp>
        <p:nvSpPr>
          <p:cNvPr id="3" name="Content Placeholder 2"/>
          <p:cNvSpPr>
            <a:spLocks noGrp="1"/>
          </p:cNvSpPr>
          <p:nvPr>
            <p:ph idx="1"/>
          </p:nvPr>
        </p:nvSpPr>
        <p:spPr/>
        <p:txBody>
          <a:bodyPr/>
          <a:lstStyle/>
          <a:p>
            <a:r>
              <a:rPr lang="en-US" sz="2800" dirty="0"/>
              <a:t>Given a spectrum, how do we determine how much each of R, G and B to use to match it?</a:t>
            </a:r>
          </a:p>
          <a:p>
            <a:r>
              <a:rPr lang="en-US" sz="2800" dirty="0"/>
              <a:t>First step:</a:t>
            </a:r>
          </a:p>
          <a:p>
            <a:pPr lvl="1"/>
            <a:r>
              <a:rPr lang="en-US" sz="2400" dirty="0"/>
              <a:t>For a light of unit intensity </a:t>
            </a:r>
            <a:r>
              <a:rPr lang="en-US" sz="2400" i="1" dirty="0"/>
              <a:t>at each wavelength</a:t>
            </a:r>
            <a:r>
              <a:rPr lang="en-US" sz="2400" dirty="0"/>
              <a:t>, ask people to match it using some combination of R, G and B primaries</a:t>
            </a:r>
          </a:p>
          <a:p>
            <a:pPr lvl="1"/>
            <a:r>
              <a:rPr lang="en-US" sz="2400" dirty="0"/>
              <a:t>Gives you, r(</a:t>
            </a:r>
            <a:r>
              <a:rPr lang="en-US" sz="2400" dirty="0">
                <a:sym typeface="Symbol" pitchFamily="18" charset="2"/>
              </a:rPr>
              <a:t>), g() and b(), the amount of each primary used for wavelength </a:t>
            </a:r>
          </a:p>
          <a:p>
            <a:pPr lvl="1"/>
            <a:r>
              <a:rPr lang="en-US" sz="2400" dirty="0">
                <a:sym typeface="Symbol" pitchFamily="18" charset="2"/>
              </a:rPr>
              <a:t>Defined for all visible wavelengths, </a:t>
            </a:r>
            <a:r>
              <a:rPr lang="en-US" sz="2400" dirty="0"/>
              <a:t>r(</a:t>
            </a:r>
            <a:r>
              <a:rPr lang="en-US" sz="2400" dirty="0">
                <a:sym typeface="Symbol" pitchFamily="18" charset="2"/>
              </a:rPr>
              <a:t>), g() and b() are the RGB </a:t>
            </a:r>
            <a:r>
              <a:rPr lang="en-US" sz="2400" i="1" dirty="0">
                <a:sym typeface="Symbol" pitchFamily="18" charset="2"/>
              </a:rPr>
              <a:t>color matching functions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569325" cy="1216025"/>
          </a:xfrm>
        </p:spPr>
        <p:txBody>
          <a:bodyPr/>
          <a:lstStyle/>
          <a:p>
            <a:r>
              <a:rPr lang="en-US" dirty="0"/>
              <a:t>The RGB Color Matching Functions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55</a:t>
            </a:fld>
            <a:endParaRPr lang="en-US"/>
          </a:p>
        </p:txBody>
      </p:sp>
      <p:pic>
        <p:nvPicPr>
          <p:cNvPr id="5" name="Picture 3" descr="RGB-matching"/>
          <p:cNvPicPr>
            <a:picLocks noChangeAspect="1" noChangeArrowheads="1"/>
          </p:cNvPicPr>
          <p:nvPr/>
        </p:nvPicPr>
        <p:blipFill>
          <a:blip r:embed="rId3" cstate="print"/>
          <a:srcRect/>
          <a:stretch>
            <a:fillRect/>
          </a:stretch>
        </p:blipFill>
        <p:spPr bwMode="auto">
          <a:xfrm>
            <a:off x="685800" y="1676400"/>
            <a:ext cx="7629525" cy="428466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Computing the Matching</a:t>
            </a:r>
            <a:endParaRPr lang="en-US" dirty="0"/>
          </a:p>
        </p:txBody>
      </p:sp>
      <p:sp>
        <p:nvSpPr>
          <p:cNvPr id="3" name="Content Placeholder 2"/>
          <p:cNvSpPr>
            <a:spLocks noGrp="1"/>
          </p:cNvSpPr>
          <p:nvPr>
            <p:ph idx="1"/>
          </p:nvPr>
        </p:nvSpPr>
        <p:spPr>
          <a:xfrm>
            <a:off x="566738" y="1752600"/>
            <a:ext cx="8348662" cy="4267200"/>
          </a:xfrm>
        </p:spPr>
        <p:txBody>
          <a:bodyPr/>
          <a:lstStyle/>
          <a:p>
            <a:r>
              <a:rPr lang="en-US" sz="2000" dirty="0"/>
              <a:t>Given a spectrum, how do we determine how much each of R, G and B to use to match it?</a:t>
            </a:r>
          </a:p>
          <a:p>
            <a:r>
              <a:rPr lang="en-US" altLang="en-US" sz="2000" dirty="0"/>
              <a:t>The spectrum function that we are trying to match,  E(</a:t>
            </a:r>
            <a:r>
              <a:rPr lang="en-US" altLang="en-US" sz="2000" dirty="0">
                <a:sym typeface="Symbol" pitchFamily="18" charset="2"/>
              </a:rPr>
              <a:t>), </a:t>
            </a:r>
            <a:r>
              <a:rPr lang="en-US" altLang="en-US" sz="2000" dirty="0"/>
              <a:t>gives the amount of energy at each wavelength</a:t>
            </a:r>
          </a:p>
          <a:p>
            <a:r>
              <a:rPr lang="en-US" altLang="en-US" sz="2000" dirty="0"/>
              <a:t>The RGB matching functions describe how much of each primary is needed to give one energy unit’s worth of response at each wavelength</a:t>
            </a:r>
            <a:endParaRPr lang="en-US" altLang="en-US" sz="2000" dirty="0">
              <a:sym typeface="Symbol" pitchFamily="18" charset="2"/>
            </a:endParaRP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56</a:t>
            </a:fld>
            <a:endParaRPr lang="en-US"/>
          </a:p>
        </p:txBody>
      </p:sp>
      <p:graphicFrame>
        <p:nvGraphicFramePr>
          <p:cNvPr id="57348" name="Object 4"/>
          <p:cNvGraphicFramePr>
            <a:graphicFrameLocks/>
          </p:cNvGraphicFramePr>
          <p:nvPr/>
        </p:nvGraphicFramePr>
        <p:xfrm>
          <a:off x="1295400" y="4191000"/>
          <a:ext cx="2819400" cy="401638"/>
        </p:xfrm>
        <a:graphic>
          <a:graphicData uri="http://schemas.openxmlformats.org/presentationml/2006/ole">
            <mc:AlternateContent xmlns:mc="http://schemas.openxmlformats.org/markup-compatibility/2006">
              <mc:Choice xmlns:v="urn:schemas-microsoft-com:vml" Requires="v">
                <p:oleObj name="Equation" r:id="rId2" imgW="1256755" imgH="203112" progId="Equation.3">
                  <p:embed/>
                </p:oleObj>
              </mc:Choice>
              <mc:Fallback>
                <p:oleObj name="Equation" r:id="rId2" imgW="1256755" imgH="203112" progId="Equation.3">
                  <p:embed/>
                  <p:pic>
                    <p:nvPicPr>
                      <p:cNvPr id="0" name="Picture 1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1000"/>
                        <a:ext cx="28194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p:cNvGraphicFramePr>
          <p:nvPr/>
        </p:nvGraphicFramePr>
        <p:xfrm>
          <a:off x="4953000" y="4114800"/>
          <a:ext cx="2195513" cy="1752600"/>
        </p:xfrm>
        <a:graphic>
          <a:graphicData uri="http://schemas.openxmlformats.org/presentationml/2006/ole">
            <mc:AlternateContent xmlns:mc="http://schemas.openxmlformats.org/markup-compatibility/2006">
              <mc:Choice xmlns:v="urn:schemas-microsoft-com:vml" Requires="v">
                <p:oleObj name="Equation" r:id="rId4" imgW="1168400" imgH="889000" progId="Equation.3">
                  <p:embed/>
                </p:oleObj>
              </mc:Choice>
              <mc:Fallback>
                <p:oleObj name="Equation" r:id="rId4" imgW="1168400" imgH="889000" progId="Equation.3">
                  <p:embed/>
                  <p:pic>
                    <p:nvPicPr>
                      <p:cNvPr id="0" name="Picture 10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14800"/>
                        <a:ext cx="21955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dirty="0"/>
              <a:t>Color Spaces</a:t>
            </a:r>
          </a:p>
          <a:p>
            <a:r>
              <a:rPr lang="en-US" dirty="0"/>
              <a:t>Color Quantization </a:t>
            </a:r>
          </a:p>
          <a:p>
            <a:r>
              <a:rPr lang="en-US" dirty="0"/>
              <a:t>Dithering</a:t>
            </a:r>
          </a:p>
        </p:txBody>
      </p:sp>
      <p:sp>
        <p:nvSpPr>
          <p:cNvPr id="5" name="Slide Number Placeholder 4"/>
          <p:cNvSpPr>
            <a:spLocks noGrp="1"/>
          </p:cNvSpPr>
          <p:nvPr>
            <p:ph type="sldNum" sz="quarter" idx="12"/>
          </p:nvPr>
        </p:nvSpPr>
        <p:spPr/>
        <p:txBody>
          <a:bodyPr/>
          <a:lstStyle/>
          <a:p>
            <a:fld id="{87037288-ABAD-4E56-93DB-19D719620939}" type="slidenum">
              <a:rPr lang="en-US" smtClean="0"/>
              <a:pPr/>
              <a:t>57</a:t>
            </a:fld>
            <a:endParaRPr lang="en-US"/>
          </a:p>
        </p:txBody>
      </p:sp>
    </p:spTree>
    <p:extLst>
      <p:ext uri="{BB962C8B-B14F-4D97-AF65-F5344CB8AC3E}">
        <p14:creationId xmlns:p14="http://schemas.microsoft.com/office/powerpoint/2010/main" val="3292819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Spaces</a:t>
            </a:r>
          </a:p>
        </p:txBody>
      </p:sp>
      <p:sp>
        <p:nvSpPr>
          <p:cNvPr id="3" name="Content Placeholder 2"/>
          <p:cNvSpPr>
            <a:spLocks noGrp="1"/>
          </p:cNvSpPr>
          <p:nvPr>
            <p:ph idx="1"/>
          </p:nvPr>
        </p:nvSpPr>
        <p:spPr/>
        <p:txBody>
          <a:bodyPr/>
          <a:lstStyle/>
          <a:p>
            <a:r>
              <a:rPr lang="en-US" sz="2400" dirty="0"/>
              <a:t>The principle of </a:t>
            </a:r>
            <a:r>
              <a:rPr lang="en-US" sz="2400" dirty="0" err="1"/>
              <a:t>trichromacy</a:t>
            </a:r>
            <a:r>
              <a:rPr lang="en-US" sz="2400" dirty="0"/>
              <a:t> means that the colors displayable are all the linear combination of primaries</a:t>
            </a:r>
          </a:p>
          <a:p>
            <a:r>
              <a:rPr lang="en-US" sz="2400" dirty="0"/>
              <a:t>Taking linear combinations of R, G and B defines the </a:t>
            </a:r>
            <a:r>
              <a:rPr lang="en-US" sz="2400" i="1" dirty="0"/>
              <a:t>RGB color space</a:t>
            </a:r>
            <a:endParaRPr lang="en-US" sz="2400" dirty="0"/>
          </a:p>
          <a:p>
            <a:pPr lvl="1"/>
            <a:r>
              <a:rPr lang="en-US" sz="2000" dirty="0"/>
              <a:t>the range of perceptible colors generated by adding some part of each of R, G and B</a:t>
            </a:r>
          </a:p>
          <a:p>
            <a:r>
              <a:rPr lang="en-US" sz="2400" dirty="0"/>
              <a:t>If R, G and B correspond to a monitor’s phosphors (monitor RGB), then the space is the range of colors displayable on the monitor</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RGB Color Space</a:t>
            </a:r>
          </a:p>
        </p:txBody>
      </p:sp>
      <p:sp>
        <p:nvSpPr>
          <p:cNvPr id="3" name="Content Placeholder 2"/>
          <p:cNvSpPr>
            <a:spLocks noGrp="1"/>
          </p:cNvSpPr>
          <p:nvPr>
            <p:ph idx="1"/>
          </p:nvPr>
        </p:nvSpPr>
        <p:spPr/>
        <p:txBody>
          <a:bodyPr/>
          <a:lstStyle/>
          <a:p>
            <a:r>
              <a:rPr lang="en-US" dirty="0"/>
              <a:t>Demo</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59</a:t>
            </a:fld>
            <a:endParaRPr lang="en-US"/>
          </a:p>
        </p:txBody>
      </p:sp>
      <p:pic>
        <p:nvPicPr>
          <p:cNvPr id="117761" name="Picture 1"/>
          <p:cNvPicPr>
            <a:picLocks noChangeAspect="1" noChangeArrowheads="1"/>
          </p:cNvPicPr>
          <p:nvPr/>
        </p:nvPicPr>
        <p:blipFill>
          <a:blip r:embed="rId2" cstate="print"/>
          <a:srcRect/>
          <a:stretch>
            <a:fillRect/>
          </a:stretch>
        </p:blipFill>
        <p:spPr bwMode="auto">
          <a:xfrm>
            <a:off x="2362200" y="2514600"/>
            <a:ext cx="3552825" cy="29527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Images</a:t>
            </a:r>
          </a:p>
        </p:txBody>
      </p:sp>
      <p:sp>
        <p:nvSpPr>
          <p:cNvPr id="4" name="Rectangle 3"/>
          <p:cNvSpPr txBox="1">
            <a:spLocks noChangeArrowheads="1"/>
          </p:cNvSpPr>
          <p:nvPr/>
        </p:nvSpPr>
        <p:spPr bwMode="auto">
          <a:xfrm>
            <a:off x="685800" y="1828800"/>
            <a:ext cx="8458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The information stored in images is often continuous in nature</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For example, consider the ideal photograph:</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It captures the intensity of light at a particular set of points coming from a particular set of directions (it’s called </a:t>
            </a:r>
            <a:r>
              <a:rPr kumimoji="0" lang="en-US" sz="2000" b="0" i="1" u="none" strike="noStrike" kern="0" cap="none" spc="0" normalizeH="0" baseline="0" noProof="0" dirty="0">
                <a:ln>
                  <a:noFill/>
                </a:ln>
                <a:solidFill>
                  <a:schemeClr val="tx1"/>
                </a:solidFill>
                <a:effectLst/>
                <a:uLnTx/>
                <a:uFillTx/>
                <a:latin typeface="+mn-lt"/>
              </a:rPr>
              <a:t>irradiance</a:t>
            </a:r>
            <a:r>
              <a:rPr kumimoji="0" lang="en-US" sz="2000" b="0" i="0" u="none" strike="noStrike" kern="0" cap="none" spc="0" normalizeH="0" baseline="0" noProof="0" dirty="0">
                <a:ln>
                  <a:noFill/>
                </a:ln>
                <a:solidFill>
                  <a:schemeClr val="tx1"/>
                </a:solidFill>
                <a:effectLst/>
                <a:uLnTx/>
                <a:uFillTx/>
                <a:latin typeface="+mn-lt"/>
              </a:rPr>
              <a:t>)</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The intensity of light arriving at the camera can be any positive real number, and it </a:t>
            </a:r>
            <a:r>
              <a:rPr kumimoji="0" lang="en-US" sz="2000" b="0" i="1" u="none" strike="noStrike" kern="0" cap="none" spc="0" normalizeH="0" baseline="0" noProof="0" dirty="0">
                <a:ln>
                  <a:noFill/>
                </a:ln>
                <a:solidFill>
                  <a:schemeClr val="tx1"/>
                </a:solidFill>
                <a:effectLst/>
                <a:uLnTx/>
                <a:uFillTx/>
                <a:latin typeface="+mn-lt"/>
              </a:rPr>
              <a:t>mostly</a:t>
            </a:r>
            <a:r>
              <a:rPr kumimoji="0" lang="en-US" sz="2000" b="0" i="0" u="none" strike="noStrike" kern="0" cap="none" spc="0" normalizeH="0" baseline="0" noProof="0" dirty="0">
                <a:ln>
                  <a:noFill/>
                </a:ln>
                <a:solidFill>
                  <a:schemeClr val="tx1"/>
                </a:solidFill>
                <a:effectLst/>
                <a:uLnTx/>
                <a:uFillTx/>
                <a:latin typeface="+mn-lt"/>
              </a:rPr>
              <a:t> varies smoothly over space</a:t>
            </a:r>
          </a:p>
          <a:p>
            <a:pPr marL="908050" lvl="1" indent="-436563" eaLnBrk="1" hangingPunct="1">
              <a:spcBef>
                <a:spcPct val="20000"/>
              </a:spcBef>
              <a:buClr>
                <a:schemeClr val="accent2"/>
              </a:buClr>
              <a:buFont typeface="Wingdings" pitchFamily="2" charset="2"/>
              <a:buChar char="n"/>
              <a:defRPr/>
            </a:pPr>
            <a:r>
              <a:rPr lang="en-US" sz="2000" kern="0" dirty="0"/>
              <a:t>The world we see is not pixelated </a:t>
            </a:r>
            <a:endParaRPr kumimoji="0" lang="en-US" sz="2000" b="0" i="0" u="none" strike="noStrike" kern="0" cap="none" spc="0" normalizeH="0" baseline="0" noProof="0" dirty="0">
              <a:ln>
                <a:noFill/>
              </a:ln>
              <a:solidFill>
                <a:schemeClr val="tx1"/>
              </a:solidFill>
              <a:effectLst/>
              <a:uLnTx/>
              <a:uFillTx/>
              <a:latin typeface="+mn-lt"/>
            </a:endParaRPr>
          </a:p>
          <a:p>
            <a:pPr marL="1365250" lvl="2" indent="-436563" eaLnBrk="1" hangingPunct="1">
              <a:spcBef>
                <a:spcPct val="20000"/>
              </a:spcBef>
              <a:buClr>
                <a:schemeClr val="accent2"/>
              </a:buClr>
              <a:buFont typeface="Wingdings" pitchFamily="2" charset="2"/>
              <a:buChar char="n"/>
              <a:defRPr/>
            </a:pPr>
            <a:r>
              <a:rPr kumimoji="0" lang="en-US" sz="2000" b="0" i="0" u="none" strike="noStrike" kern="0" cap="none" spc="0" normalizeH="0" baseline="0" noProof="0" dirty="0">
                <a:ln>
                  <a:noFill/>
                </a:ln>
                <a:solidFill>
                  <a:schemeClr val="tx1"/>
                </a:solidFill>
                <a:effectLst/>
                <a:uLnTx/>
                <a:uFillTx/>
                <a:latin typeface="+mn-lt"/>
              </a:rPr>
              <a:t>Where do you see spatial </a:t>
            </a:r>
            <a:r>
              <a:rPr kumimoji="0" lang="en-US" sz="2000" b="0" i="1" u="none" strike="noStrike" kern="0" cap="none" spc="0" normalizeH="0" baseline="0" noProof="0" dirty="0">
                <a:ln>
                  <a:noFill/>
                </a:ln>
                <a:solidFill>
                  <a:schemeClr val="tx1"/>
                </a:solidFill>
                <a:effectLst/>
                <a:uLnTx/>
                <a:uFillTx/>
                <a:latin typeface="+mn-lt"/>
              </a:rPr>
              <a:t>discontinuities</a:t>
            </a:r>
            <a:r>
              <a:rPr kumimoji="0" lang="en-US" sz="2000" b="0" i="0" u="none" strike="noStrike" kern="0" cap="none" spc="0" normalizeH="0" baseline="0" noProof="0" dirty="0">
                <a:ln>
                  <a:noFill/>
                </a:ln>
                <a:solidFill>
                  <a:schemeClr val="tx1"/>
                </a:solidFill>
                <a:effectLst/>
                <a:uLnTx/>
                <a:uFillTx/>
                <a:latin typeface="+mn-lt"/>
              </a:rPr>
              <a:t> in a photograph?</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Line 4"/>
          <p:cNvSpPr>
            <a:spLocks noChangeShapeType="1"/>
          </p:cNvSpPr>
          <p:nvPr/>
        </p:nvSpPr>
        <p:spPr bwMode="auto">
          <a:xfrm>
            <a:off x="2819400" y="5162550"/>
            <a:ext cx="0" cy="1009650"/>
          </a:xfrm>
          <a:prstGeom prst="line">
            <a:avLst/>
          </a:prstGeom>
          <a:noFill/>
          <a:ln w="57150">
            <a:solidFill>
              <a:schemeClr val="tx1"/>
            </a:solidFill>
            <a:round/>
            <a:headEnd/>
            <a:tailEnd/>
          </a:ln>
          <a:effectLst/>
        </p:spPr>
        <p:txBody>
          <a:bodyPr/>
          <a:lstStyle/>
          <a:p>
            <a:endParaRPr lang="en-US"/>
          </a:p>
        </p:txBody>
      </p:sp>
      <p:sp>
        <p:nvSpPr>
          <p:cNvPr id="7" name="Text Box 5"/>
          <p:cNvSpPr txBox="1">
            <a:spLocks noChangeArrowheads="1"/>
          </p:cNvSpPr>
          <p:nvPr/>
        </p:nvSpPr>
        <p:spPr bwMode="auto">
          <a:xfrm>
            <a:off x="2057400" y="5543550"/>
            <a:ext cx="758825" cy="457200"/>
          </a:xfrm>
          <a:prstGeom prst="rect">
            <a:avLst/>
          </a:prstGeom>
          <a:noFill/>
          <a:ln w="9525">
            <a:noFill/>
            <a:miter lim="800000"/>
            <a:headEnd/>
            <a:tailEnd/>
          </a:ln>
          <a:effectLst/>
        </p:spPr>
        <p:txBody>
          <a:bodyPr wrap="none">
            <a:spAutoFit/>
          </a:bodyPr>
          <a:lstStyle/>
          <a:p>
            <a:r>
              <a:rPr lang="en-US"/>
              <a:t>Film</a:t>
            </a:r>
          </a:p>
        </p:txBody>
      </p:sp>
      <p:sp>
        <p:nvSpPr>
          <p:cNvPr id="8" name="Oval 6"/>
          <p:cNvSpPr>
            <a:spLocks noChangeArrowheads="1"/>
          </p:cNvSpPr>
          <p:nvPr/>
        </p:nvSpPr>
        <p:spPr bwMode="auto">
          <a:xfrm>
            <a:off x="4038600" y="5743575"/>
            <a:ext cx="152400" cy="152400"/>
          </a:xfrm>
          <a:prstGeom prst="ellipse">
            <a:avLst/>
          </a:prstGeom>
          <a:solidFill>
            <a:srgbClr val="00B050"/>
          </a:solidFill>
          <a:ln w="9525">
            <a:solidFill>
              <a:schemeClr val="tx1"/>
            </a:solidFill>
            <a:round/>
            <a:headEnd/>
            <a:tailEnd/>
          </a:ln>
          <a:effectLst/>
        </p:spPr>
        <p:txBody>
          <a:bodyPr wrap="none" anchor="ctr"/>
          <a:lstStyle/>
          <a:p>
            <a:endParaRPr lang="en-US"/>
          </a:p>
        </p:txBody>
      </p:sp>
      <p:sp>
        <p:nvSpPr>
          <p:cNvPr id="9" name="Text Box 7"/>
          <p:cNvSpPr txBox="1">
            <a:spLocks noChangeArrowheads="1"/>
          </p:cNvSpPr>
          <p:nvPr/>
        </p:nvSpPr>
        <p:spPr bwMode="auto">
          <a:xfrm>
            <a:off x="3489325" y="5867400"/>
            <a:ext cx="1562100" cy="457200"/>
          </a:xfrm>
          <a:prstGeom prst="rect">
            <a:avLst/>
          </a:prstGeom>
          <a:noFill/>
          <a:ln w="9525">
            <a:noFill/>
            <a:miter lim="800000"/>
            <a:headEnd/>
            <a:tailEnd/>
          </a:ln>
          <a:effectLst/>
        </p:spPr>
        <p:txBody>
          <a:bodyPr wrap="none">
            <a:spAutoFit/>
          </a:bodyPr>
          <a:lstStyle/>
          <a:p>
            <a:r>
              <a:rPr lang="en-US" dirty="0"/>
              <a:t>Focal point</a:t>
            </a:r>
          </a:p>
        </p:txBody>
      </p:sp>
      <p:sp>
        <p:nvSpPr>
          <p:cNvPr id="10" name="Tree"/>
          <p:cNvSpPr>
            <a:spLocks noEditPoints="1" noChangeArrowheads="1"/>
          </p:cNvSpPr>
          <p:nvPr/>
        </p:nvSpPr>
        <p:spPr bwMode="auto">
          <a:xfrm>
            <a:off x="5600700" y="5108575"/>
            <a:ext cx="781050" cy="10096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1" name="Line 9"/>
          <p:cNvSpPr>
            <a:spLocks noChangeShapeType="1"/>
          </p:cNvSpPr>
          <p:nvPr/>
        </p:nvSpPr>
        <p:spPr bwMode="auto">
          <a:xfrm flipH="1">
            <a:off x="2819400" y="5564886"/>
            <a:ext cx="2971800" cy="457200"/>
          </a:xfrm>
          <a:prstGeom prst="line">
            <a:avLst/>
          </a:prstGeom>
          <a:noFill/>
          <a:ln w="28575">
            <a:solidFill>
              <a:schemeClr val="tx1"/>
            </a:solidFill>
            <a:round/>
            <a:headEnd/>
            <a:tailEnd type="triangle" w="med" len="med"/>
          </a:ln>
          <a:effectLst/>
        </p:spPr>
        <p:txBody>
          <a:bodyPr/>
          <a:lstStyle/>
          <a:p>
            <a:endParaRPr lang="en-US"/>
          </a:p>
        </p:txBody>
      </p:sp>
      <p:sp>
        <p:nvSpPr>
          <p:cNvPr id="13" name="Slide Number Placeholder 12"/>
          <p:cNvSpPr>
            <a:spLocks noGrp="1"/>
          </p:cNvSpPr>
          <p:nvPr>
            <p:ph type="sldNum" sz="quarter" idx="12"/>
          </p:nvPr>
        </p:nvSpPr>
        <p:spPr>
          <a:xfrm>
            <a:off x="6172200" y="6610350"/>
            <a:ext cx="1981200" cy="476250"/>
          </a:xfrm>
        </p:spPr>
        <p:txBody>
          <a:bodyPr/>
          <a:lstStyle/>
          <a:p>
            <a:fld id="{87037288-ABAD-4E56-93DB-19D719620939}"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RGB</a:t>
            </a:r>
          </a:p>
        </p:txBody>
      </p:sp>
      <p:sp>
        <p:nvSpPr>
          <p:cNvPr id="3" name="Content Placeholder 2"/>
          <p:cNvSpPr>
            <a:spLocks noGrp="1"/>
          </p:cNvSpPr>
          <p:nvPr>
            <p:ph idx="1"/>
          </p:nvPr>
        </p:nvSpPr>
        <p:spPr/>
        <p:txBody>
          <a:bodyPr/>
          <a:lstStyle/>
          <a:p>
            <a:r>
              <a:rPr lang="en-US" sz="2400" dirty="0"/>
              <a:t>Can only represent a small range of all the colors humans are capable of perceiving (particularly for monitor RGB)</a:t>
            </a:r>
          </a:p>
          <a:p>
            <a:r>
              <a:rPr lang="en-US" sz="2400" dirty="0"/>
              <a:t>It isn’t easy for humans to say how much of RGB to use to make a given color</a:t>
            </a:r>
          </a:p>
          <a:p>
            <a:pPr lvl="1"/>
            <a:r>
              <a:rPr lang="en-US" sz="1800" dirty="0"/>
              <a:t>How much R, G and B is there in “brown”? (Answer: .64,.16, .16)</a:t>
            </a:r>
          </a:p>
          <a:p>
            <a:r>
              <a:rPr lang="en-US" sz="2400" dirty="0"/>
              <a:t>Perceptually non-linear</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CIE XYZ Color Space</a:t>
            </a:r>
          </a:p>
        </p:txBody>
      </p:sp>
      <p:sp>
        <p:nvSpPr>
          <p:cNvPr id="3" name="Content Placeholder 2"/>
          <p:cNvSpPr>
            <a:spLocks noGrp="1"/>
          </p:cNvSpPr>
          <p:nvPr>
            <p:ph idx="1"/>
          </p:nvPr>
        </p:nvSpPr>
        <p:spPr/>
        <p:txBody>
          <a:bodyPr/>
          <a:lstStyle/>
          <a:p>
            <a:pPr marL="469900" lvl="1" indent="-469900">
              <a:buFont typeface="Wingdings" pitchFamily="2" charset="2"/>
              <a:buChar char="o"/>
            </a:pPr>
            <a:r>
              <a:rPr lang="en-US" sz="2400" dirty="0"/>
              <a:t>Imaginary primaries</a:t>
            </a:r>
          </a:p>
          <a:p>
            <a:pPr lvl="1"/>
            <a:r>
              <a:rPr lang="en-US" sz="2000" dirty="0"/>
              <a:t>X, Y, Z </a:t>
            </a:r>
          </a:p>
          <a:p>
            <a:pPr lvl="1"/>
            <a:r>
              <a:rPr lang="en-US" sz="2000" dirty="0"/>
              <a:t>Y component intended to correspond to intensity</a:t>
            </a:r>
          </a:p>
          <a:p>
            <a:pPr lvl="1"/>
            <a:r>
              <a:rPr lang="en-US" sz="2000" dirty="0"/>
              <a:t>Cannot produce the primaries – need negative light!</a:t>
            </a:r>
          </a:p>
          <a:p>
            <a:r>
              <a:rPr lang="en-US" sz="2400" dirty="0"/>
              <a:t>Defined in 1931 to describe the full space of perceptible colors</a:t>
            </a:r>
          </a:p>
          <a:p>
            <a:pPr lvl="1"/>
            <a:r>
              <a:rPr lang="en-US" sz="2000" dirty="0"/>
              <a:t>Revisions now used by color professionals</a:t>
            </a:r>
          </a:p>
          <a:p>
            <a:r>
              <a:rPr lang="en-US" sz="2400" dirty="0"/>
              <a:t>Color matching functions are everywhere positive</a:t>
            </a:r>
          </a:p>
          <a:p>
            <a:r>
              <a:rPr lang="en-US" sz="2400" dirty="0"/>
              <a:t>Most frequently set x=X/(X+Y+Z) and y=Y/(X+Y+Z)</a:t>
            </a:r>
          </a:p>
          <a:p>
            <a:pPr lvl="1"/>
            <a:r>
              <a:rPr lang="en-US" sz="2000" dirty="0" err="1"/>
              <a:t>x,y</a:t>
            </a:r>
            <a:r>
              <a:rPr lang="en-US" sz="2000" dirty="0"/>
              <a:t> are coordinates on a constant brightness slice</a:t>
            </a:r>
          </a:p>
          <a:p>
            <a:endParaRPr lang="en-US" sz="2400"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CIE Matching Functions</a:t>
            </a:r>
          </a:p>
        </p:txBody>
      </p:sp>
      <p:pic>
        <p:nvPicPr>
          <p:cNvPr id="151555" name="Picture 3" descr="XYZ-matching"/>
          <p:cNvPicPr>
            <a:picLocks noChangeAspect="1" noChangeArrowheads="1"/>
          </p:cNvPicPr>
          <p:nvPr/>
        </p:nvPicPr>
        <p:blipFill>
          <a:blip r:embed="rId2" cstate="print"/>
          <a:srcRect/>
          <a:stretch>
            <a:fillRect/>
          </a:stretch>
        </p:blipFill>
        <p:spPr bwMode="auto">
          <a:xfrm>
            <a:off x="990600" y="1752600"/>
            <a:ext cx="7169150" cy="415766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304800"/>
            <a:ext cx="7772400" cy="1143000"/>
          </a:xfrm>
          <a:noFill/>
          <a:ln/>
        </p:spPr>
        <p:txBody>
          <a:bodyPr lIns="90487" tIns="44450" rIns="90487" bIns="44450"/>
          <a:lstStyle/>
          <a:p>
            <a:r>
              <a:rPr lang="en-US" altLang="en-US"/>
              <a:t>CIE x, y</a:t>
            </a:r>
          </a:p>
        </p:txBody>
      </p:sp>
      <p:pic>
        <p:nvPicPr>
          <p:cNvPr id="150531" name="Picture 3"/>
          <p:cNvPicPr>
            <a:picLocks noChangeAspect="1" noChangeArrowheads="1"/>
          </p:cNvPicPr>
          <p:nvPr/>
        </p:nvPicPr>
        <p:blipFill>
          <a:blip r:embed="rId2" cstate="print"/>
          <a:srcRect/>
          <a:stretch>
            <a:fillRect/>
          </a:stretch>
        </p:blipFill>
        <p:spPr bwMode="auto">
          <a:xfrm>
            <a:off x="1219200" y="1676400"/>
            <a:ext cx="4157663" cy="4495800"/>
          </a:xfrm>
          <a:prstGeom prst="rect">
            <a:avLst/>
          </a:prstGeom>
          <a:noFill/>
        </p:spPr>
      </p:pic>
      <p:sp>
        <p:nvSpPr>
          <p:cNvPr id="150532" name="Text Box 4"/>
          <p:cNvSpPr txBox="1">
            <a:spLocks noChangeArrowheads="1"/>
          </p:cNvSpPr>
          <p:nvPr/>
        </p:nvSpPr>
        <p:spPr bwMode="auto">
          <a:xfrm>
            <a:off x="5943600" y="1828800"/>
            <a:ext cx="2438400" cy="2647950"/>
          </a:xfrm>
          <a:prstGeom prst="rect">
            <a:avLst/>
          </a:prstGeom>
          <a:noFill/>
          <a:ln w="9525">
            <a:noFill/>
            <a:miter lim="800000"/>
            <a:headEnd/>
            <a:tailEnd/>
          </a:ln>
          <a:effectLst/>
        </p:spPr>
        <p:txBody>
          <a:bodyPr>
            <a:spAutoFit/>
          </a:bodyPr>
          <a:lstStyle/>
          <a:p>
            <a:r>
              <a:rPr lang="en-US" dirty="0"/>
              <a:t>Note: This is a representation on a projector with limited range, so the correct colors are not being displayed</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Standard RGB</a:t>
            </a:r>
            <a:r>
              <a:rPr lang="en-US" dirty="0">
                <a:latin typeface="Times New Roman" panose="02020603050405020304" pitchFamily="18" charset="0"/>
                <a:cs typeface="Times New Roman" pitchFamily="18" charset="0"/>
              </a:rPr>
              <a:t>↔</a:t>
            </a:r>
            <a:r>
              <a:rPr lang="en-US" dirty="0"/>
              <a:t>XYZ</a:t>
            </a:r>
          </a:p>
        </p:txBody>
      </p:sp>
      <p:graphicFrame>
        <p:nvGraphicFramePr>
          <p:cNvPr id="116739" name="Object 3"/>
          <p:cNvGraphicFramePr>
            <a:graphicFrameLocks noChangeAspect="1"/>
          </p:cNvGraphicFramePr>
          <p:nvPr/>
        </p:nvGraphicFramePr>
        <p:xfrm>
          <a:off x="2078038" y="1828800"/>
          <a:ext cx="4227512" cy="1266825"/>
        </p:xfrm>
        <a:graphic>
          <a:graphicData uri="http://schemas.openxmlformats.org/presentationml/2006/ole">
            <mc:AlternateContent xmlns:mc="http://schemas.openxmlformats.org/markup-compatibility/2006">
              <mc:Choice xmlns:v="urn:schemas-microsoft-com:vml" Requires="v">
                <p:oleObj name="Equation" r:id="rId2" imgW="2374900" imgH="711200" progId="Equation.3">
                  <p:embed/>
                </p:oleObj>
              </mc:Choice>
              <mc:Fallback>
                <p:oleObj name="Equation" r:id="rId2" imgW="2374900" imgH="711200" progId="Equation.3">
                  <p:embed/>
                  <p:pic>
                    <p:nvPicPr>
                      <p:cNvPr id="0" name="Picture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828800"/>
                        <a:ext cx="4227512"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0" name="Object 4"/>
          <p:cNvGraphicFramePr>
            <a:graphicFrameLocks noChangeAspect="1"/>
          </p:cNvGraphicFramePr>
          <p:nvPr/>
        </p:nvGraphicFramePr>
        <p:xfrm>
          <a:off x="1925638" y="3124200"/>
          <a:ext cx="4759325" cy="1250950"/>
        </p:xfrm>
        <a:graphic>
          <a:graphicData uri="http://schemas.openxmlformats.org/presentationml/2006/ole">
            <mc:AlternateContent xmlns:mc="http://schemas.openxmlformats.org/markup-compatibility/2006">
              <mc:Choice xmlns:v="urn:schemas-microsoft-com:vml" Requires="v">
                <p:oleObj name="Equation" r:id="rId4" imgW="2705100" imgH="711200" progId="Equation.3">
                  <p:embed/>
                </p:oleObj>
              </mc:Choice>
              <mc:Fallback>
                <p:oleObj name="Equation" r:id="rId4" imgW="2705100" imgH="711200" progId="Equation.3">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638" y="3124200"/>
                        <a:ext cx="4759325"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1" name="Rectangle 5"/>
          <p:cNvSpPr>
            <a:spLocks noGrp="1" noChangeArrowheads="1"/>
          </p:cNvSpPr>
          <p:nvPr>
            <p:ph type="body" idx="1"/>
          </p:nvPr>
        </p:nvSpPr>
        <p:spPr>
          <a:xfrm>
            <a:off x="685800" y="4495800"/>
            <a:ext cx="7924800" cy="1447800"/>
          </a:xfrm>
        </p:spPr>
        <p:txBody>
          <a:bodyPr/>
          <a:lstStyle/>
          <a:p>
            <a:r>
              <a:rPr lang="en-US" sz="2400" dirty="0"/>
              <a:t>Note that each matrix is the inverse of the other</a:t>
            </a:r>
          </a:p>
          <a:p>
            <a:r>
              <a:rPr lang="en-US" sz="2400" dirty="0"/>
              <a:t>Recall, Y encodes brightness, so the matrix tells us how to go from RGB to grey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p:spPr>
        <p:txBody>
          <a:bodyPr lIns="90487" tIns="44450" rIns="90487" bIns="44450"/>
          <a:lstStyle/>
          <a:p>
            <a:r>
              <a:rPr lang="en-US" altLang="en-US"/>
              <a:t>Determining Gamuts</a:t>
            </a:r>
          </a:p>
        </p:txBody>
      </p:sp>
      <p:sp>
        <p:nvSpPr>
          <p:cNvPr id="117763" name="Rectangle 3"/>
          <p:cNvSpPr>
            <a:spLocks noGrp="1" noChangeArrowheads="1"/>
          </p:cNvSpPr>
          <p:nvPr>
            <p:ph type="body" idx="1"/>
          </p:nvPr>
        </p:nvSpPr>
        <p:spPr>
          <a:xfrm>
            <a:off x="3962400" y="1752600"/>
            <a:ext cx="4876800" cy="3962400"/>
          </a:xfrm>
        </p:spPr>
        <p:txBody>
          <a:bodyPr/>
          <a:lstStyle/>
          <a:p>
            <a:r>
              <a:rPr lang="en-US" sz="2400" dirty="0"/>
              <a:t>Gamut: The range of colors that can be represented or reproduced</a:t>
            </a:r>
          </a:p>
          <a:p>
            <a:r>
              <a:rPr lang="en-US" sz="2400" dirty="0"/>
              <a:t>Plot the matching coordinates for each primary. </a:t>
            </a:r>
            <a:r>
              <a:rPr lang="en-US" sz="2400" dirty="0" err="1"/>
              <a:t>eg</a:t>
            </a:r>
            <a:r>
              <a:rPr lang="en-US" sz="2400" dirty="0"/>
              <a:t> R, G, B</a:t>
            </a:r>
          </a:p>
          <a:p>
            <a:r>
              <a:rPr lang="en-US" sz="2400" dirty="0"/>
              <a:t>Region contained in triangle (3 primaries) is gamut</a:t>
            </a:r>
          </a:p>
          <a:p>
            <a:r>
              <a:rPr lang="en-US" sz="2400" dirty="0"/>
              <a:t>Really, it’s a 3D thing, with the color cube distorted and embedded in the XYZ gamut</a:t>
            </a:r>
          </a:p>
        </p:txBody>
      </p:sp>
      <p:sp>
        <p:nvSpPr>
          <p:cNvPr id="117764" name="Line 4"/>
          <p:cNvSpPr>
            <a:spLocks noChangeShapeType="1"/>
          </p:cNvSpPr>
          <p:nvPr/>
        </p:nvSpPr>
        <p:spPr bwMode="auto">
          <a:xfrm>
            <a:off x="838200" y="5105400"/>
            <a:ext cx="2667000" cy="0"/>
          </a:xfrm>
          <a:prstGeom prst="line">
            <a:avLst/>
          </a:prstGeom>
          <a:noFill/>
          <a:ln w="9525">
            <a:solidFill>
              <a:schemeClr val="tx1"/>
            </a:solidFill>
            <a:round/>
            <a:headEnd/>
            <a:tailEnd type="triangle" w="med" len="med"/>
          </a:ln>
          <a:effectLst/>
        </p:spPr>
        <p:txBody>
          <a:bodyPr/>
          <a:lstStyle/>
          <a:p>
            <a:endParaRPr lang="en-US"/>
          </a:p>
        </p:txBody>
      </p:sp>
      <p:sp>
        <p:nvSpPr>
          <p:cNvPr id="117765" name="Text Box 5"/>
          <p:cNvSpPr txBox="1">
            <a:spLocks noChangeArrowheads="1"/>
          </p:cNvSpPr>
          <p:nvPr/>
        </p:nvSpPr>
        <p:spPr bwMode="auto">
          <a:xfrm>
            <a:off x="3276600" y="5029200"/>
            <a:ext cx="319088" cy="457200"/>
          </a:xfrm>
          <a:prstGeom prst="rect">
            <a:avLst/>
          </a:prstGeom>
          <a:noFill/>
          <a:ln w="9525">
            <a:noFill/>
            <a:miter lim="800000"/>
            <a:headEnd/>
            <a:tailEnd/>
          </a:ln>
          <a:effectLst/>
        </p:spPr>
        <p:txBody>
          <a:bodyPr wrap="none">
            <a:spAutoFit/>
          </a:bodyPr>
          <a:lstStyle/>
          <a:p>
            <a:pPr algn="ctr"/>
            <a:r>
              <a:rPr lang="en-US" i="1"/>
              <a:t>x</a:t>
            </a:r>
          </a:p>
        </p:txBody>
      </p:sp>
      <p:sp>
        <p:nvSpPr>
          <p:cNvPr id="117766" name="Line 6"/>
          <p:cNvSpPr>
            <a:spLocks noChangeShapeType="1"/>
          </p:cNvSpPr>
          <p:nvPr/>
        </p:nvSpPr>
        <p:spPr bwMode="auto">
          <a:xfrm flipV="1">
            <a:off x="838200" y="1981200"/>
            <a:ext cx="0" cy="3124200"/>
          </a:xfrm>
          <a:prstGeom prst="line">
            <a:avLst/>
          </a:prstGeom>
          <a:noFill/>
          <a:ln w="9525">
            <a:solidFill>
              <a:schemeClr val="tx1"/>
            </a:solidFill>
            <a:round/>
            <a:headEnd/>
            <a:tailEnd type="triangle" w="med" len="med"/>
          </a:ln>
          <a:effectLst/>
        </p:spPr>
        <p:txBody>
          <a:bodyPr/>
          <a:lstStyle/>
          <a:p>
            <a:endParaRPr lang="en-US"/>
          </a:p>
        </p:txBody>
      </p:sp>
      <p:sp>
        <p:nvSpPr>
          <p:cNvPr id="117767" name="Text Box 7"/>
          <p:cNvSpPr txBox="1">
            <a:spLocks noChangeArrowheads="1"/>
          </p:cNvSpPr>
          <p:nvPr/>
        </p:nvSpPr>
        <p:spPr bwMode="auto">
          <a:xfrm>
            <a:off x="457200" y="1981200"/>
            <a:ext cx="319088" cy="457200"/>
          </a:xfrm>
          <a:prstGeom prst="rect">
            <a:avLst/>
          </a:prstGeom>
          <a:noFill/>
          <a:ln w="9525">
            <a:noFill/>
            <a:miter lim="800000"/>
            <a:headEnd/>
            <a:tailEnd/>
          </a:ln>
          <a:effectLst/>
        </p:spPr>
        <p:txBody>
          <a:bodyPr wrap="none">
            <a:spAutoFit/>
          </a:bodyPr>
          <a:lstStyle/>
          <a:p>
            <a:pPr algn="ctr"/>
            <a:r>
              <a:rPr lang="en-US" i="1"/>
              <a:t>y</a:t>
            </a:r>
          </a:p>
        </p:txBody>
      </p:sp>
      <p:sp>
        <p:nvSpPr>
          <p:cNvPr id="117768" name="Freeform 8"/>
          <p:cNvSpPr>
            <a:spLocks/>
          </p:cNvSpPr>
          <p:nvPr/>
        </p:nvSpPr>
        <p:spPr bwMode="auto">
          <a:xfrm>
            <a:off x="838200" y="2133600"/>
            <a:ext cx="2540000" cy="2932113"/>
          </a:xfrm>
          <a:custGeom>
            <a:avLst/>
            <a:gdLst/>
            <a:ahLst/>
            <a:cxnLst>
              <a:cxn ang="0">
                <a:pos x="352" y="1847"/>
              </a:cxn>
              <a:cxn ang="0">
                <a:pos x="112" y="1271"/>
              </a:cxn>
              <a:cxn ang="0">
                <a:pos x="16" y="743"/>
              </a:cxn>
              <a:cxn ang="0">
                <a:pos x="16" y="407"/>
              </a:cxn>
              <a:cxn ang="0">
                <a:pos x="87" y="86"/>
              </a:cxn>
              <a:cxn ang="0">
                <a:pos x="233" y="2"/>
              </a:cxn>
              <a:cxn ang="0">
                <a:pos x="400" y="71"/>
              </a:cxn>
              <a:cxn ang="0">
                <a:pos x="686" y="263"/>
              </a:cxn>
              <a:cxn ang="0">
                <a:pos x="986" y="532"/>
              </a:cxn>
              <a:cxn ang="0">
                <a:pos x="1264" y="839"/>
              </a:cxn>
              <a:cxn ang="0">
                <a:pos x="1600" y="1223"/>
              </a:cxn>
            </a:cxnLst>
            <a:rect l="0" t="0" r="r" b="b"/>
            <a:pathLst>
              <a:path w="1600" h="1847">
                <a:moveTo>
                  <a:pt x="352" y="1847"/>
                </a:moveTo>
                <a:cubicBezTo>
                  <a:pt x="260" y="1651"/>
                  <a:pt x="168" y="1455"/>
                  <a:pt x="112" y="1271"/>
                </a:cubicBezTo>
                <a:cubicBezTo>
                  <a:pt x="56" y="1087"/>
                  <a:pt x="32" y="887"/>
                  <a:pt x="16" y="743"/>
                </a:cubicBezTo>
                <a:cubicBezTo>
                  <a:pt x="0" y="599"/>
                  <a:pt x="4" y="517"/>
                  <a:pt x="16" y="407"/>
                </a:cubicBezTo>
                <a:cubicBezTo>
                  <a:pt x="28" y="297"/>
                  <a:pt x="51" y="153"/>
                  <a:pt x="87" y="86"/>
                </a:cubicBezTo>
                <a:cubicBezTo>
                  <a:pt x="123" y="19"/>
                  <a:pt x="181" y="4"/>
                  <a:pt x="233" y="2"/>
                </a:cubicBezTo>
                <a:cubicBezTo>
                  <a:pt x="285" y="0"/>
                  <a:pt x="325" y="28"/>
                  <a:pt x="400" y="71"/>
                </a:cubicBezTo>
                <a:cubicBezTo>
                  <a:pt x="475" y="114"/>
                  <a:pt x="588" y="186"/>
                  <a:pt x="686" y="263"/>
                </a:cubicBezTo>
                <a:cubicBezTo>
                  <a:pt x="784" y="340"/>
                  <a:pt x="890" y="436"/>
                  <a:pt x="986" y="532"/>
                </a:cubicBezTo>
                <a:cubicBezTo>
                  <a:pt x="1082" y="628"/>
                  <a:pt x="1162" y="724"/>
                  <a:pt x="1264" y="839"/>
                </a:cubicBezTo>
                <a:cubicBezTo>
                  <a:pt x="1366" y="954"/>
                  <a:pt x="1544" y="1159"/>
                  <a:pt x="1600" y="1223"/>
                </a:cubicBezTo>
              </a:path>
            </a:pathLst>
          </a:custGeom>
          <a:noFill/>
          <a:ln w="28575" cap="flat" cmpd="sng">
            <a:solidFill>
              <a:schemeClr val="tx1"/>
            </a:solidFill>
            <a:prstDash val="solid"/>
            <a:round/>
            <a:headEnd/>
            <a:tailEnd/>
          </a:ln>
          <a:effectLst/>
        </p:spPr>
        <p:txBody>
          <a:bodyPr/>
          <a:lstStyle/>
          <a:p>
            <a:endParaRPr lang="en-US"/>
          </a:p>
        </p:txBody>
      </p:sp>
      <p:sp>
        <p:nvSpPr>
          <p:cNvPr id="117769" name="Line 9"/>
          <p:cNvSpPr>
            <a:spLocks noChangeShapeType="1"/>
          </p:cNvSpPr>
          <p:nvPr/>
        </p:nvSpPr>
        <p:spPr bwMode="auto">
          <a:xfrm flipV="1">
            <a:off x="1371600" y="4038600"/>
            <a:ext cx="1981200" cy="1066800"/>
          </a:xfrm>
          <a:prstGeom prst="line">
            <a:avLst/>
          </a:prstGeom>
          <a:noFill/>
          <a:ln w="28575">
            <a:solidFill>
              <a:schemeClr val="tx1"/>
            </a:solidFill>
            <a:round/>
            <a:headEnd/>
            <a:tailEnd/>
          </a:ln>
          <a:effectLst/>
        </p:spPr>
        <p:txBody>
          <a:bodyPr/>
          <a:lstStyle/>
          <a:p>
            <a:endParaRPr lang="en-US"/>
          </a:p>
        </p:txBody>
      </p:sp>
      <p:sp>
        <p:nvSpPr>
          <p:cNvPr id="117770" name="Line 10"/>
          <p:cNvSpPr>
            <a:spLocks noChangeShapeType="1"/>
          </p:cNvSpPr>
          <p:nvPr/>
        </p:nvSpPr>
        <p:spPr bwMode="auto">
          <a:xfrm>
            <a:off x="1524000" y="3124200"/>
            <a:ext cx="0" cy="1295400"/>
          </a:xfrm>
          <a:prstGeom prst="line">
            <a:avLst/>
          </a:prstGeom>
          <a:noFill/>
          <a:ln w="28575">
            <a:solidFill>
              <a:schemeClr val="tx1"/>
            </a:solidFill>
            <a:round/>
            <a:headEnd/>
            <a:tailEnd/>
          </a:ln>
          <a:effectLst/>
        </p:spPr>
        <p:txBody>
          <a:bodyPr/>
          <a:lstStyle/>
          <a:p>
            <a:endParaRPr lang="en-US"/>
          </a:p>
        </p:txBody>
      </p:sp>
      <p:sp>
        <p:nvSpPr>
          <p:cNvPr id="117771" name="Line 11"/>
          <p:cNvSpPr>
            <a:spLocks noChangeShapeType="1"/>
          </p:cNvSpPr>
          <p:nvPr/>
        </p:nvSpPr>
        <p:spPr bwMode="auto">
          <a:xfrm flipV="1">
            <a:off x="1524000" y="3962400"/>
            <a:ext cx="1066800" cy="457200"/>
          </a:xfrm>
          <a:prstGeom prst="line">
            <a:avLst/>
          </a:prstGeom>
          <a:noFill/>
          <a:ln w="28575">
            <a:solidFill>
              <a:schemeClr val="tx1"/>
            </a:solidFill>
            <a:round/>
            <a:headEnd/>
            <a:tailEnd/>
          </a:ln>
          <a:effectLst/>
        </p:spPr>
        <p:txBody>
          <a:bodyPr/>
          <a:lstStyle/>
          <a:p>
            <a:endParaRPr lang="en-US"/>
          </a:p>
        </p:txBody>
      </p:sp>
      <p:sp>
        <p:nvSpPr>
          <p:cNvPr id="117772" name="Line 12"/>
          <p:cNvSpPr>
            <a:spLocks noChangeShapeType="1"/>
          </p:cNvSpPr>
          <p:nvPr/>
        </p:nvSpPr>
        <p:spPr bwMode="auto">
          <a:xfrm>
            <a:off x="1524000" y="3124200"/>
            <a:ext cx="1066800" cy="838200"/>
          </a:xfrm>
          <a:prstGeom prst="line">
            <a:avLst/>
          </a:prstGeom>
          <a:noFill/>
          <a:ln w="28575">
            <a:solidFill>
              <a:schemeClr val="tx1"/>
            </a:solidFill>
            <a:round/>
            <a:headEnd/>
            <a:tailEnd/>
          </a:ln>
          <a:effectLst/>
        </p:spPr>
        <p:txBody>
          <a:bodyPr/>
          <a:lstStyle/>
          <a:p>
            <a:endParaRPr lang="en-US"/>
          </a:p>
        </p:txBody>
      </p:sp>
      <p:sp>
        <p:nvSpPr>
          <p:cNvPr id="117773" name="Line 13"/>
          <p:cNvSpPr>
            <a:spLocks noChangeShapeType="1"/>
          </p:cNvSpPr>
          <p:nvPr/>
        </p:nvSpPr>
        <p:spPr bwMode="auto">
          <a:xfrm flipH="1">
            <a:off x="1981200" y="2286000"/>
            <a:ext cx="533400" cy="304800"/>
          </a:xfrm>
          <a:prstGeom prst="line">
            <a:avLst/>
          </a:prstGeom>
          <a:noFill/>
          <a:ln w="9525">
            <a:solidFill>
              <a:schemeClr val="tx1"/>
            </a:solidFill>
            <a:round/>
            <a:headEnd/>
            <a:tailEnd type="triangle" w="med" len="med"/>
          </a:ln>
          <a:effectLst/>
        </p:spPr>
        <p:txBody>
          <a:bodyPr/>
          <a:lstStyle/>
          <a:p>
            <a:endParaRPr lang="en-US"/>
          </a:p>
        </p:txBody>
      </p:sp>
      <p:sp>
        <p:nvSpPr>
          <p:cNvPr id="117774" name="Text Box 14"/>
          <p:cNvSpPr txBox="1">
            <a:spLocks noChangeArrowheads="1"/>
          </p:cNvSpPr>
          <p:nvPr/>
        </p:nvSpPr>
        <p:spPr bwMode="auto">
          <a:xfrm>
            <a:off x="1955800" y="1878013"/>
            <a:ext cx="1462088" cy="396875"/>
          </a:xfrm>
          <a:prstGeom prst="rect">
            <a:avLst/>
          </a:prstGeom>
          <a:noFill/>
          <a:ln w="9525">
            <a:noFill/>
            <a:miter lim="800000"/>
            <a:headEnd/>
            <a:tailEnd/>
          </a:ln>
          <a:effectLst/>
        </p:spPr>
        <p:txBody>
          <a:bodyPr wrap="none">
            <a:spAutoFit/>
          </a:bodyPr>
          <a:lstStyle/>
          <a:p>
            <a:pPr algn="ctr"/>
            <a:r>
              <a:rPr lang="en-US" sz="2000"/>
              <a:t>XYZ Gamut</a:t>
            </a:r>
          </a:p>
        </p:txBody>
      </p:sp>
      <p:sp>
        <p:nvSpPr>
          <p:cNvPr id="117775" name="Line 15"/>
          <p:cNvSpPr>
            <a:spLocks noChangeShapeType="1"/>
          </p:cNvSpPr>
          <p:nvPr/>
        </p:nvSpPr>
        <p:spPr bwMode="auto">
          <a:xfrm flipV="1">
            <a:off x="2057400" y="2971800"/>
            <a:ext cx="533400" cy="533400"/>
          </a:xfrm>
          <a:prstGeom prst="line">
            <a:avLst/>
          </a:prstGeom>
          <a:noFill/>
          <a:ln w="9525">
            <a:solidFill>
              <a:schemeClr val="tx1"/>
            </a:solidFill>
            <a:round/>
            <a:headEnd type="arrow" w="med" len="med"/>
            <a:tailEnd/>
          </a:ln>
          <a:effectLst/>
        </p:spPr>
        <p:txBody>
          <a:bodyPr/>
          <a:lstStyle/>
          <a:p>
            <a:endParaRPr lang="en-US"/>
          </a:p>
        </p:txBody>
      </p:sp>
      <p:sp>
        <p:nvSpPr>
          <p:cNvPr id="117776" name="Text Box 16"/>
          <p:cNvSpPr txBox="1">
            <a:spLocks noChangeArrowheads="1"/>
          </p:cNvSpPr>
          <p:nvPr/>
        </p:nvSpPr>
        <p:spPr bwMode="auto">
          <a:xfrm>
            <a:off x="2362200" y="2590800"/>
            <a:ext cx="1462088" cy="396875"/>
          </a:xfrm>
          <a:prstGeom prst="rect">
            <a:avLst/>
          </a:prstGeom>
          <a:noFill/>
          <a:ln w="9525">
            <a:noFill/>
            <a:miter lim="800000"/>
            <a:headEnd/>
            <a:tailEnd/>
          </a:ln>
          <a:effectLst/>
        </p:spPr>
        <p:txBody>
          <a:bodyPr wrap="none">
            <a:spAutoFit/>
          </a:bodyPr>
          <a:lstStyle/>
          <a:p>
            <a:pPr algn="ctr"/>
            <a:r>
              <a:rPr lang="en-US" sz="2000"/>
              <a:t>RGB Gamut</a:t>
            </a:r>
          </a:p>
        </p:txBody>
      </p:sp>
      <p:sp>
        <p:nvSpPr>
          <p:cNvPr id="117777" name="Text Box 17"/>
          <p:cNvSpPr txBox="1">
            <a:spLocks noChangeArrowheads="1"/>
          </p:cNvSpPr>
          <p:nvPr/>
        </p:nvSpPr>
        <p:spPr bwMode="auto">
          <a:xfrm>
            <a:off x="1263650" y="2757488"/>
            <a:ext cx="368300" cy="396875"/>
          </a:xfrm>
          <a:prstGeom prst="rect">
            <a:avLst/>
          </a:prstGeom>
          <a:noFill/>
          <a:ln w="9525">
            <a:noFill/>
            <a:miter lim="800000"/>
            <a:headEnd/>
            <a:tailEnd/>
          </a:ln>
          <a:effectLst/>
        </p:spPr>
        <p:txBody>
          <a:bodyPr wrap="none">
            <a:spAutoFit/>
          </a:bodyPr>
          <a:lstStyle/>
          <a:p>
            <a:pPr algn="ctr"/>
            <a:r>
              <a:rPr lang="en-US" sz="2000"/>
              <a:t>G</a:t>
            </a:r>
          </a:p>
        </p:txBody>
      </p:sp>
      <p:sp>
        <p:nvSpPr>
          <p:cNvPr id="117778" name="Text Box 18"/>
          <p:cNvSpPr txBox="1">
            <a:spLocks noChangeArrowheads="1"/>
          </p:cNvSpPr>
          <p:nvPr/>
        </p:nvSpPr>
        <p:spPr bwMode="auto">
          <a:xfrm>
            <a:off x="2520950" y="3657600"/>
            <a:ext cx="354013" cy="396875"/>
          </a:xfrm>
          <a:prstGeom prst="rect">
            <a:avLst/>
          </a:prstGeom>
          <a:noFill/>
          <a:ln w="9525">
            <a:noFill/>
            <a:miter lim="800000"/>
            <a:headEnd/>
            <a:tailEnd/>
          </a:ln>
          <a:effectLst/>
        </p:spPr>
        <p:txBody>
          <a:bodyPr wrap="none">
            <a:spAutoFit/>
          </a:bodyPr>
          <a:lstStyle/>
          <a:p>
            <a:pPr algn="ctr"/>
            <a:r>
              <a:rPr lang="en-US" sz="2000"/>
              <a:t>R</a:t>
            </a:r>
          </a:p>
        </p:txBody>
      </p:sp>
      <p:sp>
        <p:nvSpPr>
          <p:cNvPr id="117779" name="Text Box 19"/>
          <p:cNvSpPr txBox="1">
            <a:spLocks noChangeArrowheads="1"/>
          </p:cNvSpPr>
          <p:nvPr/>
        </p:nvSpPr>
        <p:spPr bwMode="auto">
          <a:xfrm>
            <a:off x="1377950" y="4343400"/>
            <a:ext cx="354013" cy="396875"/>
          </a:xfrm>
          <a:prstGeom prst="rect">
            <a:avLst/>
          </a:prstGeom>
          <a:noFill/>
          <a:ln w="9525">
            <a:noFill/>
            <a:miter lim="800000"/>
            <a:headEnd/>
            <a:tailEnd/>
          </a:ln>
          <a:effectLst/>
        </p:spPr>
        <p:txBody>
          <a:bodyPr wrap="none">
            <a:spAutoFit/>
          </a:bodyPr>
          <a:lstStyle/>
          <a:p>
            <a:pPr algn="ctr"/>
            <a:r>
              <a:rPr lang="en-US" sz="2000"/>
              <a:t>B</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Accurate Color Reproduction</a:t>
            </a:r>
          </a:p>
        </p:txBody>
      </p:sp>
      <p:sp>
        <p:nvSpPr>
          <p:cNvPr id="118787" name="Rectangle 3"/>
          <p:cNvSpPr>
            <a:spLocks noGrp="1" noChangeArrowheads="1"/>
          </p:cNvSpPr>
          <p:nvPr>
            <p:ph type="body" idx="1"/>
          </p:nvPr>
        </p:nvSpPr>
        <p:spPr>
          <a:xfrm>
            <a:off x="685800" y="1752600"/>
            <a:ext cx="8458200" cy="4343400"/>
          </a:xfrm>
        </p:spPr>
        <p:txBody>
          <a:bodyPr/>
          <a:lstStyle/>
          <a:p>
            <a:r>
              <a:rPr lang="en-US" sz="2400" dirty="0"/>
              <a:t>Device dependent RGB space</a:t>
            </a:r>
          </a:p>
          <a:p>
            <a:r>
              <a:rPr lang="en-US" sz="2400" dirty="0"/>
              <a:t>High quality graphic design applications, and even some monitor software, offers accurate color reproduction</a:t>
            </a:r>
          </a:p>
          <a:p>
            <a:r>
              <a:rPr lang="en-US" sz="2400" dirty="0"/>
              <a:t>A color calibration phase is required:</a:t>
            </a:r>
          </a:p>
          <a:p>
            <a:pPr lvl="1"/>
            <a:r>
              <a:rPr lang="en-US" sz="2000" dirty="0"/>
              <a:t>Fix the lighting conditions under which you will use the monitor</a:t>
            </a:r>
          </a:p>
          <a:p>
            <a:pPr lvl="1"/>
            <a:r>
              <a:rPr lang="en-US" sz="2000" dirty="0"/>
              <a:t>Fix the brightness and contrast on the monitor</a:t>
            </a:r>
          </a:p>
          <a:p>
            <a:pPr lvl="1"/>
            <a:r>
              <a:rPr lang="en-US" sz="2000" dirty="0"/>
              <a:t>Determine the monitor’s </a:t>
            </a:r>
            <a:r>
              <a:rPr lang="el-GR" sz="2000" dirty="0">
                <a:cs typeface="Times New Roman" pitchFamily="18" charset="0"/>
              </a:rPr>
              <a:t>γ</a:t>
            </a:r>
            <a:endParaRPr lang="en-US" sz="2000" dirty="0">
              <a:cs typeface="Times New Roman" pitchFamily="18" charset="0"/>
            </a:endParaRPr>
          </a:p>
          <a:p>
            <a:pPr lvl="1"/>
            <a:r>
              <a:rPr lang="en-US" sz="2000" dirty="0">
                <a:cs typeface="Times New Roman" pitchFamily="18" charset="0"/>
              </a:rPr>
              <a:t>Using a standard color card, match colors on your monitor to colors on the card: This gives you the matrix to convert your monitor’s RGB to XYZ</a:t>
            </a:r>
          </a:p>
          <a:p>
            <a:pPr lvl="1"/>
            <a:r>
              <a:rPr lang="en-US" sz="2000" dirty="0">
                <a:cs typeface="Times New Roman" pitchFamily="18" charset="0"/>
              </a:rPr>
              <a:t>Together, this information allows you to accurately reproduce a color specified in XYZ format</a:t>
            </a:r>
            <a:endParaRPr lang="el-GR" sz="2000" dirty="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dirty="0"/>
              <a:t>More Linear Color Spaces</a:t>
            </a:r>
          </a:p>
        </p:txBody>
      </p:sp>
      <p:sp>
        <p:nvSpPr>
          <p:cNvPr id="119811" name="Rectangle 3"/>
          <p:cNvSpPr>
            <a:spLocks noGrp="1" noChangeArrowheads="1"/>
          </p:cNvSpPr>
          <p:nvPr>
            <p:ph type="body" idx="1"/>
          </p:nvPr>
        </p:nvSpPr>
        <p:spPr/>
        <p:txBody>
          <a:bodyPr/>
          <a:lstStyle/>
          <a:p>
            <a:r>
              <a:rPr lang="en-US" altLang="en-US" sz="2400" dirty="0"/>
              <a:t>Monitor RGB: primaries are monitor phosphor colors, primaries and color matching functions vary from monitor to monitor</a:t>
            </a:r>
          </a:p>
          <a:p>
            <a:r>
              <a:rPr lang="en-US" altLang="en-US" sz="2400" dirty="0" err="1"/>
              <a:t>sRGB</a:t>
            </a:r>
            <a:r>
              <a:rPr lang="en-US" altLang="en-US" sz="2400" dirty="0"/>
              <a:t>: A new color space designed for web graphics</a:t>
            </a:r>
          </a:p>
          <a:p>
            <a:r>
              <a:rPr lang="en-US" altLang="en-US" sz="2400" dirty="0"/>
              <a:t>YIQ: mainly used in television</a:t>
            </a:r>
          </a:p>
          <a:p>
            <a:pPr lvl="1"/>
            <a:r>
              <a:rPr lang="en-US" altLang="en-US" sz="2000" dirty="0"/>
              <a:t>Y is (approximately) intensity, I, Q are chromatic properties</a:t>
            </a:r>
          </a:p>
          <a:p>
            <a:pPr lvl="1"/>
            <a:r>
              <a:rPr lang="en-US" altLang="en-US" sz="2000" dirty="0"/>
              <a:t>Linear color space; hence there is a matrix that transforms XYZ </a:t>
            </a:r>
            <a:r>
              <a:rPr lang="en-US" altLang="en-US" sz="2000" dirty="0" err="1"/>
              <a:t>coords</a:t>
            </a:r>
            <a:r>
              <a:rPr lang="en-US" altLang="en-US" sz="2000" dirty="0"/>
              <a:t> to YIQ </a:t>
            </a:r>
            <a:r>
              <a:rPr lang="en-US" altLang="en-US" sz="2000" dirty="0" err="1"/>
              <a:t>coords</a:t>
            </a:r>
            <a:r>
              <a:rPr lang="en-US" altLang="en-US" sz="2000" dirty="0"/>
              <a:t>, and another to take RGB to YIQ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a:t>HSV Color Space </a:t>
            </a:r>
            <a:r>
              <a:rPr lang="en-US" sz="2000"/>
              <a:t>(Alvy Ray Smith, 1978)</a:t>
            </a:r>
          </a:p>
        </p:txBody>
      </p:sp>
      <p:sp>
        <p:nvSpPr>
          <p:cNvPr id="120835" name="Rectangle 3"/>
          <p:cNvSpPr>
            <a:spLocks noGrp="1" noChangeArrowheads="1"/>
          </p:cNvSpPr>
          <p:nvPr>
            <p:ph type="body" idx="1"/>
          </p:nvPr>
        </p:nvSpPr>
        <p:spPr>
          <a:xfrm>
            <a:off x="566738" y="1752600"/>
            <a:ext cx="8577262" cy="4267200"/>
          </a:xfrm>
        </p:spPr>
        <p:txBody>
          <a:bodyPr/>
          <a:lstStyle/>
          <a:p>
            <a:r>
              <a:rPr lang="en-US" sz="2400" dirty="0"/>
              <a:t>Hue: the color family: red, yellow, blue…</a:t>
            </a:r>
          </a:p>
          <a:p>
            <a:r>
              <a:rPr lang="en-US" sz="2400" dirty="0"/>
              <a:t>Saturation: The purity of a color: white is totally unsaturated</a:t>
            </a:r>
          </a:p>
          <a:p>
            <a:r>
              <a:rPr lang="en-US" sz="2400" dirty="0"/>
              <a:t>Value: The intensity of a color: white is intense, black isn’t</a:t>
            </a:r>
          </a:p>
          <a:p>
            <a:r>
              <a:rPr lang="en-US" sz="2400" dirty="0"/>
              <a:t>Space looks like a cone</a:t>
            </a:r>
          </a:p>
          <a:p>
            <a:pPr lvl="1"/>
            <a:r>
              <a:rPr lang="en-US" sz="2000" dirty="0"/>
              <a:t>Parts of the cone can be mapped to RGB space</a:t>
            </a:r>
          </a:p>
          <a:p>
            <a:r>
              <a:rPr lang="en-US" sz="2400" dirty="0"/>
              <a:t>Not a linear space, so no linear transform to take RGB to HSV</a:t>
            </a:r>
          </a:p>
          <a:p>
            <a:pPr lvl="1"/>
            <a:r>
              <a:rPr lang="en-US" sz="2000" dirty="0"/>
              <a:t>But there is an algorithmic transform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HSV Color Space</a:t>
            </a:r>
          </a:p>
        </p:txBody>
      </p:sp>
      <p:pic>
        <p:nvPicPr>
          <p:cNvPr id="123906" name="Picture 2"/>
          <p:cNvPicPr>
            <a:picLocks noChangeAspect="1" noChangeArrowheads="1"/>
          </p:cNvPicPr>
          <p:nvPr/>
        </p:nvPicPr>
        <p:blipFill>
          <a:blip r:embed="rId2" cstate="print"/>
          <a:srcRect/>
          <a:stretch>
            <a:fillRect/>
          </a:stretch>
        </p:blipFill>
        <p:spPr bwMode="auto">
          <a:xfrm>
            <a:off x="2286000" y="1905000"/>
            <a:ext cx="4767739" cy="3581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Images</a:t>
            </a:r>
          </a:p>
        </p:txBody>
      </p:sp>
      <p:sp>
        <p:nvSpPr>
          <p:cNvPr id="3" name="Content Placeholder 2"/>
          <p:cNvSpPr>
            <a:spLocks noGrp="1"/>
          </p:cNvSpPr>
          <p:nvPr>
            <p:ph idx="1"/>
          </p:nvPr>
        </p:nvSpPr>
        <p:spPr>
          <a:xfrm>
            <a:off x="566738" y="1752600"/>
            <a:ext cx="8196262" cy="4267200"/>
          </a:xfrm>
        </p:spPr>
        <p:txBody>
          <a:bodyPr/>
          <a:lstStyle/>
          <a:p>
            <a:pPr>
              <a:lnSpc>
                <a:spcPct val="90000"/>
              </a:lnSpc>
            </a:pPr>
            <a:r>
              <a:rPr lang="en-US" sz="2400" dirty="0"/>
              <a:t>Computers work with discrete pieces of information</a:t>
            </a:r>
          </a:p>
          <a:p>
            <a:pPr>
              <a:lnSpc>
                <a:spcPct val="90000"/>
              </a:lnSpc>
            </a:pPr>
            <a:r>
              <a:rPr lang="en-US" sz="2400" dirty="0"/>
              <a:t>How do we digitize a continuous image?</a:t>
            </a:r>
          </a:p>
          <a:p>
            <a:pPr lvl="1">
              <a:lnSpc>
                <a:spcPct val="90000"/>
              </a:lnSpc>
            </a:pPr>
            <a:r>
              <a:rPr lang="en-US" sz="2000" dirty="0"/>
              <a:t>Break the continuous space into small areas, </a:t>
            </a:r>
            <a:r>
              <a:rPr lang="en-US" sz="2000" i="1" dirty="0"/>
              <a:t>pixels</a:t>
            </a:r>
          </a:p>
          <a:p>
            <a:pPr lvl="1">
              <a:lnSpc>
                <a:spcPct val="90000"/>
              </a:lnSpc>
            </a:pPr>
            <a:r>
              <a:rPr lang="en-US" sz="2000" dirty="0"/>
              <a:t>Use a single value for each pixel - the </a:t>
            </a:r>
            <a:r>
              <a:rPr lang="en-US" sz="2000" i="1" dirty="0"/>
              <a:t>pixel value</a:t>
            </a:r>
            <a:r>
              <a:rPr lang="en-US" sz="2000" dirty="0"/>
              <a:t> (no color, yet)</a:t>
            </a:r>
          </a:p>
          <a:p>
            <a:pPr lvl="1">
              <a:lnSpc>
                <a:spcPct val="90000"/>
              </a:lnSpc>
            </a:pPr>
            <a:r>
              <a:rPr lang="en-US" sz="2000" dirty="0"/>
              <a:t>No longer continuous in space or intensity</a:t>
            </a:r>
          </a:p>
          <a:p>
            <a:pPr>
              <a:lnSpc>
                <a:spcPct val="90000"/>
              </a:lnSpc>
            </a:pPr>
            <a:r>
              <a:rPr lang="en-US" sz="2400" dirty="0"/>
              <a:t>This process is fraught with danger, as we shall see</a:t>
            </a:r>
          </a:p>
          <a:p>
            <a:endParaRPr lang="en-US" dirty="0"/>
          </a:p>
        </p:txBody>
      </p:sp>
      <p:sp>
        <p:nvSpPr>
          <p:cNvPr id="6" name="Freeform 4"/>
          <p:cNvSpPr>
            <a:spLocks/>
          </p:cNvSpPr>
          <p:nvPr/>
        </p:nvSpPr>
        <p:spPr bwMode="auto">
          <a:xfrm>
            <a:off x="3124200" y="4191000"/>
            <a:ext cx="3962400" cy="482600"/>
          </a:xfrm>
          <a:custGeom>
            <a:avLst/>
            <a:gdLst/>
            <a:ahLst/>
            <a:cxnLst>
              <a:cxn ang="0">
                <a:pos x="0" y="304"/>
              </a:cxn>
              <a:cxn ang="0">
                <a:pos x="624" y="16"/>
              </a:cxn>
              <a:cxn ang="0">
                <a:pos x="1584" y="208"/>
              </a:cxn>
              <a:cxn ang="0">
                <a:pos x="2496" y="64"/>
              </a:cxn>
            </a:cxnLst>
            <a:rect l="0" t="0" r="r" b="b"/>
            <a:pathLst>
              <a:path w="2496" h="304">
                <a:moveTo>
                  <a:pt x="0" y="304"/>
                </a:moveTo>
                <a:cubicBezTo>
                  <a:pt x="180" y="168"/>
                  <a:pt x="360" y="32"/>
                  <a:pt x="624" y="16"/>
                </a:cubicBezTo>
                <a:cubicBezTo>
                  <a:pt x="888" y="0"/>
                  <a:pt x="1272" y="200"/>
                  <a:pt x="1584" y="208"/>
                </a:cubicBezTo>
                <a:cubicBezTo>
                  <a:pt x="1896" y="216"/>
                  <a:pt x="2344" y="88"/>
                  <a:pt x="2496" y="64"/>
                </a:cubicBezTo>
              </a:path>
            </a:pathLst>
          </a:custGeom>
          <a:noFill/>
          <a:ln w="9525">
            <a:solidFill>
              <a:schemeClr val="tx1"/>
            </a:solidFill>
            <a:round/>
            <a:headEnd/>
            <a:tailEnd/>
          </a:ln>
          <a:effectLst/>
        </p:spPr>
        <p:txBody>
          <a:bodyPr/>
          <a:lstStyle/>
          <a:p>
            <a:endParaRPr lang="en-US"/>
          </a:p>
        </p:txBody>
      </p:sp>
      <p:sp>
        <p:nvSpPr>
          <p:cNvPr id="7" name="Text Box 5"/>
          <p:cNvSpPr txBox="1">
            <a:spLocks noChangeArrowheads="1"/>
          </p:cNvSpPr>
          <p:nvPr/>
        </p:nvSpPr>
        <p:spPr bwMode="auto">
          <a:xfrm>
            <a:off x="1295400" y="4216400"/>
            <a:ext cx="1589088" cy="457200"/>
          </a:xfrm>
          <a:prstGeom prst="rect">
            <a:avLst/>
          </a:prstGeom>
          <a:noFill/>
          <a:ln w="9525">
            <a:noFill/>
            <a:miter lim="800000"/>
            <a:headEnd/>
            <a:tailEnd/>
          </a:ln>
          <a:effectLst/>
        </p:spPr>
        <p:txBody>
          <a:bodyPr wrap="none">
            <a:spAutoFit/>
          </a:bodyPr>
          <a:lstStyle/>
          <a:p>
            <a:r>
              <a:rPr lang="en-US"/>
              <a:t>Continuous</a:t>
            </a:r>
          </a:p>
        </p:txBody>
      </p:sp>
      <p:sp>
        <p:nvSpPr>
          <p:cNvPr id="8" name="Line 6"/>
          <p:cNvSpPr>
            <a:spLocks noChangeShapeType="1"/>
          </p:cNvSpPr>
          <p:nvPr/>
        </p:nvSpPr>
        <p:spPr bwMode="auto">
          <a:xfrm>
            <a:off x="2057400" y="4673600"/>
            <a:ext cx="0" cy="431800"/>
          </a:xfrm>
          <a:prstGeom prst="line">
            <a:avLst/>
          </a:prstGeom>
          <a:noFill/>
          <a:ln w="9525">
            <a:solidFill>
              <a:schemeClr val="tx1"/>
            </a:solidFill>
            <a:round/>
            <a:headEnd/>
            <a:tailEnd type="triangle" w="med" len="med"/>
          </a:ln>
          <a:effectLst/>
        </p:spPr>
        <p:txBody>
          <a:bodyPr/>
          <a:lstStyle/>
          <a:p>
            <a:endParaRPr lang="en-US"/>
          </a:p>
        </p:txBody>
      </p:sp>
      <p:sp>
        <p:nvSpPr>
          <p:cNvPr id="9" name="Text Box 7"/>
          <p:cNvSpPr txBox="1">
            <a:spLocks noChangeArrowheads="1"/>
          </p:cNvSpPr>
          <p:nvPr/>
        </p:nvSpPr>
        <p:spPr bwMode="auto">
          <a:xfrm>
            <a:off x="1463675" y="5216525"/>
            <a:ext cx="1198563" cy="457200"/>
          </a:xfrm>
          <a:prstGeom prst="rect">
            <a:avLst/>
          </a:prstGeom>
          <a:noFill/>
          <a:ln w="9525">
            <a:noFill/>
            <a:miter lim="800000"/>
            <a:headEnd/>
            <a:tailEnd/>
          </a:ln>
          <a:effectLst/>
        </p:spPr>
        <p:txBody>
          <a:bodyPr wrap="none">
            <a:spAutoFit/>
          </a:bodyPr>
          <a:lstStyle/>
          <a:p>
            <a:r>
              <a:rPr lang="en-US"/>
              <a:t>Discrete</a:t>
            </a:r>
          </a:p>
        </p:txBody>
      </p:sp>
      <p:sp>
        <p:nvSpPr>
          <p:cNvPr id="10" name="Line 8"/>
          <p:cNvSpPr>
            <a:spLocks noChangeShapeType="1"/>
          </p:cNvSpPr>
          <p:nvPr/>
        </p:nvSpPr>
        <p:spPr bwMode="auto">
          <a:xfrm>
            <a:off x="3140075" y="5521325"/>
            <a:ext cx="228600" cy="0"/>
          </a:xfrm>
          <a:prstGeom prst="line">
            <a:avLst/>
          </a:prstGeom>
          <a:noFill/>
          <a:ln w="9525">
            <a:solidFill>
              <a:schemeClr val="tx1"/>
            </a:solidFill>
            <a:round/>
            <a:headEnd/>
            <a:tailEnd/>
          </a:ln>
          <a:effectLst/>
        </p:spPr>
        <p:txBody>
          <a:bodyPr/>
          <a:lstStyle/>
          <a:p>
            <a:endParaRPr lang="en-US"/>
          </a:p>
        </p:txBody>
      </p:sp>
      <p:sp>
        <p:nvSpPr>
          <p:cNvPr id="11" name="Line 9"/>
          <p:cNvSpPr>
            <a:spLocks noChangeShapeType="1"/>
          </p:cNvSpPr>
          <p:nvPr/>
        </p:nvSpPr>
        <p:spPr bwMode="auto">
          <a:xfrm>
            <a:off x="3368675" y="5292725"/>
            <a:ext cx="228600" cy="0"/>
          </a:xfrm>
          <a:prstGeom prst="line">
            <a:avLst/>
          </a:prstGeom>
          <a:noFill/>
          <a:ln w="9525">
            <a:solidFill>
              <a:schemeClr val="tx1"/>
            </a:solidFill>
            <a:round/>
            <a:headEnd/>
            <a:tailEnd/>
          </a:ln>
          <a:effectLst/>
        </p:spPr>
        <p:txBody>
          <a:bodyPr/>
          <a:lstStyle/>
          <a:p>
            <a:endParaRPr lang="en-US"/>
          </a:p>
        </p:txBody>
      </p:sp>
      <p:sp>
        <p:nvSpPr>
          <p:cNvPr id="12" name="Line 10"/>
          <p:cNvSpPr>
            <a:spLocks noChangeShapeType="1"/>
          </p:cNvSpPr>
          <p:nvPr/>
        </p:nvSpPr>
        <p:spPr bwMode="auto">
          <a:xfrm>
            <a:off x="3597275" y="5140325"/>
            <a:ext cx="228600" cy="0"/>
          </a:xfrm>
          <a:prstGeom prst="line">
            <a:avLst/>
          </a:prstGeom>
          <a:noFill/>
          <a:ln w="9525">
            <a:solidFill>
              <a:schemeClr val="tx1"/>
            </a:solidFill>
            <a:round/>
            <a:headEnd/>
            <a:tailEnd/>
          </a:ln>
          <a:effectLst/>
        </p:spPr>
        <p:txBody>
          <a:bodyPr/>
          <a:lstStyle/>
          <a:p>
            <a:endParaRPr lang="en-US"/>
          </a:p>
        </p:txBody>
      </p:sp>
      <p:sp>
        <p:nvSpPr>
          <p:cNvPr id="13" name="Line 11"/>
          <p:cNvSpPr>
            <a:spLocks noChangeShapeType="1"/>
          </p:cNvSpPr>
          <p:nvPr/>
        </p:nvSpPr>
        <p:spPr bwMode="auto">
          <a:xfrm>
            <a:off x="3597275" y="5140325"/>
            <a:ext cx="228600" cy="0"/>
          </a:xfrm>
          <a:prstGeom prst="line">
            <a:avLst/>
          </a:prstGeom>
          <a:noFill/>
          <a:ln w="9525">
            <a:solidFill>
              <a:schemeClr val="tx1"/>
            </a:solidFill>
            <a:round/>
            <a:headEnd/>
            <a:tailEnd/>
          </a:ln>
          <a:effectLst/>
        </p:spPr>
        <p:txBody>
          <a:bodyPr/>
          <a:lstStyle/>
          <a:p>
            <a:endParaRPr lang="en-US"/>
          </a:p>
        </p:txBody>
      </p:sp>
      <p:sp>
        <p:nvSpPr>
          <p:cNvPr id="14" name="Line 12"/>
          <p:cNvSpPr>
            <a:spLocks noChangeShapeType="1"/>
          </p:cNvSpPr>
          <p:nvPr/>
        </p:nvSpPr>
        <p:spPr bwMode="auto">
          <a:xfrm>
            <a:off x="3825875" y="4987925"/>
            <a:ext cx="228600" cy="0"/>
          </a:xfrm>
          <a:prstGeom prst="line">
            <a:avLst/>
          </a:prstGeom>
          <a:noFill/>
          <a:ln w="9525">
            <a:solidFill>
              <a:schemeClr val="tx1"/>
            </a:solidFill>
            <a:round/>
            <a:headEnd/>
            <a:tailEnd/>
          </a:ln>
          <a:effectLst/>
        </p:spPr>
        <p:txBody>
          <a:bodyPr/>
          <a:lstStyle/>
          <a:p>
            <a:endParaRPr lang="en-US"/>
          </a:p>
        </p:txBody>
      </p:sp>
      <p:sp>
        <p:nvSpPr>
          <p:cNvPr id="15" name="Line 13"/>
          <p:cNvSpPr>
            <a:spLocks noChangeShapeType="1"/>
          </p:cNvSpPr>
          <p:nvPr/>
        </p:nvSpPr>
        <p:spPr bwMode="auto">
          <a:xfrm>
            <a:off x="4054475" y="4911725"/>
            <a:ext cx="228600" cy="0"/>
          </a:xfrm>
          <a:prstGeom prst="line">
            <a:avLst/>
          </a:prstGeom>
          <a:noFill/>
          <a:ln w="9525">
            <a:solidFill>
              <a:schemeClr val="tx1"/>
            </a:solidFill>
            <a:round/>
            <a:headEnd/>
            <a:tailEnd/>
          </a:ln>
          <a:effectLst/>
        </p:spPr>
        <p:txBody>
          <a:bodyPr/>
          <a:lstStyle/>
          <a:p>
            <a:endParaRPr lang="en-US"/>
          </a:p>
        </p:txBody>
      </p:sp>
      <p:sp>
        <p:nvSpPr>
          <p:cNvPr id="16" name="Line 14"/>
          <p:cNvSpPr>
            <a:spLocks noChangeShapeType="1"/>
          </p:cNvSpPr>
          <p:nvPr/>
        </p:nvSpPr>
        <p:spPr bwMode="auto">
          <a:xfrm>
            <a:off x="4283075" y="4987925"/>
            <a:ext cx="228600" cy="0"/>
          </a:xfrm>
          <a:prstGeom prst="line">
            <a:avLst/>
          </a:prstGeom>
          <a:noFill/>
          <a:ln w="9525">
            <a:solidFill>
              <a:schemeClr val="tx1"/>
            </a:solidFill>
            <a:round/>
            <a:headEnd/>
            <a:tailEnd/>
          </a:ln>
          <a:effectLst/>
        </p:spPr>
        <p:txBody>
          <a:bodyPr/>
          <a:lstStyle/>
          <a:p>
            <a:endParaRPr lang="en-US"/>
          </a:p>
        </p:txBody>
      </p:sp>
      <p:sp>
        <p:nvSpPr>
          <p:cNvPr id="17" name="Line 15"/>
          <p:cNvSpPr>
            <a:spLocks noChangeShapeType="1"/>
          </p:cNvSpPr>
          <p:nvPr/>
        </p:nvSpPr>
        <p:spPr bwMode="auto">
          <a:xfrm>
            <a:off x="4511675" y="5064125"/>
            <a:ext cx="228600" cy="0"/>
          </a:xfrm>
          <a:prstGeom prst="line">
            <a:avLst/>
          </a:prstGeom>
          <a:noFill/>
          <a:ln w="9525">
            <a:solidFill>
              <a:schemeClr val="tx1"/>
            </a:solidFill>
            <a:round/>
            <a:headEnd/>
            <a:tailEnd/>
          </a:ln>
          <a:effectLst/>
        </p:spPr>
        <p:txBody>
          <a:bodyPr/>
          <a:lstStyle/>
          <a:p>
            <a:endParaRPr lang="en-US"/>
          </a:p>
        </p:txBody>
      </p:sp>
      <p:sp>
        <p:nvSpPr>
          <p:cNvPr id="18" name="Line 16"/>
          <p:cNvSpPr>
            <a:spLocks noChangeShapeType="1"/>
          </p:cNvSpPr>
          <p:nvPr/>
        </p:nvSpPr>
        <p:spPr bwMode="auto">
          <a:xfrm>
            <a:off x="4740275" y="5140325"/>
            <a:ext cx="228600" cy="0"/>
          </a:xfrm>
          <a:prstGeom prst="line">
            <a:avLst/>
          </a:prstGeom>
          <a:noFill/>
          <a:ln w="9525">
            <a:solidFill>
              <a:schemeClr val="tx1"/>
            </a:solidFill>
            <a:round/>
            <a:headEnd/>
            <a:tailEnd/>
          </a:ln>
          <a:effectLst/>
        </p:spPr>
        <p:txBody>
          <a:bodyPr/>
          <a:lstStyle/>
          <a:p>
            <a:endParaRPr lang="en-US"/>
          </a:p>
        </p:txBody>
      </p:sp>
      <p:sp>
        <p:nvSpPr>
          <p:cNvPr id="19" name="Line 17"/>
          <p:cNvSpPr>
            <a:spLocks noChangeShapeType="1"/>
          </p:cNvSpPr>
          <p:nvPr/>
        </p:nvSpPr>
        <p:spPr bwMode="auto">
          <a:xfrm>
            <a:off x="4968875" y="5216525"/>
            <a:ext cx="228600" cy="0"/>
          </a:xfrm>
          <a:prstGeom prst="line">
            <a:avLst/>
          </a:prstGeom>
          <a:noFill/>
          <a:ln w="9525">
            <a:solidFill>
              <a:schemeClr val="tx1"/>
            </a:solidFill>
            <a:round/>
            <a:headEnd/>
            <a:tailEnd/>
          </a:ln>
          <a:effectLst/>
        </p:spPr>
        <p:txBody>
          <a:bodyPr/>
          <a:lstStyle/>
          <a:p>
            <a:endParaRPr lang="en-US"/>
          </a:p>
        </p:txBody>
      </p:sp>
      <p:sp>
        <p:nvSpPr>
          <p:cNvPr id="20" name="Line 18"/>
          <p:cNvSpPr>
            <a:spLocks noChangeShapeType="1"/>
          </p:cNvSpPr>
          <p:nvPr/>
        </p:nvSpPr>
        <p:spPr bwMode="auto">
          <a:xfrm>
            <a:off x="5197475" y="5292725"/>
            <a:ext cx="228600" cy="0"/>
          </a:xfrm>
          <a:prstGeom prst="line">
            <a:avLst/>
          </a:prstGeom>
          <a:noFill/>
          <a:ln w="9525">
            <a:solidFill>
              <a:schemeClr val="tx1"/>
            </a:solidFill>
            <a:round/>
            <a:headEnd/>
            <a:tailEnd/>
          </a:ln>
          <a:effectLst/>
        </p:spPr>
        <p:txBody>
          <a:bodyPr/>
          <a:lstStyle/>
          <a:p>
            <a:endParaRPr lang="en-US"/>
          </a:p>
        </p:txBody>
      </p:sp>
      <p:sp>
        <p:nvSpPr>
          <p:cNvPr id="21" name="Line 19"/>
          <p:cNvSpPr>
            <a:spLocks noChangeShapeType="1"/>
          </p:cNvSpPr>
          <p:nvPr/>
        </p:nvSpPr>
        <p:spPr bwMode="auto">
          <a:xfrm>
            <a:off x="5426075" y="5368925"/>
            <a:ext cx="228600" cy="0"/>
          </a:xfrm>
          <a:prstGeom prst="line">
            <a:avLst/>
          </a:prstGeom>
          <a:noFill/>
          <a:ln w="9525">
            <a:solidFill>
              <a:schemeClr val="tx1"/>
            </a:solidFill>
            <a:round/>
            <a:headEnd/>
            <a:tailEnd/>
          </a:ln>
          <a:effectLst/>
        </p:spPr>
        <p:txBody>
          <a:bodyPr/>
          <a:lstStyle/>
          <a:p>
            <a:endParaRPr lang="en-US"/>
          </a:p>
        </p:txBody>
      </p:sp>
      <p:sp>
        <p:nvSpPr>
          <p:cNvPr id="22" name="Line 20"/>
          <p:cNvSpPr>
            <a:spLocks noChangeShapeType="1"/>
          </p:cNvSpPr>
          <p:nvPr/>
        </p:nvSpPr>
        <p:spPr bwMode="auto">
          <a:xfrm>
            <a:off x="5654675" y="5292725"/>
            <a:ext cx="228600" cy="0"/>
          </a:xfrm>
          <a:prstGeom prst="line">
            <a:avLst/>
          </a:prstGeom>
          <a:noFill/>
          <a:ln w="9525">
            <a:solidFill>
              <a:schemeClr val="tx1"/>
            </a:solidFill>
            <a:round/>
            <a:headEnd/>
            <a:tailEnd/>
          </a:ln>
          <a:effectLst/>
        </p:spPr>
        <p:txBody>
          <a:bodyPr/>
          <a:lstStyle/>
          <a:p>
            <a:endParaRPr lang="en-US"/>
          </a:p>
        </p:txBody>
      </p:sp>
      <p:sp>
        <p:nvSpPr>
          <p:cNvPr id="23" name="Line 21"/>
          <p:cNvSpPr>
            <a:spLocks noChangeShapeType="1"/>
          </p:cNvSpPr>
          <p:nvPr/>
        </p:nvSpPr>
        <p:spPr bwMode="auto">
          <a:xfrm>
            <a:off x="5883275" y="5216525"/>
            <a:ext cx="228600" cy="0"/>
          </a:xfrm>
          <a:prstGeom prst="line">
            <a:avLst/>
          </a:prstGeom>
          <a:noFill/>
          <a:ln w="9525">
            <a:solidFill>
              <a:schemeClr val="tx1"/>
            </a:solidFill>
            <a:round/>
            <a:headEnd/>
            <a:tailEnd/>
          </a:ln>
          <a:effectLst/>
        </p:spPr>
        <p:txBody>
          <a:bodyPr/>
          <a:lstStyle/>
          <a:p>
            <a:endParaRPr lang="en-US"/>
          </a:p>
        </p:txBody>
      </p:sp>
      <p:sp>
        <p:nvSpPr>
          <p:cNvPr id="24" name="Line 22"/>
          <p:cNvSpPr>
            <a:spLocks noChangeShapeType="1"/>
          </p:cNvSpPr>
          <p:nvPr/>
        </p:nvSpPr>
        <p:spPr bwMode="auto">
          <a:xfrm>
            <a:off x="6111875" y="5140325"/>
            <a:ext cx="228600" cy="0"/>
          </a:xfrm>
          <a:prstGeom prst="line">
            <a:avLst/>
          </a:prstGeom>
          <a:noFill/>
          <a:ln w="9525">
            <a:solidFill>
              <a:schemeClr val="tx1"/>
            </a:solidFill>
            <a:round/>
            <a:headEnd/>
            <a:tailEnd/>
          </a:ln>
          <a:effectLst/>
        </p:spPr>
        <p:txBody>
          <a:bodyPr/>
          <a:lstStyle/>
          <a:p>
            <a:endParaRPr lang="en-US"/>
          </a:p>
        </p:txBody>
      </p:sp>
      <p:sp>
        <p:nvSpPr>
          <p:cNvPr id="25" name="Line 23"/>
          <p:cNvSpPr>
            <a:spLocks noChangeShapeType="1"/>
          </p:cNvSpPr>
          <p:nvPr/>
        </p:nvSpPr>
        <p:spPr bwMode="auto">
          <a:xfrm>
            <a:off x="6340475" y="5064125"/>
            <a:ext cx="228600" cy="0"/>
          </a:xfrm>
          <a:prstGeom prst="line">
            <a:avLst/>
          </a:prstGeom>
          <a:noFill/>
          <a:ln w="9525">
            <a:solidFill>
              <a:schemeClr val="tx1"/>
            </a:solidFill>
            <a:round/>
            <a:headEnd/>
            <a:tailEnd/>
          </a:ln>
          <a:effectLst/>
        </p:spPr>
        <p:txBody>
          <a:bodyPr/>
          <a:lstStyle/>
          <a:p>
            <a:endParaRPr lang="en-US"/>
          </a:p>
        </p:txBody>
      </p:sp>
      <p:sp>
        <p:nvSpPr>
          <p:cNvPr id="26" name="Line 24"/>
          <p:cNvSpPr>
            <a:spLocks noChangeShapeType="1"/>
          </p:cNvSpPr>
          <p:nvPr/>
        </p:nvSpPr>
        <p:spPr bwMode="auto">
          <a:xfrm>
            <a:off x="6569075" y="4987925"/>
            <a:ext cx="228600" cy="0"/>
          </a:xfrm>
          <a:prstGeom prst="line">
            <a:avLst/>
          </a:prstGeom>
          <a:noFill/>
          <a:ln w="9525">
            <a:solidFill>
              <a:schemeClr val="tx1"/>
            </a:solidFill>
            <a:round/>
            <a:headEnd/>
            <a:tailEnd/>
          </a:ln>
          <a:effectLst/>
        </p:spPr>
        <p:txBody>
          <a:bodyPr/>
          <a:lstStyle/>
          <a:p>
            <a:endParaRPr lang="en-US"/>
          </a:p>
        </p:txBody>
      </p:sp>
      <p:sp>
        <p:nvSpPr>
          <p:cNvPr id="27" name="Line 25"/>
          <p:cNvSpPr>
            <a:spLocks noChangeShapeType="1"/>
          </p:cNvSpPr>
          <p:nvPr/>
        </p:nvSpPr>
        <p:spPr bwMode="auto">
          <a:xfrm>
            <a:off x="6797675" y="4911725"/>
            <a:ext cx="228600" cy="0"/>
          </a:xfrm>
          <a:prstGeom prst="line">
            <a:avLst/>
          </a:prstGeom>
          <a:noFill/>
          <a:ln w="9525">
            <a:solidFill>
              <a:schemeClr val="tx1"/>
            </a:solidFill>
            <a:round/>
            <a:headEnd/>
            <a:tailEnd/>
          </a:ln>
          <a:effectLst/>
        </p:spPr>
        <p:txBody>
          <a:bodyPr/>
          <a:lstStyle/>
          <a:p>
            <a:endParaRPr lang="en-US"/>
          </a:p>
        </p:txBody>
      </p:sp>
      <p:sp>
        <p:nvSpPr>
          <p:cNvPr id="28" name="Line 26"/>
          <p:cNvSpPr>
            <a:spLocks noChangeShapeType="1"/>
          </p:cNvSpPr>
          <p:nvPr/>
        </p:nvSpPr>
        <p:spPr bwMode="auto">
          <a:xfrm flipH="1" flipV="1">
            <a:off x="3216275" y="5597525"/>
            <a:ext cx="76200" cy="152400"/>
          </a:xfrm>
          <a:prstGeom prst="line">
            <a:avLst/>
          </a:prstGeom>
          <a:noFill/>
          <a:ln w="9525">
            <a:solidFill>
              <a:schemeClr val="tx1"/>
            </a:solidFill>
            <a:round/>
            <a:headEnd/>
            <a:tailEnd type="triangle" w="med" len="med"/>
          </a:ln>
          <a:effectLst/>
        </p:spPr>
        <p:txBody>
          <a:bodyPr/>
          <a:lstStyle/>
          <a:p>
            <a:endParaRPr lang="en-US"/>
          </a:p>
        </p:txBody>
      </p:sp>
      <p:sp>
        <p:nvSpPr>
          <p:cNvPr id="29" name="Text Box 27"/>
          <p:cNvSpPr txBox="1">
            <a:spLocks noChangeArrowheads="1"/>
          </p:cNvSpPr>
          <p:nvPr/>
        </p:nvSpPr>
        <p:spPr bwMode="auto">
          <a:xfrm>
            <a:off x="3124200" y="5715000"/>
            <a:ext cx="3159125" cy="457200"/>
          </a:xfrm>
          <a:prstGeom prst="rect">
            <a:avLst/>
          </a:prstGeom>
          <a:noFill/>
          <a:ln w="9525">
            <a:noFill/>
            <a:miter lim="800000"/>
            <a:headEnd/>
            <a:tailEnd/>
          </a:ln>
          <a:effectLst/>
        </p:spPr>
        <p:txBody>
          <a:bodyPr wrap="none">
            <a:spAutoFit/>
          </a:bodyPr>
          <a:lstStyle/>
          <a:p>
            <a:r>
              <a:rPr lang="en-US"/>
              <a:t>Pixels: Picture Elements</a:t>
            </a:r>
          </a:p>
        </p:txBody>
      </p:sp>
      <p:sp>
        <p:nvSpPr>
          <p:cNvPr id="31" name="Slide Number Placeholder 30"/>
          <p:cNvSpPr>
            <a:spLocks noGrp="1"/>
          </p:cNvSpPr>
          <p:nvPr>
            <p:ph type="sldNum" sz="quarter" idx="12"/>
          </p:nvPr>
        </p:nvSpPr>
        <p:spPr/>
        <p:txBody>
          <a:bodyPr/>
          <a:lstStyle/>
          <a:p>
            <a:fld id="{87037288-ABAD-4E56-93DB-19D719620939}"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Response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70</a:t>
            </a:fld>
            <a:endParaRPr lang="en-US"/>
          </a:p>
        </p:txBody>
      </p:sp>
      <p:grpSp>
        <p:nvGrpSpPr>
          <p:cNvPr id="3" name="Group 3"/>
          <p:cNvGrpSpPr>
            <a:grpSpLocks/>
          </p:cNvGrpSpPr>
          <p:nvPr/>
        </p:nvGrpSpPr>
        <p:grpSpPr bwMode="auto">
          <a:xfrm>
            <a:off x="938213" y="2098675"/>
            <a:ext cx="2220912" cy="1092200"/>
            <a:chOff x="1296" y="1344"/>
            <a:chExt cx="2928" cy="1440"/>
          </a:xfrm>
        </p:grpSpPr>
        <p:sp>
          <p:nvSpPr>
            <p:cNvPr id="6" name="Line 4"/>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7" name="Line 5"/>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8" name="Text Box 6"/>
          <p:cNvSpPr txBox="1">
            <a:spLocks noChangeArrowheads="1"/>
          </p:cNvSpPr>
          <p:nvPr/>
        </p:nvSpPr>
        <p:spPr bwMode="auto">
          <a:xfrm rot="16200000">
            <a:off x="-145452" y="2336284"/>
            <a:ext cx="1662506" cy="369332"/>
          </a:xfrm>
          <a:prstGeom prst="rect">
            <a:avLst/>
          </a:prstGeom>
          <a:noFill/>
          <a:ln w="9525">
            <a:noFill/>
            <a:miter lim="800000"/>
            <a:headEnd/>
            <a:tailEnd/>
          </a:ln>
          <a:effectLst/>
        </p:spPr>
        <p:txBody>
          <a:bodyPr wrap="none">
            <a:spAutoFit/>
          </a:bodyPr>
          <a:lstStyle/>
          <a:p>
            <a:r>
              <a:rPr lang="en-US" dirty="0"/>
              <a:t>Sensitivity, </a:t>
            </a:r>
            <a:r>
              <a:rPr lang="en-US" dirty="0">
                <a:sym typeface="Symbol" pitchFamily="18" charset="2"/>
              </a:rPr>
              <a:t></a:t>
            </a:r>
            <a:endParaRPr lang="en-US" dirty="0"/>
          </a:p>
        </p:txBody>
      </p:sp>
      <p:sp>
        <p:nvSpPr>
          <p:cNvPr id="9" name="Line 7"/>
          <p:cNvSpPr>
            <a:spLocks noChangeShapeType="1"/>
          </p:cNvSpPr>
          <p:nvPr/>
        </p:nvSpPr>
        <p:spPr bwMode="auto">
          <a:xfrm>
            <a:off x="938213" y="3190875"/>
            <a:ext cx="0" cy="73025"/>
          </a:xfrm>
          <a:prstGeom prst="line">
            <a:avLst/>
          </a:prstGeom>
          <a:noFill/>
          <a:ln w="12700">
            <a:solidFill>
              <a:schemeClr val="tx1"/>
            </a:solidFill>
            <a:round/>
            <a:headEnd/>
            <a:tailEnd/>
          </a:ln>
          <a:effectLst/>
        </p:spPr>
        <p:txBody>
          <a:bodyPr/>
          <a:lstStyle/>
          <a:p>
            <a:endParaRPr lang="en-US"/>
          </a:p>
        </p:txBody>
      </p:sp>
      <p:sp>
        <p:nvSpPr>
          <p:cNvPr id="10" name="Line 8"/>
          <p:cNvSpPr>
            <a:spLocks noChangeShapeType="1"/>
          </p:cNvSpPr>
          <p:nvPr/>
        </p:nvSpPr>
        <p:spPr bwMode="auto">
          <a:xfrm>
            <a:off x="3013075" y="3190875"/>
            <a:ext cx="0" cy="73025"/>
          </a:xfrm>
          <a:prstGeom prst="line">
            <a:avLst/>
          </a:prstGeom>
          <a:noFill/>
          <a:ln w="12700">
            <a:solidFill>
              <a:schemeClr val="tx1"/>
            </a:solidFill>
            <a:round/>
            <a:headEnd/>
            <a:tailEnd/>
          </a:ln>
          <a:effectLst/>
        </p:spPr>
        <p:txBody>
          <a:bodyPr/>
          <a:lstStyle/>
          <a:p>
            <a:endParaRPr lang="en-US"/>
          </a:p>
        </p:txBody>
      </p:sp>
      <p:sp>
        <p:nvSpPr>
          <p:cNvPr id="11" name="Line 9"/>
          <p:cNvSpPr>
            <a:spLocks noChangeShapeType="1"/>
          </p:cNvSpPr>
          <p:nvPr/>
        </p:nvSpPr>
        <p:spPr bwMode="auto">
          <a:xfrm>
            <a:off x="1630363" y="3190875"/>
            <a:ext cx="0" cy="73025"/>
          </a:xfrm>
          <a:prstGeom prst="line">
            <a:avLst/>
          </a:prstGeom>
          <a:noFill/>
          <a:ln w="12700">
            <a:solidFill>
              <a:schemeClr val="tx1"/>
            </a:solidFill>
            <a:round/>
            <a:headEnd/>
            <a:tailEnd/>
          </a:ln>
          <a:effectLst/>
        </p:spPr>
        <p:txBody>
          <a:bodyPr/>
          <a:lstStyle/>
          <a:p>
            <a:endParaRPr lang="en-US"/>
          </a:p>
        </p:txBody>
      </p:sp>
      <p:sp>
        <p:nvSpPr>
          <p:cNvPr id="12" name="Line 10"/>
          <p:cNvSpPr>
            <a:spLocks noChangeShapeType="1"/>
          </p:cNvSpPr>
          <p:nvPr/>
        </p:nvSpPr>
        <p:spPr bwMode="auto">
          <a:xfrm>
            <a:off x="2320925" y="3190875"/>
            <a:ext cx="0" cy="73025"/>
          </a:xfrm>
          <a:prstGeom prst="line">
            <a:avLst/>
          </a:prstGeom>
          <a:noFill/>
          <a:ln w="12700">
            <a:solidFill>
              <a:schemeClr val="tx1"/>
            </a:solidFill>
            <a:round/>
            <a:headEnd/>
            <a:tailEnd/>
          </a:ln>
          <a:effectLst/>
        </p:spPr>
        <p:txBody>
          <a:bodyPr/>
          <a:lstStyle/>
          <a:p>
            <a:endParaRPr lang="en-US"/>
          </a:p>
        </p:txBody>
      </p:sp>
      <p:sp>
        <p:nvSpPr>
          <p:cNvPr id="13" name="Text Box 11"/>
          <p:cNvSpPr txBox="1">
            <a:spLocks noChangeArrowheads="1"/>
          </p:cNvSpPr>
          <p:nvPr/>
        </p:nvSpPr>
        <p:spPr bwMode="auto">
          <a:xfrm>
            <a:off x="792163" y="3276600"/>
            <a:ext cx="565150" cy="396875"/>
          </a:xfrm>
          <a:prstGeom prst="rect">
            <a:avLst/>
          </a:prstGeom>
          <a:noFill/>
          <a:ln w="9525">
            <a:noFill/>
            <a:miter lim="800000"/>
            <a:headEnd/>
            <a:tailEnd/>
          </a:ln>
          <a:effectLst/>
        </p:spPr>
        <p:txBody>
          <a:bodyPr wrap="none">
            <a:spAutoFit/>
          </a:bodyPr>
          <a:lstStyle/>
          <a:p>
            <a:r>
              <a:rPr lang="en-US" sz="2000"/>
              <a:t>400</a:t>
            </a:r>
          </a:p>
        </p:txBody>
      </p:sp>
      <p:sp>
        <p:nvSpPr>
          <p:cNvPr id="14" name="Text Box 12"/>
          <p:cNvSpPr txBox="1">
            <a:spLocks noChangeArrowheads="1"/>
          </p:cNvSpPr>
          <p:nvPr/>
        </p:nvSpPr>
        <p:spPr bwMode="auto">
          <a:xfrm>
            <a:off x="1447800" y="3276600"/>
            <a:ext cx="565150" cy="396875"/>
          </a:xfrm>
          <a:prstGeom prst="rect">
            <a:avLst/>
          </a:prstGeom>
          <a:noFill/>
          <a:ln w="9525">
            <a:noFill/>
            <a:miter lim="800000"/>
            <a:headEnd/>
            <a:tailEnd/>
          </a:ln>
          <a:effectLst/>
        </p:spPr>
        <p:txBody>
          <a:bodyPr wrap="none">
            <a:spAutoFit/>
          </a:bodyPr>
          <a:lstStyle/>
          <a:p>
            <a:r>
              <a:rPr lang="en-US" sz="2000"/>
              <a:t>500</a:t>
            </a:r>
          </a:p>
        </p:txBody>
      </p:sp>
      <p:sp>
        <p:nvSpPr>
          <p:cNvPr id="15" name="Text Box 13"/>
          <p:cNvSpPr txBox="1">
            <a:spLocks noChangeArrowheads="1"/>
          </p:cNvSpPr>
          <p:nvPr/>
        </p:nvSpPr>
        <p:spPr bwMode="auto">
          <a:xfrm>
            <a:off x="2139950" y="3276600"/>
            <a:ext cx="565150" cy="396875"/>
          </a:xfrm>
          <a:prstGeom prst="rect">
            <a:avLst/>
          </a:prstGeom>
          <a:noFill/>
          <a:ln w="9525">
            <a:noFill/>
            <a:miter lim="800000"/>
            <a:headEnd/>
            <a:tailEnd/>
          </a:ln>
          <a:effectLst/>
        </p:spPr>
        <p:txBody>
          <a:bodyPr wrap="none">
            <a:spAutoFit/>
          </a:bodyPr>
          <a:lstStyle/>
          <a:p>
            <a:r>
              <a:rPr lang="en-US" sz="2000"/>
              <a:t>600</a:t>
            </a:r>
          </a:p>
        </p:txBody>
      </p:sp>
      <p:sp>
        <p:nvSpPr>
          <p:cNvPr id="16" name="Text Box 14"/>
          <p:cNvSpPr txBox="1">
            <a:spLocks noChangeArrowheads="1"/>
          </p:cNvSpPr>
          <p:nvPr/>
        </p:nvSpPr>
        <p:spPr bwMode="auto">
          <a:xfrm>
            <a:off x="2832100" y="3276600"/>
            <a:ext cx="565150" cy="396875"/>
          </a:xfrm>
          <a:prstGeom prst="rect">
            <a:avLst/>
          </a:prstGeom>
          <a:noFill/>
          <a:ln w="9525">
            <a:noFill/>
            <a:miter lim="800000"/>
            <a:headEnd/>
            <a:tailEnd/>
          </a:ln>
          <a:effectLst/>
        </p:spPr>
        <p:txBody>
          <a:bodyPr wrap="none">
            <a:spAutoFit/>
          </a:bodyPr>
          <a:lstStyle/>
          <a:p>
            <a:r>
              <a:rPr lang="en-US" sz="2000"/>
              <a:t>700</a:t>
            </a:r>
          </a:p>
        </p:txBody>
      </p:sp>
      <p:sp>
        <p:nvSpPr>
          <p:cNvPr id="17" name="Freeform 15"/>
          <p:cNvSpPr>
            <a:spLocks/>
          </p:cNvSpPr>
          <p:nvPr/>
        </p:nvSpPr>
        <p:spPr bwMode="auto">
          <a:xfrm>
            <a:off x="1930400" y="2244725"/>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18" name="Text Box 16"/>
          <p:cNvSpPr txBox="1">
            <a:spLocks noChangeArrowheads="1"/>
          </p:cNvSpPr>
          <p:nvPr/>
        </p:nvSpPr>
        <p:spPr bwMode="auto">
          <a:xfrm rot="16200000">
            <a:off x="-200025" y="4407970"/>
            <a:ext cx="1787525" cy="369332"/>
          </a:xfrm>
          <a:prstGeom prst="rect">
            <a:avLst/>
          </a:prstGeom>
          <a:noFill/>
          <a:ln w="9525">
            <a:noFill/>
            <a:miter lim="800000"/>
            <a:headEnd/>
            <a:tailEnd/>
          </a:ln>
          <a:effectLst/>
        </p:spPr>
        <p:txBody>
          <a:bodyPr wrap="square">
            <a:spAutoFit/>
          </a:bodyPr>
          <a:lstStyle/>
          <a:p>
            <a:r>
              <a:rPr lang="en-US" dirty="0"/>
              <a:t>#photons, E</a:t>
            </a:r>
          </a:p>
        </p:txBody>
      </p:sp>
      <p:grpSp>
        <p:nvGrpSpPr>
          <p:cNvPr id="5" name="Group 17"/>
          <p:cNvGrpSpPr>
            <a:grpSpLocks/>
          </p:cNvGrpSpPr>
          <p:nvPr/>
        </p:nvGrpSpPr>
        <p:grpSpPr bwMode="auto">
          <a:xfrm>
            <a:off x="900113" y="3968750"/>
            <a:ext cx="2220912" cy="1092200"/>
            <a:chOff x="1296" y="1344"/>
            <a:chExt cx="2928" cy="1440"/>
          </a:xfrm>
        </p:grpSpPr>
        <p:sp>
          <p:nvSpPr>
            <p:cNvPr id="20" name="Line 18"/>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21" name="Line 19"/>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22" name="Line 20"/>
          <p:cNvSpPr>
            <a:spLocks noChangeShapeType="1"/>
          </p:cNvSpPr>
          <p:nvPr/>
        </p:nvSpPr>
        <p:spPr bwMode="auto">
          <a:xfrm>
            <a:off x="900113" y="5060950"/>
            <a:ext cx="0" cy="73025"/>
          </a:xfrm>
          <a:prstGeom prst="line">
            <a:avLst/>
          </a:prstGeom>
          <a:noFill/>
          <a:ln w="12700">
            <a:solidFill>
              <a:schemeClr val="tx1"/>
            </a:solidFill>
            <a:round/>
            <a:headEnd/>
            <a:tailEnd/>
          </a:ln>
          <a:effectLst/>
        </p:spPr>
        <p:txBody>
          <a:bodyPr/>
          <a:lstStyle/>
          <a:p>
            <a:endParaRPr lang="en-US"/>
          </a:p>
        </p:txBody>
      </p:sp>
      <p:sp>
        <p:nvSpPr>
          <p:cNvPr id="23" name="Line 21"/>
          <p:cNvSpPr>
            <a:spLocks noChangeShapeType="1"/>
          </p:cNvSpPr>
          <p:nvPr/>
        </p:nvSpPr>
        <p:spPr bwMode="auto">
          <a:xfrm>
            <a:off x="2974975" y="5060950"/>
            <a:ext cx="0" cy="73025"/>
          </a:xfrm>
          <a:prstGeom prst="line">
            <a:avLst/>
          </a:prstGeom>
          <a:noFill/>
          <a:ln w="12700">
            <a:solidFill>
              <a:schemeClr val="tx1"/>
            </a:solidFill>
            <a:round/>
            <a:headEnd/>
            <a:tailEnd/>
          </a:ln>
          <a:effectLst/>
        </p:spPr>
        <p:txBody>
          <a:bodyPr/>
          <a:lstStyle/>
          <a:p>
            <a:endParaRPr lang="en-US"/>
          </a:p>
        </p:txBody>
      </p:sp>
      <p:sp>
        <p:nvSpPr>
          <p:cNvPr id="24" name="Line 22"/>
          <p:cNvSpPr>
            <a:spLocks noChangeShapeType="1"/>
          </p:cNvSpPr>
          <p:nvPr/>
        </p:nvSpPr>
        <p:spPr bwMode="auto">
          <a:xfrm>
            <a:off x="1592263" y="5060950"/>
            <a:ext cx="0" cy="73025"/>
          </a:xfrm>
          <a:prstGeom prst="line">
            <a:avLst/>
          </a:prstGeom>
          <a:noFill/>
          <a:ln w="12700">
            <a:solidFill>
              <a:schemeClr val="tx1"/>
            </a:solidFill>
            <a:round/>
            <a:headEnd/>
            <a:tailEnd/>
          </a:ln>
          <a:effectLst/>
        </p:spPr>
        <p:txBody>
          <a:bodyPr/>
          <a:lstStyle/>
          <a:p>
            <a:endParaRPr lang="en-US"/>
          </a:p>
        </p:txBody>
      </p:sp>
      <p:sp>
        <p:nvSpPr>
          <p:cNvPr id="25" name="Line 23"/>
          <p:cNvSpPr>
            <a:spLocks noChangeShapeType="1"/>
          </p:cNvSpPr>
          <p:nvPr/>
        </p:nvSpPr>
        <p:spPr bwMode="auto">
          <a:xfrm>
            <a:off x="2282825" y="5060950"/>
            <a:ext cx="0" cy="73025"/>
          </a:xfrm>
          <a:prstGeom prst="line">
            <a:avLst/>
          </a:prstGeom>
          <a:noFill/>
          <a:ln w="12700">
            <a:solidFill>
              <a:schemeClr val="tx1"/>
            </a:solidFill>
            <a:round/>
            <a:headEnd/>
            <a:tailEnd/>
          </a:ln>
          <a:effectLst/>
        </p:spPr>
        <p:txBody>
          <a:bodyPr/>
          <a:lstStyle/>
          <a:p>
            <a:endParaRPr lang="en-US"/>
          </a:p>
        </p:txBody>
      </p:sp>
      <p:sp>
        <p:nvSpPr>
          <p:cNvPr id="26" name="Text Box 24"/>
          <p:cNvSpPr txBox="1">
            <a:spLocks noChangeArrowheads="1"/>
          </p:cNvSpPr>
          <p:nvPr/>
        </p:nvSpPr>
        <p:spPr bwMode="auto">
          <a:xfrm>
            <a:off x="754063" y="5146675"/>
            <a:ext cx="565150" cy="396875"/>
          </a:xfrm>
          <a:prstGeom prst="rect">
            <a:avLst/>
          </a:prstGeom>
          <a:noFill/>
          <a:ln w="9525">
            <a:noFill/>
            <a:miter lim="800000"/>
            <a:headEnd/>
            <a:tailEnd/>
          </a:ln>
          <a:effectLst/>
        </p:spPr>
        <p:txBody>
          <a:bodyPr wrap="none">
            <a:spAutoFit/>
          </a:bodyPr>
          <a:lstStyle/>
          <a:p>
            <a:r>
              <a:rPr lang="en-US" sz="2000"/>
              <a:t>400</a:t>
            </a:r>
          </a:p>
        </p:txBody>
      </p:sp>
      <p:sp>
        <p:nvSpPr>
          <p:cNvPr id="27" name="Text Box 25"/>
          <p:cNvSpPr txBox="1">
            <a:spLocks noChangeArrowheads="1"/>
          </p:cNvSpPr>
          <p:nvPr/>
        </p:nvSpPr>
        <p:spPr bwMode="auto">
          <a:xfrm>
            <a:off x="1409700" y="5146675"/>
            <a:ext cx="565150" cy="396875"/>
          </a:xfrm>
          <a:prstGeom prst="rect">
            <a:avLst/>
          </a:prstGeom>
          <a:noFill/>
          <a:ln w="9525">
            <a:noFill/>
            <a:miter lim="800000"/>
            <a:headEnd/>
            <a:tailEnd/>
          </a:ln>
          <a:effectLst/>
        </p:spPr>
        <p:txBody>
          <a:bodyPr wrap="none">
            <a:spAutoFit/>
          </a:bodyPr>
          <a:lstStyle/>
          <a:p>
            <a:r>
              <a:rPr lang="en-US" sz="2000"/>
              <a:t>500</a:t>
            </a:r>
          </a:p>
        </p:txBody>
      </p:sp>
      <p:sp>
        <p:nvSpPr>
          <p:cNvPr id="28" name="Text Box 26"/>
          <p:cNvSpPr txBox="1">
            <a:spLocks noChangeArrowheads="1"/>
          </p:cNvSpPr>
          <p:nvPr/>
        </p:nvSpPr>
        <p:spPr bwMode="auto">
          <a:xfrm>
            <a:off x="2101850" y="5146675"/>
            <a:ext cx="565150" cy="396875"/>
          </a:xfrm>
          <a:prstGeom prst="rect">
            <a:avLst/>
          </a:prstGeom>
          <a:noFill/>
          <a:ln w="9525">
            <a:noFill/>
            <a:miter lim="800000"/>
            <a:headEnd/>
            <a:tailEnd/>
          </a:ln>
          <a:effectLst/>
        </p:spPr>
        <p:txBody>
          <a:bodyPr wrap="none">
            <a:spAutoFit/>
          </a:bodyPr>
          <a:lstStyle/>
          <a:p>
            <a:r>
              <a:rPr lang="en-US" sz="2000"/>
              <a:t>600</a:t>
            </a:r>
          </a:p>
        </p:txBody>
      </p:sp>
      <p:sp>
        <p:nvSpPr>
          <p:cNvPr id="29" name="Text Box 27"/>
          <p:cNvSpPr txBox="1">
            <a:spLocks noChangeArrowheads="1"/>
          </p:cNvSpPr>
          <p:nvPr/>
        </p:nvSpPr>
        <p:spPr bwMode="auto">
          <a:xfrm>
            <a:off x="2794000" y="5146675"/>
            <a:ext cx="565150" cy="396875"/>
          </a:xfrm>
          <a:prstGeom prst="rect">
            <a:avLst/>
          </a:prstGeom>
          <a:noFill/>
          <a:ln w="9525">
            <a:noFill/>
            <a:miter lim="800000"/>
            <a:headEnd/>
            <a:tailEnd/>
          </a:ln>
          <a:effectLst/>
        </p:spPr>
        <p:txBody>
          <a:bodyPr wrap="none">
            <a:spAutoFit/>
          </a:bodyPr>
          <a:lstStyle/>
          <a:p>
            <a:r>
              <a:rPr lang="en-US" sz="2000"/>
              <a:t>700</a:t>
            </a:r>
          </a:p>
        </p:txBody>
      </p:sp>
      <p:sp>
        <p:nvSpPr>
          <p:cNvPr id="30" name="Freeform 28"/>
          <p:cNvSpPr>
            <a:spLocks/>
          </p:cNvSpPr>
          <p:nvPr/>
        </p:nvSpPr>
        <p:spPr bwMode="auto">
          <a:xfrm>
            <a:off x="1892300" y="4114800"/>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31" name="Text Box 29"/>
          <p:cNvSpPr txBox="1">
            <a:spLocks noChangeArrowheads="1"/>
          </p:cNvSpPr>
          <p:nvPr/>
        </p:nvSpPr>
        <p:spPr bwMode="auto">
          <a:xfrm>
            <a:off x="2159000" y="4454525"/>
            <a:ext cx="593725" cy="396875"/>
          </a:xfrm>
          <a:prstGeom prst="rect">
            <a:avLst/>
          </a:prstGeom>
          <a:noFill/>
          <a:ln w="9525">
            <a:noFill/>
            <a:miter lim="800000"/>
            <a:headEnd/>
            <a:tailEnd/>
          </a:ln>
          <a:effectLst/>
        </p:spPr>
        <p:txBody>
          <a:bodyPr wrap="none">
            <a:spAutoFit/>
          </a:bodyPr>
          <a:lstStyle/>
          <a:p>
            <a:r>
              <a:rPr lang="en-US" sz="2000"/>
              <a:t>Red</a:t>
            </a:r>
          </a:p>
        </p:txBody>
      </p:sp>
      <p:sp>
        <p:nvSpPr>
          <p:cNvPr id="32" name="Line 30"/>
          <p:cNvSpPr>
            <a:spLocks noChangeShapeType="1"/>
          </p:cNvSpPr>
          <p:nvPr/>
        </p:nvSpPr>
        <p:spPr bwMode="auto">
          <a:xfrm flipV="1">
            <a:off x="3657600" y="3352800"/>
            <a:ext cx="1371600" cy="0"/>
          </a:xfrm>
          <a:prstGeom prst="line">
            <a:avLst/>
          </a:prstGeom>
          <a:noFill/>
          <a:ln w="76200">
            <a:solidFill>
              <a:schemeClr val="tx1"/>
            </a:solidFill>
            <a:round/>
            <a:headEnd/>
            <a:tailEnd type="triangle" w="med" len="med"/>
          </a:ln>
          <a:effectLst/>
        </p:spPr>
        <p:txBody>
          <a:bodyPr/>
          <a:lstStyle/>
          <a:p>
            <a:endParaRPr lang="en-US"/>
          </a:p>
        </p:txBody>
      </p:sp>
      <p:sp>
        <p:nvSpPr>
          <p:cNvPr id="33" name="Text Box 31"/>
          <p:cNvSpPr txBox="1">
            <a:spLocks noChangeArrowheads="1"/>
          </p:cNvSpPr>
          <p:nvPr/>
        </p:nvSpPr>
        <p:spPr bwMode="auto">
          <a:xfrm>
            <a:off x="3581400" y="2819400"/>
            <a:ext cx="1249363" cy="457200"/>
          </a:xfrm>
          <a:prstGeom prst="rect">
            <a:avLst/>
          </a:prstGeom>
          <a:noFill/>
          <a:ln w="9525">
            <a:noFill/>
            <a:miter lim="800000"/>
            <a:headEnd/>
            <a:tailEnd/>
          </a:ln>
          <a:effectLst/>
        </p:spPr>
        <p:txBody>
          <a:bodyPr wrap="none">
            <a:spAutoFit/>
          </a:bodyPr>
          <a:lstStyle/>
          <a:p>
            <a:r>
              <a:rPr lang="en-US"/>
              <a:t>Multiply</a:t>
            </a:r>
          </a:p>
        </p:txBody>
      </p:sp>
      <p:grpSp>
        <p:nvGrpSpPr>
          <p:cNvPr id="19" name="Group 32"/>
          <p:cNvGrpSpPr>
            <a:grpSpLocks/>
          </p:cNvGrpSpPr>
          <p:nvPr/>
        </p:nvGrpSpPr>
        <p:grpSpPr bwMode="auto">
          <a:xfrm>
            <a:off x="5434013" y="2251075"/>
            <a:ext cx="2220912" cy="1092200"/>
            <a:chOff x="1296" y="1344"/>
            <a:chExt cx="2928" cy="1440"/>
          </a:xfrm>
        </p:grpSpPr>
        <p:sp>
          <p:nvSpPr>
            <p:cNvPr id="35" name="Line 33"/>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36" name="Line 34"/>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37" name="Text Box 35"/>
          <p:cNvSpPr txBox="1">
            <a:spLocks noChangeArrowheads="1"/>
          </p:cNvSpPr>
          <p:nvPr/>
        </p:nvSpPr>
        <p:spPr bwMode="auto">
          <a:xfrm rot="16200000">
            <a:off x="4929199" y="2341046"/>
            <a:ext cx="457176" cy="369332"/>
          </a:xfrm>
          <a:prstGeom prst="rect">
            <a:avLst/>
          </a:prstGeom>
          <a:noFill/>
          <a:ln w="9525">
            <a:noFill/>
            <a:miter lim="800000"/>
            <a:headEnd/>
            <a:tailEnd/>
          </a:ln>
          <a:effectLst/>
        </p:spPr>
        <p:txBody>
          <a:bodyPr wrap="none">
            <a:spAutoFit/>
          </a:bodyPr>
          <a:lstStyle/>
          <a:p>
            <a:r>
              <a:rPr lang="en-US">
                <a:sym typeface="Symbol" pitchFamily="18" charset="2"/>
              </a:rPr>
              <a:t>E</a:t>
            </a:r>
            <a:endParaRPr lang="en-US"/>
          </a:p>
        </p:txBody>
      </p:sp>
      <p:sp>
        <p:nvSpPr>
          <p:cNvPr id="38" name="Line 36"/>
          <p:cNvSpPr>
            <a:spLocks noChangeShapeType="1"/>
          </p:cNvSpPr>
          <p:nvPr/>
        </p:nvSpPr>
        <p:spPr bwMode="auto">
          <a:xfrm>
            <a:off x="5434013" y="3343275"/>
            <a:ext cx="0" cy="73025"/>
          </a:xfrm>
          <a:prstGeom prst="line">
            <a:avLst/>
          </a:prstGeom>
          <a:noFill/>
          <a:ln w="12700">
            <a:solidFill>
              <a:schemeClr val="tx1"/>
            </a:solidFill>
            <a:round/>
            <a:headEnd/>
            <a:tailEnd/>
          </a:ln>
          <a:effectLst/>
        </p:spPr>
        <p:txBody>
          <a:bodyPr/>
          <a:lstStyle/>
          <a:p>
            <a:endParaRPr lang="en-US"/>
          </a:p>
        </p:txBody>
      </p:sp>
      <p:sp>
        <p:nvSpPr>
          <p:cNvPr id="39" name="Line 37"/>
          <p:cNvSpPr>
            <a:spLocks noChangeShapeType="1"/>
          </p:cNvSpPr>
          <p:nvPr/>
        </p:nvSpPr>
        <p:spPr bwMode="auto">
          <a:xfrm>
            <a:off x="7508875" y="3343275"/>
            <a:ext cx="0" cy="73025"/>
          </a:xfrm>
          <a:prstGeom prst="line">
            <a:avLst/>
          </a:prstGeom>
          <a:noFill/>
          <a:ln w="12700">
            <a:solidFill>
              <a:schemeClr val="tx1"/>
            </a:solidFill>
            <a:round/>
            <a:headEnd/>
            <a:tailEnd/>
          </a:ln>
          <a:effectLst/>
        </p:spPr>
        <p:txBody>
          <a:bodyPr/>
          <a:lstStyle/>
          <a:p>
            <a:endParaRPr lang="en-US"/>
          </a:p>
        </p:txBody>
      </p:sp>
      <p:sp>
        <p:nvSpPr>
          <p:cNvPr id="40" name="Line 38"/>
          <p:cNvSpPr>
            <a:spLocks noChangeShapeType="1"/>
          </p:cNvSpPr>
          <p:nvPr/>
        </p:nvSpPr>
        <p:spPr bwMode="auto">
          <a:xfrm>
            <a:off x="6126163" y="3343275"/>
            <a:ext cx="0" cy="73025"/>
          </a:xfrm>
          <a:prstGeom prst="line">
            <a:avLst/>
          </a:prstGeom>
          <a:noFill/>
          <a:ln w="12700">
            <a:solidFill>
              <a:schemeClr val="tx1"/>
            </a:solidFill>
            <a:round/>
            <a:headEnd/>
            <a:tailEnd/>
          </a:ln>
          <a:effectLst/>
        </p:spPr>
        <p:txBody>
          <a:bodyPr/>
          <a:lstStyle/>
          <a:p>
            <a:endParaRPr lang="en-US"/>
          </a:p>
        </p:txBody>
      </p:sp>
      <p:sp>
        <p:nvSpPr>
          <p:cNvPr id="41" name="Line 39"/>
          <p:cNvSpPr>
            <a:spLocks noChangeShapeType="1"/>
          </p:cNvSpPr>
          <p:nvPr/>
        </p:nvSpPr>
        <p:spPr bwMode="auto">
          <a:xfrm>
            <a:off x="6816725" y="3343275"/>
            <a:ext cx="0" cy="73025"/>
          </a:xfrm>
          <a:prstGeom prst="line">
            <a:avLst/>
          </a:prstGeom>
          <a:noFill/>
          <a:ln w="12700">
            <a:solidFill>
              <a:schemeClr val="tx1"/>
            </a:solidFill>
            <a:round/>
            <a:headEnd/>
            <a:tailEnd/>
          </a:ln>
          <a:effectLst/>
        </p:spPr>
        <p:txBody>
          <a:bodyPr/>
          <a:lstStyle/>
          <a:p>
            <a:endParaRPr lang="en-US"/>
          </a:p>
        </p:txBody>
      </p:sp>
      <p:sp>
        <p:nvSpPr>
          <p:cNvPr id="42" name="Text Box 40"/>
          <p:cNvSpPr txBox="1">
            <a:spLocks noChangeArrowheads="1"/>
          </p:cNvSpPr>
          <p:nvPr/>
        </p:nvSpPr>
        <p:spPr bwMode="auto">
          <a:xfrm>
            <a:off x="5287963" y="3429000"/>
            <a:ext cx="565150" cy="396875"/>
          </a:xfrm>
          <a:prstGeom prst="rect">
            <a:avLst/>
          </a:prstGeom>
          <a:noFill/>
          <a:ln w="9525">
            <a:noFill/>
            <a:miter lim="800000"/>
            <a:headEnd/>
            <a:tailEnd/>
          </a:ln>
          <a:effectLst/>
        </p:spPr>
        <p:txBody>
          <a:bodyPr wrap="none">
            <a:spAutoFit/>
          </a:bodyPr>
          <a:lstStyle/>
          <a:p>
            <a:r>
              <a:rPr lang="en-US" sz="2000"/>
              <a:t>400</a:t>
            </a:r>
          </a:p>
        </p:txBody>
      </p:sp>
      <p:sp>
        <p:nvSpPr>
          <p:cNvPr id="43" name="Text Box 41"/>
          <p:cNvSpPr txBox="1">
            <a:spLocks noChangeArrowheads="1"/>
          </p:cNvSpPr>
          <p:nvPr/>
        </p:nvSpPr>
        <p:spPr bwMode="auto">
          <a:xfrm>
            <a:off x="5943600" y="3429000"/>
            <a:ext cx="565150" cy="396875"/>
          </a:xfrm>
          <a:prstGeom prst="rect">
            <a:avLst/>
          </a:prstGeom>
          <a:noFill/>
          <a:ln w="9525">
            <a:noFill/>
            <a:miter lim="800000"/>
            <a:headEnd/>
            <a:tailEnd/>
          </a:ln>
          <a:effectLst/>
        </p:spPr>
        <p:txBody>
          <a:bodyPr wrap="none">
            <a:spAutoFit/>
          </a:bodyPr>
          <a:lstStyle/>
          <a:p>
            <a:r>
              <a:rPr lang="en-US" sz="2000"/>
              <a:t>500</a:t>
            </a:r>
          </a:p>
        </p:txBody>
      </p:sp>
      <p:sp>
        <p:nvSpPr>
          <p:cNvPr id="44" name="Text Box 42"/>
          <p:cNvSpPr txBox="1">
            <a:spLocks noChangeArrowheads="1"/>
          </p:cNvSpPr>
          <p:nvPr/>
        </p:nvSpPr>
        <p:spPr bwMode="auto">
          <a:xfrm>
            <a:off x="6635750" y="3429000"/>
            <a:ext cx="565150" cy="396875"/>
          </a:xfrm>
          <a:prstGeom prst="rect">
            <a:avLst/>
          </a:prstGeom>
          <a:noFill/>
          <a:ln w="9525">
            <a:noFill/>
            <a:miter lim="800000"/>
            <a:headEnd/>
            <a:tailEnd/>
          </a:ln>
          <a:effectLst/>
        </p:spPr>
        <p:txBody>
          <a:bodyPr wrap="none">
            <a:spAutoFit/>
          </a:bodyPr>
          <a:lstStyle/>
          <a:p>
            <a:r>
              <a:rPr lang="en-US" sz="2000"/>
              <a:t>600</a:t>
            </a:r>
          </a:p>
        </p:txBody>
      </p:sp>
      <p:sp>
        <p:nvSpPr>
          <p:cNvPr id="45" name="Text Box 43"/>
          <p:cNvSpPr txBox="1">
            <a:spLocks noChangeArrowheads="1"/>
          </p:cNvSpPr>
          <p:nvPr/>
        </p:nvSpPr>
        <p:spPr bwMode="auto">
          <a:xfrm>
            <a:off x="7327900" y="3429000"/>
            <a:ext cx="565150" cy="396875"/>
          </a:xfrm>
          <a:prstGeom prst="rect">
            <a:avLst/>
          </a:prstGeom>
          <a:noFill/>
          <a:ln w="9525">
            <a:noFill/>
            <a:miter lim="800000"/>
            <a:headEnd/>
            <a:tailEnd/>
          </a:ln>
          <a:effectLst/>
        </p:spPr>
        <p:txBody>
          <a:bodyPr wrap="none">
            <a:spAutoFit/>
          </a:bodyPr>
          <a:lstStyle/>
          <a:p>
            <a:r>
              <a:rPr lang="en-US" sz="2000"/>
              <a:t>700</a:t>
            </a:r>
          </a:p>
        </p:txBody>
      </p:sp>
      <p:sp>
        <p:nvSpPr>
          <p:cNvPr id="46" name="Freeform 44"/>
          <p:cNvSpPr>
            <a:spLocks/>
          </p:cNvSpPr>
          <p:nvPr/>
        </p:nvSpPr>
        <p:spPr bwMode="auto">
          <a:xfrm>
            <a:off x="6426200" y="1828800"/>
            <a:ext cx="1128713" cy="1509713"/>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47" name="Line 45"/>
          <p:cNvSpPr>
            <a:spLocks noChangeShapeType="1"/>
          </p:cNvSpPr>
          <p:nvPr/>
        </p:nvSpPr>
        <p:spPr bwMode="auto">
          <a:xfrm>
            <a:off x="6629400" y="3886200"/>
            <a:ext cx="0" cy="685800"/>
          </a:xfrm>
          <a:prstGeom prst="line">
            <a:avLst/>
          </a:prstGeom>
          <a:noFill/>
          <a:ln w="76200">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6765925" y="3851275"/>
            <a:ext cx="1692275" cy="822325"/>
          </a:xfrm>
          <a:prstGeom prst="rect">
            <a:avLst/>
          </a:prstGeom>
          <a:noFill/>
          <a:ln w="9525">
            <a:noFill/>
            <a:miter lim="800000"/>
            <a:headEnd/>
            <a:tailEnd/>
          </a:ln>
          <a:effectLst/>
        </p:spPr>
        <p:txBody>
          <a:bodyPr>
            <a:spAutoFit/>
          </a:bodyPr>
          <a:lstStyle/>
          <a:p>
            <a:r>
              <a:rPr lang="en-US"/>
              <a:t>Area under curve?</a:t>
            </a:r>
          </a:p>
        </p:txBody>
      </p:sp>
      <p:sp>
        <p:nvSpPr>
          <p:cNvPr id="49" name="Text Box 47"/>
          <p:cNvSpPr txBox="1">
            <a:spLocks noChangeArrowheads="1"/>
          </p:cNvSpPr>
          <p:nvPr/>
        </p:nvSpPr>
        <p:spPr bwMode="auto">
          <a:xfrm>
            <a:off x="5851525" y="4918075"/>
            <a:ext cx="1868488" cy="457200"/>
          </a:xfrm>
          <a:prstGeom prst="rect">
            <a:avLst/>
          </a:prstGeom>
          <a:noFill/>
          <a:ln w="9525">
            <a:noFill/>
            <a:miter lim="800000"/>
            <a:headEnd/>
            <a:tailEnd/>
          </a:ln>
          <a:effectLst/>
        </p:spPr>
        <p:txBody>
          <a:bodyPr wrap="none">
            <a:spAutoFit/>
          </a:bodyPr>
          <a:lstStyle/>
          <a:p>
            <a:r>
              <a:rPr lang="en-US"/>
              <a:t>Big response!</a:t>
            </a:r>
          </a:p>
        </p:txBody>
      </p:sp>
      <p:sp>
        <p:nvSpPr>
          <p:cNvPr id="50" name="AutoShape 48"/>
          <p:cNvSpPr>
            <a:spLocks/>
          </p:cNvSpPr>
          <p:nvPr/>
        </p:nvSpPr>
        <p:spPr bwMode="auto">
          <a:xfrm>
            <a:off x="3352800" y="1905000"/>
            <a:ext cx="304800" cy="3581400"/>
          </a:xfrm>
          <a:prstGeom prst="rightBrace">
            <a:avLst>
              <a:gd name="adj1" fmla="val 97917"/>
              <a:gd name="adj2" fmla="val 50000"/>
            </a:avLst>
          </a:prstGeom>
          <a:noFill/>
          <a:ln w="38100">
            <a:solidFill>
              <a:schemeClr val="tx1"/>
            </a:solidFill>
            <a:round/>
            <a:headEnd/>
            <a:tailEnd/>
          </a:ln>
          <a:effectLst/>
        </p:spPr>
        <p:txBody>
          <a:bodyPr wrap="none" anchor="ctr"/>
          <a:lstStyle/>
          <a:p>
            <a:endParaRPr lang="en-US"/>
          </a:p>
        </p:txBody>
      </p:sp>
      <p:sp>
        <p:nvSpPr>
          <p:cNvPr id="51" name="Rectangle 50"/>
          <p:cNvSpPr/>
          <p:nvPr/>
        </p:nvSpPr>
        <p:spPr>
          <a:xfrm>
            <a:off x="1295400" y="5486400"/>
            <a:ext cx="1601721" cy="369332"/>
          </a:xfrm>
          <a:prstGeom prst="rect">
            <a:avLst/>
          </a:prstGeom>
        </p:spPr>
        <p:txBody>
          <a:bodyPr wrap="none">
            <a:spAutoFit/>
          </a:bodyPr>
          <a:lstStyle/>
          <a:p>
            <a:r>
              <a:rPr lang="en-US" dirty="0"/>
              <a:t>Light source</a:t>
            </a:r>
          </a:p>
        </p:txBody>
      </p:sp>
      <p:sp>
        <p:nvSpPr>
          <p:cNvPr id="52" name="Rectangle 51"/>
          <p:cNvSpPr/>
          <p:nvPr/>
        </p:nvSpPr>
        <p:spPr>
          <a:xfrm>
            <a:off x="1524000" y="3581400"/>
            <a:ext cx="982961" cy="369332"/>
          </a:xfrm>
          <a:prstGeom prst="rect">
            <a:avLst/>
          </a:prstGeom>
        </p:spPr>
        <p:txBody>
          <a:bodyPr wrap="none">
            <a:spAutoFit/>
          </a:bodyPr>
          <a:lstStyle/>
          <a:p>
            <a:r>
              <a:rPr lang="en-US" dirty="0"/>
              <a:t>Sensor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Response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71</a:t>
            </a:fld>
            <a:endParaRPr lang="en-US"/>
          </a:p>
        </p:txBody>
      </p:sp>
      <p:sp>
        <p:nvSpPr>
          <p:cNvPr id="5" name="Text Box 3"/>
          <p:cNvSpPr txBox="1">
            <a:spLocks noChangeArrowheads="1"/>
          </p:cNvSpPr>
          <p:nvPr/>
        </p:nvSpPr>
        <p:spPr bwMode="auto">
          <a:xfrm>
            <a:off x="2832100" y="3276600"/>
            <a:ext cx="565150" cy="396875"/>
          </a:xfrm>
          <a:prstGeom prst="rect">
            <a:avLst/>
          </a:prstGeom>
          <a:noFill/>
          <a:ln w="9525">
            <a:noFill/>
            <a:miter lim="800000"/>
            <a:headEnd/>
            <a:tailEnd/>
          </a:ln>
          <a:effectLst/>
        </p:spPr>
        <p:txBody>
          <a:bodyPr wrap="none">
            <a:spAutoFit/>
          </a:bodyPr>
          <a:lstStyle/>
          <a:p>
            <a:r>
              <a:rPr lang="en-US" sz="2000"/>
              <a:t>700</a:t>
            </a:r>
          </a:p>
        </p:txBody>
      </p:sp>
      <p:sp>
        <p:nvSpPr>
          <p:cNvPr id="6" name="Line 4"/>
          <p:cNvSpPr>
            <a:spLocks noChangeShapeType="1"/>
          </p:cNvSpPr>
          <p:nvPr/>
        </p:nvSpPr>
        <p:spPr bwMode="auto">
          <a:xfrm flipV="1">
            <a:off x="3657600" y="3352800"/>
            <a:ext cx="1371600" cy="0"/>
          </a:xfrm>
          <a:prstGeom prst="line">
            <a:avLst/>
          </a:prstGeom>
          <a:noFill/>
          <a:ln w="76200">
            <a:solidFill>
              <a:schemeClr val="tx1"/>
            </a:solidFill>
            <a:round/>
            <a:headEnd/>
            <a:tailEnd type="triangle" w="med" len="med"/>
          </a:ln>
          <a:effectLst/>
        </p:spPr>
        <p:txBody>
          <a:bodyPr/>
          <a:lstStyle/>
          <a:p>
            <a:endParaRPr lang="en-US"/>
          </a:p>
        </p:txBody>
      </p:sp>
      <p:sp>
        <p:nvSpPr>
          <p:cNvPr id="7" name="Text Box 5"/>
          <p:cNvSpPr txBox="1">
            <a:spLocks noChangeArrowheads="1"/>
          </p:cNvSpPr>
          <p:nvPr/>
        </p:nvSpPr>
        <p:spPr bwMode="auto">
          <a:xfrm>
            <a:off x="3581400" y="2819400"/>
            <a:ext cx="1249363" cy="457200"/>
          </a:xfrm>
          <a:prstGeom prst="rect">
            <a:avLst/>
          </a:prstGeom>
          <a:noFill/>
          <a:ln w="9525">
            <a:noFill/>
            <a:miter lim="800000"/>
            <a:headEnd/>
            <a:tailEnd/>
          </a:ln>
          <a:effectLst/>
        </p:spPr>
        <p:txBody>
          <a:bodyPr wrap="none">
            <a:spAutoFit/>
          </a:bodyPr>
          <a:lstStyle/>
          <a:p>
            <a:r>
              <a:rPr lang="en-US"/>
              <a:t>Multiply</a:t>
            </a:r>
          </a:p>
        </p:txBody>
      </p:sp>
      <p:grpSp>
        <p:nvGrpSpPr>
          <p:cNvPr id="3" name="Group 6"/>
          <p:cNvGrpSpPr>
            <a:grpSpLocks/>
          </p:cNvGrpSpPr>
          <p:nvPr/>
        </p:nvGrpSpPr>
        <p:grpSpPr bwMode="auto">
          <a:xfrm>
            <a:off x="5434013" y="2251075"/>
            <a:ext cx="2220912" cy="1092200"/>
            <a:chOff x="1296" y="1344"/>
            <a:chExt cx="2928" cy="1440"/>
          </a:xfrm>
        </p:grpSpPr>
        <p:sp>
          <p:nvSpPr>
            <p:cNvPr id="9" name="Line 7"/>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10" name="Line 8"/>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11" name="Text Box 9"/>
          <p:cNvSpPr txBox="1">
            <a:spLocks noChangeArrowheads="1"/>
          </p:cNvSpPr>
          <p:nvPr/>
        </p:nvSpPr>
        <p:spPr bwMode="auto">
          <a:xfrm rot="16200000">
            <a:off x="4929199" y="2341046"/>
            <a:ext cx="457176" cy="369332"/>
          </a:xfrm>
          <a:prstGeom prst="rect">
            <a:avLst/>
          </a:prstGeom>
          <a:noFill/>
          <a:ln w="9525">
            <a:noFill/>
            <a:miter lim="800000"/>
            <a:headEnd/>
            <a:tailEnd/>
          </a:ln>
          <a:effectLst/>
        </p:spPr>
        <p:txBody>
          <a:bodyPr wrap="none">
            <a:spAutoFit/>
          </a:bodyPr>
          <a:lstStyle/>
          <a:p>
            <a:r>
              <a:rPr lang="en-US">
                <a:sym typeface="Symbol" pitchFamily="18" charset="2"/>
              </a:rPr>
              <a:t>E</a:t>
            </a:r>
            <a:endParaRPr lang="en-US"/>
          </a:p>
        </p:txBody>
      </p:sp>
      <p:sp>
        <p:nvSpPr>
          <p:cNvPr id="12" name="Line 10"/>
          <p:cNvSpPr>
            <a:spLocks noChangeShapeType="1"/>
          </p:cNvSpPr>
          <p:nvPr/>
        </p:nvSpPr>
        <p:spPr bwMode="auto">
          <a:xfrm>
            <a:off x="5434013" y="3343275"/>
            <a:ext cx="0" cy="73025"/>
          </a:xfrm>
          <a:prstGeom prst="line">
            <a:avLst/>
          </a:prstGeom>
          <a:noFill/>
          <a:ln w="12700">
            <a:solidFill>
              <a:schemeClr val="tx1"/>
            </a:solidFill>
            <a:round/>
            <a:headEnd/>
            <a:tailEnd/>
          </a:ln>
          <a:effectLst/>
        </p:spPr>
        <p:txBody>
          <a:bodyPr/>
          <a:lstStyle/>
          <a:p>
            <a:endParaRPr lang="en-US"/>
          </a:p>
        </p:txBody>
      </p:sp>
      <p:sp>
        <p:nvSpPr>
          <p:cNvPr id="13" name="Line 11"/>
          <p:cNvSpPr>
            <a:spLocks noChangeShapeType="1"/>
          </p:cNvSpPr>
          <p:nvPr/>
        </p:nvSpPr>
        <p:spPr bwMode="auto">
          <a:xfrm>
            <a:off x="7508875" y="3343275"/>
            <a:ext cx="0" cy="73025"/>
          </a:xfrm>
          <a:prstGeom prst="line">
            <a:avLst/>
          </a:prstGeom>
          <a:noFill/>
          <a:ln w="12700">
            <a:solidFill>
              <a:schemeClr val="tx1"/>
            </a:solidFill>
            <a:round/>
            <a:headEnd/>
            <a:tailEnd/>
          </a:ln>
          <a:effectLst/>
        </p:spPr>
        <p:txBody>
          <a:bodyPr/>
          <a:lstStyle/>
          <a:p>
            <a:endParaRPr lang="en-US"/>
          </a:p>
        </p:txBody>
      </p:sp>
      <p:sp>
        <p:nvSpPr>
          <p:cNvPr id="14" name="Line 12"/>
          <p:cNvSpPr>
            <a:spLocks noChangeShapeType="1"/>
          </p:cNvSpPr>
          <p:nvPr/>
        </p:nvSpPr>
        <p:spPr bwMode="auto">
          <a:xfrm>
            <a:off x="6126163" y="3343275"/>
            <a:ext cx="0" cy="73025"/>
          </a:xfrm>
          <a:prstGeom prst="line">
            <a:avLst/>
          </a:prstGeom>
          <a:noFill/>
          <a:ln w="12700">
            <a:solidFill>
              <a:schemeClr val="tx1"/>
            </a:solidFill>
            <a:round/>
            <a:headEnd/>
            <a:tailEnd/>
          </a:ln>
          <a:effectLst/>
        </p:spPr>
        <p:txBody>
          <a:bodyPr/>
          <a:lstStyle/>
          <a:p>
            <a:endParaRPr lang="en-US"/>
          </a:p>
        </p:txBody>
      </p:sp>
      <p:sp>
        <p:nvSpPr>
          <p:cNvPr id="15" name="Line 13"/>
          <p:cNvSpPr>
            <a:spLocks noChangeShapeType="1"/>
          </p:cNvSpPr>
          <p:nvPr/>
        </p:nvSpPr>
        <p:spPr bwMode="auto">
          <a:xfrm>
            <a:off x="6816725" y="3343275"/>
            <a:ext cx="0" cy="73025"/>
          </a:xfrm>
          <a:prstGeom prst="line">
            <a:avLst/>
          </a:prstGeom>
          <a:noFill/>
          <a:ln w="12700">
            <a:solidFill>
              <a:schemeClr val="tx1"/>
            </a:solidFill>
            <a:round/>
            <a:headEnd/>
            <a:tailEnd/>
          </a:ln>
          <a:effectLst/>
        </p:spPr>
        <p:txBody>
          <a:bodyPr/>
          <a:lstStyle/>
          <a:p>
            <a:endParaRPr lang="en-US"/>
          </a:p>
        </p:txBody>
      </p:sp>
      <p:sp>
        <p:nvSpPr>
          <p:cNvPr id="16" name="Text Box 14"/>
          <p:cNvSpPr txBox="1">
            <a:spLocks noChangeArrowheads="1"/>
          </p:cNvSpPr>
          <p:nvPr/>
        </p:nvSpPr>
        <p:spPr bwMode="auto">
          <a:xfrm>
            <a:off x="5287963" y="3429000"/>
            <a:ext cx="565150" cy="396875"/>
          </a:xfrm>
          <a:prstGeom prst="rect">
            <a:avLst/>
          </a:prstGeom>
          <a:noFill/>
          <a:ln w="9525">
            <a:noFill/>
            <a:miter lim="800000"/>
            <a:headEnd/>
            <a:tailEnd/>
          </a:ln>
          <a:effectLst/>
        </p:spPr>
        <p:txBody>
          <a:bodyPr wrap="none">
            <a:spAutoFit/>
          </a:bodyPr>
          <a:lstStyle/>
          <a:p>
            <a:r>
              <a:rPr lang="en-US" sz="2000"/>
              <a:t>400</a:t>
            </a:r>
          </a:p>
        </p:txBody>
      </p:sp>
      <p:sp>
        <p:nvSpPr>
          <p:cNvPr id="17" name="Text Box 15"/>
          <p:cNvSpPr txBox="1">
            <a:spLocks noChangeArrowheads="1"/>
          </p:cNvSpPr>
          <p:nvPr/>
        </p:nvSpPr>
        <p:spPr bwMode="auto">
          <a:xfrm>
            <a:off x="5943600" y="3429000"/>
            <a:ext cx="565150" cy="396875"/>
          </a:xfrm>
          <a:prstGeom prst="rect">
            <a:avLst/>
          </a:prstGeom>
          <a:noFill/>
          <a:ln w="9525">
            <a:noFill/>
            <a:miter lim="800000"/>
            <a:headEnd/>
            <a:tailEnd/>
          </a:ln>
          <a:effectLst/>
        </p:spPr>
        <p:txBody>
          <a:bodyPr wrap="none">
            <a:spAutoFit/>
          </a:bodyPr>
          <a:lstStyle/>
          <a:p>
            <a:r>
              <a:rPr lang="en-US" sz="2000"/>
              <a:t>500</a:t>
            </a:r>
          </a:p>
        </p:txBody>
      </p:sp>
      <p:sp>
        <p:nvSpPr>
          <p:cNvPr id="18" name="Text Box 16"/>
          <p:cNvSpPr txBox="1">
            <a:spLocks noChangeArrowheads="1"/>
          </p:cNvSpPr>
          <p:nvPr/>
        </p:nvSpPr>
        <p:spPr bwMode="auto">
          <a:xfrm>
            <a:off x="6635750" y="3429000"/>
            <a:ext cx="565150" cy="396875"/>
          </a:xfrm>
          <a:prstGeom prst="rect">
            <a:avLst/>
          </a:prstGeom>
          <a:noFill/>
          <a:ln w="9525">
            <a:noFill/>
            <a:miter lim="800000"/>
            <a:headEnd/>
            <a:tailEnd/>
          </a:ln>
          <a:effectLst/>
        </p:spPr>
        <p:txBody>
          <a:bodyPr wrap="none">
            <a:spAutoFit/>
          </a:bodyPr>
          <a:lstStyle/>
          <a:p>
            <a:r>
              <a:rPr lang="en-US" sz="2000"/>
              <a:t>600</a:t>
            </a:r>
          </a:p>
        </p:txBody>
      </p:sp>
      <p:sp>
        <p:nvSpPr>
          <p:cNvPr id="19" name="Text Box 17"/>
          <p:cNvSpPr txBox="1">
            <a:spLocks noChangeArrowheads="1"/>
          </p:cNvSpPr>
          <p:nvPr/>
        </p:nvSpPr>
        <p:spPr bwMode="auto">
          <a:xfrm>
            <a:off x="7327900" y="3429000"/>
            <a:ext cx="565150" cy="396875"/>
          </a:xfrm>
          <a:prstGeom prst="rect">
            <a:avLst/>
          </a:prstGeom>
          <a:noFill/>
          <a:ln w="9525">
            <a:noFill/>
            <a:miter lim="800000"/>
            <a:headEnd/>
            <a:tailEnd/>
          </a:ln>
          <a:effectLst/>
        </p:spPr>
        <p:txBody>
          <a:bodyPr wrap="none">
            <a:spAutoFit/>
          </a:bodyPr>
          <a:lstStyle/>
          <a:p>
            <a:r>
              <a:rPr lang="en-US" sz="2000"/>
              <a:t>700</a:t>
            </a:r>
          </a:p>
        </p:txBody>
      </p:sp>
      <p:sp>
        <p:nvSpPr>
          <p:cNvPr id="20" name="Freeform 18"/>
          <p:cNvSpPr>
            <a:spLocks/>
          </p:cNvSpPr>
          <p:nvPr/>
        </p:nvSpPr>
        <p:spPr bwMode="auto">
          <a:xfrm>
            <a:off x="6400800" y="3276600"/>
            <a:ext cx="152400" cy="76200"/>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21" name="Line 19"/>
          <p:cNvSpPr>
            <a:spLocks noChangeShapeType="1"/>
          </p:cNvSpPr>
          <p:nvPr/>
        </p:nvSpPr>
        <p:spPr bwMode="auto">
          <a:xfrm>
            <a:off x="6629400" y="3886200"/>
            <a:ext cx="0" cy="685800"/>
          </a:xfrm>
          <a:prstGeom prst="line">
            <a:avLst/>
          </a:prstGeom>
          <a:noFill/>
          <a:ln w="76200">
            <a:solidFill>
              <a:schemeClr val="tx1"/>
            </a:solidFill>
            <a:round/>
            <a:headEnd/>
            <a:tailEnd type="triangle" w="med" len="med"/>
          </a:ln>
          <a:effectLst/>
        </p:spPr>
        <p:txBody>
          <a:bodyPr/>
          <a:lstStyle/>
          <a:p>
            <a:endParaRPr lang="en-US"/>
          </a:p>
        </p:txBody>
      </p:sp>
      <p:sp>
        <p:nvSpPr>
          <p:cNvPr id="22" name="Text Box 20"/>
          <p:cNvSpPr txBox="1">
            <a:spLocks noChangeArrowheads="1"/>
          </p:cNvSpPr>
          <p:nvPr/>
        </p:nvSpPr>
        <p:spPr bwMode="auto">
          <a:xfrm>
            <a:off x="6765925" y="3851275"/>
            <a:ext cx="1692275" cy="822325"/>
          </a:xfrm>
          <a:prstGeom prst="rect">
            <a:avLst/>
          </a:prstGeom>
          <a:noFill/>
          <a:ln w="9525">
            <a:noFill/>
            <a:miter lim="800000"/>
            <a:headEnd/>
            <a:tailEnd/>
          </a:ln>
          <a:effectLst/>
        </p:spPr>
        <p:txBody>
          <a:bodyPr>
            <a:spAutoFit/>
          </a:bodyPr>
          <a:lstStyle/>
          <a:p>
            <a:r>
              <a:rPr lang="en-US"/>
              <a:t>Area under curve?</a:t>
            </a:r>
          </a:p>
        </p:txBody>
      </p:sp>
      <p:sp>
        <p:nvSpPr>
          <p:cNvPr id="23" name="Text Box 21"/>
          <p:cNvSpPr txBox="1">
            <a:spLocks noChangeArrowheads="1"/>
          </p:cNvSpPr>
          <p:nvPr/>
        </p:nvSpPr>
        <p:spPr bwMode="auto">
          <a:xfrm>
            <a:off x="5791200" y="4876800"/>
            <a:ext cx="2003425" cy="457200"/>
          </a:xfrm>
          <a:prstGeom prst="rect">
            <a:avLst/>
          </a:prstGeom>
          <a:noFill/>
          <a:ln w="9525">
            <a:noFill/>
            <a:miter lim="800000"/>
            <a:headEnd/>
            <a:tailEnd/>
          </a:ln>
          <a:effectLst/>
        </p:spPr>
        <p:txBody>
          <a:bodyPr wrap="none">
            <a:spAutoFit/>
          </a:bodyPr>
          <a:lstStyle/>
          <a:p>
            <a:r>
              <a:rPr lang="en-US"/>
              <a:t>Tiny response!</a:t>
            </a:r>
          </a:p>
        </p:txBody>
      </p:sp>
      <p:sp>
        <p:nvSpPr>
          <p:cNvPr id="24" name="AutoShape 22"/>
          <p:cNvSpPr>
            <a:spLocks/>
          </p:cNvSpPr>
          <p:nvPr/>
        </p:nvSpPr>
        <p:spPr bwMode="auto">
          <a:xfrm>
            <a:off x="3352800" y="1905000"/>
            <a:ext cx="304800" cy="3581400"/>
          </a:xfrm>
          <a:prstGeom prst="rightBrace">
            <a:avLst>
              <a:gd name="adj1" fmla="val 97917"/>
              <a:gd name="adj2" fmla="val 50000"/>
            </a:avLst>
          </a:prstGeom>
          <a:noFill/>
          <a:ln w="38100">
            <a:solidFill>
              <a:schemeClr val="tx1"/>
            </a:solidFill>
            <a:round/>
            <a:headEnd/>
            <a:tailEnd/>
          </a:ln>
          <a:effectLst/>
        </p:spPr>
        <p:txBody>
          <a:bodyPr wrap="none" anchor="ctr"/>
          <a:lstStyle/>
          <a:p>
            <a:endParaRPr lang="en-US"/>
          </a:p>
        </p:txBody>
      </p:sp>
      <p:grpSp>
        <p:nvGrpSpPr>
          <p:cNvPr id="8" name="Group 23"/>
          <p:cNvGrpSpPr>
            <a:grpSpLocks/>
          </p:cNvGrpSpPr>
          <p:nvPr/>
        </p:nvGrpSpPr>
        <p:grpSpPr bwMode="auto">
          <a:xfrm>
            <a:off x="931863" y="2098675"/>
            <a:ext cx="2220912" cy="1092200"/>
            <a:chOff x="1296" y="1344"/>
            <a:chExt cx="2928" cy="1440"/>
          </a:xfrm>
        </p:grpSpPr>
        <p:sp>
          <p:nvSpPr>
            <p:cNvPr id="26" name="Line 24"/>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27" name="Line 25"/>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28" name="Line 26"/>
          <p:cNvSpPr>
            <a:spLocks noChangeShapeType="1"/>
          </p:cNvSpPr>
          <p:nvPr/>
        </p:nvSpPr>
        <p:spPr bwMode="auto">
          <a:xfrm>
            <a:off x="931863" y="3190875"/>
            <a:ext cx="0" cy="73025"/>
          </a:xfrm>
          <a:prstGeom prst="line">
            <a:avLst/>
          </a:prstGeom>
          <a:noFill/>
          <a:ln w="12700">
            <a:solidFill>
              <a:schemeClr val="tx1"/>
            </a:solidFill>
            <a:round/>
            <a:headEnd/>
            <a:tailEnd/>
          </a:ln>
          <a:effectLst/>
        </p:spPr>
        <p:txBody>
          <a:bodyPr/>
          <a:lstStyle/>
          <a:p>
            <a:endParaRPr lang="en-US"/>
          </a:p>
        </p:txBody>
      </p:sp>
      <p:sp>
        <p:nvSpPr>
          <p:cNvPr id="29" name="Line 27"/>
          <p:cNvSpPr>
            <a:spLocks noChangeShapeType="1"/>
          </p:cNvSpPr>
          <p:nvPr/>
        </p:nvSpPr>
        <p:spPr bwMode="auto">
          <a:xfrm>
            <a:off x="3006725" y="3190875"/>
            <a:ext cx="0" cy="73025"/>
          </a:xfrm>
          <a:prstGeom prst="line">
            <a:avLst/>
          </a:prstGeom>
          <a:noFill/>
          <a:ln w="12700">
            <a:solidFill>
              <a:schemeClr val="tx1"/>
            </a:solidFill>
            <a:round/>
            <a:headEnd/>
            <a:tailEnd/>
          </a:ln>
          <a:effectLst/>
        </p:spPr>
        <p:txBody>
          <a:bodyPr/>
          <a:lstStyle/>
          <a:p>
            <a:endParaRPr lang="en-US"/>
          </a:p>
        </p:txBody>
      </p:sp>
      <p:sp>
        <p:nvSpPr>
          <p:cNvPr id="30" name="Line 28"/>
          <p:cNvSpPr>
            <a:spLocks noChangeShapeType="1"/>
          </p:cNvSpPr>
          <p:nvPr/>
        </p:nvSpPr>
        <p:spPr bwMode="auto">
          <a:xfrm>
            <a:off x="1624013" y="3190875"/>
            <a:ext cx="0" cy="73025"/>
          </a:xfrm>
          <a:prstGeom prst="line">
            <a:avLst/>
          </a:prstGeom>
          <a:noFill/>
          <a:ln w="12700">
            <a:solidFill>
              <a:schemeClr val="tx1"/>
            </a:solidFill>
            <a:round/>
            <a:headEnd/>
            <a:tailEnd/>
          </a:ln>
          <a:effectLst/>
        </p:spPr>
        <p:txBody>
          <a:bodyPr/>
          <a:lstStyle/>
          <a:p>
            <a:endParaRPr lang="en-US"/>
          </a:p>
        </p:txBody>
      </p:sp>
      <p:sp>
        <p:nvSpPr>
          <p:cNvPr id="31" name="Line 29"/>
          <p:cNvSpPr>
            <a:spLocks noChangeShapeType="1"/>
          </p:cNvSpPr>
          <p:nvPr/>
        </p:nvSpPr>
        <p:spPr bwMode="auto">
          <a:xfrm>
            <a:off x="2314575" y="3190875"/>
            <a:ext cx="0" cy="73025"/>
          </a:xfrm>
          <a:prstGeom prst="line">
            <a:avLst/>
          </a:prstGeom>
          <a:noFill/>
          <a:ln w="12700">
            <a:solidFill>
              <a:schemeClr val="tx1"/>
            </a:solidFill>
            <a:round/>
            <a:headEnd/>
            <a:tailEnd/>
          </a:ln>
          <a:effectLst/>
        </p:spPr>
        <p:txBody>
          <a:bodyPr/>
          <a:lstStyle/>
          <a:p>
            <a:endParaRPr lang="en-US"/>
          </a:p>
        </p:txBody>
      </p:sp>
      <p:sp>
        <p:nvSpPr>
          <p:cNvPr id="32" name="Text Box 30"/>
          <p:cNvSpPr txBox="1">
            <a:spLocks noChangeArrowheads="1"/>
          </p:cNvSpPr>
          <p:nvPr/>
        </p:nvSpPr>
        <p:spPr bwMode="auto">
          <a:xfrm>
            <a:off x="785813" y="3276600"/>
            <a:ext cx="565150" cy="396875"/>
          </a:xfrm>
          <a:prstGeom prst="rect">
            <a:avLst/>
          </a:prstGeom>
          <a:noFill/>
          <a:ln w="9525">
            <a:noFill/>
            <a:miter lim="800000"/>
            <a:headEnd/>
            <a:tailEnd/>
          </a:ln>
          <a:effectLst/>
        </p:spPr>
        <p:txBody>
          <a:bodyPr wrap="none">
            <a:spAutoFit/>
          </a:bodyPr>
          <a:lstStyle/>
          <a:p>
            <a:r>
              <a:rPr lang="en-US" sz="2000"/>
              <a:t>400</a:t>
            </a:r>
          </a:p>
        </p:txBody>
      </p:sp>
      <p:sp>
        <p:nvSpPr>
          <p:cNvPr id="33" name="Text Box 31"/>
          <p:cNvSpPr txBox="1">
            <a:spLocks noChangeArrowheads="1"/>
          </p:cNvSpPr>
          <p:nvPr/>
        </p:nvSpPr>
        <p:spPr bwMode="auto">
          <a:xfrm>
            <a:off x="1441450" y="3276600"/>
            <a:ext cx="565150" cy="396875"/>
          </a:xfrm>
          <a:prstGeom prst="rect">
            <a:avLst/>
          </a:prstGeom>
          <a:noFill/>
          <a:ln w="9525">
            <a:noFill/>
            <a:miter lim="800000"/>
            <a:headEnd/>
            <a:tailEnd/>
          </a:ln>
          <a:effectLst/>
        </p:spPr>
        <p:txBody>
          <a:bodyPr wrap="none">
            <a:spAutoFit/>
          </a:bodyPr>
          <a:lstStyle/>
          <a:p>
            <a:r>
              <a:rPr lang="en-US" sz="2000"/>
              <a:t>500</a:t>
            </a:r>
          </a:p>
        </p:txBody>
      </p:sp>
      <p:sp>
        <p:nvSpPr>
          <p:cNvPr id="34" name="Text Box 32"/>
          <p:cNvSpPr txBox="1">
            <a:spLocks noChangeArrowheads="1"/>
          </p:cNvSpPr>
          <p:nvPr/>
        </p:nvSpPr>
        <p:spPr bwMode="auto">
          <a:xfrm>
            <a:off x="2133600" y="3276600"/>
            <a:ext cx="565150" cy="396875"/>
          </a:xfrm>
          <a:prstGeom prst="rect">
            <a:avLst/>
          </a:prstGeom>
          <a:noFill/>
          <a:ln w="9525">
            <a:noFill/>
            <a:miter lim="800000"/>
            <a:headEnd/>
            <a:tailEnd/>
          </a:ln>
          <a:effectLst/>
        </p:spPr>
        <p:txBody>
          <a:bodyPr wrap="none">
            <a:spAutoFit/>
          </a:bodyPr>
          <a:lstStyle/>
          <a:p>
            <a:r>
              <a:rPr lang="en-US" sz="2000"/>
              <a:t>600</a:t>
            </a:r>
          </a:p>
        </p:txBody>
      </p:sp>
      <p:sp>
        <p:nvSpPr>
          <p:cNvPr id="35" name="Freeform 33"/>
          <p:cNvSpPr>
            <a:spLocks/>
          </p:cNvSpPr>
          <p:nvPr/>
        </p:nvSpPr>
        <p:spPr bwMode="auto">
          <a:xfrm>
            <a:off x="1924050" y="2244725"/>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36" name="Text Box 34"/>
          <p:cNvSpPr txBox="1">
            <a:spLocks noChangeArrowheads="1"/>
          </p:cNvSpPr>
          <p:nvPr/>
        </p:nvSpPr>
        <p:spPr bwMode="auto">
          <a:xfrm rot="16200000">
            <a:off x="-147040" y="2274371"/>
            <a:ext cx="1662506" cy="369332"/>
          </a:xfrm>
          <a:prstGeom prst="rect">
            <a:avLst/>
          </a:prstGeom>
          <a:noFill/>
          <a:ln w="9525">
            <a:noFill/>
            <a:miter lim="800000"/>
            <a:headEnd/>
            <a:tailEnd/>
          </a:ln>
          <a:effectLst/>
        </p:spPr>
        <p:txBody>
          <a:bodyPr wrap="none">
            <a:spAutoFit/>
          </a:bodyPr>
          <a:lstStyle/>
          <a:p>
            <a:r>
              <a:rPr lang="en-US"/>
              <a:t>Sensitivity, </a:t>
            </a:r>
            <a:r>
              <a:rPr lang="en-US">
                <a:sym typeface="Symbol" pitchFamily="18" charset="2"/>
              </a:rPr>
              <a:t></a:t>
            </a:r>
            <a:endParaRPr lang="en-US"/>
          </a:p>
        </p:txBody>
      </p:sp>
      <p:grpSp>
        <p:nvGrpSpPr>
          <p:cNvPr id="25" name="Group 35"/>
          <p:cNvGrpSpPr>
            <a:grpSpLocks/>
          </p:cNvGrpSpPr>
          <p:nvPr/>
        </p:nvGrpSpPr>
        <p:grpSpPr bwMode="auto">
          <a:xfrm>
            <a:off x="969963" y="3968750"/>
            <a:ext cx="2220912" cy="1092200"/>
            <a:chOff x="1296" y="1344"/>
            <a:chExt cx="2928" cy="1440"/>
          </a:xfrm>
        </p:grpSpPr>
        <p:sp>
          <p:nvSpPr>
            <p:cNvPr id="38" name="Line 36"/>
            <p:cNvSpPr>
              <a:spLocks noChangeShapeType="1"/>
            </p:cNvSpPr>
            <p:nvPr/>
          </p:nvSpPr>
          <p:spPr bwMode="auto">
            <a:xfrm>
              <a:off x="1296" y="1344"/>
              <a:ext cx="0" cy="1440"/>
            </a:xfrm>
            <a:prstGeom prst="line">
              <a:avLst/>
            </a:prstGeom>
            <a:noFill/>
            <a:ln w="12700">
              <a:solidFill>
                <a:schemeClr val="tx1"/>
              </a:solidFill>
              <a:round/>
              <a:headEnd type="arrow" w="med" len="med"/>
              <a:tailEnd/>
            </a:ln>
            <a:effectLst/>
          </p:spPr>
          <p:txBody>
            <a:bodyPr/>
            <a:lstStyle/>
            <a:p>
              <a:endParaRPr lang="en-US"/>
            </a:p>
          </p:txBody>
        </p:sp>
        <p:sp>
          <p:nvSpPr>
            <p:cNvPr id="39" name="Line 37"/>
            <p:cNvSpPr>
              <a:spLocks noChangeShapeType="1"/>
            </p:cNvSpPr>
            <p:nvPr/>
          </p:nvSpPr>
          <p:spPr bwMode="auto">
            <a:xfrm>
              <a:off x="1296" y="2784"/>
              <a:ext cx="2928" cy="0"/>
            </a:xfrm>
            <a:prstGeom prst="line">
              <a:avLst/>
            </a:prstGeom>
            <a:noFill/>
            <a:ln w="12700">
              <a:solidFill>
                <a:schemeClr val="tx1"/>
              </a:solidFill>
              <a:round/>
              <a:headEnd/>
              <a:tailEnd type="triangle" w="med" len="med"/>
            </a:ln>
            <a:effectLst/>
          </p:spPr>
          <p:txBody>
            <a:bodyPr/>
            <a:lstStyle/>
            <a:p>
              <a:endParaRPr lang="en-US"/>
            </a:p>
          </p:txBody>
        </p:sp>
      </p:grpSp>
      <p:sp>
        <p:nvSpPr>
          <p:cNvPr id="40" name="Text Box 38"/>
          <p:cNvSpPr txBox="1">
            <a:spLocks noChangeArrowheads="1"/>
          </p:cNvSpPr>
          <p:nvPr/>
        </p:nvSpPr>
        <p:spPr bwMode="auto">
          <a:xfrm rot="16200000">
            <a:off x="-167481" y="4415115"/>
            <a:ext cx="1773239" cy="369332"/>
          </a:xfrm>
          <a:prstGeom prst="rect">
            <a:avLst/>
          </a:prstGeom>
          <a:noFill/>
          <a:ln w="9525">
            <a:noFill/>
            <a:miter lim="800000"/>
            <a:headEnd/>
            <a:tailEnd/>
          </a:ln>
          <a:effectLst/>
        </p:spPr>
        <p:txBody>
          <a:bodyPr wrap="square">
            <a:spAutoFit/>
          </a:bodyPr>
          <a:lstStyle/>
          <a:p>
            <a:r>
              <a:rPr lang="en-US" dirty="0"/>
              <a:t>#photons, E</a:t>
            </a:r>
          </a:p>
        </p:txBody>
      </p:sp>
      <p:sp>
        <p:nvSpPr>
          <p:cNvPr id="41" name="Line 39"/>
          <p:cNvSpPr>
            <a:spLocks noChangeShapeType="1"/>
          </p:cNvSpPr>
          <p:nvPr/>
        </p:nvSpPr>
        <p:spPr bwMode="auto">
          <a:xfrm>
            <a:off x="969963" y="5060950"/>
            <a:ext cx="0" cy="73025"/>
          </a:xfrm>
          <a:prstGeom prst="line">
            <a:avLst/>
          </a:prstGeom>
          <a:noFill/>
          <a:ln w="12700">
            <a:solidFill>
              <a:schemeClr val="tx1"/>
            </a:solidFill>
            <a:round/>
            <a:headEnd/>
            <a:tailEnd/>
          </a:ln>
          <a:effectLst/>
        </p:spPr>
        <p:txBody>
          <a:bodyPr/>
          <a:lstStyle/>
          <a:p>
            <a:endParaRPr lang="en-US"/>
          </a:p>
        </p:txBody>
      </p:sp>
      <p:sp>
        <p:nvSpPr>
          <p:cNvPr id="42" name="Line 40"/>
          <p:cNvSpPr>
            <a:spLocks noChangeShapeType="1"/>
          </p:cNvSpPr>
          <p:nvPr/>
        </p:nvSpPr>
        <p:spPr bwMode="auto">
          <a:xfrm>
            <a:off x="3044825" y="5060950"/>
            <a:ext cx="0" cy="73025"/>
          </a:xfrm>
          <a:prstGeom prst="line">
            <a:avLst/>
          </a:prstGeom>
          <a:noFill/>
          <a:ln w="12700">
            <a:solidFill>
              <a:schemeClr val="tx1"/>
            </a:solidFill>
            <a:round/>
            <a:headEnd/>
            <a:tailEnd/>
          </a:ln>
          <a:effectLst/>
        </p:spPr>
        <p:txBody>
          <a:bodyPr/>
          <a:lstStyle/>
          <a:p>
            <a:endParaRPr lang="en-US"/>
          </a:p>
        </p:txBody>
      </p:sp>
      <p:sp>
        <p:nvSpPr>
          <p:cNvPr id="43" name="Line 41"/>
          <p:cNvSpPr>
            <a:spLocks noChangeShapeType="1"/>
          </p:cNvSpPr>
          <p:nvPr/>
        </p:nvSpPr>
        <p:spPr bwMode="auto">
          <a:xfrm>
            <a:off x="1662113" y="5060950"/>
            <a:ext cx="0" cy="73025"/>
          </a:xfrm>
          <a:prstGeom prst="line">
            <a:avLst/>
          </a:prstGeom>
          <a:noFill/>
          <a:ln w="12700">
            <a:solidFill>
              <a:schemeClr val="tx1"/>
            </a:solidFill>
            <a:round/>
            <a:headEnd/>
            <a:tailEnd/>
          </a:ln>
          <a:effectLst/>
        </p:spPr>
        <p:txBody>
          <a:bodyPr/>
          <a:lstStyle/>
          <a:p>
            <a:endParaRPr lang="en-US"/>
          </a:p>
        </p:txBody>
      </p:sp>
      <p:sp>
        <p:nvSpPr>
          <p:cNvPr id="44" name="Line 42"/>
          <p:cNvSpPr>
            <a:spLocks noChangeShapeType="1"/>
          </p:cNvSpPr>
          <p:nvPr/>
        </p:nvSpPr>
        <p:spPr bwMode="auto">
          <a:xfrm>
            <a:off x="2352675" y="5060950"/>
            <a:ext cx="0" cy="73025"/>
          </a:xfrm>
          <a:prstGeom prst="line">
            <a:avLst/>
          </a:prstGeom>
          <a:noFill/>
          <a:ln w="12700">
            <a:solidFill>
              <a:schemeClr val="tx1"/>
            </a:solidFill>
            <a:round/>
            <a:headEnd/>
            <a:tailEnd/>
          </a:ln>
          <a:effectLst/>
        </p:spPr>
        <p:txBody>
          <a:bodyPr/>
          <a:lstStyle/>
          <a:p>
            <a:endParaRPr lang="en-US"/>
          </a:p>
        </p:txBody>
      </p:sp>
      <p:sp>
        <p:nvSpPr>
          <p:cNvPr id="45" name="Text Box 43"/>
          <p:cNvSpPr txBox="1">
            <a:spLocks noChangeArrowheads="1"/>
          </p:cNvSpPr>
          <p:nvPr/>
        </p:nvSpPr>
        <p:spPr bwMode="auto">
          <a:xfrm>
            <a:off x="823913" y="5146675"/>
            <a:ext cx="565150" cy="396875"/>
          </a:xfrm>
          <a:prstGeom prst="rect">
            <a:avLst/>
          </a:prstGeom>
          <a:noFill/>
          <a:ln w="9525">
            <a:noFill/>
            <a:miter lim="800000"/>
            <a:headEnd/>
            <a:tailEnd/>
          </a:ln>
          <a:effectLst/>
        </p:spPr>
        <p:txBody>
          <a:bodyPr wrap="none">
            <a:spAutoFit/>
          </a:bodyPr>
          <a:lstStyle/>
          <a:p>
            <a:r>
              <a:rPr lang="en-US" sz="2000"/>
              <a:t>400</a:t>
            </a:r>
          </a:p>
        </p:txBody>
      </p:sp>
      <p:sp>
        <p:nvSpPr>
          <p:cNvPr id="46" name="Text Box 44"/>
          <p:cNvSpPr txBox="1">
            <a:spLocks noChangeArrowheads="1"/>
          </p:cNvSpPr>
          <p:nvPr/>
        </p:nvSpPr>
        <p:spPr bwMode="auto">
          <a:xfrm>
            <a:off x="1479550" y="5146675"/>
            <a:ext cx="565150" cy="396875"/>
          </a:xfrm>
          <a:prstGeom prst="rect">
            <a:avLst/>
          </a:prstGeom>
          <a:noFill/>
          <a:ln w="9525">
            <a:noFill/>
            <a:miter lim="800000"/>
            <a:headEnd/>
            <a:tailEnd/>
          </a:ln>
          <a:effectLst/>
        </p:spPr>
        <p:txBody>
          <a:bodyPr wrap="none">
            <a:spAutoFit/>
          </a:bodyPr>
          <a:lstStyle/>
          <a:p>
            <a:r>
              <a:rPr lang="en-US" sz="2000"/>
              <a:t>500</a:t>
            </a:r>
          </a:p>
        </p:txBody>
      </p:sp>
      <p:sp>
        <p:nvSpPr>
          <p:cNvPr id="47" name="Text Box 45"/>
          <p:cNvSpPr txBox="1">
            <a:spLocks noChangeArrowheads="1"/>
          </p:cNvSpPr>
          <p:nvPr/>
        </p:nvSpPr>
        <p:spPr bwMode="auto">
          <a:xfrm>
            <a:off x="2171700" y="5146675"/>
            <a:ext cx="565150" cy="396875"/>
          </a:xfrm>
          <a:prstGeom prst="rect">
            <a:avLst/>
          </a:prstGeom>
          <a:noFill/>
          <a:ln w="9525">
            <a:noFill/>
            <a:miter lim="800000"/>
            <a:headEnd/>
            <a:tailEnd/>
          </a:ln>
          <a:effectLst/>
        </p:spPr>
        <p:txBody>
          <a:bodyPr wrap="none">
            <a:spAutoFit/>
          </a:bodyPr>
          <a:lstStyle/>
          <a:p>
            <a:r>
              <a:rPr lang="en-US" sz="2000"/>
              <a:t>600</a:t>
            </a:r>
          </a:p>
        </p:txBody>
      </p:sp>
      <p:sp>
        <p:nvSpPr>
          <p:cNvPr id="48" name="Text Box 46"/>
          <p:cNvSpPr txBox="1">
            <a:spLocks noChangeArrowheads="1"/>
          </p:cNvSpPr>
          <p:nvPr/>
        </p:nvSpPr>
        <p:spPr bwMode="auto">
          <a:xfrm>
            <a:off x="2863850" y="5146675"/>
            <a:ext cx="565150" cy="396875"/>
          </a:xfrm>
          <a:prstGeom prst="rect">
            <a:avLst/>
          </a:prstGeom>
          <a:noFill/>
          <a:ln w="9525">
            <a:noFill/>
            <a:miter lim="800000"/>
            <a:headEnd/>
            <a:tailEnd/>
          </a:ln>
          <a:effectLst/>
        </p:spPr>
        <p:txBody>
          <a:bodyPr wrap="none">
            <a:spAutoFit/>
          </a:bodyPr>
          <a:lstStyle/>
          <a:p>
            <a:r>
              <a:rPr lang="en-US" sz="2000"/>
              <a:t>700</a:t>
            </a:r>
          </a:p>
        </p:txBody>
      </p:sp>
      <p:sp>
        <p:nvSpPr>
          <p:cNvPr id="49" name="Freeform 47"/>
          <p:cNvSpPr>
            <a:spLocks/>
          </p:cNvSpPr>
          <p:nvPr/>
        </p:nvSpPr>
        <p:spPr bwMode="auto">
          <a:xfrm>
            <a:off x="942975" y="4130675"/>
            <a:ext cx="1128713" cy="941388"/>
          </a:xfrm>
          <a:custGeom>
            <a:avLst/>
            <a:gdLst/>
            <a:ahLst/>
            <a:cxnLst>
              <a:cxn ang="0">
                <a:pos x="0" y="1241"/>
              </a:cxn>
              <a:cxn ang="0">
                <a:pos x="503" y="175"/>
              </a:cxn>
              <a:cxn ang="0">
                <a:pos x="987" y="193"/>
              </a:cxn>
              <a:cxn ang="0">
                <a:pos x="1489" y="1241"/>
              </a:cxn>
            </a:cxnLst>
            <a:rect l="0" t="0" r="r" b="b"/>
            <a:pathLst>
              <a:path w="1489" h="1241">
                <a:moveTo>
                  <a:pt x="0" y="1241"/>
                </a:moveTo>
                <a:cubicBezTo>
                  <a:pt x="84" y="1063"/>
                  <a:pt x="338" y="350"/>
                  <a:pt x="503" y="175"/>
                </a:cubicBezTo>
                <a:cubicBezTo>
                  <a:pt x="668" y="0"/>
                  <a:pt x="823" y="15"/>
                  <a:pt x="987" y="193"/>
                </a:cubicBezTo>
                <a:cubicBezTo>
                  <a:pt x="1151" y="371"/>
                  <a:pt x="1385" y="1023"/>
                  <a:pt x="1489" y="1241"/>
                </a:cubicBezTo>
              </a:path>
            </a:pathLst>
          </a:custGeom>
          <a:noFill/>
          <a:ln w="28575" cap="flat" cmpd="sng">
            <a:solidFill>
              <a:schemeClr val="tx1"/>
            </a:solidFill>
            <a:prstDash val="solid"/>
            <a:round/>
            <a:headEnd/>
            <a:tailEnd/>
          </a:ln>
          <a:effectLst/>
        </p:spPr>
        <p:txBody>
          <a:bodyPr/>
          <a:lstStyle/>
          <a:p>
            <a:endParaRPr lang="en-US"/>
          </a:p>
        </p:txBody>
      </p:sp>
      <p:sp>
        <p:nvSpPr>
          <p:cNvPr id="50" name="Text Box 48"/>
          <p:cNvSpPr txBox="1">
            <a:spLocks noChangeArrowheads="1"/>
          </p:cNvSpPr>
          <p:nvPr/>
        </p:nvSpPr>
        <p:spPr bwMode="auto">
          <a:xfrm>
            <a:off x="1212850" y="4495800"/>
            <a:ext cx="663575" cy="396875"/>
          </a:xfrm>
          <a:prstGeom prst="rect">
            <a:avLst/>
          </a:prstGeom>
          <a:noFill/>
          <a:ln w="9525">
            <a:noFill/>
            <a:miter lim="800000"/>
            <a:headEnd/>
            <a:tailEnd/>
          </a:ln>
          <a:effectLst/>
        </p:spPr>
        <p:txBody>
          <a:bodyPr wrap="none">
            <a:spAutoFit/>
          </a:bodyPr>
          <a:lstStyle/>
          <a:p>
            <a:r>
              <a:rPr lang="en-US" sz="2000"/>
              <a:t>Blue</a:t>
            </a:r>
          </a:p>
        </p:txBody>
      </p:sp>
      <p:sp>
        <p:nvSpPr>
          <p:cNvPr id="51" name="Rectangle 50"/>
          <p:cNvSpPr/>
          <p:nvPr/>
        </p:nvSpPr>
        <p:spPr>
          <a:xfrm>
            <a:off x="1295400" y="5486400"/>
            <a:ext cx="1601721" cy="369332"/>
          </a:xfrm>
          <a:prstGeom prst="rect">
            <a:avLst/>
          </a:prstGeom>
        </p:spPr>
        <p:txBody>
          <a:bodyPr wrap="none">
            <a:spAutoFit/>
          </a:bodyPr>
          <a:lstStyle/>
          <a:p>
            <a:r>
              <a:rPr lang="en-US" dirty="0"/>
              <a:t>Light source</a:t>
            </a:r>
          </a:p>
        </p:txBody>
      </p:sp>
      <p:sp>
        <p:nvSpPr>
          <p:cNvPr id="52" name="Rectangle 51"/>
          <p:cNvSpPr/>
          <p:nvPr/>
        </p:nvSpPr>
        <p:spPr>
          <a:xfrm>
            <a:off x="1524000" y="3581400"/>
            <a:ext cx="982961" cy="369332"/>
          </a:xfrm>
          <a:prstGeom prst="rect">
            <a:avLst/>
          </a:prstGeom>
        </p:spPr>
        <p:txBody>
          <a:bodyPr wrap="none">
            <a:spAutoFit/>
          </a:bodyPr>
          <a:lstStyle/>
          <a:p>
            <a:r>
              <a:rPr lang="en-US" dirty="0"/>
              <a:t>Sensor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Discretization Issues</a:t>
            </a:r>
          </a:p>
        </p:txBody>
      </p:sp>
      <p:sp>
        <p:nvSpPr>
          <p:cNvPr id="4" name="Rectangle 3"/>
          <p:cNvSpPr txBox="1">
            <a:spLocks noChangeArrowheads="1"/>
          </p:cNvSpPr>
          <p:nvPr/>
        </p:nvSpPr>
        <p:spPr bwMode="auto">
          <a:xfrm>
            <a:off x="685800" y="1752600"/>
            <a:ext cx="7924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Can only store a finite number of pixels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Choose your target physical image size, choose your resolution (pixels per inch, or dots per inch, dpi), determine width/height in pixels necessary</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Storage space goes up with square of resolution</a:t>
            </a:r>
          </a:p>
          <a:p>
            <a:pPr marL="1304925" marR="0" lvl="2" indent="-395288"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1600" b="0" i="0" u="none" strike="noStrike" kern="0" cap="none" spc="0" normalizeH="0" baseline="0" noProof="0" dirty="0">
                <a:ln>
                  <a:noFill/>
                </a:ln>
                <a:solidFill>
                  <a:schemeClr val="tx1"/>
                </a:solidFill>
                <a:effectLst/>
                <a:uLnTx/>
                <a:uFillTx/>
                <a:latin typeface="+mn-lt"/>
              </a:rPr>
              <a:t>600dpi has 4</a:t>
            </a:r>
            <a:r>
              <a:rPr kumimoji="0" lang="en-US" sz="1600" b="0" i="0" u="none" strike="noStrike" kern="0" cap="none" spc="0" normalizeH="0" baseline="0" noProof="0" dirty="0">
                <a:ln>
                  <a:noFill/>
                </a:ln>
                <a:solidFill>
                  <a:schemeClr val="tx1"/>
                </a:solidFill>
                <a:effectLst/>
                <a:uLnTx/>
                <a:uFillTx/>
                <a:latin typeface="+mn-lt"/>
                <a:cs typeface="Times New Roman" pitchFamily="18" charset="0"/>
              </a:rPr>
              <a:t>× more pixels than 300dpi</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Can only store a finite range of intensity values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Typically referred to as </a:t>
            </a:r>
            <a:r>
              <a:rPr kumimoji="0" lang="en-US" sz="1800" b="0" i="1" u="none" strike="noStrike" kern="0" cap="none" spc="0" normalizeH="0" baseline="0" noProof="0" dirty="0">
                <a:ln>
                  <a:noFill/>
                </a:ln>
                <a:solidFill>
                  <a:schemeClr val="tx1"/>
                </a:solidFill>
                <a:effectLst/>
                <a:uLnTx/>
                <a:uFillTx/>
                <a:latin typeface="+mn-lt"/>
              </a:rPr>
              <a:t>depth</a:t>
            </a:r>
            <a:r>
              <a:rPr kumimoji="0" lang="en-US" sz="1800" b="0" i="0" u="none" strike="noStrike" kern="0" cap="none" spc="0" normalizeH="0" baseline="0" noProof="0" dirty="0">
                <a:ln>
                  <a:noFill/>
                </a:ln>
                <a:solidFill>
                  <a:schemeClr val="tx1"/>
                </a:solidFill>
                <a:effectLst/>
                <a:uLnTx/>
                <a:uFillTx/>
                <a:latin typeface="+mn-lt"/>
              </a:rPr>
              <a:t> - number of bits per pixel</a:t>
            </a:r>
          </a:p>
          <a:p>
            <a:pPr marL="1304925" marR="0" lvl="2" indent="-395288"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1600" b="0" i="0" u="none" strike="noStrike" kern="0" cap="none" spc="0" normalizeH="0" baseline="0" noProof="0" dirty="0">
                <a:ln>
                  <a:noFill/>
                </a:ln>
                <a:solidFill>
                  <a:schemeClr val="tx1"/>
                </a:solidFill>
                <a:effectLst/>
                <a:uLnTx/>
                <a:uFillTx/>
                <a:latin typeface="+mn-lt"/>
              </a:rPr>
              <a:t>Directly related to the number of colors available and typically little choice</a:t>
            </a:r>
          </a:p>
          <a:p>
            <a:pPr marL="1304925" marR="0" lvl="2" indent="-395288"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1600" b="0" i="0" u="none" strike="noStrike" kern="0" cap="none" spc="0" normalizeH="0" baseline="0" noProof="0" dirty="0">
                <a:ln>
                  <a:noFill/>
                </a:ln>
                <a:solidFill>
                  <a:schemeClr val="tx1"/>
                </a:solidFill>
                <a:effectLst/>
                <a:uLnTx/>
                <a:uFillTx/>
                <a:latin typeface="+mn-lt"/>
              </a:rPr>
              <a:t>Most common depth is 8, but also sometimes see 16 for grey</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a:ln>
                  <a:noFill/>
                </a:ln>
                <a:solidFill>
                  <a:schemeClr val="tx1"/>
                </a:solidFill>
                <a:effectLst/>
                <a:uLnTx/>
                <a:uFillTx/>
                <a:latin typeface="+mn-lt"/>
              </a:rPr>
              <a:t>Also concerned with the minimum and maximum intensity – dynamic range</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What is enough resolution and enough depth?</a:t>
            </a:r>
          </a:p>
        </p:txBody>
      </p:sp>
      <p:sp>
        <p:nvSpPr>
          <p:cNvPr id="6" name="Slide Number Placeholder 5"/>
          <p:cNvSpPr>
            <a:spLocks noGrp="1"/>
          </p:cNvSpPr>
          <p:nvPr>
            <p:ph type="sldNum" sz="quarter" idx="12"/>
          </p:nvPr>
        </p:nvSpPr>
        <p:spPr/>
        <p:txBody>
          <a:bodyPr/>
          <a:lstStyle/>
          <a:p>
            <a:fld id="{87037288-ABAD-4E56-93DB-19D71962093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Issues</a:t>
            </a:r>
          </a:p>
        </p:txBody>
      </p:sp>
      <p:sp>
        <p:nvSpPr>
          <p:cNvPr id="6" name="Rectangle 3"/>
          <p:cNvSpPr txBox="1">
            <a:spLocks noChangeArrowheads="1"/>
          </p:cNvSpPr>
          <p:nvPr/>
        </p:nvSpPr>
        <p:spPr bwMode="auto">
          <a:xfrm>
            <a:off x="685800" y="1828800"/>
            <a:ext cx="8458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Spatially, humans can discriminate about ½ a minute of arc</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At fovea, so only in center of view </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At 0.5m, about 0.1mm (“Dot pitch” of monitors)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Sometimes limits the required number of pixels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Humans can discriminate about 8 bits of intensity</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“Just Noticeable Difference” experiments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Limits the required depth for typical dynamic ranges</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Actually, it’s 9-10 bits, but 8 is far more convenient</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BUT, when manipulating images much higher resolution may be required</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4"/>
          <p:cNvSpPr>
            <a:spLocks noChangeArrowheads="1"/>
          </p:cNvSpPr>
          <p:nvPr/>
        </p:nvSpPr>
        <p:spPr bwMode="auto">
          <a:xfrm>
            <a:off x="7385050" y="2895600"/>
            <a:ext cx="457200" cy="762000"/>
          </a:xfrm>
          <a:prstGeom prst="rect">
            <a:avLst/>
          </a:prstGeom>
          <a:solidFill>
            <a:srgbClr val="818181"/>
          </a:solidFill>
          <a:ln w="9525">
            <a:noFill/>
            <a:miter lim="800000"/>
            <a:headEnd/>
            <a:tailEnd/>
          </a:ln>
          <a:effectLst/>
        </p:spPr>
        <p:txBody>
          <a:bodyPr wrap="none" anchor="ctr"/>
          <a:lstStyle/>
          <a:p>
            <a:endParaRPr lang="en-US"/>
          </a:p>
        </p:txBody>
      </p:sp>
      <p:sp>
        <p:nvSpPr>
          <p:cNvPr id="8" name="Rectangle 5"/>
          <p:cNvSpPr>
            <a:spLocks noChangeArrowheads="1"/>
          </p:cNvSpPr>
          <p:nvPr/>
        </p:nvSpPr>
        <p:spPr bwMode="auto">
          <a:xfrm>
            <a:off x="7842250" y="2895600"/>
            <a:ext cx="457200" cy="762000"/>
          </a:xfrm>
          <a:prstGeom prst="rect">
            <a:avLst/>
          </a:prstGeom>
          <a:solidFill>
            <a:srgbClr val="808080"/>
          </a:solidFill>
          <a:ln w="9525">
            <a:noFill/>
            <a:miter lim="800000"/>
            <a:headEnd/>
            <a:tailEnd/>
          </a:ln>
          <a:effectLst/>
        </p:spPr>
        <p:txBody>
          <a:bodyPr wrap="none" anchor="ctr"/>
          <a:lstStyle/>
          <a:p>
            <a:endParaRPr lang="en-US"/>
          </a:p>
        </p:txBody>
      </p:sp>
      <p:sp>
        <p:nvSpPr>
          <p:cNvPr id="9" name="Rectangle 6"/>
          <p:cNvSpPr>
            <a:spLocks noChangeArrowheads="1"/>
          </p:cNvSpPr>
          <p:nvPr/>
        </p:nvSpPr>
        <p:spPr bwMode="auto">
          <a:xfrm>
            <a:off x="8299450" y="2895600"/>
            <a:ext cx="457200" cy="762000"/>
          </a:xfrm>
          <a:prstGeom prst="rect">
            <a:avLst/>
          </a:prstGeom>
          <a:solidFill>
            <a:srgbClr val="7D7D7D"/>
          </a:solidFill>
          <a:ln w="9525">
            <a:noFill/>
            <a:miter lim="800000"/>
            <a:headEnd/>
            <a:tailEnd/>
          </a:ln>
          <a:effectLst/>
        </p:spPr>
        <p:txBody>
          <a:bodyPr wrap="none" anchor="ctr"/>
          <a:lstStyle/>
          <a:p>
            <a:endParaRPr lang="en-US"/>
          </a:p>
        </p:txBody>
      </p:sp>
      <p:sp>
        <p:nvSpPr>
          <p:cNvPr id="10" name="Text Box 7"/>
          <p:cNvSpPr txBox="1">
            <a:spLocks noChangeArrowheads="1"/>
          </p:cNvSpPr>
          <p:nvPr/>
        </p:nvSpPr>
        <p:spPr bwMode="auto">
          <a:xfrm>
            <a:off x="7308850" y="2514600"/>
            <a:ext cx="1454150" cy="396875"/>
          </a:xfrm>
          <a:prstGeom prst="rect">
            <a:avLst/>
          </a:prstGeom>
          <a:noFill/>
          <a:ln w="9525">
            <a:noFill/>
            <a:miter lim="800000"/>
            <a:headEnd/>
            <a:tailEnd/>
          </a:ln>
          <a:effectLst/>
        </p:spPr>
        <p:txBody>
          <a:bodyPr wrap="none">
            <a:spAutoFit/>
          </a:bodyPr>
          <a:lstStyle/>
          <a:p>
            <a:r>
              <a:rPr lang="en-US" sz="2000" dirty="0">
                <a:latin typeface="Times New Roman" pitchFamily="18" charset="0"/>
                <a:cs typeface="Times New Roman" pitchFamily="18" charset="0"/>
              </a:rPr>
              <a:t>129 128 125</a:t>
            </a:r>
          </a:p>
        </p:txBody>
      </p:sp>
      <p:sp>
        <p:nvSpPr>
          <p:cNvPr id="12" name="Slide Number Placeholder 11"/>
          <p:cNvSpPr>
            <a:spLocks noGrp="1"/>
          </p:cNvSpPr>
          <p:nvPr>
            <p:ph type="sldNum" sz="quarter" idx="12"/>
          </p:nvPr>
        </p:nvSpPr>
        <p:spPr/>
        <p:txBody>
          <a:bodyPr/>
          <a:lstStyle/>
          <a:p>
            <a:fld id="{87037288-ABAD-4E56-93DB-19D719620939}"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lothsimul">
  <a:themeElements>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graphicsgroup">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raphicsgrou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graphicsgrou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graphicsgrou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graphicsgrou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graphicsgrou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graphicsgrou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graphicsgrou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graphicsgrou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clothsimul</Template>
  <TotalTime>6726</TotalTime>
  <Words>4187</Words>
  <Application>Microsoft Office PowerPoint</Application>
  <PresentationFormat>On-screen Show (4:3)</PresentationFormat>
  <Paragraphs>637</Paragraphs>
  <Slides>71</Slides>
  <Notes>34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2" baseType="lpstr">
      <vt:lpstr>Adobe Caslon Pro</vt:lpstr>
      <vt:lpstr>Adobe Caslon Pro Bold</vt:lpstr>
      <vt:lpstr>Arial</vt:lpstr>
      <vt:lpstr>Calibri</vt:lpstr>
      <vt:lpstr>Cambria Math</vt:lpstr>
      <vt:lpstr>Microsoft Sans Serif</vt:lpstr>
      <vt:lpstr>Times New Roman</vt:lpstr>
      <vt:lpstr>Verdana</vt:lpstr>
      <vt:lpstr>Wingdings</vt:lpstr>
      <vt:lpstr>clothsimul</vt:lpstr>
      <vt:lpstr>Equation</vt:lpstr>
      <vt:lpstr>PowerPoint Presentation</vt:lpstr>
      <vt:lpstr>Announcement </vt:lpstr>
      <vt:lpstr>Last Time</vt:lpstr>
      <vt:lpstr>Today</vt:lpstr>
      <vt:lpstr>Obtaining Digital Images</vt:lpstr>
      <vt:lpstr>Ideal Images</vt:lpstr>
      <vt:lpstr>Digital Images</vt:lpstr>
      <vt:lpstr>Discretization Issues</vt:lpstr>
      <vt:lpstr>Perceptual Issues</vt:lpstr>
      <vt:lpstr>Intensity Perception</vt:lpstr>
      <vt:lpstr>Intensity Perception</vt:lpstr>
      <vt:lpstr>DeepFovea: Neural Reconstruction for Foveated Rendering (Meta Reality Lab)</vt:lpstr>
      <vt:lpstr>Dynamic Range</vt:lpstr>
      <vt:lpstr>More Dynamic Range</vt:lpstr>
      <vt:lpstr>Display on a Monitor</vt:lpstr>
      <vt:lpstr>Display on a Monitor</vt:lpstr>
      <vt:lpstr>Display on a Monitor</vt:lpstr>
      <vt:lpstr>Display on a Monitor</vt:lpstr>
      <vt:lpstr>Gamma Control</vt:lpstr>
      <vt:lpstr>Today</vt:lpstr>
      <vt:lpstr>About Color</vt:lpstr>
      <vt:lpstr>About Color</vt:lpstr>
      <vt:lpstr>Color Cards</vt:lpstr>
      <vt:lpstr>Light and Color</vt:lpstr>
      <vt:lpstr>Normal Daylight</vt:lpstr>
      <vt:lpstr>Color and Wavelength</vt:lpstr>
      <vt:lpstr>Normal Daylight</vt:lpstr>
      <vt:lpstr>White</vt:lpstr>
      <vt:lpstr>PowerPoint Presentation</vt:lpstr>
      <vt:lpstr>Helium Neon Laser</vt:lpstr>
      <vt:lpstr>Tungsten Lightbulb</vt:lpstr>
      <vt:lpstr>Emission vs. Adsorption</vt:lpstr>
      <vt:lpstr>Adsorption Spectra</vt:lpstr>
      <vt:lpstr>Adsorption Spectra: Red Paint</vt:lpstr>
      <vt:lpstr>Representing Color</vt:lpstr>
      <vt:lpstr>Sensors</vt:lpstr>
      <vt:lpstr>A “Red” Sensor</vt:lpstr>
      <vt:lpstr>The “Red” Sensor Response</vt:lpstr>
      <vt:lpstr>The “Red” Sensor Response</vt:lpstr>
      <vt:lpstr>Seeing in Color</vt:lpstr>
      <vt:lpstr>Color receptors</vt:lpstr>
      <vt:lpstr>Color Perception</vt:lpstr>
      <vt:lpstr>The Same Color?</vt:lpstr>
      <vt:lpstr>The Same Color?</vt:lpstr>
      <vt:lpstr>Color Deficiency</vt:lpstr>
      <vt:lpstr>Color Deficiency</vt:lpstr>
      <vt:lpstr>Today</vt:lpstr>
      <vt:lpstr>Recall</vt:lpstr>
      <vt:lpstr>Trichromacy</vt:lpstr>
      <vt:lpstr>James Maxwell’s color-matching experiment</vt:lpstr>
      <vt:lpstr>Trichromacy Means…</vt:lpstr>
      <vt:lpstr>The Math of Trichromacy</vt:lpstr>
      <vt:lpstr>Primaries are Spectra Too</vt:lpstr>
      <vt:lpstr>Color Matching</vt:lpstr>
      <vt:lpstr>The RGB Color Matching Functions</vt:lpstr>
      <vt:lpstr>Computing the Matching</vt:lpstr>
      <vt:lpstr>Next Time</vt:lpstr>
      <vt:lpstr>Color Spaces</vt:lpstr>
      <vt:lpstr>RGB Color Space</vt:lpstr>
      <vt:lpstr>Problems with RGB</vt:lpstr>
      <vt:lpstr>CIE XYZ Color Space</vt:lpstr>
      <vt:lpstr>CIE Matching Functions</vt:lpstr>
      <vt:lpstr>CIE x, y</vt:lpstr>
      <vt:lpstr>Standard RGB↔XYZ</vt:lpstr>
      <vt:lpstr>Determining Gamuts</vt:lpstr>
      <vt:lpstr>Accurate Color Reproduction</vt:lpstr>
      <vt:lpstr>More Linear Color Spaces</vt:lpstr>
      <vt:lpstr>HSV Color Space (Alvy Ray Smith, 1978)</vt:lpstr>
      <vt:lpstr>HSV Color Space</vt:lpstr>
      <vt:lpstr>Qualitative Response</vt:lpstr>
      <vt:lpstr>Qualitative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Feng Liu</dc:creator>
  <cp:lastModifiedBy>Feng Liu</cp:lastModifiedBy>
  <cp:revision>257</cp:revision>
  <dcterms:created xsi:type="dcterms:W3CDTF">2011-01-02T03:11:45Z</dcterms:created>
  <dcterms:modified xsi:type="dcterms:W3CDTF">2022-09-28T02:45:45Z</dcterms:modified>
</cp:coreProperties>
</file>