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0"/>
  </p:notesMasterIdLst>
  <p:sldIdLst>
    <p:sldId id="256" r:id="rId2"/>
    <p:sldId id="257" r:id="rId3"/>
    <p:sldId id="547" r:id="rId4"/>
    <p:sldId id="575" r:id="rId5"/>
    <p:sldId id="609" r:id="rId6"/>
    <p:sldId id="611" r:id="rId7"/>
    <p:sldId id="576" r:id="rId8"/>
    <p:sldId id="577" r:id="rId9"/>
    <p:sldId id="578" r:id="rId10"/>
    <p:sldId id="607" r:id="rId11"/>
    <p:sldId id="579" r:id="rId12"/>
    <p:sldId id="580" r:id="rId13"/>
    <p:sldId id="581" r:id="rId14"/>
    <p:sldId id="582" r:id="rId15"/>
    <p:sldId id="583" r:id="rId16"/>
    <p:sldId id="584" r:id="rId17"/>
    <p:sldId id="585" r:id="rId18"/>
    <p:sldId id="604" r:id="rId19"/>
    <p:sldId id="586" r:id="rId20"/>
    <p:sldId id="587" r:id="rId21"/>
    <p:sldId id="588" r:id="rId22"/>
    <p:sldId id="589" r:id="rId23"/>
    <p:sldId id="590" r:id="rId24"/>
    <p:sldId id="591" r:id="rId25"/>
    <p:sldId id="592" r:id="rId26"/>
    <p:sldId id="593" r:id="rId27"/>
    <p:sldId id="594" r:id="rId28"/>
    <p:sldId id="605" r:id="rId29"/>
    <p:sldId id="595" r:id="rId30"/>
    <p:sldId id="596" r:id="rId31"/>
    <p:sldId id="602" r:id="rId32"/>
    <p:sldId id="598" r:id="rId33"/>
    <p:sldId id="606" r:id="rId34"/>
    <p:sldId id="599" r:id="rId35"/>
    <p:sldId id="600" r:id="rId36"/>
    <p:sldId id="601" r:id="rId37"/>
    <p:sldId id="608" r:id="rId38"/>
    <p:sldId id="603"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000"/>
    <a:srgbClr val="0DB329"/>
    <a:srgbClr val="0000FF"/>
    <a:srgbClr val="C0C000"/>
    <a:srgbClr val="C08000"/>
    <a:srgbClr val="C04000"/>
    <a:srgbClr val="808000"/>
    <a:srgbClr val="40C000"/>
    <a:srgbClr val="C0FF00"/>
    <a:srgbClr val="8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77647" autoAdjust="0"/>
  </p:normalViewPr>
  <p:slideViewPr>
    <p:cSldViewPr>
      <p:cViewPr varScale="1">
        <p:scale>
          <a:sx n="101" d="100"/>
          <a:sy n="101" d="100"/>
        </p:scale>
        <p:origin x="191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C2FE0-1AB9-4F57-B83B-4906C434E1FF}" type="datetimeFigureOut">
              <a:rPr lang="en-US" smtClean="0"/>
              <a:pPr/>
              <a:t>11/30/2022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79D30-0758-4D2A-9003-3694875537A1}" type="slidenum">
              <a:rPr lang="en-US" smtClean="0"/>
              <a:pPr/>
              <a:t>‹#›</a:t>
            </a:fld>
            <a:endParaRPr lang="en-US"/>
          </a:p>
        </p:txBody>
      </p:sp>
    </p:spTree>
    <p:extLst>
      <p:ext uri="{BB962C8B-B14F-4D97-AF65-F5344CB8AC3E}">
        <p14:creationId xmlns:p14="http://schemas.microsoft.com/office/powerpoint/2010/main" val="289578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0AE79D30-0758-4D2A-9003-3694875537A1}" type="slidenum">
              <a:rPr lang="en-US" smtClean="0"/>
              <a:pPr/>
              <a:t>1</a:t>
            </a:fld>
            <a:endParaRPr lang="en-US"/>
          </a:p>
        </p:txBody>
      </p:sp>
    </p:spTree>
    <p:extLst>
      <p:ext uri="{BB962C8B-B14F-4D97-AF65-F5344CB8AC3E}">
        <p14:creationId xmlns:p14="http://schemas.microsoft.com/office/powerpoint/2010/main" val="98782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Face2Face: Real-time Face Capture and Reenactment of RGB Videos</a:t>
            </a:r>
          </a:p>
        </p:txBody>
      </p:sp>
      <p:sp>
        <p:nvSpPr>
          <p:cNvPr id="4" name="Slide Number Placeholder 3"/>
          <p:cNvSpPr>
            <a:spLocks noGrp="1"/>
          </p:cNvSpPr>
          <p:nvPr>
            <p:ph type="sldNum" sz="quarter" idx="10"/>
          </p:nvPr>
        </p:nvSpPr>
        <p:spPr/>
        <p:txBody>
          <a:bodyPr/>
          <a:lstStyle/>
          <a:p>
            <a:fld id="{0AE79D30-0758-4D2A-9003-3694875537A1}" type="slidenum">
              <a:rPr lang="en-US" smtClean="0"/>
              <a:pPr/>
              <a:t>18</a:t>
            </a:fld>
            <a:endParaRPr lang="en-US"/>
          </a:p>
        </p:txBody>
      </p:sp>
    </p:spTree>
    <p:extLst>
      <p:ext uri="{BB962C8B-B14F-4D97-AF65-F5344CB8AC3E}">
        <p14:creationId xmlns:p14="http://schemas.microsoft.com/office/powerpoint/2010/main" val="97705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79D30-0758-4D2A-9003-3694875537A1}" type="slidenum">
              <a:rPr lang="en-US" smtClean="0"/>
              <a:pPr/>
              <a:t>28</a:t>
            </a:fld>
            <a:endParaRPr lang="en-US"/>
          </a:p>
        </p:txBody>
      </p:sp>
    </p:spTree>
    <p:extLst>
      <p:ext uri="{BB962C8B-B14F-4D97-AF65-F5344CB8AC3E}">
        <p14:creationId xmlns:p14="http://schemas.microsoft.com/office/powerpoint/2010/main" val="94243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32</a:t>
            </a:fld>
            <a:endParaRPr lang="en-US"/>
          </a:p>
        </p:txBody>
      </p:sp>
    </p:spTree>
    <p:extLst>
      <p:ext uri="{BB962C8B-B14F-4D97-AF65-F5344CB8AC3E}">
        <p14:creationId xmlns:p14="http://schemas.microsoft.com/office/powerpoint/2010/main" val="1142760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79D30-0758-4D2A-9003-3694875537A1}" type="slidenum">
              <a:rPr lang="en-US" smtClean="0"/>
              <a:pPr/>
              <a:t>37</a:t>
            </a:fld>
            <a:endParaRPr lang="en-US"/>
          </a:p>
        </p:txBody>
      </p:sp>
    </p:spTree>
    <p:extLst>
      <p:ext uri="{BB962C8B-B14F-4D97-AF65-F5344CB8AC3E}">
        <p14:creationId xmlns:p14="http://schemas.microsoft.com/office/powerpoint/2010/main" val="78326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a:t>
            </a:fld>
            <a:endParaRPr lang="en-US"/>
          </a:p>
        </p:txBody>
      </p:sp>
    </p:spTree>
    <p:extLst>
      <p:ext uri="{BB962C8B-B14F-4D97-AF65-F5344CB8AC3E}">
        <p14:creationId xmlns:p14="http://schemas.microsoft.com/office/powerpoint/2010/main" val="295264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a:t>
            </a:fld>
            <a:endParaRPr lang="en-US"/>
          </a:p>
        </p:txBody>
      </p:sp>
    </p:spTree>
    <p:extLst>
      <p:ext uri="{BB962C8B-B14F-4D97-AF65-F5344CB8AC3E}">
        <p14:creationId xmlns:p14="http://schemas.microsoft.com/office/powerpoint/2010/main" val="374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Animation</a:t>
            </a:r>
            <a:r>
              <a:rPr lang="en-US" baseline="0" dirty="0"/>
              <a:t> is about bringing things to life. Technically, to make an animation, we need to generate a sequence of images that are played one after the other to make things move. Here, each image is called a frame. For some film, each frame is about 1600 x 1200; For NTSC video, it has 30 frames per second with resolution like 640 x 480. For some computer games, they use 60+ frames. For some videos, they are actually interlaced. Basically, interlacing display every second row for one frame; every other row for the next. Some camera that claims to have 60i, actually they only have 30 frames each second.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a:t>
            </a:fld>
            <a:endParaRPr lang="en-US"/>
          </a:p>
        </p:txBody>
      </p:sp>
    </p:spTree>
    <p:extLst>
      <p:ext uri="{BB962C8B-B14F-4D97-AF65-F5344CB8AC3E}">
        <p14:creationId xmlns:p14="http://schemas.microsoft.com/office/powerpoint/2010/main" val="427508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79D30-0758-4D2A-9003-3694875537A1}" type="slidenum">
              <a:rPr lang="en-US" smtClean="0"/>
              <a:pPr/>
              <a:t>5</a:t>
            </a:fld>
            <a:endParaRPr lang="en-US"/>
          </a:p>
        </p:txBody>
      </p:sp>
    </p:spTree>
    <p:extLst>
      <p:ext uri="{BB962C8B-B14F-4D97-AF65-F5344CB8AC3E}">
        <p14:creationId xmlns:p14="http://schemas.microsoft.com/office/powerpoint/2010/main" val="315527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Animation and video makes</a:t>
            </a:r>
            <a:r>
              <a:rPr lang="en-US" baseline="0" dirty="0"/>
              <a:t> use of our human motion perception. That is, </a:t>
            </a:r>
            <a:r>
              <a:rPr lang="en-US" dirty="0"/>
              <a:t>No</a:t>
            </a:r>
            <a:r>
              <a:rPr lang="en-US" baseline="0" dirty="0"/>
              <a:t> matter we have 60 fps or 30fps, there is a transition period between images when we display the animation or video. However, we, human, can easily sense the continuous motion from watching the display of the image sequence. According to the motion perception, our brain can automatically interpret the image  </a:t>
            </a:r>
            <a:r>
              <a:rPr lang="en-US" baseline="0" dirty="0" err="1"/>
              <a:t>seqence</a:t>
            </a:r>
            <a:r>
              <a:rPr lang="en-US" baseline="0" dirty="0"/>
              <a:t> as a continuous motion.</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7</a:t>
            </a:fld>
            <a:endParaRPr lang="en-US"/>
          </a:p>
        </p:txBody>
      </p:sp>
    </p:spTree>
    <p:extLst>
      <p:ext uri="{BB962C8B-B14F-4D97-AF65-F5344CB8AC3E}">
        <p14:creationId xmlns:p14="http://schemas.microsoft.com/office/powerpoint/2010/main" val="366765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 Before we talk</a:t>
            </a:r>
            <a:r>
              <a:rPr lang="en-US" baseline="0" dirty="0"/>
              <a:t> about individual animation techniques, </a:t>
            </a:r>
            <a:r>
              <a:rPr lang="en-US" dirty="0"/>
              <a:t>no</a:t>
            </a:r>
            <a:r>
              <a:rPr lang="en-US" baseline="0" dirty="0"/>
              <a:t>w let’s first look at what are the important aspects of an animation technique.</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8</a:t>
            </a:fld>
            <a:endParaRPr lang="en-US"/>
          </a:p>
        </p:txBody>
      </p:sp>
    </p:spTree>
    <p:extLst>
      <p:ext uri="{BB962C8B-B14F-4D97-AF65-F5344CB8AC3E}">
        <p14:creationId xmlns:p14="http://schemas.microsoft.com/office/powerpoint/2010/main" val="2701966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Like</a:t>
            </a:r>
            <a:r>
              <a:rPr lang="en-US" baseline="0" dirty="0"/>
              <a:t> film, animation has been creating for 100 years. In the practice of animation production, people, especially at Disney, develop a few principles for making good animation. John Lasseter at Pixar formally summarized these rules into 11 principles: many of them talk about how to direct viewer’s attention for easier animation perception and how to convey emotion through motion.</a:t>
            </a:r>
          </a:p>
          <a:p>
            <a:endParaRPr lang="en-US" baseline="0" dirty="0"/>
          </a:p>
          <a:p>
            <a:endParaRPr lang="en-US" baseline="0" dirty="0"/>
          </a:p>
          <a:p>
            <a:r>
              <a:rPr lang="en-US" baseline="0" dirty="0"/>
              <a:t>Pixar </a:t>
            </a:r>
            <a:r>
              <a:rPr lang="en-US" baseline="0"/>
              <a:t>lamp animation</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9</a:t>
            </a:fld>
            <a:endParaRPr lang="en-US"/>
          </a:p>
        </p:txBody>
      </p:sp>
    </p:spTree>
    <p:extLst>
      <p:ext uri="{BB962C8B-B14F-4D97-AF65-F5344CB8AC3E}">
        <p14:creationId xmlns:p14="http://schemas.microsoft.com/office/powerpoint/2010/main" val="3780926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a:t>
            </a:r>
            <a:r>
              <a:rPr lang="en-US" baseline="0" dirty="0"/>
              <a:t> these who are interested in these 11 principles, please read the paper by John </a:t>
            </a:r>
            <a:r>
              <a:rPr lang="en-US" baseline="0" dirty="0" err="1"/>
              <a:t>Lesseter</a:t>
            </a:r>
            <a:r>
              <a:rPr lang="en-US" baseline="0" dirty="0"/>
              <a:t> which is available on our class website. In our class, today, we will focus on </a:t>
            </a:r>
            <a:r>
              <a:rPr lang="en-US" baseline="0" dirty="0" err="1"/>
              <a:t>overviewing</a:t>
            </a:r>
            <a:r>
              <a:rPr lang="en-US" baseline="0" dirty="0"/>
              <a:t> basic animation techniques.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11</a:t>
            </a:fld>
            <a:endParaRPr lang="en-US"/>
          </a:p>
        </p:txBody>
      </p:sp>
    </p:spTree>
    <p:extLst>
      <p:ext uri="{BB962C8B-B14F-4D97-AF65-F5344CB8AC3E}">
        <p14:creationId xmlns:p14="http://schemas.microsoft.com/office/powerpoint/2010/main" val="393136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990600"/>
            <a:ext cx="7772400" cy="1371600"/>
          </a:xfrm>
        </p:spPr>
        <p:txBody>
          <a:bodyPr/>
          <a:lstStyle>
            <a:lvl1pPr>
              <a:defRPr sz="4200"/>
            </a:lvl1pPr>
          </a:lstStyle>
          <a:p>
            <a:r>
              <a:rPr lang="en-US"/>
              <a:t>Click to edit Master title style</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3400"/>
            </a:lvl1pPr>
          </a:lstStyle>
          <a:p>
            <a:r>
              <a:rPr lang="en-US"/>
              <a:t>Click to edit Master subtitle style</a:t>
            </a:r>
          </a:p>
        </p:txBody>
      </p:sp>
      <p:sp>
        <p:nvSpPr>
          <p:cNvPr id="5124"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5125"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5126" name="Rectangle 6"/>
          <p:cNvSpPr>
            <a:spLocks noGrp="1" noChangeArrowheads="1"/>
          </p:cNvSpPr>
          <p:nvPr>
            <p:ph type="sldNum" sz="quarter" idx="4"/>
          </p:nvPr>
        </p:nvSpPr>
        <p:spPr>
          <a:xfrm>
            <a:off x="6553200" y="6248400"/>
            <a:ext cx="1905000" cy="457200"/>
          </a:xfrm>
        </p:spPr>
        <p:txBody>
          <a:bodyPr/>
          <a:lstStyle>
            <a:lvl1pPr>
              <a:defRPr/>
            </a:lvl1pPr>
          </a:lstStyle>
          <a:p>
            <a:fld id="{1DF9744C-8F77-439B-9672-19D6EA0D57C0}" type="slidenum">
              <a:rPr lang="en-US"/>
              <a:pPr/>
              <a:t>‹#›</a:t>
            </a:fld>
            <a:endParaRPr lang="en-US"/>
          </a:p>
        </p:txBody>
      </p:sp>
      <p:sp>
        <p:nvSpPr>
          <p:cNvPr id="5127"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C7C461-FA73-4358-B785-149513232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210C8D-1221-430D-B625-437CF90300B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037288-ABAD-4E56-93DB-19D71962093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477195-4EE4-4E40-945B-888E184576F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F6CA0E-2D42-4E8E-8B03-3794891D6B7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90D407-46BC-4485-A915-9DC53BD50EF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1256FC4-4315-4C46-9870-1CC82285273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07E37EC-A902-43BF-B123-0757EAFD827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D0D584-F8E9-46BE-92B8-E183B63F0B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892669-3341-41E5-9847-B0721D76DA3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
        <p:nvSpPr>
          <p:cNvPr id="41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4102" name="Rectangle 6"/>
          <p:cNvSpPr>
            <a:spLocks noGrp="1" noChangeArrowheads="1"/>
          </p:cNvSpPr>
          <p:nvPr>
            <p:ph type="dt" sz="half" idx="2"/>
          </p:nvPr>
        </p:nvSpPr>
        <p:spPr bwMode="auto">
          <a:xfrm>
            <a:off x="990600" y="62484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en-US"/>
          </a:p>
        </p:txBody>
      </p:sp>
      <p:sp>
        <p:nvSpPr>
          <p:cNvPr id="4104" name="Rectangle 8"/>
          <p:cNvSpPr>
            <a:spLocks noGrp="1" noChangeArrowheads="1"/>
          </p:cNvSpPr>
          <p:nvPr>
            <p:ph type="sldNum" sz="quarter" idx="4"/>
          </p:nvPr>
        </p:nvSpPr>
        <p:spPr bwMode="auto">
          <a:xfrm>
            <a:off x="6172200" y="62484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950518DC-E22C-410C-BD10-3962E70790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Microsoft Sans Serif" pitchFamily="34" charset="0"/>
        </a:defRPr>
      </a:lvl2pPr>
      <a:lvl3pPr algn="l" rtl="0" eaLnBrk="1" fontAlgn="base" hangingPunct="1">
        <a:spcBef>
          <a:spcPct val="0"/>
        </a:spcBef>
        <a:spcAft>
          <a:spcPct val="0"/>
        </a:spcAft>
        <a:defRPr sz="4000">
          <a:solidFill>
            <a:schemeClr val="tx2"/>
          </a:solidFill>
          <a:latin typeface="Microsoft Sans Serif" pitchFamily="34" charset="0"/>
        </a:defRPr>
      </a:lvl3pPr>
      <a:lvl4pPr algn="l" rtl="0" eaLnBrk="1" fontAlgn="base" hangingPunct="1">
        <a:spcBef>
          <a:spcPct val="0"/>
        </a:spcBef>
        <a:spcAft>
          <a:spcPct val="0"/>
        </a:spcAft>
        <a:defRPr sz="4000">
          <a:solidFill>
            <a:schemeClr val="tx2"/>
          </a:solidFill>
          <a:latin typeface="Microsoft Sans Serif" pitchFamily="34" charset="0"/>
        </a:defRPr>
      </a:lvl4pPr>
      <a:lvl5pPr algn="l" rtl="0" eaLnBrk="1" fontAlgn="base" hangingPunct="1">
        <a:spcBef>
          <a:spcPct val="0"/>
        </a:spcBef>
        <a:spcAft>
          <a:spcPct val="0"/>
        </a:spcAft>
        <a:defRPr sz="4000">
          <a:solidFill>
            <a:schemeClr val="tx2"/>
          </a:solidFill>
          <a:latin typeface="Microsoft Sans Serif" pitchFamily="34" charset="0"/>
        </a:defRPr>
      </a:lvl5pPr>
      <a:lvl6pPr marL="457200" algn="l" rtl="0" eaLnBrk="1" fontAlgn="base" hangingPunct="1">
        <a:spcBef>
          <a:spcPct val="0"/>
        </a:spcBef>
        <a:spcAft>
          <a:spcPct val="0"/>
        </a:spcAft>
        <a:defRPr sz="4000">
          <a:solidFill>
            <a:schemeClr val="tx2"/>
          </a:solidFill>
          <a:latin typeface="Microsoft Sans Serif" pitchFamily="34" charset="0"/>
        </a:defRPr>
      </a:lvl6pPr>
      <a:lvl7pPr marL="914400" algn="l" rtl="0" eaLnBrk="1" fontAlgn="base" hangingPunct="1">
        <a:spcBef>
          <a:spcPct val="0"/>
        </a:spcBef>
        <a:spcAft>
          <a:spcPct val="0"/>
        </a:spcAft>
        <a:defRPr sz="4000">
          <a:solidFill>
            <a:schemeClr val="tx2"/>
          </a:solidFill>
          <a:latin typeface="Microsoft Sans Serif" pitchFamily="34" charset="0"/>
        </a:defRPr>
      </a:lvl7pPr>
      <a:lvl8pPr marL="1371600" algn="l" rtl="0" eaLnBrk="1" fontAlgn="base" hangingPunct="1">
        <a:spcBef>
          <a:spcPct val="0"/>
        </a:spcBef>
        <a:spcAft>
          <a:spcPct val="0"/>
        </a:spcAft>
        <a:defRPr sz="4000">
          <a:solidFill>
            <a:schemeClr val="tx2"/>
          </a:solidFill>
          <a:latin typeface="Microsoft Sans Serif" pitchFamily="34" charset="0"/>
        </a:defRPr>
      </a:lvl8pPr>
      <a:lvl9pPr marL="1828800" algn="l" rtl="0" eaLnBrk="1" fontAlgn="base" hangingPunct="1">
        <a:spcBef>
          <a:spcPct val="0"/>
        </a:spcBef>
        <a:spcAft>
          <a:spcPct val="0"/>
        </a:spcAft>
        <a:defRPr sz="4000">
          <a:solidFill>
            <a:schemeClr val="tx2"/>
          </a:solidFill>
          <a:latin typeface="Microsoft Sans Serif" pitchFamily="34" charset="0"/>
        </a:defRPr>
      </a:lvl9pPr>
    </p:titleStyle>
    <p:bodyStyle>
      <a:lvl1pPr marL="469900" indent="-469900" algn="l" rtl="0" eaLnBrk="1" fontAlgn="base" hangingPunct="1">
        <a:spcBef>
          <a:spcPct val="20000"/>
        </a:spcBef>
        <a:spcAft>
          <a:spcPct val="0"/>
        </a:spcAft>
        <a:buClr>
          <a:schemeClr val="accent2"/>
        </a:buClr>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800">
          <a:solidFill>
            <a:schemeClr val="tx1"/>
          </a:solidFill>
          <a:latin typeface="+mn-lt"/>
        </a:defRPr>
      </a:lvl2pPr>
      <a:lvl3pPr marL="1304925" indent="-395288" algn="l" rtl="0" eaLnBrk="1" fontAlgn="base" hangingPunct="1">
        <a:spcBef>
          <a:spcPct val="20000"/>
        </a:spcBef>
        <a:spcAft>
          <a:spcPct val="0"/>
        </a:spcAft>
        <a:buClr>
          <a:schemeClr val="accent2"/>
        </a:buClr>
        <a:buFont typeface="Wingdings" pitchFamily="2" charset="2"/>
        <a:buChar char="o"/>
        <a:defRPr sz="24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pdx.edu/~fliu/courses/cs44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PGKmexNTHNE?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10.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ideo" Target="https://www.youtube.com/embed/xvyGpBKevLM?feature=oembed" TargetMode="Externa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video" Target="https://www.youtube.com/embed/aP1_XkCdAaE?feature=oembe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04nXlhdPxB4&amp;noredirect=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eGtB0VXJsuI?feature=oemb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ideo" Target="https://www.youtube.com/embed/Q-gse_hFkJM?feature=oembed" TargetMode="Externa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295400"/>
            <a:ext cx="5943600" cy="769441"/>
          </a:xfrm>
          <a:prstGeom prst="rect">
            <a:avLst/>
          </a:prstGeom>
        </p:spPr>
        <p:txBody>
          <a:bodyPr wrap="square">
            <a:spAutoFit/>
          </a:bodyPr>
          <a:lstStyle/>
          <a:p>
            <a:pPr algn="ctr"/>
            <a:r>
              <a:rPr lang="en-US" sz="4400" b="1" dirty="0">
                <a:latin typeface="Adobe Caslon Pro Bold" pitchFamily="18" charset="0"/>
              </a:rPr>
              <a:t>Computer</a:t>
            </a:r>
            <a:r>
              <a:rPr lang="en-US" sz="4400" b="1" baseline="0" dirty="0">
                <a:latin typeface="Adobe Caslon Pro Bold" pitchFamily="18" charset="0"/>
              </a:rPr>
              <a:t> Graphics</a:t>
            </a:r>
            <a:endParaRPr lang="en-US" sz="4400" b="1" dirty="0">
              <a:latin typeface="Adobe Caslon Pro Bold" pitchFamily="18" charset="0"/>
            </a:endParaRPr>
          </a:p>
        </p:txBody>
      </p:sp>
      <p:sp>
        <p:nvSpPr>
          <p:cNvPr id="5" name="Rectangle 4"/>
          <p:cNvSpPr/>
          <p:nvPr/>
        </p:nvSpPr>
        <p:spPr>
          <a:xfrm>
            <a:off x="1371600" y="3124200"/>
            <a:ext cx="6096000" cy="2862322"/>
          </a:xfrm>
          <a:prstGeom prst="rect">
            <a:avLst/>
          </a:prstGeom>
        </p:spPr>
        <p:txBody>
          <a:bodyPr wrap="square">
            <a:spAutoFit/>
          </a:bodyPr>
          <a:lstStyle/>
          <a:p>
            <a:pPr algn="ctr"/>
            <a:r>
              <a:rPr lang="en-US" sz="3200" b="1" dirty="0">
                <a:latin typeface="Calibri" pitchFamily="34" charset="0"/>
              </a:rPr>
              <a:t>Prof.  Feng Liu</a:t>
            </a:r>
          </a:p>
          <a:p>
            <a:pPr algn="ctr"/>
            <a:endParaRPr lang="en-US" sz="2000" b="1" dirty="0">
              <a:latin typeface="Calibri" pitchFamily="34" charset="0"/>
            </a:endParaRPr>
          </a:p>
          <a:p>
            <a:pPr algn="ctr"/>
            <a:r>
              <a:rPr lang="en-US" sz="2800" b="1" dirty="0">
                <a:latin typeface="Calibri" pitchFamily="34" charset="0"/>
              </a:rPr>
              <a:t>Fall 2022</a:t>
            </a:r>
          </a:p>
          <a:p>
            <a:pPr algn="ctr"/>
            <a:endParaRPr lang="en-US" sz="2000" dirty="0">
              <a:latin typeface="Calibri" pitchFamily="34" charset="0"/>
            </a:endParaRPr>
          </a:p>
          <a:p>
            <a:pPr algn="ctr"/>
            <a:r>
              <a:rPr lang="en-US" sz="2000" dirty="0">
                <a:latin typeface="Calibri" pitchFamily="34" charset="0"/>
                <a:hlinkClick r:id="rId3"/>
              </a:rPr>
              <a:t>http://www.cs.pdx.edu/~fliu/courses/cs447/</a:t>
            </a:r>
            <a:endParaRPr lang="en-US" sz="2000" dirty="0">
              <a:latin typeface="Calibri" pitchFamily="34" charset="0"/>
            </a:endParaRPr>
          </a:p>
          <a:p>
            <a:pPr algn="ctr"/>
            <a:endParaRPr lang="en-US" sz="2000" dirty="0">
              <a:latin typeface="Calibri" pitchFamily="34" charset="0"/>
            </a:endParaRPr>
          </a:p>
          <a:p>
            <a:pPr algn="ctr"/>
            <a:r>
              <a:rPr lang="en-US" sz="2000" b="1" dirty="0">
                <a:latin typeface="Calibri" pitchFamily="34" charset="0"/>
              </a:rPr>
              <a:t>11/30/2022</a:t>
            </a:r>
          </a:p>
          <a:p>
            <a:pPr algn="ctr"/>
            <a:endParaRPr lang="en-US" sz="2000" dirty="0">
              <a:latin typeface="Adobe Caslon Pro"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B17A7-1E83-4CEC-859C-908F4A5D43BC}"/>
              </a:ext>
            </a:extLst>
          </p:cNvPr>
          <p:cNvSpPr>
            <a:spLocks noGrp="1"/>
          </p:cNvSpPr>
          <p:nvPr>
            <p:ph type="title"/>
          </p:nvPr>
        </p:nvSpPr>
        <p:spPr/>
        <p:txBody>
          <a:bodyPr/>
          <a:lstStyle/>
          <a:p>
            <a:r>
              <a:rPr lang="en-US" dirty="0"/>
              <a:t>Pixar Lamp</a:t>
            </a:r>
          </a:p>
        </p:txBody>
      </p:sp>
      <p:sp>
        <p:nvSpPr>
          <p:cNvPr id="4" name="Slide Number Placeholder 3">
            <a:extLst>
              <a:ext uri="{FF2B5EF4-FFF2-40B4-BE49-F238E27FC236}">
                <a16:creationId xmlns:a16="http://schemas.microsoft.com/office/drawing/2014/main" id="{36944DD2-1202-4DC2-9062-F796B5D6B5B6}"/>
              </a:ext>
            </a:extLst>
          </p:cNvPr>
          <p:cNvSpPr>
            <a:spLocks noGrp="1"/>
          </p:cNvSpPr>
          <p:nvPr>
            <p:ph type="sldNum" sz="quarter" idx="12"/>
          </p:nvPr>
        </p:nvSpPr>
        <p:spPr/>
        <p:txBody>
          <a:bodyPr/>
          <a:lstStyle/>
          <a:p>
            <a:fld id="{87037288-ABAD-4E56-93DB-19D719620939}" type="slidenum">
              <a:rPr lang="en-US" smtClean="0"/>
              <a:pPr/>
              <a:t>10</a:t>
            </a:fld>
            <a:endParaRPr lang="en-US"/>
          </a:p>
        </p:txBody>
      </p:sp>
      <p:sp>
        <p:nvSpPr>
          <p:cNvPr id="6" name="Rectangle 5">
            <a:extLst>
              <a:ext uri="{FF2B5EF4-FFF2-40B4-BE49-F238E27FC236}">
                <a16:creationId xmlns:a16="http://schemas.microsoft.com/office/drawing/2014/main" id="{10D802B7-D4B6-4C09-A64D-76B3ED647A58}"/>
              </a:ext>
            </a:extLst>
          </p:cNvPr>
          <p:cNvSpPr/>
          <p:nvPr/>
        </p:nvSpPr>
        <p:spPr>
          <a:xfrm>
            <a:off x="685800" y="6279730"/>
            <a:ext cx="7772400" cy="276999"/>
          </a:xfrm>
          <a:prstGeom prst="rect">
            <a:avLst/>
          </a:prstGeom>
        </p:spPr>
        <p:txBody>
          <a:bodyPr wrap="square">
            <a:spAutoFit/>
          </a:bodyPr>
          <a:lstStyle/>
          <a:p>
            <a:r>
              <a:rPr lang="en-US" sz="1200" dirty="0"/>
              <a:t>https://www.youtube.com/watch?v=PGKmexNTHNE</a:t>
            </a:r>
          </a:p>
        </p:txBody>
      </p:sp>
      <p:pic>
        <p:nvPicPr>
          <p:cNvPr id="3" name="Online Media 2" title="Pixar lamp intro from pixar movies HD 720p">
            <a:hlinkClick r:id="" action="ppaction://media"/>
            <a:extLst>
              <a:ext uri="{FF2B5EF4-FFF2-40B4-BE49-F238E27FC236}">
                <a16:creationId xmlns:a16="http://schemas.microsoft.com/office/drawing/2014/main" id="{A8C1A7EB-FB7F-7510-178E-06E13FEBCAE7}"/>
              </a:ext>
            </a:extLst>
          </p:cNvPr>
          <p:cNvPicPr>
            <a:picLocks noRot="1" noChangeAspect="1"/>
          </p:cNvPicPr>
          <p:nvPr>
            <a:videoFile r:link="rId1"/>
          </p:nvPr>
        </p:nvPicPr>
        <p:blipFill>
          <a:blip r:embed="rId3"/>
          <a:stretch>
            <a:fillRect/>
          </a:stretch>
        </p:blipFill>
        <p:spPr>
          <a:xfrm>
            <a:off x="1028700" y="1866983"/>
            <a:ext cx="7086600" cy="4003929"/>
          </a:xfrm>
          <a:prstGeom prst="rect">
            <a:avLst/>
          </a:prstGeom>
        </p:spPr>
      </p:pic>
    </p:spTree>
    <p:extLst>
      <p:ext uri="{BB962C8B-B14F-4D97-AF65-F5344CB8AC3E}">
        <p14:creationId xmlns:p14="http://schemas.microsoft.com/office/powerpoint/2010/main" val="57700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8" name="Rectangle 4"/>
          <p:cNvSpPr>
            <a:spLocks noGrp="1" noChangeArrowheads="1"/>
          </p:cNvSpPr>
          <p:nvPr>
            <p:ph type="title"/>
          </p:nvPr>
        </p:nvSpPr>
        <p:spPr/>
        <p:txBody>
          <a:bodyPr/>
          <a:lstStyle/>
          <a:p>
            <a:r>
              <a:rPr lang="en-US" dirty="0"/>
              <a:t>Basic Animation Techniques</a:t>
            </a:r>
          </a:p>
        </p:txBody>
      </p:sp>
      <p:sp>
        <p:nvSpPr>
          <p:cNvPr id="835589" name="Rectangle 5"/>
          <p:cNvSpPr>
            <a:spLocks noGrp="1" noChangeArrowheads="1"/>
          </p:cNvSpPr>
          <p:nvPr>
            <p:ph type="body" idx="1"/>
          </p:nvPr>
        </p:nvSpPr>
        <p:spPr>
          <a:xfrm>
            <a:off x="492307" y="1610833"/>
            <a:ext cx="8001000" cy="4267200"/>
          </a:xfrm>
        </p:spPr>
        <p:txBody>
          <a:bodyPr/>
          <a:lstStyle/>
          <a:p>
            <a:r>
              <a:rPr lang="en-US" sz="2400" dirty="0" err="1"/>
              <a:t>Keyframe</a:t>
            </a:r>
            <a:r>
              <a:rPr lang="en-US" sz="2400" dirty="0"/>
              <a:t> animation</a:t>
            </a:r>
          </a:p>
          <a:p>
            <a:pPr lvl="1"/>
            <a:r>
              <a:rPr lang="en-US" sz="2000" dirty="0"/>
              <a:t>Animator specifies important positions throughout the animation – the </a:t>
            </a:r>
            <a:r>
              <a:rPr lang="en-US" sz="2000" i="1" dirty="0" err="1"/>
              <a:t>keyframes</a:t>
            </a:r>
            <a:endParaRPr lang="en-US" sz="2000" i="1" dirty="0"/>
          </a:p>
          <a:p>
            <a:pPr lvl="1"/>
            <a:r>
              <a:rPr lang="en-US" sz="2000" dirty="0"/>
              <a:t>Someone or something fills in the intermediate frames – </a:t>
            </a:r>
            <a:r>
              <a:rPr lang="en-US" sz="2000" i="1" dirty="0" err="1"/>
              <a:t>inbetweening</a:t>
            </a:r>
            <a:r>
              <a:rPr lang="en-US" sz="2000" dirty="0"/>
              <a:t>, or just </a:t>
            </a:r>
            <a:r>
              <a:rPr lang="en-US" sz="2000" i="1" dirty="0"/>
              <a:t>’</a:t>
            </a:r>
            <a:r>
              <a:rPr lang="en-US" sz="2000" i="1" dirty="0" err="1"/>
              <a:t>tweening</a:t>
            </a:r>
            <a:endParaRPr lang="en-US" sz="2000" i="1" dirty="0"/>
          </a:p>
          <a:p>
            <a:r>
              <a:rPr lang="en-US" sz="2400" dirty="0"/>
              <a:t>Motion capture</a:t>
            </a:r>
          </a:p>
          <a:p>
            <a:pPr lvl="1"/>
            <a:r>
              <a:rPr lang="en-US" sz="2000" dirty="0"/>
              <a:t>System captures motion data from a real enactment of the animation</a:t>
            </a:r>
          </a:p>
          <a:p>
            <a:pPr lvl="1"/>
            <a:r>
              <a:rPr lang="en-US" sz="2000" dirty="0"/>
              <a:t>The data then drives a virtual character or object</a:t>
            </a:r>
          </a:p>
          <a:p>
            <a:r>
              <a:rPr lang="en-US" sz="2400" dirty="0"/>
              <a:t>Procedural animation</a:t>
            </a:r>
          </a:p>
          <a:p>
            <a:pPr lvl="1"/>
            <a:r>
              <a:rPr lang="en-US" sz="2000" dirty="0"/>
              <a:t>A set of equations or rules are evaluated to determine how the animation behaves</a:t>
            </a:r>
          </a:p>
        </p:txBody>
      </p:sp>
      <p:sp>
        <p:nvSpPr>
          <p:cNvPr id="6" name="Slide Number Placeholder 5"/>
          <p:cNvSpPr>
            <a:spLocks noGrp="1"/>
          </p:cNvSpPr>
          <p:nvPr>
            <p:ph type="sldNum" sz="quarter" idx="12"/>
          </p:nvPr>
        </p:nvSpPr>
        <p:spPr/>
        <p:txBody>
          <a:bodyPr/>
          <a:lstStyle/>
          <a:p>
            <a:fld id="{87037288-ABAD-4E56-93DB-19D719620939}"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2" name="Rectangle 4"/>
          <p:cNvSpPr>
            <a:spLocks noGrp="1" noChangeArrowheads="1"/>
          </p:cNvSpPr>
          <p:nvPr>
            <p:ph type="title"/>
          </p:nvPr>
        </p:nvSpPr>
        <p:spPr/>
        <p:txBody>
          <a:bodyPr/>
          <a:lstStyle/>
          <a:p>
            <a:r>
              <a:rPr lang="en-US"/>
              <a:t>Keyframing</a:t>
            </a:r>
          </a:p>
        </p:txBody>
      </p:sp>
      <p:sp>
        <p:nvSpPr>
          <p:cNvPr id="836613" name="Rectangle 5"/>
          <p:cNvSpPr>
            <a:spLocks noGrp="1" noChangeArrowheads="1"/>
          </p:cNvSpPr>
          <p:nvPr>
            <p:ph type="body" idx="1"/>
          </p:nvPr>
        </p:nvSpPr>
        <p:spPr/>
        <p:txBody>
          <a:bodyPr/>
          <a:lstStyle/>
          <a:p>
            <a:r>
              <a:rPr lang="en-US" sz="2400" dirty="0"/>
              <a:t>The original way to animate, and still the most common form for feature animation</a:t>
            </a:r>
          </a:p>
          <a:p>
            <a:pPr lvl="1"/>
            <a:r>
              <a:rPr lang="en-US" sz="2000" dirty="0"/>
              <a:t>Process has shifted to computers, but basic approach is the same</a:t>
            </a:r>
          </a:p>
          <a:p>
            <a:r>
              <a:rPr lang="en-US" sz="2400" dirty="0"/>
              <a:t>Underlying technique is </a:t>
            </a:r>
            <a:r>
              <a:rPr lang="en-US" sz="2400" i="1" dirty="0"/>
              <a:t>interpolation</a:t>
            </a:r>
          </a:p>
          <a:p>
            <a:pPr lvl="1"/>
            <a:r>
              <a:rPr lang="en-US" sz="2000" dirty="0"/>
              <a:t>The in-between frames are interpolated from the </a:t>
            </a:r>
            <a:r>
              <a:rPr lang="en-US" sz="2000" dirty="0" err="1"/>
              <a:t>keyframes</a:t>
            </a:r>
            <a:endParaRPr lang="en-US" sz="2000" dirty="0"/>
          </a:p>
          <a:p>
            <a:pPr lvl="1"/>
            <a:r>
              <a:rPr lang="en-US" sz="2000" dirty="0"/>
              <a:t>Originally done by armies of underpaid animators</a:t>
            </a:r>
          </a:p>
          <a:p>
            <a:pPr lvl="1"/>
            <a:r>
              <a:rPr lang="en-US" sz="2000" dirty="0"/>
              <a:t>Now done with computers</a:t>
            </a:r>
          </a:p>
          <a:p>
            <a:pPr lvl="1"/>
            <a:r>
              <a:rPr lang="en-US" sz="2000" dirty="0"/>
              <a:t>Which of the techniques that we have learned about is used extensively for </a:t>
            </a:r>
            <a:r>
              <a:rPr lang="en-US" sz="2000" dirty="0" err="1"/>
              <a:t>keyframe</a:t>
            </a:r>
            <a:r>
              <a:rPr lang="en-US" sz="2000" dirty="0"/>
              <a:t> animation?</a:t>
            </a:r>
          </a:p>
          <a:p>
            <a:endParaRPr lang="en-US" sz="2400" dirty="0"/>
          </a:p>
        </p:txBody>
      </p:sp>
      <p:sp>
        <p:nvSpPr>
          <p:cNvPr id="6" name="Slide Number Placeholder 5"/>
          <p:cNvSpPr>
            <a:spLocks noGrp="1"/>
          </p:cNvSpPr>
          <p:nvPr>
            <p:ph type="sldNum" sz="quarter" idx="12"/>
          </p:nvPr>
        </p:nvSpPr>
        <p:spPr/>
        <p:txBody>
          <a:bodyPr/>
          <a:lstStyle/>
          <a:p>
            <a:fld id="{87037288-ABAD-4E56-93DB-19D719620939}"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r>
              <a:rPr lang="en-US"/>
              <a:t>Interpolation</a:t>
            </a:r>
          </a:p>
        </p:txBody>
      </p:sp>
      <p:sp>
        <p:nvSpPr>
          <p:cNvPr id="837635" name="Rectangle 3"/>
          <p:cNvSpPr>
            <a:spLocks noGrp="1" noChangeArrowheads="1"/>
          </p:cNvSpPr>
          <p:nvPr>
            <p:ph type="body" idx="1"/>
          </p:nvPr>
        </p:nvSpPr>
        <p:spPr>
          <a:xfrm>
            <a:off x="533400" y="1676400"/>
            <a:ext cx="7772400" cy="1752600"/>
          </a:xfrm>
        </p:spPr>
        <p:txBody>
          <a:bodyPr/>
          <a:lstStyle/>
          <a:p>
            <a:pPr>
              <a:lnSpc>
                <a:spcPct val="90000"/>
              </a:lnSpc>
            </a:pPr>
            <a:r>
              <a:rPr lang="en-US" sz="2000" dirty="0"/>
              <a:t>Interpolating </a:t>
            </a:r>
            <a:r>
              <a:rPr lang="en-US" sz="2000" dirty="0" err="1"/>
              <a:t>splines</a:t>
            </a:r>
            <a:r>
              <a:rPr lang="en-US" sz="2000" dirty="0"/>
              <a:t> are smooth curves that interpolate their control points</a:t>
            </a:r>
          </a:p>
          <a:p>
            <a:pPr lvl="1">
              <a:lnSpc>
                <a:spcPct val="90000"/>
              </a:lnSpc>
            </a:pPr>
            <a:r>
              <a:rPr lang="en-US" sz="1800" dirty="0"/>
              <a:t>For example, </a:t>
            </a:r>
            <a:r>
              <a:rPr lang="en-US" sz="1800" b="1" dirty="0"/>
              <a:t>Cardinal </a:t>
            </a:r>
            <a:r>
              <a:rPr lang="en-US" sz="1800" b="1" dirty="0" err="1"/>
              <a:t>cubics</a:t>
            </a:r>
            <a:r>
              <a:rPr lang="en-US" sz="1800" b="1" dirty="0"/>
              <a:t> </a:t>
            </a:r>
            <a:r>
              <a:rPr lang="en-US" sz="1800" dirty="0"/>
              <a:t>( Shirley book </a:t>
            </a:r>
            <a:r>
              <a:rPr lang="en-US" sz="1800" dirty="0" err="1"/>
              <a:t>ch</a:t>
            </a:r>
            <a:r>
              <a:rPr lang="en-US" sz="1800" dirty="0"/>
              <a:t>. 15.5.3)</a:t>
            </a:r>
          </a:p>
          <a:p>
            <a:pPr>
              <a:lnSpc>
                <a:spcPct val="90000"/>
              </a:lnSpc>
            </a:pPr>
            <a:r>
              <a:rPr lang="en-US" sz="2000" dirty="0"/>
              <a:t>Perfect for </a:t>
            </a:r>
            <a:r>
              <a:rPr lang="en-US" sz="2000" dirty="0" err="1"/>
              <a:t>keyframe</a:t>
            </a:r>
            <a:r>
              <a:rPr lang="en-US" sz="2000" dirty="0"/>
              <a:t> animation</a:t>
            </a:r>
          </a:p>
          <a:p>
            <a:pPr>
              <a:lnSpc>
                <a:spcPct val="90000"/>
              </a:lnSpc>
            </a:pPr>
            <a:r>
              <a:rPr lang="en-US" sz="2000" dirty="0"/>
              <a:t>Typically, time is directly associated with the parameter value, controlling speed</a:t>
            </a:r>
          </a:p>
        </p:txBody>
      </p:sp>
      <p:sp>
        <p:nvSpPr>
          <p:cNvPr id="837644" name="AutoShape 12"/>
          <p:cNvSpPr>
            <a:spLocks noChangeArrowheads="1"/>
          </p:cNvSpPr>
          <p:nvPr/>
        </p:nvSpPr>
        <p:spPr bwMode="auto">
          <a:xfrm rot="18362926">
            <a:off x="6400800" y="3200400"/>
            <a:ext cx="609600" cy="762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2" name="Group 21"/>
          <p:cNvGrpSpPr/>
          <p:nvPr/>
        </p:nvGrpSpPr>
        <p:grpSpPr>
          <a:xfrm>
            <a:off x="593725" y="3581400"/>
            <a:ext cx="7940675" cy="2667000"/>
            <a:chOff x="593725" y="3352800"/>
            <a:chExt cx="7940675" cy="2667000"/>
          </a:xfrm>
        </p:grpSpPr>
        <p:sp>
          <p:nvSpPr>
            <p:cNvPr id="837636" name="AutoShape 4"/>
            <p:cNvSpPr>
              <a:spLocks noChangeArrowheads="1"/>
            </p:cNvSpPr>
            <p:nvPr/>
          </p:nvSpPr>
          <p:spPr bwMode="auto">
            <a:xfrm>
              <a:off x="838200" y="4648200"/>
              <a:ext cx="609600" cy="762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837637" name="AutoShape 5"/>
            <p:cNvSpPr>
              <a:spLocks noChangeArrowheads="1"/>
            </p:cNvSpPr>
            <p:nvPr/>
          </p:nvSpPr>
          <p:spPr bwMode="auto">
            <a:xfrm rot="18362926">
              <a:off x="1981200" y="3276600"/>
              <a:ext cx="609600" cy="762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837638" name="AutoShape 6"/>
            <p:cNvSpPr>
              <a:spLocks noChangeArrowheads="1"/>
            </p:cNvSpPr>
            <p:nvPr/>
          </p:nvSpPr>
          <p:spPr bwMode="auto">
            <a:xfrm rot="14222536">
              <a:off x="3429000" y="4495800"/>
              <a:ext cx="609600" cy="762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837639" name="Text Box 7"/>
            <p:cNvSpPr txBox="1">
              <a:spLocks noChangeArrowheads="1"/>
            </p:cNvSpPr>
            <p:nvPr/>
          </p:nvSpPr>
          <p:spPr bwMode="auto">
            <a:xfrm>
              <a:off x="593725" y="4613275"/>
              <a:ext cx="336550" cy="457200"/>
            </a:xfrm>
            <a:prstGeom prst="rect">
              <a:avLst/>
            </a:prstGeom>
            <a:noFill/>
            <a:ln w="9525">
              <a:noFill/>
              <a:miter lim="800000"/>
              <a:headEnd/>
              <a:tailEnd/>
            </a:ln>
            <a:effectLst/>
          </p:spPr>
          <p:txBody>
            <a:bodyPr wrap="none">
              <a:spAutoFit/>
            </a:bodyPr>
            <a:lstStyle/>
            <a:p>
              <a:r>
                <a:rPr lang="en-US"/>
                <a:t>1</a:t>
              </a:r>
            </a:p>
          </p:txBody>
        </p:sp>
        <p:sp>
          <p:nvSpPr>
            <p:cNvPr id="837640" name="Text Box 8"/>
            <p:cNvSpPr txBox="1">
              <a:spLocks noChangeArrowheads="1"/>
            </p:cNvSpPr>
            <p:nvPr/>
          </p:nvSpPr>
          <p:spPr bwMode="auto">
            <a:xfrm>
              <a:off x="1600200" y="3505200"/>
              <a:ext cx="336550" cy="457200"/>
            </a:xfrm>
            <a:prstGeom prst="rect">
              <a:avLst/>
            </a:prstGeom>
            <a:noFill/>
            <a:ln w="9525">
              <a:noFill/>
              <a:miter lim="800000"/>
              <a:headEnd/>
              <a:tailEnd/>
            </a:ln>
            <a:effectLst/>
          </p:spPr>
          <p:txBody>
            <a:bodyPr wrap="none">
              <a:spAutoFit/>
            </a:bodyPr>
            <a:lstStyle/>
            <a:p>
              <a:r>
                <a:rPr lang="en-US"/>
                <a:t>2</a:t>
              </a:r>
            </a:p>
          </p:txBody>
        </p:sp>
        <p:sp>
          <p:nvSpPr>
            <p:cNvPr id="837641" name="Text Box 9"/>
            <p:cNvSpPr txBox="1">
              <a:spLocks noChangeArrowheads="1"/>
            </p:cNvSpPr>
            <p:nvPr/>
          </p:nvSpPr>
          <p:spPr bwMode="auto">
            <a:xfrm>
              <a:off x="3489325" y="3775075"/>
              <a:ext cx="336550" cy="457200"/>
            </a:xfrm>
            <a:prstGeom prst="rect">
              <a:avLst/>
            </a:prstGeom>
            <a:noFill/>
            <a:ln w="9525">
              <a:noFill/>
              <a:miter lim="800000"/>
              <a:headEnd/>
              <a:tailEnd/>
            </a:ln>
            <a:effectLst/>
          </p:spPr>
          <p:txBody>
            <a:bodyPr wrap="none">
              <a:spAutoFit/>
            </a:bodyPr>
            <a:lstStyle/>
            <a:p>
              <a:r>
                <a:rPr lang="en-US"/>
                <a:t>3</a:t>
              </a:r>
            </a:p>
          </p:txBody>
        </p:sp>
        <p:sp>
          <p:nvSpPr>
            <p:cNvPr id="837642" name="Text Box 10"/>
            <p:cNvSpPr txBox="1">
              <a:spLocks noChangeArrowheads="1"/>
            </p:cNvSpPr>
            <p:nvPr/>
          </p:nvSpPr>
          <p:spPr bwMode="auto">
            <a:xfrm>
              <a:off x="1828800" y="5562600"/>
              <a:ext cx="1520825" cy="457200"/>
            </a:xfrm>
            <a:prstGeom prst="rect">
              <a:avLst/>
            </a:prstGeom>
            <a:noFill/>
            <a:ln w="9525">
              <a:noFill/>
              <a:miter lim="800000"/>
              <a:headEnd/>
              <a:tailEnd/>
            </a:ln>
            <a:effectLst/>
          </p:spPr>
          <p:txBody>
            <a:bodyPr wrap="none">
              <a:spAutoFit/>
            </a:bodyPr>
            <a:lstStyle/>
            <a:p>
              <a:r>
                <a:rPr lang="en-US"/>
                <a:t>Keyframes</a:t>
              </a:r>
            </a:p>
          </p:txBody>
        </p:sp>
        <p:sp>
          <p:nvSpPr>
            <p:cNvPr id="837643" name="AutoShape 11"/>
            <p:cNvSpPr>
              <a:spLocks noChangeArrowheads="1"/>
            </p:cNvSpPr>
            <p:nvPr/>
          </p:nvSpPr>
          <p:spPr bwMode="auto">
            <a:xfrm>
              <a:off x="5257800" y="4572000"/>
              <a:ext cx="609600" cy="762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837645" name="AutoShape 13"/>
            <p:cNvSpPr>
              <a:spLocks noChangeArrowheads="1"/>
            </p:cNvSpPr>
            <p:nvPr/>
          </p:nvSpPr>
          <p:spPr bwMode="auto">
            <a:xfrm rot="14222536">
              <a:off x="7848600" y="4419600"/>
              <a:ext cx="609600" cy="762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837646" name="Oval 14"/>
            <p:cNvSpPr>
              <a:spLocks noChangeArrowheads="1"/>
            </p:cNvSpPr>
            <p:nvPr/>
          </p:nvSpPr>
          <p:spPr bwMode="auto">
            <a:xfrm>
              <a:off x="5486400" y="4953000"/>
              <a:ext cx="152400" cy="1524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837647" name="Oval 15"/>
            <p:cNvSpPr>
              <a:spLocks noChangeArrowheads="1"/>
            </p:cNvSpPr>
            <p:nvPr/>
          </p:nvSpPr>
          <p:spPr bwMode="auto">
            <a:xfrm>
              <a:off x="6705600" y="3581400"/>
              <a:ext cx="152400" cy="1524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837648" name="Oval 16"/>
            <p:cNvSpPr>
              <a:spLocks noChangeArrowheads="1"/>
            </p:cNvSpPr>
            <p:nvPr/>
          </p:nvSpPr>
          <p:spPr bwMode="auto">
            <a:xfrm>
              <a:off x="8153400" y="4648200"/>
              <a:ext cx="152400" cy="1524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837649" name="Freeform 17"/>
            <p:cNvSpPr>
              <a:spLocks/>
            </p:cNvSpPr>
            <p:nvPr/>
          </p:nvSpPr>
          <p:spPr bwMode="auto">
            <a:xfrm>
              <a:off x="5562600" y="3606800"/>
              <a:ext cx="2667000" cy="1422400"/>
            </a:xfrm>
            <a:custGeom>
              <a:avLst/>
              <a:gdLst/>
              <a:ahLst/>
              <a:cxnLst>
                <a:cxn ang="0">
                  <a:pos x="0" y="896"/>
                </a:cxn>
                <a:cxn ang="0">
                  <a:pos x="768" y="32"/>
                </a:cxn>
                <a:cxn ang="0">
                  <a:pos x="1680" y="704"/>
                </a:cxn>
              </a:cxnLst>
              <a:rect l="0" t="0" r="r" b="b"/>
              <a:pathLst>
                <a:path w="1680" h="896">
                  <a:moveTo>
                    <a:pt x="0" y="896"/>
                  </a:moveTo>
                  <a:cubicBezTo>
                    <a:pt x="244" y="480"/>
                    <a:pt x="488" y="64"/>
                    <a:pt x="768" y="32"/>
                  </a:cubicBezTo>
                  <a:cubicBezTo>
                    <a:pt x="1048" y="0"/>
                    <a:pt x="1364" y="352"/>
                    <a:pt x="1680" y="704"/>
                  </a:cubicBezTo>
                </a:path>
              </a:pathLst>
            </a:custGeom>
            <a:noFill/>
            <a:ln w="9525">
              <a:solidFill>
                <a:schemeClr val="tx1"/>
              </a:solidFill>
              <a:round/>
              <a:headEnd/>
              <a:tailEnd/>
            </a:ln>
            <a:effectLst/>
          </p:spPr>
          <p:txBody>
            <a:bodyPr/>
            <a:lstStyle/>
            <a:p>
              <a:endParaRPr lang="en-US"/>
            </a:p>
          </p:txBody>
        </p:sp>
        <p:sp>
          <p:nvSpPr>
            <p:cNvPr id="837650" name="Text Box 18"/>
            <p:cNvSpPr txBox="1">
              <a:spLocks noChangeArrowheads="1"/>
            </p:cNvSpPr>
            <p:nvPr/>
          </p:nvSpPr>
          <p:spPr bwMode="auto">
            <a:xfrm>
              <a:off x="6172200" y="5562600"/>
              <a:ext cx="1485900" cy="457200"/>
            </a:xfrm>
            <a:prstGeom prst="rect">
              <a:avLst/>
            </a:prstGeom>
            <a:noFill/>
            <a:ln w="9525">
              <a:noFill/>
              <a:miter lim="800000"/>
              <a:headEnd/>
              <a:tailEnd/>
            </a:ln>
            <a:effectLst/>
          </p:spPr>
          <p:txBody>
            <a:bodyPr wrap="none">
              <a:spAutoFit/>
            </a:bodyPr>
            <a:lstStyle/>
            <a:p>
              <a:r>
                <a:rPr lang="en-US"/>
                <a:t>Animation</a:t>
              </a:r>
            </a:p>
          </p:txBody>
        </p:sp>
        <p:sp>
          <p:nvSpPr>
            <p:cNvPr id="837651" name="AutoShape 19"/>
            <p:cNvSpPr>
              <a:spLocks noChangeArrowheads="1"/>
            </p:cNvSpPr>
            <p:nvPr/>
          </p:nvSpPr>
          <p:spPr bwMode="auto">
            <a:xfrm rot="17919153">
              <a:off x="5715000" y="3810000"/>
              <a:ext cx="609600" cy="762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837652" name="AutoShape 20"/>
            <p:cNvSpPr>
              <a:spLocks noChangeArrowheads="1"/>
            </p:cNvSpPr>
            <p:nvPr/>
          </p:nvSpPr>
          <p:spPr bwMode="auto">
            <a:xfrm rot="15629297">
              <a:off x="7239000" y="3657600"/>
              <a:ext cx="609600" cy="762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23" name="Slide Number Placeholder 22"/>
          <p:cNvSpPr>
            <a:spLocks noGrp="1"/>
          </p:cNvSpPr>
          <p:nvPr>
            <p:ph type="sldNum" sz="quarter" idx="12"/>
          </p:nvPr>
        </p:nvSpPr>
        <p:spPr/>
        <p:txBody>
          <a:bodyPr/>
          <a:lstStyle/>
          <a:p>
            <a:fld id="{87037288-ABAD-4E56-93DB-19D719620939}"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60" name="Rectangle 4"/>
          <p:cNvSpPr>
            <a:spLocks noGrp="1" noChangeArrowheads="1"/>
          </p:cNvSpPr>
          <p:nvPr>
            <p:ph type="title"/>
          </p:nvPr>
        </p:nvSpPr>
        <p:spPr/>
        <p:txBody>
          <a:bodyPr/>
          <a:lstStyle/>
          <a:p>
            <a:r>
              <a:rPr lang="en-US"/>
              <a:t>More Interpolation</a:t>
            </a:r>
          </a:p>
        </p:txBody>
      </p:sp>
      <p:sp>
        <p:nvSpPr>
          <p:cNvPr id="838661" name="Rectangle 5"/>
          <p:cNvSpPr>
            <a:spLocks noGrp="1" noChangeArrowheads="1"/>
          </p:cNvSpPr>
          <p:nvPr>
            <p:ph type="body" idx="1"/>
          </p:nvPr>
        </p:nvSpPr>
        <p:spPr/>
        <p:txBody>
          <a:bodyPr/>
          <a:lstStyle/>
          <a:p>
            <a:r>
              <a:rPr lang="en-US" sz="2400" dirty="0"/>
              <a:t>Anything can be </a:t>
            </a:r>
            <a:r>
              <a:rPr lang="en-US" sz="2400" dirty="0" err="1"/>
              <a:t>keyframed</a:t>
            </a:r>
            <a:r>
              <a:rPr lang="en-US" sz="2400" dirty="0"/>
              <a:t> and interpolated</a:t>
            </a:r>
          </a:p>
          <a:p>
            <a:pPr lvl="1"/>
            <a:r>
              <a:rPr lang="en-US" sz="2000" dirty="0"/>
              <a:t>Position, Orientation, Scale, Deformation, Patch Control Points (facial animation), Color, Surface </a:t>
            </a:r>
            <a:r>
              <a:rPr lang="en-US" sz="2000" dirty="0" err="1"/>
              <a:t>normals</a:t>
            </a:r>
            <a:r>
              <a:rPr lang="en-US" sz="2000" dirty="0"/>
              <a:t>…</a:t>
            </a:r>
          </a:p>
          <a:p>
            <a:r>
              <a:rPr lang="en-US" sz="2400" dirty="0"/>
              <a:t>Special interpolation schemes for things like rotations</a:t>
            </a:r>
          </a:p>
          <a:p>
            <a:pPr lvl="1"/>
            <a:r>
              <a:rPr lang="en-US" sz="2000" dirty="0"/>
              <a:t>Use </a:t>
            </a:r>
            <a:r>
              <a:rPr lang="en-US" sz="2000" i="1" dirty="0" err="1"/>
              <a:t>quaternions</a:t>
            </a:r>
            <a:r>
              <a:rPr lang="en-US" sz="2000" dirty="0"/>
              <a:t> to represent rotation and do spherical interpolation</a:t>
            </a:r>
          </a:p>
          <a:p>
            <a:r>
              <a:rPr lang="en-US" sz="2400" dirty="0"/>
              <a:t>Control of parameterization controls speed of animation</a:t>
            </a:r>
          </a:p>
        </p:txBody>
      </p:sp>
      <p:sp>
        <p:nvSpPr>
          <p:cNvPr id="6" name="Slide Number Placeholder 5"/>
          <p:cNvSpPr>
            <a:spLocks noGrp="1"/>
          </p:cNvSpPr>
          <p:nvPr>
            <p:ph type="sldNum" sz="quarter" idx="12"/>
          </p:nvPr>
        </p:nvSpPr>
        <p:spPr/>
        <p:txBody>
          <a:bodyPr/>
          <a:lstStyle/>
          <a:p>
            <a:fld id="{87037288-ABAD-4E56-93DB-19D719620939}"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4" name="Rectangle 4"/>
          <p:cNvSpPr>
            <a:spLocks noGrp="1" noChangeArrowheads="1"/>
          </p:cNvSpPr>
          <p:nvPr>
            <p:ph type="title"/>
          </p:nvPr>
        </p:nvSpPr>
        <p:spPr/>
        <p:txBody>
          <a:bodyPr/>
          <a:lstStyle/>
          <a:p>
            <a:r>
              <a:rPr lang="en-US"/>
              <a:t>Motion Capture</a:t>
            </a:r>
          </a:p>
        </p:txBody>
      </p:sp>
      <p:sp>
        <p:nvSpPr>
          <p:cNvPr id="839685" name="Rectangle 5"/>
          <p:cNvSpPr>
            <a:spLocks noGrp="1" noChangeArrowheads="1"/>
          </p:cNvSpPr>
          <p:nvPr>
            <p:ph type="body" idx="1"/>
          </p:nvPr>
        </p:nvSpPr>
        <p:spPr/>
        <p:txBody>
          <a:bodyPr/>
          <a:lstStyle/>
          <a:p>
            <a:r>
              <a:rPr lang="en-US" sz="2400" dirty="0"/>
              <a:t>Extract data from real-world people acting out a scene</a:t>
            </a:r>
          </a:p>
          <a:p>
            <a:r>
              <a:rPr lang="en-US" sz="2400" dirty="0"/>
              <a:t>Many techniques for getting the data:</a:t>
            </a:r>
          </a:p>
          <a:p>
            <a:pPr lvl="1"/>
            <a:r>
              <a:rPr lang="en-US" sz="2000" dirty="0"/>
              <a:t>Optical – take video and extract motion</a:t>
            </a:r>
          </a:p>
          <a:p>
            <a:pPr lvl="1"/>
            <a:r>
              <a:rPr lang="en-US" sz="2000" dirty="0"/>
              <a:t>Magnetic/Radio – attach magnets, transponders and use sensors to get location</a:t>
            </a:r>
          </a:p>
          <a:p>
            <a:pPr lvl="1"/>
            <a:r>
              <a:rPr lang="en-US" sz="2000" dirty="0"/>
              <a:t>Mechanical methods of extracting motion (for small motions)</a:t>
            </a:r>
          </a:p>
          <a:p>
            <a:r>
              <a:rPr lang="en-US" sz="2400" dirty="0"/>
              <a:t>Most methods have some problems, all are limited in the complexity of the scenes they can capture</a:t>
            </a:r>
          </a:p>
          <a:p>
            <a:pPr lvl="1"/>
            <a:r>
              <a:rPr lang="en-US" sz="2000" dirty="0"/>
              <a:t>Solution: Break scenes into smaller pieces and re-construct later</a:t>
            </a:r>
          </a:p>
        </p:txBody>
      </p:sp>
      <p:sp>
        <p:nvSpPr>
          <p:cNvPr id="6" name="Slide Number Placeholder 5"/>
          <p:cNvSpPr>
            <a:spLocks noGrp="1"/>
          </p:cNvSpPr>
          <p:nvPr>
            <p:ph type="sldNum" sz="quarter" idx="12"/>
          </p:nvPr>
        </p:nvSpPr>
        <p:spPr/>
        <p:txBody>
          <a:bodyPr/>
          <a:lstStyle/>
          <a:p>
            <a:fld id="{87037288-ABAD-4E56-93DB-19D719620939}"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p:txBody>
          <a:bodyPr/>
          <a:lstStyle/>
          <a:p>
            <a:r>
              <a:rPr lang="en-US"/>
              <a:t>Motion Capture Example</a:t>
            </a:r>
          </a:p>
        </p:txBody>
      </p:sp>
      <p:sp>
        <p:nvSpPr>
          <p:cNvPr id="7" name="Slide Number Placeholder 6"/>
          <p:cNvSpPr>
            <a:spLocks noGrp="1"/>
          </p:cNvSpPr>
          <p:nvPr>
            <p:ph type="sldNum" sz="quarter" idx="12"/>
          </p:nvPr>
        </p:nvSpPr>
        <p:spPr/>
        <p:txBody>
          <a:bodyPr/>
          <a:lstStyle/>
          <a:p>
            <a:fld id="{87037288-ABAD-4E56-93DB-19D719620939}" type="slidenum">
              <a:rPr lang="en-US" smtClean="0"/>
              <a:pPr/>
              <a:t>16</a:t>
            </a:fld>
            <a:endParaRPr lang="en-US"/>
          </a:p>
        </p:txBody>
      </p:sp>
      <p:sp>
        <p:nvSpPr>
          <p:cNvPr id="8" name="Rectangle 7"/>
          <p:cNvSpPr/>
          <p:nvPr/>
        </p:nvSpPr>
        <p:spPr>
          <a:xfrm>
            <a:off x="574675" y="6209526"/>
            <a:ext cx="8229600" cy="276999"/>
          </a:xfrm>
          <a:prstGeom prst="rect">
            <a:avLst/>
          </a:prstGeom>
        </p:spPr>
        <p:txBody>
          <a:bodyPr wrap="square">
            <a:spAutoFit/>
          </a:bodyPr>
          <a:lstStyle/>
          <a:p>
            <a:r>
              <a:rPr lang="en-US" sz="1200" dirty="0"/>
              <a:t>From http://www.batou.fr/wp-content/uploads/motion_capture_1.jpg</a:t>
            </a:r>
          </a:p>
        </p:txBody>
      </p:sp>
      <p:pic>
        <p:nvPicPr>
          <p:cNvPr id="1026" name="Picture 2"/>
          <p:cNvPicPr>
            <a:picLocks noChangeAspect="1" noChangeArrowheads="1"/>
          </p:cNvPicPr>
          <p:nvPr/>
        </p:nvPicPr>
        <p:blipFill>
          <a:blip r:embed="rId2" cstate="print"/>
          <a:srcRect/>
          <a:stretch>
            <a:fillRect/>
          </a:stretch>
        </p:blipFill>
        <p:spPr bwMode="auto">
          <a:xfrm>
            <a:off x="2133600" y="1829841"/>
            <a:ext cx="4191000" cy="410346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2" name="Rectangle 4"/>
          <p:cNvSpPr>
            <a:spLocks noGrp="1" noChangeArrowheads="1"/>
          </p:cNvSpPr>
          <p:nvPr>
            <p:ph type="title"/>
          </p:nvPr>
        </p:nvSpPr>
        <p:spPr/>
        <p:txBody>
          <a:bodyPr/>
          <a:lstStyle/>
          <a:p>
            <a:r>
              <a:rPr lang="en-US"/>
              <a:t>Motion Capture in Use</a:t>
            </a:r>
          </a:p>
        </p:txBody>
      </p:sp>
      <p:sp>
        <p:nvSpPr>
          <p:cNvPr id="841733" name="Rectangle 5"/>
          <p:cNvSpPr>
            <a:spLocks noGrp="1" noChangeArrowheads="1"/>
          </p:cNvSpPr>
          <p:nvPr>
            <p:ph type="body" idx="1"/>
          </p:nvPr>
        </p:nvSpPr>
        <p:spPr/>
        <p:txBody>
          <a:bodyPr/>
          <a:lstStyle/>
          <a:p>
            <a:r>
              <a:rPr lang="en-US" sz="2400" dirty="0"/>
              <a:t>Motion capture is one of the primary animation techniques for computer games</a:t>
            </a:r>
          </a:p>
          <a:p>
            <a:pPr lvl="1"/>
            <a:r>
              <a:rPr lang="en-US" sz="2000" dirty="0"/>
              <a:t>Gather lots of snippets of motion capture</a:t>
            </a:r>
          </a:p>
          <a:p>
            <a:pPr lvl="2"/>
            <a:r>
              <a:rPr lang="en-US" sz="2000" dirty="0"/>
              <a:t>e.g.: Several ways to dunk, dribble, pass</a:t>
            </a:r>
          </a:p>
          <a:p>
            <a:pPr lvl="1"/>
            <a:r>
              <a:rPr lang="en-US" sz="2000" dirty="0"/>
              <a:t>Arrange them so that they can be pieced together smoothly</a:t>
            </a:r>
          </a:p>
          <a:p>
            <a:pPr lvl="1"/>
            <a:r>
              <a:rPr lang="en-US" sz="2000" dirty="0"/>
              <a:t>At run time, figure out which pieces to play to have the character do the desired thing</a:t>
            </a:r>
          </a:p>
          <a:p>
            <a:r>
              <a:rPr lang="en-US" sz="2400" dirty="0"/>
              <a:t>Problems: Once the data is captured, it’s hard to modify for a different purpose</a:t>
            </a:r>
          </a:p>
        </p:txBody>
      </p:sp>
      <p:sp>
        <p:nvSpPr>
          <p:cNvPr id="6" name="Slide Number Placeholder 5"/>
          <p:cNvSpPr>
            <a:spLocks noGrp="1"/>
          </p:cNvSpPr>
          <p:nvPr>
            <p:ph type="sldNum" sz="quarter" idx="12"/>
          </p:nvPr>
        </p:nvSpPr>
        <p:spPr/>
        <p:txBody>
          <a:bodyPr/>
          <a:lstStyle/>
          <a:p>
            <a:fld id="{87037288-ABAD-4E56-93DB-19D719620939}"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 animation</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18</a:t>
            </a:fld>
            <a:endParaRPr lang="en-US"/>
          </a:p>
        </p:txBody>
      </p:sp>
      <p:sp>
        <p:nvSpPr>
          <p:cNvPr id="5" name="Rectangle 4"/>
          <p:cNvSpPr/>
          <p:nvPr/>
        </p:nvSpPr>
        <p:spPr>
          <a:xfrm>
            <a:off x="549705" y="6196013"/>
            <a:ext cx="6553200" cy="276999"/>
          </a:xfrm>
          <a:prstGeom prst="rect">
            <a:avLst/>
          </a:prstGeom>
        </p:spPr>
        <p:txBody>
          <a:bodyPr wrap="square">
            <a:spAutoFit/>
          </a:bodyPr>
          <a:lstStyle/>
          <a:p>
            <a:r>
              <a:rPr lang="en-US" sz="1200" dirty="0"/>
              <a:t>https://www.youtube.com/watch?v=ohmajJTcpNk</a:t>
            </a:r>
          </a:p>
        </p:txBody>
      </p:sp>
      <p:graphicFrame>
        <p:nvGraphicFramePr>
          <p:cNvPr id="7" name="Object 6"/>
          <p:cNvGraphicFramePr>
            <a:graphicFrameLocks noChangeAspect="1"/>
          </p:cNvGraphicFramePr>
          <p:nvPr>
            <p:extLst>
              <p:ext uri="{D42A27DB-BD31-4B8C-83A1-F6EECF244321}">
                <p14:modId xmlns:p14="http://schemas.microsoft.com/office/powerpoint/2010/main" val="2887211277"/>
              </p:ext>
            </p:extLst>
          </p:nvPr>
        </p:nvGraphicFramePr>
        <p:xfrm>
          <a:off x="603250" y="1700213"/>
          <a:ext cx="7972425" cy="4371975"/>
        </p:xfrm>
        <a:graphic>
          <a:graphicData uri="http://schemas.openxmlformats.org/presentationml/2006/ole">
            <mc:AlternateContent xmlns:mc="http://schemas.openxmlformats.org/markup-compatibility/2006">
              <mc:Choice xmlns:v="urn:schemas-microsoft-com:vml" Requires="v">
                <p:oleObj name="Image" r:id="rId3" imgW="10628280" imgH="5828400" progId="Photoshop.Image.55">
                  <p:embed/>
                </p:oleObj>
              </mc:Choice>
              <mc:Fallback>
                <p:oleObj name="Image" r:id="rId3" imgW="10628280" imgH="5828400" progId="Photoshop.Image.55">
                  <p:embed/>
                  <p:pic>
                    <p:nvPicPr>
                      <p:cNvPr id="0" name=""/>
                      <p:cNvPicPr/>
                      <p:nvPr/>
                    </p:nvPicPr>
                    <p:blipFill>
                      <a:blip r:embed="rId4"/>
                      <a:stretch>
                        <a:fillRect/>
                      </a:stretch>
                    </p:blipFill>
                    <p:spPr>
                      <a:xfrm>
                        <a:off x="603250" y="1700213"/>
                        <a:ext cx="7972425" cy="4371975"/>
                      </a:xfrm>
                      <a:prstGeom prst="rect">
                        <a:avLst/>
                      </a:prstGeom>
                    </p:spPr>
                  </p:pic>
                </p:oleObj>
              </mc:Fallback>
            </mc:AlternateContent>
          </a:graphicData>
        </a:graphic>
      </p:graphicFrame>
      <p:sp>
        <p:nvSpPr>
          <p:cNvPr id="9" name="Rectangle 8"/>
          <p:cNvSpPr/>
          <p:nvPr/>
        </p:nvSpPr>
        <p:spPr>
          <a:xfrm>
            <a:off x="521130" y="6447651"/>
            <a:ext cx="9476162" cy="276999"/>
          </a:xfrm>
          <a:prstGeom prst="rect">
            <a:avLst/>
          </a:prstGeom>
        </p:spPr>
        <p:txBody>
          <a:bodyPr wrap="square">
            <a:spAutoFit/>
          </a:bodyPr>
          <a:lstStyle/>
          <a:p>
            <a:r>
              <a:rPr lang="en-US" sz="1200" dirty="0" err="1"/>
              <a:t>Thies</a:t>
            </a:r>
            <a:r>
              <a:rPr lang="en-US" sz="1200" dirty="0"/>
              <a:t>, etc. Face2Face: Real-time Face Capture and Reenactment of RGB Videos. CVPR 2016</a:t>
            </a:r>
          </a:p>
        </p:txBody>
      </p:sp>
    </p:spTree>
    <p:extLst>
      <p:ext uri="{BB962C8B-B14F-4D97-AF65-F5344CB8AC3E}">
        <p14:creationId xmlns:p14="http://schemas.microsoft.com/office/powerpoint/2010/main" val="3556837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lstStyle/>
          <a:p>
            <a:r>
              <a:rPr lang="en-US"/>
              <a:t>Procedural Animation</a:t>
            </a:r>
          </a:p>
        </p:txBody>
      </p:sp>
      <p:sp>
        <p:nvSpPr>
          <p:cNvPr id="842755" name="Rectangle 3"/>
          <p:cNvSpPr>
            <a:spLocks noGrp="1" noChangeArrowheads="1"/>
          </p:cNvSpPr>
          <p:nvPr>
            <p:ph type="body" idx="1"/>
          </p:nvPr>
        </p:nvSpPr>
        <p:spPr>
          <a:xfrm>
            <a:off x="489099" y="1621466"/>
            <a:ext cx="8348662" cy="4267200"/>
          </a:xfrm>
        </p:spPr>
        <p:txBody>
          <a:bodyPr/>
          <a:lstStyle/>
          <a:p>
            <a:r>
              <a:rPr lang="en-US" sz="2400" dirty="0"/>
              <a:t>Animation is generated by writing a program that outputs the position/shape/whatever of the scene over time</a:t>
            </a:r>
          </a:p>
          <a:p>
            <a:r>
              <a:rPr lang="en-US" sz="2400" dirty="0"/>
              <a:t>Generally:</a:t>
            </a:r>
          </a:p>
          <a:p>
            <a:pPr lvl="1"/>
            <a:r>
              <a:rPr lang="en-US" sz="2000" dirty="0"/>
              <a:t>Program some rules for how the system will behave</a:t>
            </a:r>
          </a:p>
          <a:p>
            <a:pPr lvl="1"/>
            <a:r>
              <a:rPr lang="en-US" sz="2000" dirty="0"/>
              <a:t>Choose some initial conditions for the world</a:t>
            </a:r>
          </a:p>
          <a:p>
            <a:pPr lvl="1"/>
            <a:r>
              <a:rPr lang="en-US" sz="2000" dirty="0"/>
              <a:t>Run the program, maybe with user input to guide what happens</a:t>
            </a:r>
          </a:p>
          <a:p>
            <a:r>
              <a:rPr lang="en-US" sz="2400" dirty="0"/>
              <a:t>Advantage: Once you have the program, you can get lots of motion</a:t>
            </a:r>
          </a:p>
          <a:p>
            <a:r>
              <a:rPr lang="en-US" sz="2400" dirty="0"/>
              <a:t>Disadvantage: The animation is generally hard to control, which makes it hard to tell a story with purely procedural means</a:t>
            </a:r>
          </a:p>
        </p:txBody>
      </p:sp>
      <p:sp>
        <p:nvSpPr>
          <p:cNvPr id="6" name="Slide Number Placeholder 5"/>
          <p:cNvSpPr>
            <a:spLocks noGrp="1"/>
          </p:cNvSpPr>
          <p:nvPr>
            <p:ph type="sldNum" sz="quarter" idx="12"/>
          </p:nvPr>
        </p:nvSpPr>
        <p:spPr/>
        <p:txBody>
          <a:bodyPr/>
          <a:lstStyle/>
          <a:p>
            <a:fld id="{87037288-ABAD-4E56-93DB-19D71962093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Last time</a:t>
            </a:r>
          </a:p>
        </p:txBody>
      </p:sp>
      <p:sp>
        <p:nvSpPr>
          <p:cNvPr id="34819" name="Rectangle 3"/>
          <p:cNvSpPr>
            <a:spLocks noGrp="1" noChangeArrowheads="1"/>
          </p:cNvSpPr>
          <p:nvPr>
            <p:ph type="body" idx="1"/>
          </p:nvPr>
        </p:nvSpPr>
        <p:spPr>
          <a:xfrm>
            <a:off x="566738" y="1752600"/>
            <a:ext cx="8272462" cy="4267200"/>
          </a:xfrm>
        </p:spPr>
        <p:txBody>
          <a:bodyPr/>
          <a:lstStyle/>
          <a:p>
            <a:r>
              <a:rPr lang="en-US"/>
              <a:t>Ray tracing</a:t>
            </a:r>
            <a:endParaRPr lang="en-US" dirty="0"/>
          </a:p>
          <a:p>
            <a:endParaRPr lang="en-US" dirty="0"/>
          </a:p>
          <a:p>
            <a:endParaRPr lang="en-US" dirty="0"/>
          </a:p>
          <a:p>
            <a:pPr>
              <a:buNone/>
            </a:pPr>
            <a:endParaRPr lang="en-US" dirty="0"/>
          </a:p>
          <a:p>
            <a:pPr>
              <a:buNone/>
            </a:pPr>
            <a:endParaRPr lang="en-US" dirty="0"/>
          </a:p>
        </p:txBody>
      </p:sp>
      <p:sp>
        <p:nvSpPr>
          <p:cNvPr id="6" name="Slide Number Placeholder 5"/>
          <p:cNvSpPr>
            <a:spLocks noGrp="1"/>
          </p:cNvSpPr>
          <p:nvPr>
            <p:ph type="sldNum" sz="quarter" idx="12"/>
          </p:nvPr>
        </p:nvSpPr>
        <p:spPr/>
        <p:txBody>
          <a:bodyPr/>
          <a:lstStyle/>
          <a:p>
            <a:fld id="{87037288-ABAD-4E56-93DB-19D71962093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p:txBody>
          <a:bodyPr/>
          <a:lstStyle/>
          <a:p>
            <a:r>
              <a:rPr lang="en-US"/>
              <a:t>Particle Systems</a:t>
            </a:r>
          </a:p>
        </p:txBody>
      </p:sp>
      <p:sp>
        <p:nvSpPr>
          <p:cNvPr id="852995" name="Rectangle 3"/>
          <p:cNvSpPr>
            <a:spLocks noGrp="1" noChangeArrowheads="1"/>
          </p:cNvSpPr>
          <p:nvPr>
            <p:ph type="body" idx="1"/>
          </p:nvPr>
        </p:nvSpPr>
        <p:spPr>
          <a:xfrm>
            <a:off x="533400" y="1676400"/>
            <a:ext cx="8153400" cy="4343400"/>
          </a:xfrm>
        </p:spPr>
        <p:txBody>
          <a:bodyPr/>
          <a:lstStyle/>
          <a:p>
            <a:pPr>
              <a:lnSpc>
                <a:spcPct val="90000"/>
              </a:lnSpc>
            </a:pPr>
            <a:r>
              <a:rPr lang="en-US" sz="2400" dirty="0"/>
              <a:t>A particle has:</a:t>
            </a:r>
          </a:p>
          <a:p>
            <a:pPr lvl="1">
              <a:lnSpc>
                <a:spcPct val="90000"/>
              </a:lnSpc>
            </a:pPr>
            <a:r>
              <a:rPr lang="en-US" sz="2000" dirty="0"/>
              <a:t>A position in the world</a:t>
            </a:r>
          </a:p>
          <a:p>
            <a:pPr lvl="1">
              <a:lnSpc>
                <a:spcPct val="90000"/>
              </a:lnSpc>
            </a:pPr>
            <a:r>
              <a:rPr lang="en-US" sz="2000" dirty="0"/>
              <a:t>Rules for how it moves over time</a:t>
            </a:r>
          </a:p>
          <a:p>
            <a:pPr lvl="1">
              <a:lnSpc>
                <a:spcPct val="90000"/>
              </a:lnSpc>
            </a:pPr>
            <a:r>
              <a:rPr lang="en-US" sz="2000" dirty="0"/>
              <a:t>Rules for how it is drawn</a:t>
            </a:r>
          </a:p>
          <a:p>
            <a:pPr>
              <a:lnSpc>
                <a:spcPct val="90000"/>
              </a:lnSpc>
            </a:pPr>
            <a:r>
              <a:rPr lang="en-US" sz="2400" dirty="0"/>
              <a:t>A particle system:</a:t>
            </a:r>
          </a:p>
          <a:p>
            <a:pPr lvl="1">
              <a:lnSpc>
                <a:spcPct val="90000"/>
              </a:lnSpc>
            </a:pPr>
            <a:r>
              <a:rPr lang="en-US" sz="2000" dirty="0"/>
              <a:t>Controls when particles are created and destroyed</a:t>
            </a:r>
          </a:p>
          <a:p>
            <a:pPr lvl="1">
              <a:lnSpc>
                <a:spcPct val="90000"/>
              </a:lnSpc>
            </a:pPr>
            <a:r>
              <a:rPr lang="en-US" sz="2000" dirty="0"/>
              <a:t>Makes sure that all the particles are updated</a:t>
            </a:r>
          </a:p>
        </p:txBody>
      </p:sp>
      <p:sp>
        <p:nvSpPr>
          <p:cNvPr id="7" name="Slide Number Placeholder 6"/>
          <p:cNvSpPr>
            <a:spLocks noGrp="1"/>
          </p:cNvSpPr>
          <p:nvPr>
            <p:ph type="sldNum" sz="quarter" idx="12"/>
          </p:nvPr>
        </p:nvSpPr>
        <p:spPr/>
        <p:txBody>
          <a:bodyPr/>
          <a:lstStyle/>
          <a:p>
            <a:fld id="{87037288-ABAD-4E56-93DB-19D71962093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p:txBody>
          <a:bodyPr/>
          <a:lstStyle/>
          <a:p>
            <a:r>
              <a:rPr lang="en-US" dirty="0"/>
              <a:t>Smoke Particle System</a:t>
            </a:r>
          </a:p>
        </p:txBody>
      </p:sp>
      <p:sp>
        <p:nvSpPr>
          <p:cNvPr id="854019" name="Rectangle 3"/>
          <p:cNvSpPr>
            <a:spLocks noGrp="1" noChangeArrowheads="1"/>
          </p:cNvSpPr>
          <p:nvPr>
            <p:ph type="body" idx="1"/>
          </p:nvPr>
        </p:nvSpPr>
        <p:spPr>
          <a:xfrm>
            <a:off x="533400" y="1676400"/>
            <a:ext cx="4572000" cy="4343400"/>
          </a:xfrm>
        </p:spPr>
        <p:txBody>
          <a:bodyPr/>
          <a:lstStyle/>
          <a:p>
            <a:r>
              <a:rPr lang="en-US" sz="2400" dirty="0"/>
              <a:t>Constantly create particles</a:t>
            </a:r>
          </a:p>
          <a:p>
            <a:r>
              <a:rPr lang="en-US" sz="2400" dirty="0"/>
              <a:t>Particles move upwards, with </a:t>
            </a:r>
            <a:r>
              <a:rPr lang="en-US" sz="2400" i="1" dirty="0"/>
              <a:t>turbulence</a:t>
            </a:r>
            <a:r>
              <a:rPr lang="en-US" sz="2400" dirty="0"/>
              <a:t> added</a:t>
            </a:r>
          </a:p>
          <a:p>
            <a:pPr lvl="1"/>
            <a:r>
              <a:rPr lang="en-US" sz="2000" dirty="0"/>
              <a:t>Ken </a:t>
            </a:r>
            <a:r>
              <a:rPr lang="en-US" sz="2000" dirty="0" err="1"/>
              <a:t>Perlin</a:t>
            </a:r>
            <a:r>
              <a:rPr lang="en-US" sz="2000" dirty="0"/>
              <a:t>: An academy award</a:t>
            </a:r>
          </a:p>
          <a:p>
            <a:r>
              <a:rPr lang="en-US" sz="2400" dirty="0"/>
              <a:t>Draw them as partially transparent circles that fade over time</a:t>
            </a:r>
          </a:p>
        </p:txBody>
      </p:sp>
      <p:pic>
        <p:nvPicPr>
          <p:cNvPr id="854020" name="Picture 4" descr="smoke"/>
          <p:cNvPicPr>
            <a:picLocks noChangeAspect="1" noChangeArrowheads="1" noCrop="1"/>
          </p:cNvPicPr>
          <p:nvPr/>
        </p:nvPicPr>
        <p:blipFill>
          <a:blip r:embed="rId2" cstate="print"/>
          <a:srcRect/>
          <a:stretch>
            <a:fillRect/>
          </a:stretch>
        </p:blipFill>
        <p:spPr bwMode="auto">
          <a:xfrm>
            <a:off x="5257800" y="1828800"/>
            <a:ext cx="3427413" cy="3427413"/>
          </a:xfrm>
          <a:prstGeom prst="rect">
            <a:avLst/>
          </a:prstGeom>
          <a:noFill/>
        </p:spPr>
      </p:pic>
      <p:sp>
        <p:nvSpPr>
          <p:cNvPr id="7" name="Slide Number Placeholder 6"/>
          <p:cNvSpPr>
            <a:spLocks noGrp="1"/>
          </p:cNvSpPr>
          <p:nvPr>
            <p:ph type="sldNum" sz="quarter" idx="12"/>
          </p:nvPr>
        </p:nvSpPr>
        <p:spPr/>
        <p:txBody>
          <a:bodyPr/>
          <a:lstStyle/>
          <a:p>
            <a:fld id="{87037288-ABAD-4E56-93DB-19D719620939}"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en-US"/>
              <a:t>Movie Particle Systems</a:t>
            </a:r>
          </a:p>
        </p:txBody>
      </p:sp>
      <p:sp>
        <p:nvSpPr>
          <p:cNvPr id="855043" name="Rectangle 3"/>
          <p:cNvSpPr>
            <a:spLocks noGrp="1" noChangeArrowheads="1"/>
          </p:cNvSpPr>
          <p:nvPr>
            <p:ph type="body" idx="1"/>
          </p:nvPr>
        </p:nvSpPr>
        <p:spPr/>
        <p:txBody>
          <a:bodyPr/>
          <a:lstStyle/>
          <a:p>
            <a:r>
              <a:rPr lang="en-US" sz="2400" dirty="0"/>
              <a:t>Particle systems are the standard way of doing smoke and water spray</a:t>
            </a:r>
          </a:p>
          <a:p>
            <a:r>
              <a:rPr lang="en-US" sz="2400" dirty="0"/>
              <a:t>Examples from Perfect Storm (lots of water)</a:t>
            </a:r>
          </a:p>
          <a:p>
            <a:pPr lvl="1"/>
            <a:r>
              <a:rPr lang="en-US" sz="2000" dirty="0"/>
              <a:t>All images from Industrial Light and Magic (ILM)</a:t>
            </a:r>
          </a:p>
        </p:txBody>
      </p:sp>
      <p:sp>
        <p:nvSpPr>
          <p:cNvPr id="6" name="Slide Number Placeholder 5"/>
          <p:cNvSpPr>
            <a:spLocks noGrp="1"/>
          </p:cNvSpPr>
          <p:nvPr>
            <p:ph type="sldNum" sz="quarter" idx="12"/>
          </p:nvPr>
        </p:nvSpPr>
        <p:spPr/>
        <p:txBody>
          <a:bodyPr/>
          <a:lstStyle/>
          <a:p>
            <a:fld id="{87037288-ABAD-4E56-93DB-19D719620939}"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p:txBody>
          <a:bodyPr/>
          <a:lstStyle/>
          <a:p>
            <a:r>
              <a:rPr lang="en-US"/>
              <a:t>Basic Ocean</a:t>
            </a:r>
          </a:p>
        </p:txBody>
      </p:sp>
      <p:sp>
        <p:nvSpPr>
          <p:cNvPr id="856067" name="Rectangle 3"/>
          <p:cNvSpPr>
            <a:spLocks noGrp="1" noChangeArrowheads="1"/>
          </p:cNvSpPr>
          <p:nvPr>
            <p:ph type="body" idx="1"/>
          </p:nvPr>
        </p:nvSpPr>
        <p:spPr>
          <a:xfrm>
            <a:off x="478466" y="1640995"/>
            <a:ext cx="7924800" cy="884238"/>
          </a:xfrm>
        </p:spPr>
        <p:txBody>
          <a:bodyPr/>
          <a:lstStyle/>
          <a:p>
            <a:r>
              <a:rPr lang="en-US" sz="2400" dirty="0"/>
              <a:t>Ocean created with </a:t>
            </a:r>
            <a:r>
              <a:rPr lang="en-US" sz="2400" i="1" dirty="0"/>
              <a:t>Computational Fluid Dynamics</a:t>
            </a:r>
          </a:p>
        </p:txBody>
      </p:sp>
      <p:pic>
        <p:nvPicPr>
          <p:cNvPr id="856068" name="Picture 4" descr="perfect-storm1-3"/>
          <p:cNvPicPr>
            <a:picLocks noChangeAspect="1" noChangeArrowheads="1"/>
          </p:cNvPicPr>
          <p:nvPr/>
        </p:nvPicPr>
        <p:blipFill>
          <a:blip r:embed="rId2" cstate="print"/>
          <a:srcRect/>
          <a:stretch>
            <a:fillRect/>
          </a:stretch>
        </p:blipFill>
        <p:spPr bwMode="auto">
          <a:xfrm>
            <a:off x="762000" y="2514600"/>
            <a:ext cx="7615238" cy="3236913"/>
          </a:xfrm>
          <a:prstGeom prst="rect">
            <a:avLst/>
          </a:prstGeom>
          <a:noFill/>
        </p:spPr>
      </p:pic>
      <p:sp>
        <p:nvSpPr>
          <p:cNvPr id="7" name="Slide Number Placeholder 6"/>
          <p:cNvSpPr>
            <a:spLocks noGrp="1"/>
          </p:cNvSpPr>
          <p:nvPr>
            <p:ph type="sldNum" sz="quarter" idx="12"/>
          </p:nvPr>
        </p:nvSpPr>
        <p:spPr/>
        <p:txBody>
          <a:bodyPr/>
          <a:lstStyle/>
          <a:p>
            <a:fld id="{87037288-ABAD-4E56-93DB-19D719620939}"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p:txBody>
          <a:bodyPr/>
          <a:lstStyle/>
          <a:p>
            <a:r>
              <a:rPr lang="en-US"/>
              <a:t>Flowing Water</a:t>
            </a:r>
          </a:p>
        </p:txBody>
      </p:sp>
      <p:sp>
        <p:nvSpPr>
          <p:cNvPr id="857091" name="Rectangle 3"/>
          <p:cNvSpPr>
            <a:spLocks noGrp="1" noChangeArrowheads="1"/>
          </p:cNvSpPr>
          <p:nvPr>
            <p:ph type="body" idx="1"/>
          </p:nvPr>
        </p:nvSpPr>
        <p:spPr>
          <a:xfrm>
            <a:off x="533400" y="1719262"/>
            <a:ext cx="7924800" cy="642938"/>
          </a:xfrm>
        </p:spPr>
        <p:txBody>
          <a:bodyPr/>
          <a:lstStyle/>
          <a:p>
            <a:r>
              <a:rPr lang="en-US" sz="2400" dirty="0"/>
              <a:t>Water from previous frame flowing over boat</a:t>
            </a:r>
          </a:p>
        </p:txBody>
      </p:sp>
      <p:pic>
        <p:nvPicPr>
          <p:cNvPr id="857092" name="Picture 4" descr="perfect-storm1-4"/>
          <p:cNvPicPr>
            <a:picLocks noChangeAspect="1" noChangeArrowheads="1"/>
          </p:cNvPicPr>
          <p:nvPr/>
        </p:nvPicPr>
        <p:blipFill>
          <a:blip r:embed="rId2" cstate="print"/>
          <a:srcRect/>
          <a:stretch>
            <a:fillRect/>
          </a:stretch>
        </p:blipFill>
        <p:spPr bwMode="auto">
          <a:xfrm>
            <a:off x="762000" y="2554287"/>
            <a:ext cx="7615238" cy="3236913"/>
          </a:xfrm>
          <a:prstGeom prst="rect">
            <a:avLst/>
          </a:prstGeom>
          <a:noFill/>
        </p:spPr>
      </p:pic>
      <p:sp>
        <p:nvSpPr>
          <p:cNvPr id="7" name="Slide Number Placeholder 6"/>
          <p:cNvSpPr>
            <a:spLocks noGrp="1"/>
          </p:cNvSpPr>
          <p:nvPr>
            <p:ph type="sldNum" sz="quarter" idx="12"/>
          </p:nvPr>
        </p:nvSpPr>
        <p:spPr/>
        <p:txBody>
          <a:bodyPr/>
          <a:lstStyle/>
          <a:p>
            <a:fld id="{87037288-ABAD-4E56-93DB-19D719620939}"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title"/>
          </p:nvPr>
        </p:nvSpPr>
        <p:spPr/>
        <p:txBody>
          <a:bodyPr/>
          <a:lstStyle/>
          <a:p>
            <a:r>
              <a:rPr lang="en-US"/>
              <a:t>Boat’s Spray</a:t>
            </a:r>
          </a:p>
        </p:txBody>
      </p:sp>
      <p:sp>
        <p:nvSpPr>
          <p:cNvPr id="858115" name="Rectangle 3"/>
          <p:cNvSpPr>
            <a:spLocks noGrp="1" noChangeArrowheads="1"/>
          </p:cNvSpPr>
          <p:nvPr>
            <p:ph type="body" idx="1"/>
          </p:nvPr>
        </p:nvSpPr>
        <p:spPr>
          <a:xfrm>
            <a:off x="457200" y="1625600"/>
            <a:ext cx="7924800" cy="965200"/>
          </a:xfrm>
        </p:spPr>
        <p:txBody>
          <a:bodyPr/>
          <a:lstStyle/>
          <a:p>
            <a:r>
              <a:rPr lang="en-US" sz="2400" dirty="0"/>
              <a:t>Particles are created where the boat meets the ocean</a:t>
            </a:r>
          </a:p>
        </p:txBody>
      </p:sp>
      <p:pic>
        <p:nvPicPr>
          <p:cNvPr id="858116" name="Picture 4" descr="perfect-storm1-5"/>
          <p:cNvPicPr>
            <a:picLocks noChangeAspect="1" noChangeArrowheads="1"/>
          </p:cNvPicPr>
          <p:nvPr/>
        </p:nvPicPr>
        <p:blipFill>
          <a:blip r:embed="rId2" cstate="print"/>
          <a:srcRect/>
          <a:stretch>
            <a:fillRect/>
          </a:stretch>
        </p:blipFill>
        <p:spPr bwMode="auto">
          <a:xfrm>
            <a:off x="762000" y="2438400"/>
            <a:ext cx="7615238" cy="3236913"/>
          </a:xfrm>
          <a:prstGeom prst="rect">
            <a:avLst/>
          </a:prstGeom>
          <a:noFill/>
        </p:spPr>
      </p:pic>
      <p:sp>
        <p:nvSpPr>
          <p:cNvPr id="7" name="Slide Number Placeholder 6"/>
          <p:cNvSpPr>
            <a:spLocks noGrp="1"/>
          </p:cNvSpPr>
          <p:nvPr>
            <p:ph type="sldNum" sz="quarter" idx="12"/>
          </p:nvPr>
        </p:nvSpPr>
        <p:spPr/>
        <p:txBody>
          <a:bodyPr/>
          <a:lstStyle/>
          <a:p>
            <a:fld id="{87037288-ABAD-4E56-93DB-19D719620939}"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p:txBody>
          <a:bodyPr/>
          <a:lstStyle/>
          <a:p>
            <a:r>
              <a:rPr lang="en-US"/>
              <a:t>Impact Spray</a:t>
            </a:r>
          </a:p>
        </p:txBody>
      </p:sp>
      <p:sp>
        <p:nvSpPr>
          <p:cNvPr id="859139" name="Rectangle 3"/>
          <p:cNvSpPr>
            <a:spLocks noGrp="1" noChangeArrowheads="1"/>
          </p:cNvSpPr>
          <p:nvPr>
            <p:ph type="body" idx="1"/>
          </p:nvPr>
        </p:nvSpPr>
        <p:spPr>
          <a:xfrm>
            <a:off x="512134" y="1610833"/>
            <a:ext cx="7924800" cy="723900"/>
          </a:xfrm>
        </p:spPr>
        <p:txBody>
          <a:bodyPr/>
          <a:lstStyle/>
          <a:p>
            <a:r>
              <a:rPr lang="en-US" sz="2400" dirty="0"/>
              <a:t>Particles created where boat and ocean hit hard</a:t>
            </a:r>
          </a:p>
        </p:txBody>
      </p:sp>
      <p:pic>
        <p:nvPicPr>
          <p:cNvPr id="859140" name="Picture 4" descr="perfect-storm1-6"/>
          <p:cNvPicPr>
            <a:picLocks noChangeAspect="1" noChangeArrowheads="1"/>
          </p:cNvPicPr>
          <p:nvPr/>
        </p:nvPicPr>
        <p:blipFill>
          <a:blip r:embed="rId2" cstate="print"/>
          <a:srcRect/>
          <a:stretch>
            <a:fillRect/>
          </a:stretch>
        </p:blipFill>
        <p:spPr bwMode="auto">
          <a:xfrm>
            <a:off x="762000" y="2514600"/>
            <a:ext cx="7615238" cy="3236913"/>
          </a:xfrm>
          <a:prstGeom prst="rect">
            <a:avLst/>
          </a:prstGeom>
          <a:noFill/>
        </p:spPr>
      </p:pic>
      <p:sp>
        <p:nvSpPr>
          <p:cNvPr id="7" name="Slide Number Placeholder 6"/>
          <p:cNvSpPr>
            <a:spLocks noGrp="1"/>
          </p:cNvSpPr>
          <p:nvPr>
            <p:ph type="sldNum" sz="quarter" idx="12"/>
          </p:nvPr>
        </p:nvSpPr>
        <p:spPr/>
        <p:txBody>
          <a:bodyPr/>
          <a:lstStyle/>
          <a:p>
            <a:fld id="{87037288-ABAD-4E56-93DB-19D719620939}"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r>
              <a:rPr lang="en-US"/>
              <a:t>Perfect Storm – Composite</a:t>
            </a:r>
          </a:p>
        </p:txBody>
      </p:sp>
      <p:pic>
        <p:nvPicPr>
          <p:cNvPr id="860163" name="Picture 3" descr="perfect-storm1-8"/>
          <p:cNvPicPr>
            <a:picLocks noChangeAspect="1" noChangeArrowheads="1"/>
          </p:cNvPicPr>
          <p:nvPr/>
        </p:nvPicPr>
        <p:blipFill>
          <a:blip r:embed="rId2" cstate="print"/>
          <a:srcRect/>
          <a:stretch>
            <a:fillRect/>
          </a:stretch>
        </p:blipFill>
        <p:spPr bwMode="auto">
          <a:xfrm>
            <a:off x="3846033" y="2563961"/>
            <a:ext cx="5080000" cy="2159000"/>
          </a:xfrm>
          <a:prstGeom prst="rect">
            <a:avLst/>
          </a:prstGeom>
          <a:noFill/>
        </p:spPr>
      </p:pic>
      <p:pic>
        <p:nvPicPr>
          <p:cNvPr id="860164" name="Picture 4" descr="perfect-storm1-2"/>
          <p:cNvPicPr>
            <a:picLocks noChangeAspect="1" noChangeArrowheads="1"/>
          </p:cNvPicPr>
          <p:nvPr/>
        </p:nvPicPr>
        <p:blipFill>
          <a:blip r:embed="rId3" cstate="print"/>
          <a:srcRect/>
          <a:stretch>
            <a:fillRect/>
          </a:stretch>
        </p:blipFill>
        <p:spPr bwMode="auto">
          <a:xfrm>
            <a:off x="569433" y="2640161"/>
            <a:ext cx="1905000" cy="809625"/>
          </a:xfrm>
          <a:prstGeom prst="rect">
            <a:avLst/>
          </a:prstGeom>
          <a:noFill/>
        </p:spPr>
      </p:pic>
      <p:pic>
        <p:nvPicPr>
          <p:cNvPr id="860165" name="Picture 5" descr="perfect-storm1-3"/>
          <p:cNvPicPr>
            <a:picLocks noChangeAspect="1" noChangeArrowheads="1"/>
          </p:cNvPicPr>
          <p:nvPr/>
        </p:nvPicPr>
        <p:blipFill>
          <a:blip r:embed="rId4" cstate="print"/>
          <a:srcRect/>
          <a:stretch>
            <a:fillRect/>
          </a:stretch>
        </p:blipFill>
        <p:spPr bwMode="auto">
          <a:xfrm>
            <a:off x="569433" y="1725761"/>
            <a:ext cx="1930400" cy="820738"/>
          </a:xfrm>
          <a:prstGeom prst="rect">
            <a:avLst/>
          </a:prstGeom>
          <a:noFill/>
        </p:spPr>
      </p:pic>
      <p:pic>
        <p:nvPicPr>
          <p:cNvPr id="860166" name="Picture 6" descr="perfect-storm1-6"/>
          <p:cNvPicPr>
            <a:picLocks noChangeAspect="1" noChangeArrowheads="1"/>
          </p:cNvPicPr>
          <p:nvPr/>
        </p:nvPicPr>
        <p:blipFill>
          <a:blip r:embed="rId5" cstate="print"/>
          <a:srcRect/>
          <a:stretch>
            <a:fillRect/>
          </a:stretch>
        </p:blipFill>
        <p:spPr bwMode="auto">
          <a:xfrm>
            <a:off x="569433" y="5307161"/>
            <a:ext cx="1930400" cy="820738"/>
          </a:xfrm>
          <a:prstGeom prst="rect">
            <a:avLst/>
          </a:prstGeom>
          <a:noFill/>
        </p:spPr>
      </p:pic>
      <p:pic>
        <p:nvPicPr>
          <p:cNvPr id="860167" name="Picture 7" descr="perfect-storm1-5"/>
          <p:cNvPicPr>
            <a:picLocks noChangeAspect="1" noChangeArrowheads="1"/>
          </p:cNvPicPr>
          <p:nvPr/>
        </p:nvPicPr>
        <p:blipFill>
          <a:blip r:embed="rId6" cstate="print"/>
          <a:srcRect/>
          <a:stretch>
            <a:fillRect/>
          </a:stretch>
        </p:blipFill>
        <p:spPr bwMode="auto">
          <a:xfrm>
            <a:off x="569433" y="4468961"/>
            <a:ext cx="1905000" cy="809625"/>
          </a:xfrm>
          <a:prstGeom prst="rect">
            <a:avLst/>
          </a:prstGeom>
          <a:noFill/>
        </p:spPr>
      </p:pic>
      <p:pic>
        <p:nvPicPr>
          <p:cNvPr id="860168" name="Picture 8" descr="perfect-storm1-4"/>
          <p:cNvPicPr>
            <a:picLocks noChangeAspect="1" noChangeArrowheads="1"/>
          </p:cNvPicPr>
          <p:nvPr/>
        </p:nvPicPr>
        <p:blipFill>
          <a:blip r:embed="rId7" cstate="print"/>
          <a:srcRect/>
          <a:stretch>
            <a:fillRect/>
          </a:stretch>
        </p:blipFill>
        <p:spPr bwMode="auto">
          <a:xfrm>
            <a:off x="569433" y="3554561"/>
            <a:ext cx="1930400" cy="820738"/>
          </a:xfrm>
          <a:prstGeom prst="rect">
            <a:avLst/>
          </a:prstGeom>
          <a:noFill/>
        </p:spPr>
      </p:pic>
      <p:sp>
        <p:nvSpPr>
          <p:cNvPr id="860169" name="Line 9"/>
          <p:cNvSpPr>
            <a:spLocks noChangeShapeType="1"/>
          </p:cNvSpPr>
          <p:nvPr/>
        </p:nvSpPr>
        <p:spPr bwMode="auto">
          <a:xfrm>
            <a:off x="2703033" y="2182961"/>
            <a:ext cx="1143000" cy="1524000"/>
          </a:xfrm>
          <a:prstGeom prst="line">
            <a:avLst/>
          </a:prstGeom>
          <a:noFill/>
          <a:ln w="9525">
            <a:solidFill>
              <a:schemeClr val="tx1"/>
            </a:solidFill>
            <a:round/>
            <a:headEnd/>
            <a:tailEnd type="triangle" w="med" len="med"/>
          </a:ln>
          <a:effectLst/>
        </p:spPr>
        <p:txBody>
          <a:bodyPr/>
          <a:lstStyle/>
          <a:p>
            <a:endParaRPr lang="en-US"/>
          </a:p>
        </p:txBody>
      </p:sp>
      <p:sp>
        <p:nvSpPr>
          <p:cNvPr id="860170" name="Line 10"/>
          <p:cNvSpPr>
            <a:spLocks noChangeShapeType="1"/>
          </p:cNvSpPr>
          <p:nvPr/>
        </p:nvSpPr>
        <p:spPr bwMode="auto">
          <a:xfrm>
            <a:off x="2626833" y="3097361"/>
            <a:ext cx="1219200" cy="609600"/>
          </a:xfrm>
          <a:prstGeom prst="line">
            <a:avLst/>
          </a:prstGeom>
          <a:noFill/>
          <a:ln w="9525">
            <a:solidFill>
              <a:schemeClr val="tx1"/>
            </a:solidFill>
            <a:round/>
            <a:headEnd/>
            <a:tailEnd type="triangle" w="med" len="med"/>
          </a:ln>
          <a:effectLst/>
        </p:spPr>
        <p:txBody>
          <a:bodyPr/>
          <a:lstStyle/>
          <a:p>
            <a:endParaRPr lang="en-US"/>
          </a:p>
        </p:txBody>
      </p:sp>
      <p:sp>
        <p:nvSpPr>
          <p:cNvPr id="860171" name="Line 11"/>
          <p:cNvSpPr>
            <a:spLocks noChangeShapeType="1"/>
          </p:cNvSpPr>
          <p:nvPr/>
        </p:nvSpPr>
        <p:spPr bwMode="auto">
          <a:xfrm flipV="1">
            <a:off x="2550633" y="3706961"/>
            <a:ext cx="1295400" cy="304800"/>
          </a:xfrm>
          <a:prstGeom prst="line">
            <a:avLst/>
          </a:prstGeom>
          <a:noFill/>
          <a:ln w="9525">
            <a:solidFill>
              <a:schemeClr val="tx1"/>
            </a:solidFill>
            <a:round/>
            <a:headEnd/>
            <a:tailEnd type="triangle" w="med" len="med"/>
          </a:ln>
          <a:effectLst/>
        </p:spPr>
        <p:txBody>
          <a:bodyPr/>
          <a:lstStyle/>
          <a:p>
            <a:endParaRPr lang="en-US"/>
          </a:p>
        </p:txBody>
      </p:sp>
      <p:sp>
        <p:nvSpPr>
          <p:cNvPr id="860172" name="Line 12"/>
          <p:cNvSpPr>
            <a:spLocks noChangeShapeType="1"/>
          </p:cNvSpPr>
          <p:nvPr/>
        </p:nvSpPr>
        <p:spPr bwMode="auto">
          <a:xfrm flipV="1">
            <a:off x="2550633" y="3706961"/>
            <a:ext cx="1295400" cy="1143000"/>
          </a:xfrm>
          <a:prstGeom prst="line">
            <a:avLst/>
          </a:prstGeom>
          <a:noFill/>
          <a:ln w="9525">
            <a:solidFill>
              <a:schemeClr val="tx1"/>
            </a:solidFill>
            <a:round/>
            <a:headEnd/>
            <a:tailEnd type="triangle" w="med" len="med"/>
          </a:ln>
          <a:effectLst/>
        </p:spPr>
        <p:txBody>
          <a:bodyPr/>
          <a:lstStyle/>
          <a:p>
            <a:endParaRPr lang="en-US"/>
          </a:p>
        </p:txBody>
      </p:sp>
      <p:sp>
        <p:nvSpPr>
          <p:cNvPr id="860173" name="Line 13"/>
          <p:cNvSpPr>
            <a:spLocks noChangeShapeType="1"/>
          </p:cNvSpPr>
          <p:nvPr/>
        </p:nvSpPr>
        <p:spPr bwMode="auto">
          <a:xfrm flipV="1">
            <a:off x="2626833" y="3706961"/>
            <a:ext cx="1219200" cy="2057400"/>
          </a:xfrm>
          <a:prstGeom prst="line">
            <a:avLst/>
          </a:prstGeom>
          <a:noFill/>
          <a:ln w="9525">
            <a:solidFill>
              <a:schemeClr val="tx1"/>
            </a:solidFill>
            <a:round/>
            <a:headEnd/>
            <a:tailEnd type="triangle" w="med" len="med"/>
          </a:ln>
          <a:effectLst/>
        </p:spPr>
        <p:txBody>
          <a:bodyPr/>
          <a:lstStyle/>
          <a:p>
            <a:endParaRPr lang="en-US"/>
          </a:p>
        </p:txBody>
      </p:sp>
      <p:sp>
        <p:nvSpPr>
          <p:cNvPr id="16" name="Slide Number Placeholder 15"/>
          <p:cNvSpPr>
            <a:spLocks noGrp="1"/>
          </p:cNvSpPr>
          <p:nvPr>
            <p:ph type="sldNum" sz="quarter" idx="12"/>
          </p:nvPr>
        </p:nvSpPr>
        <p:spPr/>
        <p:txBody>
          <a:bodyPr/>
          <a:lstStyle/>
          <a:p>
            <a:fld id="{B1256FC4-4315-4C46-9870-1CC822852738}"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71F1-245C-48CA-ACB2-50D32A51CBA5}"/>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1FBE92A8-DC90-4F65-9920-540F3D3359A9}"/>
              </a:ext>
            </a:extLst>
          </p:cNvPr>
          <p:cNvSpPr>
            <a:spLocks noGrp="1"/>
          </p:cNvSpPr>
          <p:nvPr>
            <p:ph type="sldNum" sz="quarter" idx="12"/>
          </p:nvPr>
        </p:nvSpPr>
        <p:spPr/>
        <p:txBody>
          <a:bodyPr/>
          <a:lstStyle/>
          <a:p>
            <a:fld id="{B1256FC4-4315-4C46-9870-1CC822852738}" type="slidenum">
              <a:rPr lang="en-US" smtClean="0"/>
              <a:pPr/>
              <a:t>28</a:t>
            </a:fld>
            <a:endParaRPr lang="en-US"/>
          </a:p>
        </p:txBody>
      </p:sp>
      <p:pic>
        <p:nvPicPr>
          <p:cNvPr id="4" name="Online Media 3" title="[SIGGRAPH 2018] A Multi-Scale Model for Simulating Liquid-Fabric Interactions">
            <a:hlinkClick r:id="" action="ppaction://media"/>
            <a:extLst>
              <a:ext uri="{FF2B5EF4-FFF2-40B4-BE49-F238E27FC236}">
                <a16:creationId xmlns:a16="http://schemas.microsoft.com/office/drawing/2014/main" id="{07076D12-D8D7-4A23-A026-A46C1532718E}"/>
              </a:ext>
            </a:extLst>
          </p:cNvPr>
          <p:cNvPicPr>
            <a:picLocks noRot="1" noChangeAspect="1"/>
          </p:cNvPicPr>
          <p:nvPr>
            <a:videoFile r:link="rId1"/>
          </p:nvPr>
        </p:nvPicPr>
        <p:blipFill>
          <a:blip r:embed="rId4"/>
          <a:stretch>
            <a:fillRect/>
          </a:stretch>
        </p:blipFill>
        <p:spPr>
          <a:xfrm>
            <a:off x="18197" y="850960"/>
            <a:ext cx="9125803" cy="5156079"/>
          </a:xfrm>
          <a:prstGeom prst="rect">
            <a:avLst/>
          </a:prstGeom>
        </p:spPr>
      </p:pic>
      <p:sp>
        <p:nvSpPr>
          <p:cNvPr id="5" name="Rectangle 4">
            <a:extLst>
              <a:ext uri="{FF2B5EF4-FFF2-40B4-BE49-F238E27FC236}">
                <a16:creationId xmlns:a16="http://schemas.microsoft.com/office/drawing/2014/main" id="{DEB729FB-D6FE-4F31-A93C-224468CA531A}"/>
              </a:ext>
            </a:extLst>
          </p:cNvPr>
          <p:cNvSpPr/>
          <p:nvPr/>
        </p:nvSpPr>
        <p:spPr>
          <a:xfrm>
            <a:off x="304800" y="6248400"/>
            <a:ext cx="7525603" cy="276999"/>
          </a:xfrm>
          <a:prstGeom prst="rect">
            <a:avLst/>
          </a:prstGeom>
        </p:spPr>
        <p:txBody>
          <a:bodyPr wrap="square">
            <a:spAutoFit/>
          </a:bodyPr>
          <a:lstStyle/>
          <a:p>
            <a:r>
              <a:rPr lang="en-US" sz="1200" dirty="0"/>
              <a:t>Fei et al. https://www.youtube.com/watch?v=xvyGpBKevLM</a:t>
            </a:r>
          </a:p>
        </p:txBody>
      </p:sp>
    </p:spTree>
    <p:extLst>
      <p:ext uri="{BB962C8B-B14F-4D97-AF65-F5344CB8AC3E}">
        <p14:creationId xmlns:p14="http://schemas.microsoft.com/office/powerpoint/2010/main" val="9760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a:t>Spring-Mass Systems</a:t>
            </a:r>
          </a:p>
        </p:txBody>
      </p:sp>
      <p:sp>
        <p:nvSpPr>
          <p:cNvPr id="844803" name="Rectangle 3"/>
          <p:cNvSpPr>
            <a:spLocks noGrp="1" noChangeArrowheads="1"/>
          </p:cNvSpPr>
          <p:nvPr>
            <p:ph type="body" idx="1"/>
          </p:nvPr>
        </p:nvSpPr>
        <p:spPr/>
        <p:txBody>
          <a:bodyPr/>
          <a:lstStyle/>
          <a:p>
            <a:r>
              <a:rPr lang="en-US" sz="2400" dirty="0"/>
              <a:t>Model objects as systems of springs and masses</a:t>
            </a:r>
          </a:p>
          <a:p>
            <a:r>
              <a:rPr lang="en-US" sz="2400" dirty="0"/>
              <a:t>The springs exert forces, and you control them by changing their rest length</a:t>
            </a:r>
          </a:p>
          <a:p>
            <a:r>
              <a:rPr lang="en-US" sz="2400" dirty="0"/>
              <a:t>A reasonable, but simple, physical model for muscles</a:t>
            </a:r>
          </a:p>
          <a:p>
            <a:r>
              <a:rPr lang="en-US" sz="2400" dirty="0"/>
              <a:t>Advantage: Good looking motion when it works</a:t>
            </a:r>
          </a:p>
          <a:p>
            <a:r>
              <a:rPr lang="en-US" sz="2400" dirty="0"/>
              <a:t>Disadvantage: Expensive and hard to control</a:t>
            </a:r>
          </a:p>
        </p:txBody>
      </p:sp>
      <p:sp>
        <p:nvSpPr>
          <p:cNvPr id="6" name="Slide Number Placeholder 5"/>
          <p:cNvSpPr>
            <a:spLocks noGrp="1"/>
          </p:cNvSpPr>
          <p:nvPr>
            <p:ph type="sldNum" sz="quarter" idx="12"/>
          </p:nvPr>
        </p:nvSpPr>
        <p:spPr/>
        <p:txBody>
          <a:bodyPr/>
          <a:lstStyle/>
          <a:p>
            <a:fld id="{87037288-ABAD-4E56-93DB-19D719620939}"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Today</a:t>
            </a:r>
          </a:p>
        </p:txBody>
      </p:sp>
      <p:sp>
        <p:nvSpPr>
          <p:cNvPr id="34819" name="Rectangle 3"/>
          <p:cNvSpPr>
            <a:spLocks noGrp="1" noChangeArrowheads="1"/>
          </p:cNvSpPr>
          <p:nvPr>
            <p:ph type="body" idx="1"/>
          </p:nvPr>
        </p:nvSpPr>
        <p:spPr>
          <a:xfrm>
            <a:off x="490538" y="1676400"/>
            <a:ext cx="8272462" cy="4267200"/>
          </a:xfrm>
        </p:spPr>
        <p:txBody>
          <a:bodyPr/>
          <a:lstStyle/>
          <a:p>
            <a:r>
              <a:rPr lang="en-US" sz="2800" dirty="0"/>
              <a:t>Animation</a:t>
            </a:r>
            <a:endParaRPr lang="en-US" sz="2000" dirty="0">
              <a:solidFill>
                <a:srgbClr val="0000FF"/>
              </a:solidFill>
            </a:endParaRPr>
          </a:p>
          <a:p>
            <a:r>
              <a:rPr lang="en-US" sz="2800" dirty="0">
                <a:solidFill>
                  <a:srgbClr val="0000FF"/>
                </a:solidFill>
              </a:rPr>
              <a:t>Final Exam</a:t>
            </a:r>
          </a:p>
          <a:p>
            <a:pPr lvl="1"/>
            <a:r>
              <a:rPr lang="en-US" sz="2400" dirty="0"/>
              <a:t>To-know list available</a:t>
            </a:r>
          </a:p>
          <a:p>
            <a:pPr lvl="1"/>
            <a:r>
              <a:rPr lang="en-US" sz="2400" dirty="0"/>
              <a:t>December 05 (Monday) 17:30-19:00 </a:t>
            </a:r>
          </a:p>
          <a:p>
            <a:pPr lvl="1">
              <a:buNone/>
            </a:pPr>
            <a:r>
              <a:rPr lang="en-US" sz="2400" dirty="0">
                <a:solidFill>
                  <a:srgbClr val="0000FF"/>
                </a:solidFill>
              </a:rPr>
              <a:t>  </a:t>
            </a:r>
          </a:p>
          <a:p>
            <a:pPr lvl="1"/>
            <a:endParaRPr lang="en-US" sz="2400" dirty="0">
              <a:solidFill>
                <a:srgbClr val="0000FF"/>
              </a:solidFill>
            </a:endParaRPr>
          </a:p>
          <a:p>
            <a:endParaRPr lang="en-US" dirty="0">
              <a:solidFill>
                <a:srgbClr val="0000FF"/>
              </a:solidFill>
            </a:endParaRPr>
          </a:p>
          <a:p>
            <a:pPr lvl="1">
              <a:buNone/>
            </a:pPr>
            <a:endParaRPr lang="en-US" sz="2400" dirty="0"/>
          </a:p>
          <a:p>
            <a:endParaRPr lang="en-US" sz="2400" dirty="0">
              <a:solidFill>
                <a:srgbClr val="0000FF"/>
              </a:solidFill>
            </a:endParaRPr>
          </a:p>
          <a:p>
            <a:pPr lvl="2">
              <a:buNone/>
            </a:pPr>
            <a:endParaRPr lang="en-US" dirty="0">
              <a:solidFill>
                <a:srgbClr val="0000FF"/>
              </a:solidFill>
            </a:endParaRPr>
          </a:p>
          <a:p>
            <a:pPr>
              <a:buNone/>
            </a:pPr>
            <a:endParaRPr lang="en-US" dirty="0"/>
          </a:p>
          <a:p>
            <a:pPr>
              <a:buNone/>
            </a:pPr>
            <a:endParaRPr lang="en-US" dirty="0"/>
          </a:p>
        </p:txBody>
      </p:sp>
      <p:sp>
        <p:nvSpPr>
          <p:cNvPr id="6" name="Slide Number Placeholder 5"/>
          <p:cNvSpPr>
            <a:spLocks noGrp="1"/>
          </p:cNvSpPr>
          <p:nvPr>
            <p:ph type="sldNum" sz="quarter" idx="12"/>
          </p:nvPr>
        </p:nvSpPr>
        <p:spPr/>
        <p:txBody>
          <a:bodyPr/>
          <a:lstStyle/>
          <a:p>
            <a:fld id="{87037288-ABAD-4E56-93DB-19D71962093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p:txBody>
          <a:bodyPr/>
          <a:lstStyle/>
          <a:p>
            <a:r>
              <a:rPr lang="en-US" altLang="en-US"/>
              <a:t>Spring mass fish</a:t>
            </a:r>
          </a:p>
        </p:txBody>
      </p:sp>
      <p:pic>
        <p:nvPicPr>
          <p:cNvPr id="845827" name="Picture 3"/>
          <p:cNvPicPr>
            <a:picLocks noChangeAspect="1" noChangeArrowheads="1"/>
          </p:cNvPicPr>
          <p:nvPr/>
        </p:nvPicPr>
        <p:blipFill>
          <a:blip r:embed="rId2" cstate="print"/>
          <a:srcRect/>
          <a:stretch>
            <a:fillRect/>
          </a:stretch>
        </p:blipFill>
        <p:spPr bwMode="auto">
          <a:xfrm>
            <a:off x="1371600" y="1625600"/>
            <a:ext cx="6286500" cy="4318000"/>
          </a:xfrm>
          <a:prstGeom prst="rect">
            <a:avLst/>
          </a:prstGeom>
          <a:noFill/>
        </p:spPr>
      </p:pic>
      <p:sp>
        <p:nvSpPr>
          <p:cNvPr id="845828" name="Text Box 4"/>
          <p:cNvSpPr txBox="1">
            <a:spLocks noChangeArrowheads="1"/>
          </p:cNvSpPr>
          <p:nvPr/>
        </p:nvSpPr>
        <p:spPr bwMode="auto">
          <a:xfrm>
            <a:off x="1371600" y="6264275"/>
            <a:ext cx="6234113" cy="396875"/>
          </a:xfrm>
          <a:prstGeom prst="rect">
            <a:avLst/>
          </a:prstGeom>
          <a:noFill/>
          <a:ln w="12700">
            <a:noFill/>
            <a:miter lim="800000"/>
            <a:headEnd/>
            <a:tailEnd/>
          </a:ln>
          <a:effectLst/>
        </p:spPr>
        <p:txBody>
          <a:bodyPr wrap="none">
            <a:spAutoFit/>
          </a:bodyPr>
          <a:lstStyle/>
          <a:p>
            <a:pPr eaLnBrk="0" hangingPunct="0"/>
            <a:r>
              <a:rPr lang="en-US" altLang="en-US" sz="2000" dirty="0">
                <a:latin typeface="Times" pitchFamily="18" charset="0"/>
              </a:rPr>
              <a:t>Due to </a:t>
            </a:r>
            <a:r>
              <a:rPr lang="en-US" altLang="en-US" sz="2000" dirty="0" err="1">
                <a:latin typeface="Times" pitchFamily="18" charset="0"/>
              </a:rPr>
              <a:t>Xiaoyuan</a:t>
            </a:r>
            <a:r>
              <a:rPr lang="en-US" altLang="en-US" sz="2000" dirty="0">
                <a:latin typeface="Times" pitchFamily="18" charset="0"/>
              </a:rPr>
              <a:t> </a:t>
            </a:r>
            <a:r>
              <a:rPr lang="en-US" altLang="en-US" sz="2000" dirty="0" err="1">
                <a:latin typeface="Times" pitchFamily="18" charset="0"/>
              </a:rPr>
              <a:t>Tu</a:t>
            </a:r>
            <a:r>
              <a:rPr lang="en-US" altLang="en-US" sz="2000" dirty="0">
                <a:latin typeface="Times" pitchFamily="18" charset="0"/>
              </a:rPr>
              <a:t>, http://www.dgp.toronto.edu/people/tu</a:t>
            </a:r>
          </a:p>
        </p:txBody>
      </p:sp>
      <p:sp>
        <p:nvSpPr>
          <p:cNvPr id="7" name="Slide Number Placeholder 6"/>
          <p:cNvSpPr>
            <a:spLocks noGrp="1"/>
          </p:cNvSpPr>
          <p:nvPr>
            <p:ph type="sldNum" sz="quarter" idx="12"/>
          </p:nvPr>
        </p:nvSpPr>
        <p:spPr/>
        <p:txBody>
          <a:bodyPr/>
          <a:lstStyle/>
          <a:p>
            <a:fld id="{B1256FC4-4315-4C46-9870-1CC822852738}"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Spring mass fish</a:t>
            </a:r>
            <a:endParaRPr lang="en-US" dirty="0"/>
          </a:p>
        </p:txBody>
      </p:sp>
      <p:sp>
        <p:nvSpPr>
          <p:cNvPr id="3" name="Slide Number Placeholder 2"/>
          <p:cNvSpPr>
            <a:spLocks noGrp="1"/>
          </p:cNvSpPr>
          <p:nvPr>
            <p:ph type="sldNum" sz="quarter" idx="12"/>
          </p:nvPr>
        </p:nvSpPr>
        <p:spPr/>
        <p:txBody>
          <a:bodyPr/>
          <a:lstStyle/>
          <a:p>
            <a:fld id="{B1256FC4-4315-4C46-9870-1CC822852738}" type="slidenum">
              <a:rPr lang="en-US" smtClean="0"/>
              <a:pPr/>
              <a:t>31</a:t>
            </a:fld>
            <a:endParaRPr lang="en-US"/>
          </a:p>
        </p:txBody>
      </p:sp>
      <p:sp>
        <p:nvSpPr>
          <p:cNvPr id="4" name="Text Box 3"/>
          <p:cNvSpPr txBox="1">
            <a:spLocks noChangeArrowheads="1"/>
          </p:cNvSpPr>
          <p:nvPr/>
        </p:nvSpPr>
        <p:spPr bwMode="auto">
          <a:xfrm>
            <a:off x="77621" y="6161964"/>
            <a:ext cx="4070153" cy="276999"/>
          </a:xfrm>
          <a:prstGeom prst="rect">
            <a:avLst/>
          </a:prstGeom>
          <a:noFill/>
          <a:ln w="9525">
            <a:noFill/>
            <a:miter lim="800000"/>
            <a:headEnd/>
            <a:tailEnd/>
          </a:ln>
          <a:effectLst/>
        </p:spPr>
        <p:txBody>
          <a:bodyPr wrap="none">
            <a:spAutoFit/>
          </a:bodyPr>
          <a:lstStyle/>
          <a:p>
            <a:r>
              <a:rPr lang="en-US" sz="1200" dirty="0"/>
              <a:t>http://www.dgp.toronto.edu/~tu/animations.html</a:t>
            </a:r>
          </a:p>
        </p:txBody>
      </p:sp>
      <p:pic>
        <p:nvPicPr>
          <p:cNvPr id="6" name="Online Media 5" title="Go Fish!">
            <a:hlinkClick r:id="" action="ppaction://media"/>
            <a:extLst>
              <a:ext uri="{FF2B5EF4-FFF2-40B4-BE49-F238E27FC236}">
                <a16:creationId xmlns:a16="http://schemas.microsoft.com/office/drawing/2014/main" id="{AF2DA537-E7EC-42CC-921D-33D78F7384A9}"/>
              </a:ext>
            </a:extLst>
          </p:cNvPr>
          <p:cNvPicPr>
            <a:picLocks noRot="1" noChangeAspect="1"/>
          </p:cNvPicPr>
          <p:nvPr>
            <a:videoFile r:link="rId1"/>
          </p:nvPr>
        </p:nvPicPr>
        <p:blipFill>
          <a:blip r:embed="rId3"/>
          <a:stretch>
            <a:fillRect/>
          </a:stretch>
        </p:blipFill>
        <p:spPr>
          <a:xfrm>
            <a:off x="1370462" y="1696018"/>
            <a:ext cx="5813947" cy="4360460"/>
          </a:xfrm>
          <a:prstGeom prst="rect">
            <a:avLst/>
          </a:prstGeom>
        </p:spPr>
      </p:pic>
      <p:sp>
        <p:nvSpPr>
          <p:cNvPr id="7" name="Rectangle 6">
            <a:extLst>
              <a:ext uri="{FF2B5EF4-FFF2-40B4-BE49-F238E27FC236}">
                <a16:creationId xmlns:a16="http://schemas.microsoft.com/office/drawing/2014/main" id="{CC5509AA-CB95-4069-A618-2755B9AB03C2}"/>
              </a:ext>
            </a:extLst>
          </p:cNvPr>
          <p:cNvSpPr/>
          <p:nvPr/>
        </p:nvSpPr>
        <p:spPr>
          <a:xfrm>
            <a:off x="77620" y="6450131"/>
            <a:ext cx="6524483" cy="276999"/>
          </a:xfrm>
          <a:prstGeom prst="rect">
            <a:avLst/>
          </a:prstGeom>
        </p:spPr>
        <p:txBody>
          <a:bodyPr wrap="square">
            <a:spAutoFit/>
          </a:bodyPr>
          <a:lstStyle/>
          <a:p>
            <a:r>
              <a:rPr lang="en-US" sz="1200" dirty="0"/>
              <a:t>https://www.youtube.com/watch?v=aP1_XkCdAaE</a:t>
            </a:r>
          </a:p>
        </p:txBody>
      </p:sp>
    </p:spTree>
    <p:extLst>
      <p:ext uri="{BB962C8B-B14F-4D97-AF65-F5344CB8AC3E}">
        <p14:creationId xmlns:p14="http://schemas.microsoft.com/office/powerpoint/2010/main" val="282048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r>
              <a:rPr lang="en-US"/>
              <a:t>Physically-Based Models</a:t>
            </a:r>
          </a:p>
        </p:txBody>
      </p:sp>
      <p:sp>
        <p:nvSpPr>
          <p:cNvPr id="847875" name="Rectangle 3"/>
          <p:cNvSpPr>
            <a:spLocks noGrp="1" noChangeArrowheads="1"/>
          </p:cNvSpPr>
          <p:nvPr>
            <p:ph type="body" idx="1"/>
          </p:nvPr>
        </p:nvSpPr>
        <p:spPr/>
        <p:txBody>
          <a:bodyPr/>
          <a:lstStyle/>
          <a:p>
            <a:pPr>
              <a:lnSpc>
                <a:spcPct val="80000"/>
              </a:lnSpc>
            </a:pPr>
            <a:r>
              <a:rPr lang="en-US" sz="2400" dirty="0"/>
              <a:t>Create a model based on the physics of a situation, and just solve for what happens</a:t>
            </a:r>
          </a:p>
          <a:p>
            <a:pPr>
              <a:lnSpc>
                <a:spcPct val="80000"/>
              </a:lnSpc>
            </a:pPr>
            <a:r>
              <a:rPr lang="en-US" sz="2400" dirty="0"/>
              <a:t>Has been applied to:</a:t>
            </a:r>
          </a:p>
          <a:p>
            <a:pPr lvl="1">
              <a:lnSpc>
                <a:spcPct val="80000"/>
              </a:lnSpc>
            </a:pPr>
            <a:r>
              <a:rPr lang="en-US" sz="2000" dirty="0"/>
              <a:t>Colliding rigid objects</a:t>
            </a:r>
          </a:p>
          <a:p>
            <a:pPr lvl="1">
              <a:lnSpc>
                <a:spcPct val="80000"/>
              </a:lnSpc>
            </a:pPr>
            <a:r>
              <a:rPr lang="en-US" sz="2000" dirty="0"/>
              <a:t>Cloth</a:t>
            </a:r>
          </a:p>
          <a:p>
            <a:pPr lvl="2">
              <a:lnSpc>
                <a:spcPct val="80000"/>
              </a:lnSpc>
            </a:pPr>
            <a:r>
              <a:rPr lang="en-US" sz="1600" dirty="0">
                <a:hlinkClick r:id="rId3"/>
              </a:rPr>
              <a:t>An example: http://www.youtube.com/watch?v=04nXlhdPxB4&amp;noredirect=1</a:t>
            </a:r>
            <a:endParaRPr lang="en-US" sz="1600" dirty="0"/>
          </a:p>
          <a:p>
            <a:pPr lvl="1">
              <a:lnSpc>
                <a:spcPct val="80000"/>
              </a:lnSpc>
            </a:pPr>
            <a:r>
              <a:rPr lang="en-US" sz="2000" dirty="0"/>
              <a:t>Water</a:t>
            </a:r>
          </a:p>
          <a:p>
            <a:pPr lvl="1">
              <a:lnSpc>
                <a:spcPct val="80000"/>
              </a:lnSpc>
            </a:pPr>
            <a:r>
              <a:rPr lang="en-US" sz="2000" dirty="0"/>
              <a:t>Smoke</a:t>
            </a:r>
          </a:p>
          <a:p>
            <a:pPr lvl="2">
              <a:lnSpc>
                <a:spcPct val="80000"/>
              </a:lnSpc>
            </a:pPr>
            <a:r>
              <a:rPr lang="en-US" sz="1600" dirty="0"/>
              <a:t>https://www.youtube.com/watch?v=7cC-_-aqx18</a:t>
            </a:r>
          </a:p>
          <a:p>
            <a:pPr lvl="1">
              <a:lnSpc>
                <a:spcPct val="80000"/>
              </a:lnSpc>
            </a:pPr>
            <a:r>
              <a:rPr lang="en-US" sz="2000" dirty="0"/>
              <a:t>Squishy objects</a:t>
            </a:r>
          </a:p>
          <a:p>
            <a:pPr lvl="1">
              <a:lnSpc>
                <a:spcPct val="80000"/>
              </a:lnSpc>
            </a:pPr>
            <a:r>
              <a:rPr lang="en-US" sz="2000" dirty="0"/>
              <a:t>Humans</a:t>
            </a:r>
          </a:p>
          <a:p>
            <a:pPr lvl="1">
              <a:lnSpc>
                <a:spcPct val="80000"/>
              </a:lnSpc>
            </a:pPr>
            <a:r>
              <a:rPr lang="en-US" sz="2000" dirty="0"/>
              <a:t>New ones every year</a:t>
            </a:r>
          </a:p>
          <a:p>
            <a:pPr>
              <a:lnSpc>
                <a:spcPct val="80000"/>
              </a:lnSpc>
            </a:pPr>
            <a:r>
              <a:rPr lang="en-US" sz="2400" dirty="0"/>
              <a:t>Problem: Expensive, hard to control, and not necessarily realistic</a:t>
            </a:r>
          </a:p>
        </p:txBody>
      </p:sp>
      <p:sp>
        <p:nvSpPr>
          <p:cNvPr id="6" name="Slide Number Placeholder 5"/>
          <p:cNvSpPr>
            <a:spLocks noGrp="1"/>
          </p:cNvSpPr>
          <p:nvPr>
            <p:ph type="sldNum" sz="quarter" idx="12"/>
          </p:nvPr>
        </p:nvSpPr>
        <p:spPr/>
        <p:txBody>
          <a:bodyPr/>
          <a:lstStyle/>
          <a:p>
            <a:fld id="{87037288-ABAD-4E56-93DB-19D719620939}"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6C6AD-7B34-4F56-891C-0C53CAF003CD}"/>
              </a:ext>
            </a:extLst>
          </p:cNvPr>
          <p:cNvSpPr>
            <a:spLocks noGrp="1"/>
          </p:cNvSpPr>
          <p:nvPr>
            <p:ph type="title"/>
          </p:nvPr>
        </p:nvSpPr>
        <p:spPr/>
        <p:txBody>
          <a:bodyPr/>
          <a:lstStyle/>
          <a:p>
            <a:r>
              <a:rPr lang="en-US" dirty="0"/>
              <a:t>Cloth Simulation</a:t>
            </a:r>
          </a:p>
        </p:txBody>
      </p:sp>
      <p:pic>
        <p:nvPicPr>
          <p:cNvPr id="5" name="Online Media 4" title="[SIGGRAPH 2017] Anisotropic Elastoplasticity for Cloth, Knit and Hair Frictional Contact">
            <a:hlinkClick r:id="" action="ppaction://media"/>
            <a:extLst>
              <a:ext uri="{FF2B5EF4-FFF2-40B4-BE49-F238E27FC236}">
                <a16:creationId xmlns:a16="http://schemas.microsoft.com/office/drawing/2014/main" id="{E2833646-43EA-43AE-A276-259E5F69CA1D}"/>
              </a:ext>
            </a:extLst>
          </p:cNvPr>
          <p:cNvPicPr>
            <a:picLocks noGrp="1" noRot="1" noChangeAspect="1"/>
          </p:cNvPicPr>
          <p:nvPr>
            <p:ph idx="1"/>
            <a:videoFile r:link="rId1"/>
          </p:nvPr>
        </p:nvPicPr>
        <p:blipFill>
          <a:blip r:embed="rId3"/>
          <a:stretch>
            <a:fillRect/>
          </a:stretch>
        </p:blipFill>
        <p:spPr>
          <a:xfrm>
            <a:off x="790575" y="1752600"/>
            <a:ext cx="7553325" cy="4267200"/>
          </a:xfrm>
          <a:prstGeom prst="rect">
            <a:avLst/>
          </a:prstGeom>
        </p:spPr>
      </p:pic>
      <p:sp>
        <p:nvSpPr>
          <p:cNvPr id="4" name="Slide Number Placeholder 3">
            <a:extLst>
              <a:ext uri="{FF2B5EF4-FFF2-40B4-BE49-F238E27FC236}">
                <a16:creationId xmlns:a16="http://schemas.microsoft.com/office/drawing/2014/main" id="{7F4A0066-61F3-4971-A9D1-BF4D44E231F9}"/>
              </a:ext>
            </a:extLst>
          </p:cNvPr>
          <p:cNvSpPr>
            <a:spLocks noGrp="1"/>
          </p:cNvSpPr>
          <p:nvPr>
            <p:ph type="sldNum" sz="quarter" idx="12"/>
          </p:nvPr>
        </p:nvSpPr>
        <p:spPr/>
        <p:txBody>
          <a:bodyPr/>
          <a:lstStyle/>
          <a:p>
            <a:fld id="{87037288-ABAD-4E56-93DB-19D719620939}" type="slidenum">
              <a:rPr lang="en-US" smtClean="0"/>
              <a:pPr/>
              <a:t>33</a:t>
            </a:fld>
            <a:endParaRPr lang="en-US"/>
          </a:p>
        </p:txBody>
      </p:sp>
      <p:sp>
        <p:nvSpPr>
          <p:cNvPr id="6" name="Rectangle 5">
            <a:extLst>
              <a:ext uri="{FF2B5EF4-FFF2-40B4-BE49-F238E27FC236}">
                <a16:creationId xmlns:a16="http://schemas.microsoft.com/office/drawing/2014/main" id="{851CBA7D-B956-4E15-9349-BA3B2177F770}"/>
              </a:ext>
            </a:extLst>
          </p:cNvPr>
          <p:cNvSpPr/>
          <p:nvPr/>
        </p:nvSpPr>
        <p:spPr>
          <a:xfrm>
            <a:off x="527050" y="6219051"/>
            <a:ext cx="8000999" cy="276999"/>
          </a:xfrm>
          <a:prstGeom prst="rect">
            <a:avLst/>
          </a:prstGeom>
        </p:spPr>
        <p:txBody>
          <a:bodyPr wrap="square">
            <a:spAutoFit/>
          </a:bodyPr>
          <a:lstStyle/>
          <a:p>
            <a:r>
              <a:rPr lang="en-US" sz="1200" dirty="0"/>
              <a:t>Jiang et al. https://www.youtube.com/watch?v=eGtB0VXJsuI</a:t>
            </a:r>
          </a:p>
        </p:txBody>
      </p:sp>
    </p:spTree>
    <p:extLst>
      <p:ext uri="{BB962C8B-B14F-4D97-AF65-F5344CB8AC3E}">
        <p14:creationId xmlns:p14="http://schemas.microsoft.com/office/powerpoint/2010/main" val="400135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en-US"/>
              <a:t>Mixing Techniques</a:t>
            </a:r>
          </a:p>
        </p:txBody>
      </p:sp>
      <p:sp>
        <p:nvSpPr>
          <p:cNvPr id="848899" name="Rectangle 3"/>
          <p:cNvSpPr>
            <a:spLocks noGrp="1" noChangeArrowheads="1"/>
          </p:cNvSpPr>
          <p:nvPr>
            <p:ph type="body" idx="1"/>
          </p:nvPr>
        </p:nvSpPr>
        <p:spPr>
          <a:xfrm>
            <a:off x="501501" y="1676400"/>
            <a:ext cx="8001000" cy="4267200"/>
          </a:xfrm>
        </p:spPr>
        <p:txBody>
          <a:bodyPr/>
          <a:lstStyle/>
          <a:p>
            <a:r>
              <a:rPr lang="en-US" sz="2400" dirty="0"/>
              <a:t>Techniques can be mixed and matched in the same animation</a:t>
            </a:r>
          </a:p>
          <a:p>
            <a:r>
              <a:rPr lang="en-US" sz="2400" dirty="0"/>
              <a:t>For example, apply physical secondary motion on top of key-framed primary motion</a:t>
            </a:r>
          </a:p>
          <a:p>
            <a:pPr lvl="1"/>
            <a:r>
              <a:rPr lang="en-US" sz="2000" dirty="0"/>
              <a:t>Particularly appropriate for cloth</a:t>
            </a:r>
          </a:p>
          <a:p>
            <a:r>
              <a:rPr lang="en-US" sz="2400" dirty="0"/>
              <a:t>Mix motion capture and physics:</a:t>
            </a:r>
          </a:p>
          <a:p>
            <a:pPr lvl="1"/>
            <a:r>
              <a:rPr lang="en-US" sz="2000" dirty="0"/>
              <a:t>Motion captured person kicks a ball which is then physically simulated to find out where it goes</a:t>
            </a:r>
          </a:p>
        </p:txBody>
      </p:sp>
      <p:sp>
        <p:nvSpPr>
          <p:cNvPr id="6" name="Slide Number Placeholder 5"/>
          <p:cNvSpPr>
            <a:spLocks noGrp="1"/>
          </p:cNvSpPr>
          <p:nvPr>
            <p:ph type="sldNum" sz="quarter" idx="12"/>
          </p:nvPr>
        </p:nvSpPr>
        <p:spPr/>
        <p:txBody>
          <a:bodyPr/>
          <a:lstStyle/>
          <a:p>
            <a:fld id="{87037288-ABAD-4E56-93DB-19D719620939}"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lstStyle/>
          <a:p>
            <a:r>
              <a:rPr lang="en-US"/>
              <a:t>Animation Summary (brief)</a:t>
            </a:r>
          </a:p>
        </p:txBody>
      </p:sp>
      <p:graphicFrame>
        <p:nvGraphicFramePr>
          <p:cNvPr id="849923" name="Group 3"/>
          <p:cNvGraphicFramePr>
            <a:graphicFrameLocks noGrp="1"/>
          </p:cNvGraphicFramePr>
          <p:nvPr>
            <p:ph idx="1"/>
          </p:nvPr>
        </p:nvGraphicFramePr>
        <p:xfrm>
          <a:off x="685800" y="1943100"/>
          <a:ext cx="7924800" cy="3619500"/>
        </p:xfrm>
        <a:graphic>
          <a:graphicData uri="http://schemas.openxmlformats.org/drawingml/2006/table">
            <a:tbl>
              <a:tblPr/>
              <a:tblGrid>
                <a:gridCol w="1584325">
                  <a:extLst>
                    <a:ext uri="{9D8B030D-6E8A-4147-A177-3AD203B41FA5}">
                      <a16:colId xmlns:a16="http://schemas.microsoft.com/office/drawing/2014/main" val="20000"/>
                    </a:ext>
                  </a:extLst>
                </a:gridCol>
                <a:gridCol w="1692275">
                  <a:extLst>
                    <a:ext uri="{9D8B030D-6E8A-4147-A177-3AD203B41FA5}">
                      <a16:colId xmlns:a16="http://schemas.microsoft.com/office/drawing/2014/main" val="20001"/>
                    </a:ext>
                  </a:extLst>
                </a:gridCol>
                <a:gridCol w="1477963">
                  <a:extLst>
                    <a:ext uri="{9D8B030D-6E8A-4147-A177-3AD203B41FA5}">
                      <a16:colId xmlns:a16="http://schemas.microsoft.com/office/drawing/2014/main" val="20002"/>
                    </a:ext>
                  </a:extLst>
                </a:gridCol>
                <a:gridCol w="1585912">
                  <a:extLst>
                    <a:ext uri="{9D8B030D-6E8A-4147-A177-3AD203B41FA5}">
                      <a16:colId xmlns:a16="http://schemas.microsoft.com/office/drawing/2014/main" val="20003"/>
                    </a:ext>
                  </a:extLst>
                </a:gridCol>
                <a:gridCol w="1584325">
                  <a:extLst>
                    <a:ext uri="{9D8B030D-6E8A-4147-A177-3AD203B41FA5}">
                      <a16:colId xmlns:a16="http://schemas.microsoft.com/office/drawing/2014/main" val="20004"/>
                    </a:ext>
                  </a:extLst>
                </a:gridCol>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Technique</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Control</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Time to Create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Computation 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Interactivity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Key-Framed</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Excellent</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5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Motion Capture</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Good at time of creation, after that poor</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85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Procedural</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Poor</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Poor to create program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Slide Number Placeholder 5"/>
          <p:cNvSpPr>
            <a:spLocks noGrp="1"/>
          </p:cNvSpPr>
          <p:nvPr>
            <p:ph type="sldNum" sz="quarter" idx="12"/>
          </p:nvPr>
        </p:nvSpPr>
        <p:spPr/>
        <p:txBody>
          <a:bodyPr/>
          <a:lstStyle/>
          <a:p>
            <a:fld id="{87037288-ABAD-4E56-93DB-19D719620939}"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en-US"/>
              <a:t>Current Challenges</a:t>
            </a:r>
          </a:p>
        </p:txBody>
      </p:sp>
      <p:sp>
        <p:nvSpPr>
          <p:cNvPr id="861187" name="Rectangle 3"/>
          <p:cNvSpPr>
            <a:spLocks noGrp="1" noChangeArrowheads="1"/>
          </p:cNvSpPr>
          <p:nvPr>
            <p:ph type="body" idx="1"/>
          </p:nvPr>
        </p:nvSpPr>
        <p:spPr>
          <a:xfrm>
            <a:off x="304800" y="1828800"/>
            <a:ext cx="8382000" cy="4114800"/>
          </a:xfrm>
        </p:spPr>
        <p:txBody>
          <a:bodyPr/>
          <a:lstStyle/>
          <a:p>
            <a:r>
              <a:rPr lang="en-US" sz="2000" dirty="0"/>
              <a:t>Human characteristics</a:t>
            </a:r>
          </a:p>
          <a:p>
            <a:pPr lvl="1"/>
            <a:r>
              <a:rPr lang="en-US" sz="1800" dirty="0"/>
              <a:t>Hair animation and rendering</a:t>
            </a:r>
          </a:p>
          <a:p>
            <a:pPr lvl="1"/>
            <a:r>
              <a:rPr lang="en-US" sz="1800" dirty="0"/>
              <a:t>Skin rendering</a:t>
            </a:r>
          </a:p>
          <a:p>
            <a:pPr lvl="1"/>
            <a:r>
              <a:rPr lang="en-US" sz="1800" dirty="0"/>
              <a:t>Facial animation</a:t>
            </a:r>
          </a:p>
          <a:p>
            <a:pPr lvl="1"/>
            <a:r>
              <a:rPr lang="en-US" sz="1800" dirty="0"/>
              <a:t>Realistic subtle motion</a:t>
            </a:r>
          </a:p>
          <a:p>
            <a:r>
              <a:rPr lang="en-US" sz="2000" dirty="0"/>
              <a:t>High quality real time</a:t>
            </a:r>
          </a:p>
          <a:p>
            <a:pPr lvl="1"/>
            <a:r>
              <a:rPr lang="en-US" sz="1800" dirty="0"/>
              <a:t>Fluids, hair, physics</a:t>
            </a:r>
          </a:p>
          <a:p>
            <a:pPr lvl="1"/>
            <a:r>
              <a:rPr lang="en-US" sz="1800" dirty="0"/>
              <a:t>Realistic lighting and shading</a:t>
            </a:r>
          </a:p>
          <a:p>
            <a:r>
              <a:rPr lang="en-US" sz="2000" dirty="0"/>
              <a:t>Control with quality</a:t>
            </a:r>
          </a:p>
          <a:p>
            <a:pPr lvl="1"/>
            <a:r>
              <a:rPr lang="en-US" sz="1800" dirty="0"/>
              <a:t>Making it easier for artists and directors to get the results they want</a:t>
            </a:r>
          </a:p>
        </p:txBody>
      </p:sp>
      <p:grpSp>
        <p:nvGrpSpPr>
          <p:cNvPr id="9" name="Group 8"/>
          <p:cNvGrpSpPr/>
          <p:nvPr/>
        </p:nvGrpSpPr>
        <p:grpSpPr>
          <a:xfrm>
            <a:off x="4505325" y="1752600"/>
            <a:ext cx="4467225" cy="2981325"/>
            <a:chOff x="4171950" y="1790700"/>
            <a:chExt cx="4467225" cy="2981325"/>
          </a:xfrm>
        </p:grpSpPr>
        <p:pic>
          <p:nvPicPr>
            <p:cNvPr id="861188" name="Picture 4" descr="home_bl"/>
            <p:cNvPicPr>
              <a:picLocks noChangeAspect="1" noChangeArrowheads="1"/>
            </p:cNvPicPr>
            <p:nvPr/>
          </p:nvPicPr>
          <p:blipFill>
            <a:blip r:embed="rId2" cstate="print"/>
            <a:srcRect/>
            <a:stretch>
              <a:fillRect/>
            </a:stretch>
          </p:blipFill>
          <p:spPr bwMode="auto">
            <a:xfrm>
              <a:off x="4171950" y="3268663"/>
              <a:ext cx="2238375" cy="1495425"/>
            </a:xfrm>
            <a:prstGeom prst="rect">
              <a:avLst/>
            </a:prstGeom>
            <a:noFill/>
          </p:spPr>
        </p:pic>
        <p:pic>
          <p:nvPicPr>
            <p:cNvPr id="861189" name="Picture 5" descr="home_tl"/>
            <p:cNvPicPr>
              <a:picLocks noChangeAspect="1" noChangeArrowheads="1"/>
            </p:cNvPicPr>
            <p:nvPr/>
          </p:nvPicPr>
          <p:blipFill>
            <a:blip r:embed="rId3" cstate="print"/>
            <a:srcRect/>
            <a:stretch>
              <a:fillRect/>
            </a:stretch>
          </p:blipFill>
          <p:spPr bwMode="auto">
            <a:xfrm>
              <a:off x="4171950" y="1790700"/>
              <a:ext cx="2238375" cy="1485900"/>
            </a:xfrm>
            <a:prstGeom prst="rect">
              <a:avLst/>
            </a:prstGeom>
            <a:noFill/>
          </p:spPr>
        </p:pic>
        <p:pic>
          <p:nvPicPr>
            <p:cNvPr id="861190" name="Picture 6" descr="home_bc"/>
            <p:cNvPicPr>
              <a:picLocks noChangeAspect="1" noChangeArrowheads="1"/>
            </p:cNvPicPr>
            <p:nvPr/>
          </p:nvPicPr>
          <p:blipFill>
            <a:blip r:embed="rId4" cstate="print"/>
            <a:srcRect/>
            <a:stretch>
              <a:fillRect/>
            </a:stretch>
          </p:blipFill>
          <p:spPr bwMode="auto">
            <a:xfrm>
              <a:off x="6400800" y="3276600"/>
              <a:ext cx="2238375" cy="1495425"/>
            </a:xfrm>
            <a:prstGeom prst="rect">
              <a:avLst/>
            </a:prstGeom>
            <a:noFill/>
          </p:spPr>
        </p:pic>
        <p:pic>
          <p:nvPicPr>
            <p:cNvPr id="861191" name="Picture 7" descr="home_tc"/>
            <p:cNvPicPr>
              <a:picLocks noChangeAspect="1" noChangeArrowheads="1"/>
            </p:cNvPicPr>
            <p:nvPr/>
          </p:nvPicPr>
          <p:blipFill>
            <a:blip r:embed="rId5" cstate="print"/>
            <a:srcRect/>
            <a:stretch>
              <a:fillRect/>
            </a:stretch>
          </p:blipFill>
          <p:spPr bwMode="auto">
            <a:xfrm>
              <a:off x="6400800" y="1790700"/>
              <a:ext cx="2238375" cy="1485900"/>
            </a:xfrm>
            <a:prstGeom prst="rect">
              <a:avLst/>
            </a:prstGeom>
            <a:noFill/>
          </p:spPr>
        </p:pic>
      </p:grpSp>
      <p:sp>
        <p:nvSpPr>
          <p:cNvPr id="10" name="Slide Number Placeholder 9"/>
          <p:cNvSpPr>
            <a:spLocks noGrp="1"/>
          </p:cNvSpPr>
          <p:nvPr>
            <p:ph type="sldNum" sz="quarter" idx="12"/>
          </p:nvPr>
        </p:nvSpPr>
        <p:spPr/>
        <p:txBody>
          <a:bodyPr/>
          <a:lstStyle/>
          <a:p>
            <a:fld id="{87037288-ABAD-4E56-93DB-19D719620939}"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EC57F-A0F4-4FD5-86BD-32E6E8216686}"/>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87F644FF-700A-4992-A4B7-012310BA131F}"/>
              </a:ext>
            </a:extLst>
          </p:cNvPr>
          <p:cNvSpPr>
            <a:spLocks noGrp="1"/>
          </p:cNvSpPr>
          <p:nvPr>
            <p:ph type="sldNum" sz="quarter" idx="12"/>
          </p:nvPr>
        </p:nvSpPr>
        <p:spPr/>
        <p:txBody>
          <a:bodyPr/>
          <a:lstStyle/>
          <a:p>
            <a:fld id="{B1256FC4-4315-4C46-9870-1CC822852738}" type="slidenum">
              <a:rPr lang="en-US" smtClean="0"/>
              <a:pPr/>
              <a:t>37</a:t>
            </a:fld>
            <a:endParaRPr lang="en-US"/>
          </a:p>
        </p:txBody>
      </p:sp>
      <p:pic>
        <p:nvPicPr>
          <p:cNvPr id="4" name="Online Media 3" title="Facebook 2020 Research: Photorealistic Avatars &amp; Full Body Tracking">
            <a:hlinkClick r:id="" action="ppaction://media"/>
            <a:extLst>
              <a:ext uri="{FF2B5EF4-FFF2-40B4-BE49-F238E27FC236}">
                <a16:creationId xmlns:a16="http://schemas.microsoft.com/office/drawing/2014/main" id="{97E543DA-D256-46E8-AB3A-292475BD5F85}"/>
              </a:ext>
            </a:extLst>
          </p:cNvPr>
          <p:cNvPicPr>
            <a:picLocks noRot="1" noChangeAspect="1"/>
          </p:cNvPicPr>
          <p:nvPr>
            <a:videoFile r:link="rId1"/>
          </p:nvPr>
        </p:nvPicPr>
        <p:blipFill>
          <a:blip r:embed="rId4"/>
          <a:stretch>
            <a:fillRect/>
          </a:stretch>
        </p:blipFill>
        <p:spPr>
          <a:xfrm>
            <a:off x="9525" y="685800"/>
            <a:ext cx="9144000" cy="5166360"/>
          </a:xfrm>
          <a:prstGeom prst="rect">
            <a:avLst/>
          </a:prstGeom>
        </p:spPr>
      </p:pic>
      <p:sp>
        <p:nvSpPr>
          <p:cNvPr id="5" name="Rectangle 4">
            <a:extLst>
              <a:ext uri="{FF2B5EF4-FFF2-40B4-BE49-F238E27FC236}">
                <a16:creationId xmlns:a16="http://schemas.microsoft.com/office/drawing/2014/main" id="{D6081C3F-DCEE-490D-868D-C62D20162307}"/>
              </a:ext>
            </a:extLst>
          </p:cNvPr>
          <p:cNvSpPr/>
          <p:nvPr/>
        </p:nvSpPr>
        <p:spPr>
          <a:xfrm>
            <a:off x="9525" y="6304776"/>
            <a:ext cx="6858000" cy="276999"/>
          </a:xfrm>
          <a:prstGeom prst="rect">
            <a:avLst/>
          </a:prstGeom>
        </p:spPr>
        <p:txBody>
          <a:bodyPr wrap="square">
            <a:spAutoFit/>
          </a:bodyPr>
          <a:lstStyle/>
          <a:p>
            <a:r>
              <a:rPr lang="en-US" sz="1200" dirty="0"/>
              <a:t>https://www.youtube.com/watch?v=Q-gse_hFkJM</a:t>
            </a:r>
          </a:p>
        </p:txBody>
      </p:sp>
    </p:spTree>
    <p:extLst>
      <p:ext uri="{BB962C8B-B14F-4D97-AF65-F5344CB8AC3E}">
        <p14:creationId xmlns:p14="http://schemas.microsoft.com/office/powerpoint/2010/main" val="244863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		</a:t>
            </a:r>
          </a:p>
        </p:txBody>
      </p:sp>
      <p:sp>
        <p:nvSpPr>
          <p:cNvPr id="3" name="Content Placeholder 2"/>
          <p:cNvSpPr>
            <a:spLocks noGrp="1"/>
          </p:cNvSpPr>
          <p:nvPr>
            <p:ph idx="1"/>
          </p:nvPr>
        </p:nvSpPr>
        <p:spPr/>
        <p:txBody>
          <a:bodyPr/>
          <a:lstStyle/>
          <a:p>
            <a:r>
              <a:rPr lang="en-US"/>
              <a:t>Final Exam</a:t>
            </a: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38</a:t>
            </a:fld>
            <a:endParaRPr lang="en-US"/>
          </a:p>
        </p:txBody>
      </p:sp>
    </p:spTree>
    <p:extLst>
      <p:ext uri="{BB962C8B-B14F-4D97-AF65-F5344CB8AC3E}">
        <p14:creationId xmlns:p14="http://schemas.microsoft.com/office/powerpoint/2010/main" val="16177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r>
              <a:rPr lang="en-US"/>
              <a:t>Animation</a:t>
            </a:r>
          </a:p>
        </p:txBody>
      </p:sp>
      <p:sp>
        <p:nvSpPr>
          <p:cNvPr id="832515" name="Rectangle 3"/>
          <p:cNvSpPr>
            <a:spLocks noGrp="1" noChangeArrowheads="1"/>
          </p:cNvSpPr>
          <p:nvPr>
            <p:ph type="body" idx="1"/>
          </p:nvPr>
        </p:nvSpPr>
        <p:spPr>
          <a:xfrm>
            <a:off x="533400" y="1676400"/>
            <a:ext cx="8001000" cy="4267200"/>
          </a:xfrm>
        </p:spPr>
        <p:txBody>
          <a:bodyPr/>
          <a:lstStyle/>
          <a:p>
            <a:r>
              <a:rPr lang="en-US" sz="2400" dirty="0"/>
              <a:t>Animation is about bringing things to life</a:t>
            </a:r>
          </a:p>
          <a:p>
            <a:r>
              <a:rPr lang="en-US" sz="2400" dirty="0"/>
              <a:t>Technically:</a:t>
            </a:r>
          </a:p>
          <a:p>
            <a:pPr lvl="1"/>
            <a:r>
              <a:rPr lang="en-US" sz="2000" dirty="0"/>
              <a:t>Generate a sequence of images that, when played one after the other, make things move</a:t>
            </a:r>
          </a:p>
          <a:p>
            <a:pPr lvl="1"/>
            <a:r>
              <a:rPr lang="en-US" sz="2000" dirty="0"/>
              <a:t>One image is called a </a:t>
            </a:r>
            <a:r>
              <a:rPr lang="en-US" sz="2000" i="1" dirty="0"/>
              <a:t>frame</a:t>
            </a:r>
          </a:p>
          <a:p>
            <a:pPr lvl="2"/>
            <a:r>
              <a:rPr lang="en-US" sz="1600" dirty="0"/>
              <a:t>24 frames per second for film, resolution approx 1600x1200, good anti-aliasing</a:t>
            </a:r>
          </a:p>
          <a:p>
            <a:pPr lvl="2"/>
            <a:r>
              <a:rPr lang="en-US" sz="1600" dirty="0"/>
              <a:t>30 frames per second for NTSC video, resolution less than 640x480</a:t>
            </a:r>
          </a:p>
          <a:p>
            <a:pPr lvl="2"/>
            <a:r>
              <a:rPr lang="en-US" sz="1600" dirty="0"/>
              <a:t>60+ frames per second for “twitch” computer games, 640x480 up to 4k or higher resolution </a:t>
            </a:r>
          </a:p>
          <a:p>
            <a:pPr lvl="2"/>
            <a:r>
              <a:rPr lang="en-US" sz="1600" dirty="0"/>
              <a:t>120 frames per second, 8k for exciting VR experience</a:t>
            </a:r>
          </a:p>
          <a:p>
            <a:pPr lvl="1"/>
            <a:r>
              <a:rPr lang="en-US" sz="2000" dirty="0"/>
              <a:t>Interlacing: Display every second row for one frame, every other row for the next. Used in NTSC TV and older monitors </a:t>
            </a:r>
          </a:p>
        </p:txBody>
      </p:sp>
      <p:sp>
        <p:nvSpPr>
          <p:cNvPr id="6" name="Slide Number Placeholder 5"/>
          <p:cNvSpPr>
            <a:spLocks noGrp="1"/>
          </p:cNvSpPr>
          <p:nvPr>
            <p:ph type="sldNum" sz="quarter" idx="12"/>
          </p:nvPr>
        </p:nvSpPr>
        <p:spPr/>
        <p:txBody>
          <a:bodyPr/>
          <a:lstStyle/>
          <a:p>
            <a:fld id="{87037288-ABAD-4E56-93DB-19D719620939}"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7221-EED4-EB8A-BBE6-C584A33218FB}"/>
              </a:ext>
            </a:extLst>
          </p:cNvPr>
          <p:cNvSpPr>
            <a:spLocks noGrp="1"/>
          </p:cNvSpPr>
          <p:nvPr>
            <p:ph type="title"/>
          </p:nvPr>
        </p:nvSpPr>
        <p:spPr/>
        <p:txBody>
          <a:bodyPr/>
          <a:lstStyle/>
          <a:p>
            <a:r>
              <a:rPr lang="en-US" dirty="0"/>
              <a:t>Interlaced </a:t>
            </a:r>
            <a:r>
              <a:rPr lang="en-US" dirty="0" err="1"/>
              <a:t>Anmation</a:t>
            </a:r>
            <a:endParaRPr lang="en-US" dirty="0"/>
          </a:p>
        </p:txBody>
      </p:sp>
      <p:sp>
        <p:nvSpPr>
          <p:cNvPr id="3" name="Slide Number Placeholder 2">
            <a:extLst>
              <a:ext uri="{FF2B5EF4-FFF2-40B4-BE49-F238E27FC236}">
                <a16:creationId xmlns:a16="http://schemas.microsoft.com/office/drawing/2014/main" id="{E9E93E6D-2BBE-16D7-DACC-D44CFE6BD8B9}"/>
              </a:ext>
            </a:extLst>
          </p:cNvPr>
          <p:cNvSpPr>
            <a:spLocks noGrp="1"/>
          </p:cNvSpPr>
          <p:nvPr>
            <p:ph type="sldNum" sz="quarter" idx="12"/>
          </p:nvPr>
        </p:nvSpPr>
        <p:spPr/>
        <p:txBody>
          <a:bodyPr/>
          <a:lstStyle/>
          <a:p>
            <a:fld id="{B1256FC4-4315-4C46-9870-1CC822852738}" type="slidenum">
              <a:rPr lang="en-US" smtClean="0"/>
              <a:pPr/>
              <a:t>5</a:t>
            </a:fld>
            <a:endParaRPr lang="en-US"/>
          </a:p>
        </p:txBody>
      </p:sp>
      <p:pic>
        <p:nvPicPr>
          <p:cNvPr id="3074" name="Picture 2">
            <a:extLst>
              <a:ext uri="{FF2B5EF4-FFF2-40B4-BE49-F238E27FC236}">
                <a16:creationId xmlns:a16="http://schemas.microsoft.com/office/drawing/2014/main" id="{2E72B31F-2F63-42F4-2BAD-05F1958B4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85200"/>
            <a:ext cx="4038600" cy="39416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9926BA-C632-9227-95B0-43165C5F576E}"/>
              </a:ext>
            </a:extLst>
          </p:cNvPr>
          <p:cNvSpPr txBox="1"/>
          <p:nvPr/>
        </p:nvSpPr>
        <p:spPr>
          <a:xfrm>
            <a:off x="123825" y="6348025"/>
            <a:ext cx="4105275" cy="276999"/>
          </a:xfrm>
          <a:prstGeom prst="rect">
            <a:avLst/>
          </a:prstGeom>
          <a:noFill/>
        </p:spPr>
        <p:txBody>
          <a:bodyPr wrap="square">
            <a:spAutoFit/>
          </a:bodyPr>
          <a:lstStyle/>
          <a:p>
            <a:r>
              <a:rPr lang="en-US" sz="1200" dirty="0"/>
              <a:t>https://en.wikipedia.org/wiki/Interlaced_video</a:t>
            </a:r>
          </a:p>
        </p:txBody>
      </p:sp>
    </p:spTree>
    <p:extLst>
      <p:ext uri="{BB962C8B-B14F-4D97-AF65-F5344CB8AC3E}">
        <p14:creationId xmlns:p14="http://schemas.microsoft.com/office/powerpoint/2010/main" val="204784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C6D6-4ACA-958D-4736-D7B52491D205}"/>
              </a:ext>
            </a:extLst>
          </p:cNvPr>
          <p:cNvSpPr>
            <a:spLocks noGrp="1"/>
          </p:cNvSpPr>
          <p:nvPr>
            <p:ph type="title"/>
          </p:nvPr>
        </p:nvSpPr>
        <p:spPr/>
        <p:txBody>
          <a:bodyPr/>
          <a:lstStyle/>
          <a:p>
            <a:r>
              <a:rPr lang="en-US" dirty="0"/>
              <a:t>Deinterlacing </a:t>
            </a:r>
          </a:p>
        </p:txBody>
      </p:sp>
      <p:sp>
        <p:nvSpPr>
          <p:cNvPr id="3" name="Slide Number Placeholder 2">
            <a:extLst>
              <a:ext uri="{FF2B5EF4-FFF2-40B4-BE49-F238E27FC236}">
                <a16:creationId xmlns:a16="http://schemas.microsoft.com/office/drawing/2014/main" id="{A92FAD4B-EC2A-7E9A-4ACC-615087CF39E9}"/>
              </a:ext>
            </a:extLst>
          </p:cNvPr>
          <p:cNvSpPr>
            <a:spLocks noGrp="1"/>
          </p:cNvSpPr>
          <p:nvPr>
            <p:ph type="sldNum" sz="quarter" idx="12"/>
          </p:nvPr>
        </p:nvSpPr>
        <p:spPr/>
        <p:txBody>
          <a:bodyPr/>
          <a:lstStyle/>
          <a:p>
            <a:fld id="{B1256FC4-4315-4C46-9870-1CC822852738}" type="slidenum">
              <a:rPr lang="en-US" smtClean="0"/>
              <a:pPr/>
              <a:t>6</a:t>
            </a:fld>
            <a:endParaRPr lang="en-US"/>
          </a:p>
        </p:txBody>
      </p:sp>
      <p:pic>
        <p:nvPicPr>
          <p:cNvPr id="4098" name="Picture 2" descr="interlace-soccer2">
            <a:extLst>
              <a:ext uri="{FF2B5EF4-FFF2-40B4-BE49-F238E27FC236}">
                <a16:creationId xmlns:a16="http://schemas.microsoft.com/office/drawing/2014/main" id="{6E7DAD3D-2F8F-7ABE-5B3D-7859B3693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3517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B8EF13-AF8F-090A-AFCB-53B5BCB6FC54}"/>
              </a:ext>
            </a:extLst>
          </p:cNvPr>
          <p:cNvSpPr txBox="1"/>
          <p:nvPr/>
        </p:nvSpPr>
        <p:spPr>
          <a:xfrm>
            <a:off x="76199" y="5466318"/>
            <a:ext cx="8499475" cy="338554"/>
          </a:xfrm>
          <a:prstGeom prst="rect">
            <a:avLst/>
          </a:prstGeom>
          <a:noFill/>
        </p:spPr>
        <p:txBody>
          <a:bodyPr wrap="square">
            <a:spAutoFit/>
          </a:bodyPr>
          <a:lstStyle/>
          <a:p>
            <a:r>
              <a:rPr lang="en-US" sz="1600" b="0" dirty="0">
                <a:solidFill>
                  <a:srgbClr val="525252"/>
                </a:solidFill>
                <a:effectLst/>
                <a:latin typeface="+mn-lt"/>
              </a:rPr>
              <a:t>Interlaced video shown in a progressive format                             Deinterlaced video</a:t>
            </a:r>
            <a:endParaRPr lang="en-US" sz="1600" dirty="0">
              <a:latin typeface="+mn-lt"/>
            </a:endParaRPr>
          </a:p>
        </p:txBody>
      </p:sp>
      <p:sp>
        <p:nvSpPr>
          <p:cNvPr id="7" name="TextBox 6">
            <a:extLst>
              <a:ext uri="{FF2B5EF4-FFF2-40B4-BE49-F238E27FC236}">
                <a16:creationId xmlns:a16="http://schemas.microsoft.com/office/drawing/2014/main" id="{A7E0C667-FC77-4DD9-F3CB-647A19DA1CBD}"/>
              </a:ext>
            </a:extLst>
          </p:cNvPr>
          <p:cNvSpPr txBox="1"/>
          <p:nvPr/>
        </p:nvSpPr>
        <p:spPr>
          <a:xfrm>
            <a:off x="0" y="6276201"/>
            <a:ext cx="9372600" cy="276999"/>
          </a:xfrm>
          <a:prstGeom prst="rect">
            <a:avLst/>
          </a:prstGeom>
          <a:noFill/>
        </p:spPr>
        <p:txBody>
          <a:bodyPr wrap="square">
            <a:spAutoFit/>
          </a:bodyPr>
          <a:lstStyle/>
          <a:p>
            <a:r>
              <a:rPr lang="en-US" sz="1200" dirty="0"/>
              <a:t>https://blog.video.ibm.com/streaming-video-tips/interlaced-video-deinterlacing-for-streaming/</a:t>
            </a:r>
          </a:p>
        </p:txBody>
      </p:sp>
    </p:spTree>
    <p:extLst>
      <p:ext uri="{BB962C8B-B14F-4D97-AF65-F5344CB8AC3E}">
        <p14:creationId xmlns:p14="http://schemas.microsoft.com/office/powerpoint/2010/main" val="383475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p:txBody>
          <a:bodyPr/>
          <a:lstStyle/>
          <a:p>
            <a:r>
              <a:rPr lang="en-US"/>
              <a:t>Perceptual Issues</a:t>
            </a:r>
          </a:p>
        </p:txBody>
      </p:sp>
      <p:sp>
        <p:nvSpPr>
          <p:cNvPr id="850947" name="Rectangle 3"/>
          <p:cNvSpPr>
            <a:spLocks noGrp="1" noChangeArrowheads="1"/>
          </p:cNvSpPr>
          <p:nvPr>
            <p:ph type="body" idx="1"/>
          </p:nvPr>
        </p:nvSpPr>
        <p:spPr/>
        <p:txBody>
          <a:bodyPr/>
          <a:lstStyle/>
          <a:p>
            <a:r>
              <a:rPr lang="en-US" sz="2400" dirty="0"/>
              <a:t>We perceive many still images in rapid succession as continuous motion</a:t>
            </a:r>
          </a:p>
          <a:p>
            <a:pPr lvl="1"/>
            <a:r>
              <a:rPr lang="en-US" sz="2000" dirty="0"/>
              <a:t>Even if there is a transition period between the images</a:t>
            </a:r>
          </a:p>
          <a:p>
            <a:pPr lvl="1"/>
            <a:r>
              <a:rPr lang="en-US" sz="2000" dirty="0"/>
              <a:t>Can even put distracters in and motion is still perceived</a:t>
            </a:r>
          </a:p>
          <a:p>
            <a:r>
              <a:rPr lang="en-US" sz="2400" dirty="0"/>
              <a:t>You can be fooled, however, if the flicker rate is incorrect</a:t>
            </a:r>
          </a:p>
          <a:p>
            <a:r>
              <a:rPr lang="en-US" sz="2400" dirty="0"/>
              <a:t>The frame rate for film was perceptually chosen</a:t>
            </a:r>
          </a:p>
        </p:txBody>
      </p:sp>
      <p:sp>
        <p:nvSpPr>
          <p:cNvPr id="6" name="Slide Number Placeholder 5"/>
          <p:cNvSpPr>
            <a:spLocks noGrp="1"/>
          </p:cNvSpPr>
          <p:nvPr>
            <p:ph type="sldNum" sz="quarter" idx="12"/>
          </p:nvPr>
        </p:nvSpPr>
        <p:spPr/>
        <p:txBody>
          <a:bodyPr/>
          <a:lstStyle/>
          <a:p>
            <a:fld id="{87037288-ABAD-4E56-93DB-19D719620939}"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40" name="Rectangle 4"/>
          <p:cNvSpPr>
            <a:spLocks noGrp="1" noChangeArrowheads="1"/>
          </p:cNvSpPr>
          <p:nvPr>
            <p:ph type="title"/>
          </p:nvPr>
        </p:nvSpPr>
        <p:spPr/>
        <p:txBody>
          <a:bodyPr/>
          <a:lstStyle/>
          <a:p>
            <a:r>
              <a:rPr lang="en-US"/>
              <a:t>Animation Issues</a:t>
            </a:r>
          </a:p>
        </p:txBody>
      </p:sp>
      <p:sp>
        <p:nvSpPr>
          <p:cNvPr id="833541" name="Rectangle 5"/>
          <p:cNvSpPr>
            <a:spLocks noGrp="1" noChangeArrowheads="1"/>
          </p:cNvSpPr>
          <p:nvPr>
            <p:ph type="body" idx="1"/>
          </p:nvPr>
        </p:nvSpPr>
        <p:spPr/>
        <p:txBody>
          <a:bodyPr/>
          <a:lstStyle/>
          <a:p>
            <a:r>
              <a:rPr lang="en-US" sz="2400" dirty="0"/>
              <a:t>When evaluating an animation technique or application, the following things should be considered:</a:t>
            </a:r>
          </a:p>
          <a:p>
            <a:pPr lvl="1"/>
            <a:r>
              <a:rPr lang="en-US" sz="2000" dirty="0"/>
              <a:t>How fast can the images be generated?</a:t>
            </a:r>
          </a:p>
          <a:p>
            <a:pPr lvl="1"/>
            <a:r>
              <a:rPr lang="en-US" sz="2000" dirty="0"/>
              <a:t>How easy is it to control the appearance of the animation?</a:t>
            </a:r>
          </a:p>
          <a:p>
            <a:pPr lvl="1"/>
            <a:r>
              <a:rPr lang="en-US" sz="2000" dirty="0"/>
              <a:t>How much human expertise is required to generate the animation?</a:t>
            </a:r>
          </a:p>
          <a:p>
            <a:pPr lvl="1"/>
            <a:r>
              <a:rPr lang="en-US" sz="2000" dirty="0"/>
              <a:t>Can the animation be generated in response to a user’s action (interactive animation)?</a:t>
            </a:r>
          </a:p>
          <a:p>
            <a:r>
              <a:rPr lang="en-US" sz="2400" dirty="0"/>
              <a:t>Application driven: Different applications have different requirements:</a:t>
            </a:r>
          </a:p>
          <a:p>
            <a:pPr lvl="1"/>
            <a:r>
              <a:rPr lang="en-US" sz="2000" dirty="0"/>
              <a:t>Feature film animation is different from interactive gaming animation</a:t>
            </a:r>
          </a:p>
        </p:txBody>
      </p:sp>
      <p:sp>
        <p:nvSpPr>
          <p:cNvPr id="6" name="Slide Number Placeholder 5"/>
          <p:cNvSpPr>
            <a:spLocks noGrp="1"/>
          </p:cNvSpPr>
          <p:nvPr>
            <p:ph type="sldNum" sz="quarter" idx="12"/>
          </p:nvPr>
        </p:nvSpPr>
        <p:spPr/>
        <p:txBody>
          <a:bodyPr/>
          <a:lstStyle/>
          <a:p>
            <a:fld id="{87037288-ABAD-4E56-93DB-19D71962093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4" name="Rectangle 4"/>
          <p:cNvSpPr>
            <a:spLocks noGrp="1" noChangeArrowheads="1"/>
          </p:cNvSpPr>
          <p:nvPr>
            <p:ph type="title"/>
          </p:nvPr>
        </p:nvSpPr>
        <p:spPr/>
        <p:txBody>
          <a:bodyPr/>
          <a:lstStyle/>
          <a:p>
            <a:r>
              <a:rPr lang="en-US"/>
              <a:t>The 11 Principles</a:t>
            </a:r>
          </a:p>
        </p:txBody>
      </p:sp>
      <p:sp>
        <p:nvSpPr>
          <p:cNvPr id="834565" name="Rectangle 5"/>
          <p:cNvSpPr>
            <a:spLocks noGrp="1" noChangeArrowheads="1"/>
          </p:cNvSpPr>
          <p:nvPr>
            <p:ph type="body" idx="1"/>
          </p:nvPr>
        </p:nvSpPr>
        <p:spPr/>
        <p:txBody>
          <a:bodyPr/>
          <a:lstStyle/>
          <a:p>
            <a:r>
              <a:rPr lang="en-US" sz="2400" dirty="0"/>
              <a:t>Developed at Disney over the 1920s and 1930s</a:t>
            </a:r>
          </a:p>
          <a:p>
            <a:r>
              <a:rPr lang="en-US" sz="2400" dirty="0"/>
              <a:t>Described by John </a:t>
            </a:r>
            <a:r>
              <a:rPr lang="en-US" sz="2400" dirty="0" err="1"/>
              <a:t>Lasseter</a:t>
            </a:r>
            <a:r>
              <a:rPr lang="en-US" sz="2400" dirty="0"/>
              <a:t> (Pixar) 1987</a:t>
            </a:r>
          </a:p>
          <a:p>
            <a:r>
              <a:rPr lang="en-US" sz="2400" dirty="0"/>
              <a:t>Squash-and-Stretch, Timing, Anticipation, Follow Through and Overlapping Action, Straight Ahead Action and Pose-to-Pose Action, Slow In and Out, Arcs, Exaggeration, Secondary Action, Appeal</a:t>
            </a:r>
          </a:p>
          <a:p>
            <a:r>
              <a:rPr lang="en-US" sz="2400" dirty="0"/>
              <a:t>Basically, principles are driven by:</a:t>
            </a:r>
          </a:p>
          <a:p>
            <a:pPr lvl="1"/>
            <a:r>
              <a:rPr lang="en-US" sz="2000" dirty="0"/>
              <a:t>Perceptual factors, such as directing the viewer’s attention and smoothing the motion for easier perception</a:t>
            </a:r>
          </a:p>
          <a:p>
            <a:pPr lvl="1"/>
            <a:r>
              <a:rPr lang="en-US" sz="2000" dirty="0"/>
              <a:t>Conveying emotion through motion </a:t>
            </a:r>
          </a:p>
        </p:txBody>
      </p:sp>
      <p:sp>
        <p:nvSpPr>
          <p:cNvPr id="6" name="Slide Number Placeholder 5"/>
          <p:cNvSpPr>
            <a:spLocks noGrp="1"/>
          </p:cNvSpPr>
          <p:nvPr>
            <p:ph type="sldNum" sz="quarter" idx="12"/>
          </p:nvPr>
        </p:nvSpPr>
        <p:spPr/>
        <p:txBody>
          <a:bodyPr/>
          <a:lstStyle/>
          <a:p>
            <a:fld id="{87037288-ABAD-4E56-93DB-19D719620939}" type="slidenum">
              <a:rPr lang="en-US" smtClean="0"/>
              <a:pPr/>
              <a:t>9</a:t>
            </a:fld>
            <a:endParaRPr lang="en-US"/>
          </a:p>
        </p:txBody>
      </p:sp>
    </p:spTree>
  </p:cSld>
  <p:clrMapOvr>
    <a:masterClrMapping/>
  </p:clrMapOvr>
</p:sld>
</file>

<file path=ppt/theme/theme1.xml><?xml version="1.0" encoding="utf-8"?>
<a:theme xmlns:a="http://schemas.openxmlformats.org/drawingml/2006/main" name="clothsimul">
  <a:themeElements>
    <a:clrScheme name="graphicsgrou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graphicsgroup">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raphicsgroup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graphicsgroup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graphicsgroup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graphicsgroup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graphicsgroup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graphicsgroup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graphicsgroup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graphicsgroup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graphicsgrou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clothsimul</Template>
  <TotalTime>9060</TotalTime>
  <Words>1880</Words>
  <Application>Microsoft Office PowerPoint</Application>
  <PresentationFormat>On-screen Show (4:3)</PresentationFormat>
  <Paragraphs>276</Paragraphs>
  <Slides>38</Slides>
  <Notes>13</Notes>
  <HiddenSlides>0</HiddenSlides>
  <MMClips>5</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9" baseType="lpstr">
      <vt:lpstr>Adobe Caslon Pro</vt:lpstr>
      <vt:lpstr>Adobe Caslon Pro Bold</vt:lpstr>
      <vt:lpstr>Arial</vt:lpstr>
      <vt:lpstr>Calibri</vt:lpstr>
      <vt:lpstr>Microsoft Sans Serif</vt:lpstr>
      <vt:lpstr>Times</vt:lpstr>
      <vt:lpstr>Times New Roman</vt:lpstr>
      <vt:lpstr>Verdana</vt:lpstr>
      <vt:lpstr>Wingdings</vt:lpstr>
      <vt:lpstr>clothsimul</vt:lpstr>
      <vt:lpstr>Adobe Photoshop Image</vt:lpstr>
      <vt:lpstr>PowerPoint Presentation</vt:lpstr>
      <vt:lpstr>Last time</vt:lpstr>
      <vt:lpstr>Today</vt:lpstr>
      <vt:lpstr>Animation</vt:lpstr>
      <vt:lpstr>Interlaced Anmation</vt:lpstr>
      <vt:lpstr>Deinterlacing </vt:lpstr>
      <vt:lpstr>Perceptual Issues</vt:lpstr>
      <vt:lpstr>Animation Issues</vt:lpstr>
      <vt:lpstr>The 11 Principles</vt:lpstr>
      <vt:lpstr>Pixar Lamp</vt:lpstr>
      <vt:lpstr>Basic Animation Techniques</vt:lpstr>
      <vt:lpstr>Keyframing</vt:lpstr>
      <vt:lpstr>Interpolation</vt:lpstr>
      <vt:lpstr>More Interpolation</vt:lpstr>
      <vt:lpstr>Motion Capture</vt:lpstr>
      <vt:lpstr>Motion Capture Example</vt:lpstr>
      <vt:lpstr>Motion Capture in Use</vt:lpstr>
      <vt:lpstr>Face animation</vt:lpstr>
      <vt:lpstr>Procedural Animation</vt:lpstr>
      <vt:lpstr>Particle Systems</vt:lpstr>
      <vt:lpstr>Smoke Particle System</vt:lpstr>
      <vt:lpstr>Movie Particle Systems</vt:lpstr>
      <vt:lpstr>Basic Ocean</vt:lpstr>
      <vt:lpstr>Flowing Water</vt:lpstr>
      <vt:lpstr>Boat’s Spray</vt:lpstr>
      <vt:lpstr>Impact Spray</vt:lpstr>
      <vt:lpstr>Perfect Storm – Composite</vt:lpstr>
      <vt:lpstr>PowerPoint Presentation</vt:lpstr>
      <vt:lpstr>Spring-Mass Systems</vt:lpstr>
      <vt:lpstr>Spring mass fish</vt:lpstr>
      <vt:lpstr>Spring mass fish</vt:lpstr>
      <vt:lpstr>Physically-Based Models</vt:lpstr>
      <vt:lpstr>Cloth Simulation</vt:lpstr>
      <vt:lpstr>Mixing Techniques</vt:lpstr>
      <vt:lpstr>Animation Summary (brief)</vt:lpstr>
      <vt:lpstr>Current Challenges</vt:lpstr>
      <vt:lpstr>PowerPoint Presentation</vt:lpstr>
      <vt:lpstr>Next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Feng Liu</dc:creator>
  <cp:lastModifiedBy>Feng Liu</cp:lastModifiedBy>
  <cp:revision>1431</cp:revision>
  <dcterms:created xsi:type="dcterms:W3CDTF">2011-01-02T03:11:45Z</dcterms:created>
  <dcterms:modified xsi:type="dcterms:W3CDTF">2022-11-30T20:21:46Z</dcterms:modified>
</cp:coreProperties>
</file>