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xls" ContentType="application/vnd.ms-exce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9" r:id="rId1"/>
  </p:sldMasterIdLst>
  <p:notesMasterIdLst>
    <p:notesMasterId r:id="rId29"/>
  </p:notesMasterIdLst>
  <p:sldIdLst>
    <p:sldId id="256" r:id="rId2"/>
    <p:sldId id="257" r:id="rId3"/>
    <p:sldId id="547" r:id="rId4"/>
    <p:sldId id="519" r:id="rId5"/>
    <p:sldId id="520" r:id="rId6"/>
    <p:sldId id="521" r:id="rId7"/>
    <p:sldId id="527" r:id="rId8"/>
    <p:sldId id="528" r:id="rId9"/>
    <p:sldId id="529" r:id="rId10"/>
    <p:sldId id="530" r:id="rId11"/>
    <p:sldId id="531" r:id="rId12"/>
    <p:sldId id="532" r:id="rId13"/>
    <p:sldId id="533" r:id="rId14"/>
    <p:sldId id="534" r:id="rId15"/>
    <p:sldId id="535" r:id="rId16"/>
    <p:sldId id="559" r:id="rId17"/>
    <p:sldId id="560" r:id="rId18"/>
    <p:sldId id="561" r:id="rId19"/>
    <p:sldId id="562" r:id="rId20"/>
    <p:sldId id="563" r:id="rId21"/>
    <p:sldId id="564" r:id="rId22"/>
    <p:sldId id="565" r:id="rId23"/>
    <p:sldId id="566" r:id="rId24"/>
    <p:sldId id="567" r:id="rId25"/>
    <p:sldId id="568" r:id="rId26"/>
    <p:sldId id="573" r:id="rId27"/>
    <p:sldId id="456" r:id="rId2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80C000"/>
    <a:srgbClr val="0DB329"/>
    <a:srgbClr val="0000FF"/>
    <a:srgbClr val="C0C000"/>
    <a:srgbClr val="C08000"/>
    <a:srgbClr val="C04000"/>
    <a:srgbClr val="808000"/>
    <a:srgbClr val="40C000"/>
    <a:srgbClr val="C0FF00"/>
    <a:srgbClr val="8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77647" autoAdjust="0"/>
  </p:normalViewPr>
  <p:slideViewPr>
    <p:cSldViewPr>
      <p:cViewPr varScale="1">
        <p:scale>
          <a:sx n="60" d="100"/>
          <a:sy n="60" d="100"/>
        </p:scale>
        <p:origin x="-14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8C2FE0-1AB9-4F57-B83B-4906C434E1FF}" type="datetimeFigureOut">
              <a:rPr lang="en-US" smtClean="0"/>
              <a:pPr/>
              <a:t>3/2/2011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79D30-0758-4D2A-9003-369487553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E79D30-0758-4D2A-9003-3694875537A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DF9744C-8F77-439B-9672-19D6EA0D57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7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7C461-FA73-4358-B785-149513232E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10C8D-1221-430D-B625-437CF9030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04800"/>
            <a:ext cx="67818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86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4400" y="1600200"/>
            <a:ext cx="3886200" cy="4343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667000" y="6248400"/>
            <a:ext cx="3810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6D34E12-BD49-46E9-9B26-1F6183DC71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37288-ABAD-4E56-93DB-19D7196209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77195-4EE4-4E40-945B-888E18457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F6CA0E-2D42-4E8E-8B03-3794891D6B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0D407-46BC-4485-A915-9DC53BD50E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56FC4-4315-4C46-9870-1CC8228527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E37EC-A902-43BF-B123-0757EAFD82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D0D584-F8E9-46BE-92B8-E183B63F0B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92669-3341-41E5-9847-B0721D76DA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72200" y="6248400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50518DC-E22C-410C-BD10-3962E707903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Microsoft Sans Serif" pitchFamily="34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04925" indent="-39528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693863" indent="-3873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5pPr>
      <a:lvl6pPr marL="25511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6pPr>
      <a:lvl7pPr marL="30083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7pPr>
      <a:lvl8pPr marL="34655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8pPr>
      <a:lvl9pPr marL="3922713" indent="-398463" algn="l" rtl="0" eaLnBrk="1" fontAlgn="base" hangingPunct="1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pdx.edu/~fliu/courses/cs447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Microsoft_Office_Excel_Chart1.xls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5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6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7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18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19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spreadsheets.google.com/ccc?key=0AuQJeVAI0gnkdF9NRHlZVUNoQ3owa3Bqb0Y5dU9QckE&amp;hl=en#gid=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1295400"/>
            <a:ext cx="59436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 smtClean="0">
                <a:latin typeface="Adobe Caslon Pro Bold" pitchFamily="18" charset="0"/>
              </a:rPr>
              <a:t>Computer</a:t>
            </a:r>
            <a:r>
              <a:rPr lang="en-US" sz="4400" b="1" baseline="0" dirty="0" smtClean="0">
                <a:latin typeface="Adobe Caslon Pro Bold" pitchFamily="18" charset="0"/>
              </a:rPr>
              <a:t> Graphics</a:t>
            </a:r>
            <a:endParaRPr lang="en-US" sz="4400" b="1" dirty="0">
              <a:latin typeface="Adobe Caslon Pro Bold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124200"/>
            <a:ext cx="6096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latin typeface="Calibri" pitchFamily="34" charset="0"/>
              </a:rPr>
              <a:t>Prof.  Feng Liu</a:t>
            </a:r>
          </a:p>
          <a:p>
            <a:pPr algn="ctr"/>
            <a:endParaRPr lang="en-US" sz="2000" b="1" dirty="0" smtClean="0">
              <a:latin typeface="Calibri" pitchFamily="34" charset="0"/>
            </a:endParaRPr>
          </a:p>
          <a:p>
            <a:pPr algn="ctr"/>
            <a:r>
              <a:rPr lang="en-US" sz="2800" b="1" dirty="0" smtClean="0">
                <a:latin typeface="Calibri" pitchFamily="34" charset="0"/>
              </a:rPr>
              <a:t>Winter 2011</a:t>
            </a: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r>
              <a:rPr lang="en-US" sz="2000" dirty="0" smtClean="0">
                <a:latin typeface="Calibri" pitchFamily="34" charset="0"/>
                <a:hlinkClick r:id="rId3"/>
              </a:rPr>
              <a:t>http://www.cs.pdx.edu/~fliu/courses/cs447/</a:t>
            </a:r>
            <a:endParaRPr lang="en-US" sz="2000" dirty="0" smtClean="0">
              <a:latin typeface="Calibri" pitchFamily="34" charset="0"/>
            </a:endParaRP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r>
              <a:rPr lang="en-US" sz="2000" b="1" dirty="0" smtClean="0">
                <a:latin typeface="Calibri" pitchFamily="34" charset="0"/>
              </a:rPr>
              <a:t>03/03/2011</a:t>
            </a:r>
            <a:endParaRPr lang="en-US" sz="2000" b="1" dirty="0" smtClean="0">
              <a:latin typeface="Calibri" pitchFamily="34" charset="0"/>
            </a:endParaRPr>
          </a:p>
          <a:p>
            <a:pPr algn="ctr"/>
            <a:endParaRPr lang="en-US" sz="2000" dirty="0">
              <a:latin typeface="Adobe Caslon Pro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Continuity</a:t>
            </a:r>
          </a:p>
        </p:txBody>
      </p:sp>
      <p:sp>
        <p:nvSpPr>
          <p:cNvPr id="80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When two curves are joined, we typically want some degree of continuity across the boundary (the knot)</a:t>
            </a:r>
          </a:p>
          <a:p>
            <a:pPr lvl="1"/>
            <a:r>
              <a:rPr lang="en-US" sz="2000" dirty="0"/>
              <a:t>C</a:t>
            </a:r>
            <a:r>
              <a:rPr lang="en-US" sz="2000" baseline="30000" dirty="0"/>
              <a:t>0</a:t>
            </a:r>
            <a:r>
              <a:rPr lang="en-US" sz="2000" dirty="0"/>
              <a:t>, “C-zero”, point-wise continuous, curves share the same point where they join</a:t>
            </a:r>
          </a:p>
          <a:p>
            <a:pPr lvl="1"/>
            <a:r>
              <a:rPr lang="en-US" sz="2000" dirty="0"/>
              <a:t>C</a:t>
            </a:r>
            <a:r>
              <a:rPr lang="en-US" sz="2000" baseline="30000" dirty="0"/>
              <a:t>1</a:t>
            </a:r>
            <a:r>
              <a:rPr lang="en-US" sz="2000" dirty="0"/>
              <a:t>, “C-one”, continuous derivatives, curves share the same parametric derivatives where they join</a:t>
            </a:r>
          </a:p>
          <a:p>
            <a:pPr lvl="1"/>
            <a:r>
              <a:rPr lang="en-US" sz="2000" dirty="0"/>
              <a:t>C</a:t>
            </a:r>
            <a:r>
              <a:rPr lang="en-US" sz="2000" baseline="30000" dirty="0"/>
              <a:t>2</a:t>
            </a:r>
            <a:r>
              <a:rPr lang="en-US" sz="2000" dirty="0"/>
              <a:t>, “C-two”, continuous second derivatives, curves share the same parametric second derivatives where they join</a:t>
            </a:r>
          </a:p>
          <a:p>
            <a:pPr lvl="1"/>
            <a:r>
              <a:rPr lang="en-US" sz="2000" dirty="0"/>
              <a:t>Higher orders possible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1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Continuity</a:t>
            </a:r>
          </a:p>
        </p:txBody>
      </p:sp>
      <p:sp>
        <p:nvSpPr>
          <p:cNvPr id="811011" name="Oval 3"/>
          <p:cNvSpPr>
            <a:spLocks noChangeArrowheads="1"/>
          </p:cNvSpPr>
          <p:nvPr/>
        </p:nvSpPr>
        <p:spPr bwMode="auto">
          <a:xfrm>
            <a:off x="1066800" y="32226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2" name="Oval 4"/>
          <p:cNvSpPr>
            <a:spLocks noChangeArrowheads="1"/>
          </p:cNvSpPr>
          <p:nvPr/>
        </p:nvSpPr>
        <p:spPr bwMode="auto">
          <a:xfrm>
            <a:off x="1981200" y="23082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3" name="Oval 5"/>
          <p:cNvSpPr>
            <a:spLocks noChangeArrowheads="1"/>
          </p:cNvSpPr>
          <p:nvPr/>
        </p:nvSpPr>
        <p:spPr bwMode="auto">
          <a:xfrm>
            <a:off x="3505200" y="23082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4" name="Oval 6"/>
          <p:cNvSpPr>
            <a:spLocks noChangeArrowheads="1"/>
          </p:cNvSpPr>
          <p:nvPr/>
        </p:nvSpPr>
        <p:spPr bwMode="auto">
          <a:xfrm>
            <a:off x="4114800" y="32226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5" name="Oval 7"/>
          <p:cNvSpPr>
            <a:spLocks noChangeArrowheads="1"/>
          </p:cNvSpPr>
          <p:nvPr/>
        </p:nvSpPr>
        <p:spPr bwMode="auto">
          <a:xfrm>
            <a:off x="4724400" y="41370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6" name="Oval 8"/>
          <p:cNvSpPr>
            <a:spLocks noChangeArrowheads="1"/>
          </p:cNvSpPr>
          <p:nvPr/>
        </p:nvSpPr>
        <p:spPr bwMode="auto">
          <a:xfrm>
            <a:off x="6553200" y="39084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7" name="Oval 9"/>
          <p:cNvSpPr>
            <a:spLocks noChangeArrowheads="1"/>
          </p:cNvSpPr>
          <p:nvPr/>
        </p:nvSpPr>
        <p:spPr bwMode="auto">
          <a:xfrm>
            <a:off x="7620000" y="30702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1018" name="Freeform 10"/>
          <p:cNvSpPr>
            <a:spLocks/>
          </p:cNvSpPr>
          <p:nvPr/>
        </p:nvSpPr>
        <p:spPr bwMode="auto">
          <a:xfrm>
            <a:off x="1143000" y="2514600"/>
            <a:ext cx="6557963" cy="1390650"/>
          </a:xfrm>
          <a:custGeom>
            <a:avLst/>
            <a:gdLst/>
            <a:ahLst/>
            <a:cxnLst>
              <a:cxn ang="0">
                <a:pos x="0" y="494"/>
              </a:cxn>
              <a:cxn ang="0">
                <a:pos x="624" y="62"/>
              </a:cxn>
              <a:cxn ang="0">
                <a:pos x="1522" y="121"/>
              </a:cxn>
              <a:cxn ang="0">
                <a:pos x="1923" y="494"/>
              </a:cxn>
              <a:cxn ang="0">
                <a:pos x="2301" y="827"/>
              </a:cxn>
              <a:cxn ang="0">
                <a:pos x="3318" y="788"/>
              </a:cxn>
              <a:cxn ang="0">
                <a:pos x="4131" y="398"/>
              </a:cxn>
            </a:cxnLst>
            <a:rect l="0" t="0" r="r" b="b"/>
            <a:pathLst>
              <a:path w="4131" h="876">
                <a:moveTo>
                  <a:pt x="0" y="494"/>
                </a:moveTo>
                <a:cubicBezTo>
                  <a:pt x="104" y="422"/>
                  <a:pt x="370" y="124"/>
                  <a:pt x="624" y="62"/>
                </a:cubicBezTo>
                <a:cubicBezTo>
                  <a:pt x="878" y="0"/>
                  <a:pt x="1305" y="49"/>
                  <a:pt x="1522" y="121"/>
                </a:cubicBezTo>
                <a:cubicBezTo>
                  <a:pt x="1739" y="193"/>
                  <a:pt x="1793" y="376"/>
                  <a:pt x="1923" y="494"/>
                </a:cubicBezTo>
                <a:cubicBezTo>
                  <a:pt x="2053" y="612"/>
                  <a:pt x="2068" y="778"/>
                  <a:pt x="2301" y="827"/>
                </a:cubicBezTo>
                <a:cubicBezTo>
                  <a:pt x="2534" y="876"/>
                  <a:pt x="3013" y="859"/>
                  <a:pt x="3318" y="788"/>
                </a:cubicBezTo>
                <a:cubicBezTo>
                  <a:pt x="3623" y="717"/>
                  <a:pt x="3962" y="479"/>
                  <a:pt x="4131" y="398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1019" name="Text Box 11"/>
          <p:cNvSpPr txBox="1">
            <a:spLocks noChangeArrowheads="1"/>
          </p:cNvSpPr>
          <p:nvPr/>
        </p:nvSpPr>
        <p:spPr bwMode="auto">
          <a:xfrm>
            <a:off x="669925" y="28559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0,0</a:t>
            </a:r>
          </a:p>
        </p:txBody>
      </p:sp>
      <p:sp>
        <p:nvSpPr>
          <p:cNvPr id="811020" name="Text Box 12"/>
          <p:cNvSpPr txBox="1">
            <a:spLocks noChangeArrowheads="1"/>
          </p:cNvSpPr>
          <p:nvPr/>
        </p:nvSpPr>
        <p:spPr bwMode="auto">
          <a:xfrm>
            <a:off x="1676400" y="19272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0,1</a:t>
            </a:r>
          </a:p>
        </p:txBody>
      </p:sp>
      <p:sp>
        <p:nvSpPr>
          <p:cNvPr id="811021" name="Text Box 13"/>
          <p:cNvSpPr txBox="1">
            <a:spLocks noChangeArrowheads="1"/>
          </p:cNvSpPr>
          <p:nvPr/>
        </p:nvSpPr>
        <p:spPr bwMode="auto">
          <a:xfrm>
            <a:off x="3276600" y="19272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0,2</a:t>
            </a:r>
          </a:p>
        </p:txBody>
      </p:sp>
      <p:sp>
        <p:nvSpPr>
          <p:cNvPr id="811022" name="Text Box 14"/>
          <p:cNvSpPr txBox="1">
            <a:spLocks noChangeArrowheads="1"/>
          </p:cNvSpPr>
          <p:nvPr/>
        </p:nvSpPr>
        <p:spPr bwMode="auto">
          <a:xfrm>
            <a:off x="3733800" y="3222625"/>
            <a:ext cx="296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J</a:t>
            </a:r>
            <a:endParaRPr lang="en-US" sz="2000" i="1" baseline="-25000"/>
          </a:p>
        </p:txBody>
      </p:sp>
      <p:sp>
        <p:nvSpPr>
          <p:cNvPr id="811023" name="Text Box 15"/>
          <p:cNvSpPr txBox="1">
            <a:spLocks noChangeArrowheads="1"/>
          </p:cNvSpPr>
          <p:nvPr/>
        </p:nvSpPr>
        <p:spPr bwMode="auto">
          <a:xfrm>
            <a:off x="4572000" y="42894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1,1</a:t>
            </a:r>
          </a:p>
        </p:txBody>
      </p:sp>
      <p:sp>
        <p:nvSpPr>
          <p:cNvPr id="811024" name="Text Box 16"/>
          <p:cNvSpPr txBox="1">
            <a:spLocks noChangeArrowheads="1"/>
          </p:cNvSpPr>
          <p:nvPr/>
        </p:nvSpPr>
        <p:spPr bwMode="auto">
          <a:xfrm>
            <a:off x="6629400" y="39846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1,2</a:t>
            </a:r>
          </a:p>
        </p:txBody>
      </p:sp>
      <p:sp>
        <p:nvSpPr>
          <p:cNvPr id="811025" name="Text Box 17"/>
          <p:cNvSpPr txBox="1">
            <a:spLocks noChangeArrowheads="1"/>
          </p:cNvSpPr>
          <p:nvPr/>
        </p:nvSpPr>
        <p:spPr bwMode="auto">
          <a:xfrm>
            <a:off x="7696200" y="29940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1,3</a:t>
            </a:r>
          </a:p>
        </p:txBody>
      </p:sp>
      <p:sp>
        <p:nvSpPr>
          <p:cNvPr id="811026" name="Line 18"/>
          <p:cNvSpPr>
            <a:spLocks noChangeShapeType="1"/>
          </p:cNvSpPr>
          <p:nvPr/>
        </p:nvSpPr>
        <p:spPr bwMode="auto">
          <a:xfrm>
            <a:off x="3581400" y="2384425"/>
            <a:ext cx="1219200" cy="1828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1027" name="Text Box 19"/>
          <p:cNvSpPr txBox="1">
            <a:spLocks noChangeArrowheads="1"/>
          </p:cNvSpPr>
          <p:nvPr/>
        </p:nvSpPr>
        <p:spPr bwMode="auto">
          <a:xfrm>
            <a:off x="1371600" y="4724400"/>
            <a:ext cx="5959475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800"/>
              <a:t>Disclaimer: PowerPoint curves are not Bezier curves, they are interpolating piecewise quadratic curves! This diagram is an approximation.</a:t>
            </a:r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Sketch of Proof for C</a:t>
            </a:r>
            <a:r>
              <a:rPr lang="en-US" baseline="30000"/>
              <a:t>1</a:t>
            </a:r>
          </a:p>
        </p:txBody>
      </p:sp>
      <p:graphicFrame>
        <p:nvGraphicFramePr>
          <p:cNvPr id="812035" name="Object 3"/>
          <p:cNvGraphicFramePr>
            <a:graphicFrameLocks noChangeAspect="1"/>
          </p:cNvGraphicFramePr>
          <p:nvPr/>
        </p:nvGraphicFramePr>
        <p:xfrm>
          <a:off x="1143000" y="2122487"/>
          <a:ext cx="7543800" cy="1003300"/>
        </p:xfrm>
        <a:graphic>
          <a:graphicData uri="http://schemas.openxmlformats.org/presentationml/2006/ole">
            <p:oleObj spid="_x0000_s97282" name="Equation" r:id="rId4" imgW="3632040" imgH="482400" progId="Equation.3">
              <p:embed/>
            </p:oleObj>
          </a:graphicData>
        </a:graphic>
      </p:graphicFrame>
      <p:graphicFrame>
        <p:nvGraphicFramePr>
          <p:cNvPr id="812036" name="Object 4"/>
          <p:cNvGraphicFramePr>
            <a:graphicFrameLocks noChangeAspect="1"/>
          </p:cNvGraphicFramePr>
          <p:nvPr/>
        </p:nvGraphicFramePr>
        <p:xfrm>
          <a:off x="990600" y="3494087"/>
          <a:ext cx="8001000" cy="833438"/>
        </p:xfrm>
        <a:graphic>
          <a:graphicData uri="http://schemas.openxmlformats.org/presentationml/2006/ole">
            <p:oleObj spid="_x0000_s97283" name="Equation" r:id="rId5" imgW="3784320" imgH="393480" progId="Equation.3">
              <p:embed/>
            </p:oleObj>
          </a:graphicData>
        </a:graphic>
      </p:graphicFrame>
      <p:sp>
        <p:nvSpPr>
          <p:cNvPr id="812037" name="Text Box 5"/>
          <p:cNvSpPr txBox="1">
            <a:spLocks noChangeArrowheads="1"/>
          </p:cNvSpPr>
          <p:nvPr/>
        </p:nvSpPr>
        <p:spPr bwMode="auto">
          <a:xfrm>
            <a:off x="457200" y="1741487"/>
            <a:ext cx="29384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Bezier curve equation:</a:t>
            </a:r>
          </a:p>
        </p:txBody>
      </p:sp>
      <p:sp>
        <p:nvSpPr>
          <p:cNvPr id="812038" name="Text Box 6"/>
          <p:cNvSpPr txBox="1">
            <a:spLocks noChangeArrowheads="1"/>
          </p:cNvSpPr>
          <p:nvPr/>
        </p:nvSpPr>
        <p:spPr bwMode="auto">
          <a:xfrm>
            <a:off x="533400" y="3113087"/>
            <a:ext cx="28781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Parametric derivative:</a:t>
            </a:r>
          </a:p>
        </p:txBody>
      </p:sp>
      <p:graphicFrame>
        <p:nvGraphicFramePr>
          <p:cNvPr id="812039" name="Object 7"/>
          <p:cNvGraphicFramePr>
            <a:graphicFrameLocks noChangeAspect="1"/>
          </p:cNvGraphicFramePr>
          <p:nvPr/>
        </p:nvGraphicFramePr>
        <p:xfrm>
          <a:off x="5181600" y="4941887"/>
          <a:ext cx="3581400" cy="825500"/>
        </p:xfrm>
        <a:graphic>
          <a:graphicData uri="http://schemas.openxmlformats.org/presentationml/2006/ole">
            <p:oleObj spid="_x0000_s97284" name="Equation" r:id="rId6" imgW="1930320" imgH="444240" progId="Equation.3">
              <p:embed/>
            </p:oleObj>
          </a:graphicData>
        </a:graphic>
      </p:graphicFrame>
      <p:graphicFrame>
        <p:nvGraphicFramePr>
          <p:cNvPr id="812040" name="Object 8"/>
          <p:cNvGraphicFramePr>
            <a:graphicFrameLocks noChangeAspect="1"/>
          </p:cNvGraphicFramePr>
          <p:nvPr/>
        </p:nvGraphicFramePr>
        <p:xfrm>
          <a:off x="762000" y="4941887"/>
          <a:ext cx="3657600" cy="849313"/>
        </p:xfrm>
        <a:graphic>
          <a:graphicData uri="http://schemas.openxmlformats.org/presentationml/2006/ole">
            <p:oleObj spid="_x0000_s97285" name="Equation" r:id="rId7" imgW="1917360" imgH="444240" progId="Equation.3">
              <p:embed/>
            </p:oleObj>
          </a:graphicData>
        </a:graphic>
      </p:graphicFrame>
      <p:sp>
        <p:nvSpPr>
          <p:cNvPr id="812041" name="Text Box 9"/>
          <p:cNvSpPr txBox="1">
            <a:spLocks noChangeArrowheads="1"/>
          </p:cNvSpPr>
          <p:nvPr/>
        </p:nvSpPr>
        <p:spPr bwMode="auto">
          <a:xfrm>
            <a:off x="533400" y="4408487"/>
            <a:ext cx="777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Evaluated at endpoint of curve (note proves tangent property):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Proof (cont)</a:t>
            </a:r>
          </a:p>
        </p:txBody>
      </p:sp>
      <p:sp>
        <p:nvSpPr>
          <p:cNvPr id="813059" name="Oval 3"/>
          <p:cNvSpPr>
            <a:spLocks noChangeArrowheads="1"/>
          </p:cNvSpPr>
          <p:nvPr/>
        </p:nvSpPr>
        <p:spPr bwMode="auto">
          <a:xfrm>
            <a:off x="1419225" y="2811463"/>
            <a:ext cx="112713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0" name="Oval 4"/>
          <p:cNvSpPr>
            <a:spLocks noChangeArrowheads="1"/>
          </p:cNvSpPr>
          <p:nvPr/>
        </p:nvSpPr>
        <p:spPr bwMode="auto">
          <a:xfrm>
            <a:off x="2092325" y="2219325"/>
            <a:ext cx="112713" cy="984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1" name="Oval 5"/>
          <p:cNvSpPr>
            <a:spLocks noChangeArrowheads="1"/>
          </p:cNvSpPr>
          <p:nvPr/>
        </p:nvSpPr>
        <p:spPr bwMode="auto">
          <a:xfrm>
            <a:off x="3216275" y="2219325"/>
            <a:ext cx="111125" cy="984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2" name="Oval 6"/>
          <p:cNvSpPr>
            <a:spLocks noChangeArrowheads="1"/>
          </p:cNvSpPr>
          <p:nvPr/>
        </p:nvSpPr>
        <p:spPr bwMode="auto">
          <a:xfrm>
            <a:off x="3663950" y="2811463"/>
            <a:ext cx="112713" cy="100012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3" name="Oval 7"/>
          <p:cNvSpPr>
            <a:spLocks noChangeArrowheads="1"/>
          </p:cNvSpPr>
          <p:nvPr/>
        </p:nvSpPr>
        <p:spPr bwMode="auto">
          <a:xfrm>
            <a:off x="4113213" y="3405188"/>
            <a:ext cx="112712" cy="984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4" name="Oval 8"/>
          <p:cNvSpPr>
            <a:spLocks noChangeArrowheads="1"/>
          </p:cNvSpPr>
          <p:nvPr/>
        </p:nvSpPr>
        <p:spPr bwMode="auto">
          <a:xfrm>
            <a:off x="5461000" y="3257550"/>
            <a:ext cx="112713" cy="984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5" name="Oval 9"/>
          <p:cNvSpPr>
            <a:spLocks noChangeArrowheads="1"/>
          </p:cNvSpPr>
          <p:nvPr/>
        </p:nvSpPr>
        <p:spPr bwMode="auto">
          <a:xfrm>
            <a:off x="6246813" y="2713038"/>
            <a:ext cx="112712" cy="9842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3066" name="Freeform 10"/>
          <p:cNvSpPr>
            <a:spLocks/>
          </p:cNvSpPr>
          <p:nvPr/>
        </p:nvSpPr>
        <p:spPr bwMode="auto">
          <a:xfrm>
            <a:off x="1476375" y="2352675"/>
            <a:ext cx="4829175" cy="901700"/>
          </a:xfrm>
          <a:custGeom>
            <a:avLst/>
            <a:gdLst/>
            <a:ahLst/>
            <a:cxnLst>
              <a:cxn ang="0">
                <a:pos x="0" y="494"/>
              </a:cxn>
              <a:cxn ang="0">
                <a:pos x="624" y="62"/>
              </a:cxn>
              <a:cxn ang="0">
                <a:pos x="1522" y="121"/>
              </a:cxn>
              <a:cxn ang="0">
                <a:pos x="1923" y="494"/>
              </a:cxn>
              <a:cxn ang="0">
                <a:pos x="2301" y="827"/>
              </a:cxn>
              <a:cxn ang="0">
                <a:pos x="3318" y="788"/>
              </a:cxn>
              <a:cxn ang="0">
                <a:pos x="4131" y="398"/>
              </a:cxn>
            </a:cxnLst>
            <a:rect l="0" t="0" r="r" b="b"/>
            <a:pathLst>
              <a:path w="4131" h="876">
                <a:moveTo>
                  <a:pt x="0" y="494"/>
                </a:moveTo>
                <a:cubicBezTo>
                  <a:pt x="104" y="422"/>
                  <a:pt x="370" y="124"/>
                  <a:pt x="624" y="62"/>
                </a:cubicBezTo>
                <a:cubicBezTo>
                  <a:pt x="878" y="0"/>
                  <a:pt x="1305" y="49"/>
                  <a:pt x="1522" y="121"/>
                </a:cubicBezTo>
                <a:cubicBezTo>
                  <a:pt x="1739" y="193"/>
                  <a:pt x="1793" y="376"/>
                  <a:pt x="1923" y="494"/>
                </a:cubicBezTo>
                <a:cubicBezTo>
                  <a:pt x="2053" y="612"/>
                  <a:pt x="2068" y="778"/>
                  <a:pt x="2301" y="827"/>
                </a:cubicBezTo>
                <a:cubicBezTo>
                  <a:pt x="2534" y="876"/>
                  <a:pt x="3013" y="859"/>
                  <a:pt x="3318" y="788"/>
                </a:cubicBezTo>
                <a:cubicBezTo>
                  <a:pt x="3623" y="717"/>
                  <a:pt x="3962" y="479"/>
                  <a:pt x="4131" y="398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3067" name="Text Box 11"/>
          <p:cNvSpPr txBox="1">
            <a:spLocks noChangeArrowheads="1"/>
          </p:cNvSpPr>
          <p:nvPr/>
        </p:nvSpPr>
        <p:spPr bwMode="auto">
          <a:xfrm>
            <a:off x="990600" y="273367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0,0</a:t>
            </a:r>
          </a:p>
        </p:txBody>
      </p:sp>
      <p:sp>
        <p:nvSpPr>
          <p:cNvPr id="813068" name="Text Box 12"/>
          <p:cNvSpPr txBox="1">
            <a:spLocks noChangeArrowheads="1"/>
          </p:cNvSpPr>
          <p:nvPr/>
        </p:nvSpPr>
        <p:spPr bwMode="auto">
          <a:xfrm>
            <a:off x="1600200" y="189547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0,1</a:t>
            </a:r>
          </a:p>
        </p:txBody>
      </p:sp>
      <p:sp>
        <p:nvSpPr>
          <p:cNvPr id="813069" name="Text Box 13"/>
          <p:cNvSpPr txBox="1">
            <a:spLocks noChangeArrowheads="1"/>
          </p:cNvSpPr>
          <p:nvPr/>
        </p:nvSpPr>
        <p:spPr bwMode="auto">
          <a:xfrm>
            <a:off x="2743200" y="197167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0,2</a:t>
            </a:r>
          </a:p>
        </p:txBody>
      </p:sp>
      <p:sp>
        <p:nvSpPr>
          <p:cNvPr id="813070" name="Text Box 14"/>
          <p:cNvSpPr txBox="1">
            <a:spLocks noChangeArrowheads="1"/>
          </p:cNvSpPr>
          <p:nvPr/>
        </p:nvSpPr>
        <p:spPr bwMode="auto">
          <a:xfrm>
            <a:off x="3384550" y="2811463"/>
            <a:ext cx="296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J</a:t>
            </a:r>
            <a:endParaRPr lang="en-US" sz="2000" i="1" baseline="-25000"/>
          </a:p>
        </p:txBody>
      </p:sp>
      <p:sp>
        <p:nvSpPr>
          <p:cNvPr id="813071" name="Text Box 15"/>
          <p:cNvSpPr txBox="1">
            <a:spLocks noChangeArrowheads="1"/>
          </p:cNvSpPr>
          <p:nvPr/>
        </p:nvSpPr>
        <p:spPr bwMode="auto">
          <a:xfrm>
            <a:off x="4002088" y="35036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1,1</a:t>
            </a:r>
          </a:p>
        </p:txBody>
      </p:sp>
      <p:sp>
        <p:nvSpPr>
          <p:cNvPr id="813072" name="Text Box 16"/>
          <p:cNvSpPr txBox="1">
            <a:spLocks noChangeArrowheads="1"/>
          </p:cNvSpPr>
          <p:nvPr/>
        </p:nvSpPr>
        <p:spPr bwMode="auto">
          <a:xfrm>
            <a:off x="5516563" y="330517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1,2</a:t>
            </a:r>
          </a:p>
        </p:txBody>
      </p:sp>
      <p:sp>
        <p:nvSpPr>
          <p:cNvPr id="813073" name="Text Box 17"/>
          <p:cNvSpPr txBox="1">
            <a:spLocks noChangeArrowheads="1"/>
          </p:cNvSpPr>
          <p:nvPr/>
        </p:nvSpPr>
        <p:spPr bwMode="auto">
          <a:xfrm>
            <a:off x="6303963" y="26638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1,3</a:t>
            </a:r>
          </a:p>
        </p:txBody>
      </p:sp>
      <p:sp>
        <p:nvSpPr>
          <p:cNvPr id="813074" name="Line 18"/>
          <p:cNvSpPr>
            <a:spLocks noChangeShapeType="1"/>
          </p:cNvSpPr>
          <p:nvPr/>
        </p:nvSpPr>
        <p:spPr bwMode="auto">
          <a:xfrm>
            <a:off x="3271838" y="2268538"/>
            <a:ext cx="898525" cy="11858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13075" name="Object 19"/>
          <p:cNvGraphicFramePr>
            <a:graphicFrameLocks noChangeAspect="1"/>
          </p:cNvGraphicFramePr>
          <p:nvPr/>
        </p:nvGraphicFramePr>
        <p:xfrm>
          <a:off x="5943600" y="4181475"/>
          <a:ext cx="2663825" cy="923925"/>
        </p:xfrm>
        <a:graphic>
          <a:graphicData uri="http://schemas.openxmlformats.org/presentationml/2006/ole">
            <p:oleObj spid="_x0000_s98306" name="Equation" r:id="rId4" imgW="1396800" imgH="482400" progId="Equation.3">
              <p:embed/>
            </p:oleObj>
          </a:graphicData>
        </a:graphic>
      </p:graphicFrame>
      <p:sp>
        <p:nvSpPr>
          <p:cNvPr id="813076" name="Text Box 20"/>
          <p:cNvSpPr txBox="1">
            <a:spLocks noChangeArrowheads="1"/>
          </p:cNvSpPr>
          <p:nvPr/>
        </p:nvSpPr>
        <p:spPr bwMode="auto">
          <a:xfrm>
            <a:off x="457200" y="4410075"/>
            <a:ext cx="5153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</a:t>
            </a:r>
            <a:r>
              <a:rPr lang="en-US" baseline="30000"/>
              <a:t>1</a:t>
            </a:r>
            <a:r>
              <a:rPr lang="en-US"/>
              <a:t> requires equal parametric derivatives: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Geometric Continuity</a:t>
            </a:r>
          </a:p>
        </p:txBody>
      </p:sp>
      <p:sp>
        <p:nvSpPr>
          <p:cNvPr id="81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Derivative continuity is important for animation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If an object moves along the curve with constant parametric speed, there should be no sudden jump at the knots</a:t>
            </a:r>
          </a:p>
          <a:p>
            <a:pPr>
              <a:lnSpc>
                <a:spcPct val="90000"/>
              </a:lnSpc>
            </a:pPr>
            <a:r>
              <a:rPr lang="en-US" sz="2000"/>
              <a:t>For other applications, </a:t>
            </a:r>
            <a:r>
              <a:rPr lang="en-US" sz="2000" i="1"/>
              <a:t>tangent continuity</a:t>
            </a:r>
            <a:r>
              <a:rPr lang="en-US" sz="2000"/>
              <a:t> might be enough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Requires that the tangents point in the same direction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Referred to as </a:t>
            </a:r>
            <a:r>
              <a:rPr lang="en-US" sz="1800" i="1"/>
              <a:t>G</a:t>
            </a:r>
            <a:r>
              <a:rPr lang="en-US" sz="1800" i="1" baseline="30000"/>
              <a:t>1</a:t>
            </a:r>
            <a:r>
              <a:rPr lang="en-US" sz="1800" i="1"/>
              <a:t> geometric continuity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Curves </a:t>
            </a:r>
            <a:r>
              <a:rPr lang="en-US" sz="1800" i="1"/>
              <a:t>could</a:t>
            </a:r>
            <a:r>
              <a:rPr lang="en-US" sz="1800"/>
              <a:t> be made </a:t>
            </a:r>
            <a:r>
              <a:rPr lang="en-US" sz="1800" i="1"/>
              <a:t>C</a:t>
            </a:r>
            <a:r>
              <a:rPr lang="en-US" sz="1800" i="1" baseline="30000"/>
              <a:t>1</a:t>
            </a:r>
            <a:r>
              <a:rPr lang="en-US" sz="1800"/>
              <a:t> with a re-parameterization: </a:t>
            </a:r>
            <a:r>
              <a:rPr lang="en-US" sz="1800" i="1"/>
              <a:t>u</a:t>
            </a:r>
            <a:r>
              <a:rPr lang="en-US" sz="1800"/>
              <a:t>=</a:t>
            </a:r>
            <a:r>
              <a:rPr lang="en-US" sz="1800" i="1"/>
              <a:t>f</a:t>
            </a:r>
            <a:r>
              <a:rPr lang="en-US" sz="1800"/>
              <a:t>(</a:t>
            </a:r>
            <a:r>
              <a:rPr lang="en-US" sz="1800" i="1"/>
              <a:t>t</a:t>
            </a:r>
            <a:r>
              <a:rPr lang="en-US" sz="1800"/>
              <a:t>)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The geometric version of </a:t>
            </a:r>
            <a:r>
              <a:rPr lang="en-US" sz="1800" i="1"/>
              <a:t>C</a:t>
            </a:r>
            <a:r>
              <a:rPr lang="en-US" sz="1800" i="1" baseline="30000"/>
              <a:t>2</a:t>
            </a:r>
            <a:r>
              <a:rPr lang="en-US" sz="1800"/>
              <a:t> is </a:t>
            </a:r>
            <a:r>
              <a:rPr lang="en-US" sz="1800" i="1"/>
              <a:t>G</a:t>
            </a:r>
            <a:r>
              <a:rPr lang="en-US" sz="1800" i="1" baseline="30000"/>
              <a:t>2</a:t>
            </a:r>
            <a:r>
              <a:rPr lang="en-US" sz="1800"/>
              <a:t>, based on curves having the same radius of curvature across the knot</a:t>
            </a:r>
          </a:p>
          <a:p>
            <a:pPr>
              <a:lnSpc>
                <a:spcPct val="90000"/>
              </a:lnSpc>
            </a:pPr>
            <a:r>
              <a:rPr lang="en-US" sz="2000"/>
              <a:t>What is the tangent continuity constraint for a Bezier curve?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Geometric Continuity</a:t>
            </a:r>
          </a:p>
        </p:txBody>
      </p:sp>
      <p:sp>
        <p:nvSpPr>
          <p:cNvPr id="816131" name="Oval 3"/>
          <p:cNvSpPr>
            <a:spLocks noChangeArrowheads="1"/>
          </p:cNvSpPr>
          <p:nvPr/>
        </p:nvSpPr>
        <p:spPr bwMode="auto">
          <a:xfrm>
            <a:off x="1066800" y="34512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2" name="Oval 4"/>
          <p:cNvSpPr>
            <a:spLocks noChangeArrowheads="1"/>
          </p:cNvSpPr>
          <p:nvPr/>
        </p:nvSpPr>
        <p:spPr bwMode="auto">
          <a:xfrm>
            <a:off x="1981200" y="25368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3" name="Oval 5"/>
          <p:cNvSpPr>
            <a:spLocks noChangeArrowheads="1"/>
          </p:cNvSpPr>
          <p:nvPr/>
        </p:nvSpPr>
        <p:spPr bwMode="auto">
          <a:xfrm>
            <a:off x="3505200" y="25368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4" name="Oval 6"/>
          <p:cNvSpPr>
            <a:spLocks noChangeArrowheads="1"/>
          </p:cNvSpPr>
          <p:nvPr/>
        </p:nvSpPr>
        <p:spPr bwMode="auto">
          <a:xfrm>
            <a:off x="4114800" y="34512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5" name="Oval 7"/>
          <p:cNvSpPr>
            <a:spLocks noChangeArrowheads="1"/>
          </p:cNvSpPr>
          <p:nvPr/>
        </p:nvSpPr>
        <p:spPr bwMode="auto">
          <a:xfrm>
            <a:off x="4419600" y="39084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6" name="Oval 8"/>
          <p:cNvSpPr>
            <a:spLocks noChangeArrowheads="1"/>
          </p:cNvSpPr>
          <p:nvPr/>
        </p:nvSpPr>
        <p:spPr bwMode="auto">
          <a:xfrm>
            <a:off x="6553200" y="41370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7" name="Oval 9"/>
          <p:cNvSpPr>
            <a:spLocks noChangeArrowheads="1"/>
          </p:cNvSpPr>
          <p:nvPr/>
        </p:nvSpPr>
        <p:spPr bwMode="auto">
          <a:xfrm>
            <a:off x="7620000" y="3298825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6138" name="Freeform 10"/>
          <p:cNvSpPr>
            <a:spLocks/>
          </p:cNvSpPr>
          <p:nvPr/>
        </p:nvSpPr>
        <p:spPr bwMode="auto">
          <a:xfrm>
            <a:off x="1143000" y="2743200"/>
            <a:ext cx="6557963" cy="1335088"/>
          </a:xfrm>
          <a:custGeom>
            <a:avLst/>
            <a:gdLst/>
            <a:ahLst/>
            <a:cxnLst>
              <a:cxn ang="0">
                <a:pos x="0" y="494"/>
              </a:cxn>
              <a:cxn ang="0">
                <a:pos x="624" y="62"/>
              </a:cxn>
              <a:cxn ang="0">
                <a:pos x="1522" y="121"/>
              </a:cxn>
              <a:cxn ang="0">
                <a:pos x="1923" y="494"/>
              </a:cxn>
              <a:cxn ang="0">
                <a:pos x="2222" y="714"/>
              </a:cxn>
              <a:cxn ang="0">
                <a:pos x="3318" y="788"/>
              </a:cxn>
              <a:cxn ang="0">
                <a:pos x="4131" y="398"/>
              </a:cxn>
            </a:cxnLst>
            <a:rect l="0" t="0" r="r" b="b"/>
            <a:pathLst>
              <a:path w="4131" h="841">
                <a:moveTo>
                  <a:pt x="0" y="494"/>
                </a:moveTo>
                <a:cubicBezTo>
                  <a:pt x="104" y="422"/>
                  <a:pt x="370" y="124"/>
                  <a:pt x="624" y="62"/>
                </a:cubicBezTo>
                <a:cubicBezTo>
                  <a:pt x="878" y="0"/>
                  <a:pt x="1305" y="49"/>
                  <a:pt x="1522" y="121"/>
                </a:cubicBezTo>
                <a:cubicBezTo>
                  <a:pt x="1739" y="193"/>
                  <a:pt x="1806" y="395"/>
                  <a:pt x="1923" y="494"/>
                </a:cubicBezTo>
                <a:cubicBezTo>
                  <a:pt x="2040" y="593"/>
                  <a:pt x="1990" y="665"/>
                  <a:pt x="2222" y="714"/>
                </a:cubicBezTo>
                <a:cubicBezTo>
                  <a:pt x="2454" y="763"/>
                  <a:pt x="3000" y="841"/>
                  <a:pt x="3318" y="788"/>
                </a:cubicBezTo>
                <a:cubicBezTo>
                  <a:pt x="3636" y="735"/>
                  <a:pt x="3962" y="479"/>
                  <a:pt x="4131" y="398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6139" name="Text Box 11"/>
          <p:cNvSpPr txBox="1">
            <a:spLocks noChangeArrowheads="1"/>
          </p:cNvSpPr>
          <p:nvPr/>
        </p:nvSpPr>
        <p:spPr bwMode="auto">
          <a:xfrm>
            <a:off x="669925" y="3084513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0,0</a:t>
            </a:r>
          </a:p>
        </p:txBody>
      </p:sp>
      <p:sp>
        <p:nvSpPr>
          <p:cNvPr id="816140" name="Text Box 12"/>
          <p:cNvSpPr txBox="1">
            <a:spLocks noChangeArrowheads="1"/>
          </p:cNvSpPr>
          <p:nvPr/>
        </p:nvSpPr>
        <p:spPr bwMode="auto">
          <a:xfrm>
            <a:off x="1676400" y="21558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0,1</a:t>
            </a:r>
          </a:p>
        </p:txBody>
      </p:sp>
      <p:sp>
        <p:nvSpPr>
          <p:cNvPr id="816141" name="Text Box 13"/>
          <p:cNvSpPr txBox="1">
            <a:spLocks noChangeArrowheads="1"/>
          </p:cNvSpPr>
          <p:nvPr/>
        </p:nvSpPr>
        <p:spPr bwMode="auto">
          <a:xfrm>
            <a:off x="3276600" y="21558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0,2</a:t>
            </a:r>
          </a:p>
        </p:txBody>
      </p:sp>
      <p:sp>
        <p:nvSpPr>
          <p:cNvPr id="816142" name="Text Box 14"/>
          <p:cNvSpPr txBox="1">
            <a:spLocks noChangeArrowheads="1"/>
          </p:cNvSpPr>
          <p:nvPr/>
        </p:nvSpPr>
        <p:spPr bwMode="auto">
          <a:xfrm>
            <a:off x="3733800" y="3451225"/>
            <a:ext cx="296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J</a:t>
            </a:r>
            <a:endParaRPr lang="en-US" sz="2000" i="1" baseline="-25000"/>
          </a:p>
        </p:txBody>
      </p:sp>
      <p:sp>
        <p:nvSpPr>
          <p:cNvPr id="816143" name="Text Box 15"/>
          <p:cNvSpPr txBox="1">
            <a:spLocks noChangeArrowheads="1"/>
          </p:cNvSpPr>
          <p:nvPr/>
        </p:nvSpPr>
        <p:spPr bwMode="auto">
          <a:xfrm>
            <a:off x="4343400" y="41370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1,1</a:t>
            </a:r>
          </a:p>
        </p:txBody>
      </p:sp>
      <p:sp>
        <p:nvSpPr>
          <p:cNvPr id="816144" name="Text Box 16"/>
          <p:cNvSpPr txBox="1">
            <a:spLocks noChangeArrowheads="1"/>
          </p:cNvSpPr>
          <p:nvPr/>
        </p:nvSpPr>
        <p:spPr bwMode="auto">
          <a:xfrm>
            <a:off x="6629400" y="42132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1,2</a:t>
            </a:r>
          </a:p>
        </p:txBody>
      </p:sp>
      <p:sp>
        <p:nvSpPr>
          <p:cNvPr id="816145" name="Text Box 17"/>
          <p:cNvSpPr txBox="1">
            <a:spLocks noChangeArrowheads="1"/>
          </p:cNvSpPr>
          <p:nvPr/>
        </p:nvSpPr>
        <p:spPr bwMode="auto">
          <a:xfrm>
            <a:off x="7696200" y="3222625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1,3</a:t>
            </a:r>
          </a:p>
        </p:txBody>
      </p:sp>
      <p:sp>
        <p:nvSpPr>
          <p:cNvPr id="816146" name="Line 18"/>
          <p:cNvSpPr>
            <a:spLocks noChangeShapeType="1"/>
          </p:cNvSpPr>
          <p:nvPr/>
        </p:nvSpPr>
        <p:spPr bwMode="auto">
          <a:xfrm>
            <a:off x="3581400" y="2613025"/>
            <a:ext cx="9144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816147" name="Object 19"/>
          <p:cNvGraphicFramePr>
            <a:graphicFrameLocks noChangeAspect="1"/>
          </p:cNvGraphicFramePr>
          <p:nvPr/>
        </p:nvGraphicFramePr>
        <p:xfrm>
          <a:off x="2286000" y="4953000"/>
          <a:ext cx="2541588" cy="461963"/>
        </p:xfrm>
        <a:graphic>
          <a:graphicData uri="http://schemas.openxmlformats.org/presentationml/2006/ole">
            <p:oleObj spid="_x0000_s99330" name="Equation" r:id="rId4" imgW="1333440" imgH="241200" progId="Equation.3">
              <p:embed/>
            </p:oleObj>
          </a:graphicData>
        </a:graphic>
      </p:graphicFrame>
      <p:sp>
        <p:nvSpPr>
          <p:cNvPr id="816148" name="Text Box 20"/>
          <p:cNvSpPr txBox="1">
            <a:spLocks noChangeArrowheads="1"/>
          </p:cNvSpPr>
          <p:nvPr/>
        </p:nvSpPr>
        <p:spPr bwMode="auto">
          <a:xfrm>
            <a:off x="5013325" y="4918075"/>
            <a:ext cx="1470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for some </a:t>
            </a:r>
            <a:r>
              <a:rPr lang="en-US" i="1"/>
              <a:t>k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Curve/Surface Problems</a:t>
            </a:r>
          </a:p>
        </p:txBody>
      </p:sp>
      <p:sp>
        <p:nvSpPr>
          <p:cNvPr id="831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To make a long continuous curve with Bezier segments requires using many segments</a:t>
            </a:r>
          </a:p>
          <a:p>
            <a:pPr lvl="1"/>
            <a:r>
              <a:rPr lang="en-US" sz="2000" dirty="0"/>
              <a:t>Same for large surface</a:t>
            </a:r>
          </a:p>
          <a:p>
            <a:r>
              <a:rPr lang="en-US" sz="2400" dirty="0"/>
              <a:t>Maintaining continuity requires constraints on the control point positions</a:t>
            </a:r>
          </a:p>
          <a:p>
            <a:pPr lvl="1"/>
            <a:r>
              <a:rPr lang="en-US" sz="2400" dirty="0"/>
              <a:t>The user cannot arbitrarily move control vertices and automatically maintain continuity</a:t>
            </a:r>
          </a:p>
          <a:p>
            <a:pPr lvl="1"/>
            <a:r>
              <a:rPr lang="en-US" sz="2400" dirty="0"/>
              <a:t>The constraints must be explicitly maintained</a:t>
            </a:r>
          </a:p>
          <a:p>
            <a:pPr lvl="1"/>
            <a:r>
              <a:rPr lang="en-US" sz="2400" dirty="0"/>
              <a:t>It is not intuitive to have control points that are not free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B-splines</a:t>
            </a:r>
          </a:p>
        </p:txBody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B-</a:t>
            </a:r>
            <a:r>
              <a:rPr lang="en-US" sz="2400" dirty="0" err="1"/>
              <a:t>splines</a:t>
            </a:r>
            <a:r>
              <a:rPr lang="en-US" sz="2400" dirty="0"/>
              <a:t> automatically take care of continuity, with exactly one control vertex per curve segment</a:t>
            </a:r>
          </a:p>
          <a:p>
            <a:r>
              <a:rPr lang="en-US" sz="2400" dirty="0"/>
              <a:t>Many types of B-</a:t>
            </a:r>
            <a:r>
              <a:rPr lang="en-US" sz="2400" dirty="0" err="1"/>
              <a:t>splines</a:t>
            </a:r>
            <a:r>
              <a:rPr lang="en-US" sz="2400" dirty="0"/>
              <a:t>: degree may be different (linear, quadratic, cubic,…) and they may be uniform or non-uniform</a:t>
            </a:r>
          </a:p>
          <a:p>
            <a:pPr lvl="1"/>
            <a:r>
              <a:rPr lang="en-US" sz="2000" dirty="0"/>
              <a:t>We will only look closely at uniform B-</a:t>
            </a:r>
            <a:r>
              <a:rPr lang="en-US" sz="2000" dirty="0" err="1"/>
              <a:t>splines</a:t>
            </a:r>
            <a:endParaRPr lang="en-US" sz="2000" dirty="0"/>
          </a:p>
          <a:p>
            <a:r>
              <a:rPr lang="en-US" sz="2400" dirty="0"/>
              <a:t>With uniform B-</a:t>
            </a:r>
            <a:r>
              <a:rPr lang="en-US" sz="2400" dirty="0" err="1"/>
              <a:t>splines</a:t>
            </a:r>
            <a:r>
              <a:rPr lang="en-US" sz="2400" dirty="0"/>
              <a:t>, continuity is always one degree lower than the degree of each curve piece</a:t>
            </a:r>
          </a:p>
          <a:p>
            <a:pPr lvl="1"/>
            <a:r>
              <a:rPr lang="en-US" sz="2000" dirty="0"/>
              <a:t>Linear B-</a:t>
            </a:r>
            <a:r>
              <a:rPr lang="en-US" sz="2000" dirty="0" err="1"/>
              <a:t>splines</a:t>
            </a:r>
            <a:r>
              <a:rPr lang="en-US" sz="2000" dirty="0"/>
              <a:t> have </a:t>
            </a:r>
            <a:r>
              <a:rPr lang="en-US" sz="2000" i="1" dirty="0"/>
              <a:t>C</a:t>
            </a:r>
            <a:r>
              <a:rPr lang="en-US" sz="2000" i="1" baseline="30000" dirty="0"/>
              <a:t>0</a:t>
            </a:r>
            <a:r>
              <a:rPr lang="en-US" sz="2000" dirty="0"/>
              <a:t> continuity, cubic have </a:t>
            </a:r>
            <a:r>
              <a:rPr lang="en-US" sz="2000" i="1" dirty="0"/>
              <a:t>C</a:t>
            </a:r>
            <a:r>
              <a:rPr lang="en-US" sz="2000" i="1" baseline="30000" dirty="0"/>
              <a:t>2</a:t>
            </a:r>
            <a:r>
              <a:rPr lang="en-US" sz="2000" dirty="0"/>
              <a:t>, etc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Uniform Cubic B-spline on [0,1)</a:t>
            </a:r>
          </a:p>
        </p:txBody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7634" y="1657132"/>
            <a:ext cx="8245366" cy="241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Four control points are required to define the curve for </a:t>
            </a:r>
            <a:r>
              <a:rPr lang="en-US" sz="2400" i="1" dirty="0"/>
              <a:t>0</a:t>
            </a:r>
            <a:r>
              <a:rPr lang="en-US" sz="2400" i="1" dirty="0">
                <a:sym typeface="Symbol" pitchFamily="18" charset="2"/>
              </a:rPr>
              <a:t></a:t>
            </a:r>
            <a:r>
              <a:rPr lang="en-US" sz="2400" i="1" dirty="0"/>
              <a:t>t&lt;1</a:t>
            </a:r>
            <a:r>
              <a:rPr lang="en-US" sz="2400" dirty="0"/>
              <a:t> (</a:t>
            </a:r>
            <a:r>
              <a:rPr lang="en-US" sz="2400" i="1" dirty="0"/>
              <a:t>t</a:t>
            </a:r>
            <a:r>
              <a:rPr lang="en-US" sz="2400" dirty="0"/>
              <a:t> is the parameter)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Not surprising for a cubic curve with 4 degrees of freedom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The equation looks just like a Bezier curve, but with different basis functions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Also called </a:t>
            </a:r>
            <a:r>
              <a:rPr lang="en-US" sz="2000" i="1" dirty="0"/>
              <a:t>blending functions</a:t>
            </a:r>
            <a:r>
              <a:rPr lang="en-US" sz="2000" dirty="0"/>
              <a:t> - they describe how to blend the control points to make the </a:t>
            </a:r>
            <a:r>
              <a:rPr lang="en-US" sz="2000" dirty="0" smtClean="0"/>
              <a:t>curve (see Shirley book </a:t>
            </a:r>
            <a:r>
              <a:rPr lang="en-US" sz="2000" dirty="0" err="1" smtClean="0"/>
              <a:t>ch</a:t>
            </a:r>
            <a:r>
              <a:rPr lang="en-US" sz="2000" dirty="0" smtClean="0"/>
              <a:t>. 15.6)</a:t>
            </a:r>
            <a:endParaRPr lang="en-US" sz="2000" dirty="0"/>
          </a:p>
        </p:txBody>
      </p:sp>
      <p:graphicFrame>
        <p:nvGraphicFramePr>
          <p:cNvPr id="780292" name="Object 4"/>
          <p:cNvGraphicFramePr>
            <a:graphicFrameLocks noChangeAspect="1"/>
          </p:cNvGraphicFramePr>
          <p:nvPr/>
        </p:nvGraphicFramePr>
        <p:xfrm>
          <a:off x="381000" y="4148137"/>
          <a:ext cx="8167688" cy="1414463"/>
        </p:xfrm>
        <a:graphic>
          <a:graphicData uri="http://schemas.openxmlformats.org/presentationml/2006/ole">
            <p:oleObj spid="_x0000_s156674" name="Equation" r:id="rId4" imgW="4838400" imgH="83808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Basis Functions on [0,1)</a:t>
            </a:r>
            <a:endParaRPr lang="en-US" baseline="-25000"/>
          </a:p>
        </p:txBody>
      </p:sp>
      <p:graphicFrame>
        <p:nvGraphicFramePr>
          <p:cNvPr id="781315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533400" y="1855788"/>
          <a:ext cx="4114800" cy="3987800"/>
        </p:xfrm>
        <a:graphic>
          <a:graphicData uri="http://schemas.openxmlformats.org/presentationml/2006/ole">
            <p:oleObj spid="_x0000_s157698" name="Chart" r:id="rId4" imgW="3095660" imgH="2905217" progId="Excel.Chart.8">
              <p:embed followColorScheme="full"/>
            </p:oleObj>
          </a:graphicData>
        </a:graphic>
      </p:graphicFrame>
      <p:sp>
        <p:nvSpPr>
          <p:cNvPr id="78131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724400" y="1676400"/>
            <a:ext cx="3886200" cy="4343400"/>
          </a:xfrm>
        </p:spPr>
        <p:txBody>
          <a:bodyPr/>
          <a:lstStyle/>
          <a:p>
            <a:r>
              <a:rPr lang="en-US" sz="2000" dirty="0"/>
              <a:t>Does the curve interpolate its endpoints?</a:t>
            </a:r>
          </a:p>
          <a:p>
            <a:r>
              <a:rPr lang="en-US" sz="2000" dirty="0"/>
              <a:t>Does it lie inside its convex hull?</a:t>
            </a:r>
          </a:p>
        </p:txBody>
      </p:sp>
      <p:sp>
        <p:nvSpPr>
          <p:cNvPr id="781317" name="Text Box 5"/>
          <p:cNvSpPr txBox="1">
            <a:spLocks noChangeArrowheads="1"/>
          </p:cNvSpPr>
          <p:nvPr/>
        </p:nvSpPr>
        <p:spPr bwMode="auto">
          <a:xfrm>
            <a:off x="1676400" y="41910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B</a:t>
            </a:r>
            <a:r>
              <a:rPr lang="en-US" sz="2000" i="1" baseline="-25000"/>
              <a:t>0,4</a:t>
            </a:r>
          </a:p>
        </p:txBody>
      </p:sp>
      <p:sp>
        <p:nvSpPr>
          <p:cNvPr id="781318" name="Text Box 6"/>
          <p:cNvSpPr txBox="1">
            <a:spLocks noChangeArrowheads="1"/>
          </p:cNvSpPr>
          <p:nvPr/>
        </p:nvSpPr>
        <p:spPr bwMode="auto">
          <a:xfrm>
            <a:off x="1295400" y="23622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B</a:t>
            </a:r>
            <a:r>
              <a:rPr lang="en-US" sz="2000" i="1" baseline="-25000"/>
              <a:t>1,4</a:t>
            </a:r>
          </a:p>
        </p:txBody>
      </p:sp>
      <p:sp>
        <p:nvSpPr>
          <p:cNvPr id="781319" name="Text Box 7"/>
          <p:cNvSpPr txBox="1">
            <a:spLocks noChangeArrowheads="1"/>
          </p:cNvSpPr>
          <p:nvPr/>
        </p:nvSpPr>
        <p:spPr bwMode="auto">
          <a:xfrm>
            <a:off x="3505200" y="25146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B</a:t>
            </a:r>
            <a:r>
              <a:rPr lang="en-US" sz="2000" i="1" baseline="-25000"/>
              <a:t>2,4</a:t>
            </a:r>
          </a:p>
        </p:txBody>
      </p:sp>
      <p:sp>
        <p:nvSpPr>
          <p:cNvPr id="781320" name="Text Box 8"/>
          <p:cNvSpPr txBox="1">
            <a:spLocks noChangeArrowheads="1"/>
          </p:cNvSpPr>
          <p:nvPr/>
        </p:nvSpPr>
        <p:spPr bwMode="auto">
          <a:xfrm>
            <a:off x="3276600" y="41910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B</a:t>
            </a:r>
            <a:r>
              <a:rPr lang="en-US" sz="2000" i="1" baseline="-25000"/>
              <a:t>3,4</a:t>
            </a:r>
          </a:p>
        </p:txBody>
      </p:sp>
      <p:graphicFrame>
        <p:nvGraphicFramePr>
          <p:cNvPr id="781321" name="Object 9"/>
          <p:cNvGraphicFramePr>
            <a:graphicFrameLocks noChangeAspect="1"/>
          </p:cNvGraphicFramePr>
          <p:nvPr/>
        </p:nvGraphicFramePr>
        <p:xfrm>
          <a:off x="4876800" y="3048000"/>
          <a:ext cx="2959100" cy="2743200"/>
        </p:xfrm>
        <a:graphic>
          <a:graphicData uri="http://schemas.openxmlformats.org/presentationml/2006/ole">
            <p:oleObj spid="_x0000_s157699" name="Equation" r:id="rId5" imgW="1752480" imgH="1625400" progId="Equation.3">
              <p:embed/>
            </p:oleObj>
          </a:graphicData>
        </a:graphic>
      </p:graphicFrame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D34E12-BD49-46E9-9B26-1F6183DC71E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738" y="1752600"/>
            <a:ext cx="8272462" cy="4267200"/>
          </a:xfrm>
        </p:spPr>
        <p:txBody>
          <a:bodyPr/>
          <a:lstStyle/>
          <a:p>
            <a:r>
              <a:rPr lang="en-US" dirty="0" smtClean="0"/>
              <a:t>Subdivision</a:t>
            </a:r>
          </a:p>
          <a:p>
            <a:r>
              <a:rPr lang="en-US" dirty="0" err="1" smtClean="0"/>
              <a:t>Splines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Uniform Cubic B-spline on [0,1)</a:t>
            </a:r>
          </a:p>
        </p:txBody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924800" cy="2133600"/>
          </a:xfrm>
        </p:spPr>
        <p:txBody>
          <a:bodyPr/>
          <a:lstStyle/>
          <a:p>
            <a:r>
              <a:rPr lang="en-US" sz="2000" dirty="0"/>
              <a:t>The blending functions sum to one, and are positive everywhere</a:t>
            </a:r>
          </a:p>
          <a:p>
            <a:pPr lvl="1"/>
            <a:r>
              <a:rPr lang="en-US" sz="1800" dirty="0"/>
              <a:t>The curve lies inside its convex hull</a:t>
            </a:r>
          </a:p>
          <a:p>
            <a:r>
              <a:rPr lang="en-US" sz="2000" dirty="0"/>
              <a:t>The curve does not interpolate its endpoints</a:t>
            </a:r>
          </a:p>
          <a:p>
            <a:pPr lvl="1"/>
            <a:r>
              <a:rPr lang="en-US" sz="1800" dirty="0"/>
              <a:t>Requires hacks or non-uniform B-</a:t>
            </a:r>
            <a:r>
              <a:rPr lang="en-US" sz="1800" dirty="0" err="1"/>
              <a:t>splines</a:t>
            </a:r>
            <a:endParaRPr lang="en-US" sz="1800" dirty="0"/>
          </a:p>
          <a:p>
            <a:r>
              <a:rPr lang="en-US" sz="2000" dirty="0"/>
              <a:t>There is also a matrix form for the curve:</a:t>
            </a:r>
          </a:p>
        </p:txBody>
      </p:sp>
      <p:graphicFrame>
        <p:nvGraphicFramePr>
          <p:cNvPr id="782340" name="Object 4"/>
          <p:cNvGraphicFramePr>
            <a:graphicFrameLocks noChangeAspect="1"/>
          </p:cNvGraphicFramePr>
          <p:nvPr/>
        </p:nvGraphicFramePr>
        <p:xfrm>
          <a:off x="1524000" y="3733800"/>
          <a:ext cx="5500688" cy="1725613"/>
        </p:xfrm>
        <a:graphic>
          <a:graphicData uri="http://schemas.openxmlformats.org/presentationml/2006/ole">
            <p:oleObj spid="_x0000_s158722" name="Equation" r:id="rId4" imgW="2997000" imgH="93960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</a:t>
            </a:r>
          </a:p>
        </p:txBody>
      </p:sp>
      <p:graphicFrame>
        <p:nvGraphicFramePr>
          <p:cNvPr id="787459" name="Object 3"/>
          <p:cNvGraphicFramePr>
            <a:graphicFrameLocks noChangeAspect="1"/>
          </p:cNvGraphicFramePr>
          <p:nvPr>
            <p:ph idx="1"/>
          </p:nvPr>
        </p:nvGraphicFramePr>
        <p:xfrm>
          <a:off x="4148138" y="3516313"/>
          <a:ext cx="1000125" cy="512762"/>
        </p:xfrm>
        <a:graphic>
          <a:graphicData uri="http://schemas.openxmlformats.org/presentationml/2006/ole">
            <p:oleObj spid="_x0000_s159746" name="Package" r:id="rId4" imgW="1000080" imgH="485640" progId="Package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Uniform B-spline at Arbitrary t</a:t>
            </a:r>
          </a:p>
        </p:txBody>
      </p:sp>
      <p:sp>
        <p:nvSpPr>
          <p:cNvPr id="78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732" y="1663264"/>
            <a:ext cx="79248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interval from an </a:t>
            </a:r>
            <a:r>
              <a:rPr lang="en-US" sz="2400" i="1" dirty="0"/>
              <a:t>integer</a:t>
            </a:r>
            <a:r>
              <a:rPr lang="en-US" sz="2400" dirty="0"/>
              <a:t> parameter value </a:t>
            </a:r>
            <a:r>
              <a:rPr lang="en-US" sz="2400" i="1" dirty="0"/>
              <a:t>v</a:t>
            </a:r>
            <a:r>
              <a:rPr lang="en-US" sz="2400" dirty="0"/>
              <a:t> to </a:t>
            </a:r>
            <a:r>
              <a:rPr lang="en-US" sz="2400" i="1" dirty="0"/>
              <a:t>v+1</a:t>
            </a:r>
            <a:r>
              <a:rPr lang="en-US" sz="2400" dirty="0"/>
              <a:t> is essentially the same as the interval from 0 to 1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The parameter value is offset by </a:t>
            </a:r>
            <a:r>
              <a:rPr lang="en-US" sz="2000" i="1" dirty="0"/>
              <a:t>v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 different set of control points is needed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To evaluate a uniform cubic B-</a:t>
            </a:r>
            <a:r>
              <a:rPr lang="en-US" sz="2400" dirty="0" err="1"/>
              <a:t>spline</a:t>
            </a:r>
            <a:r>
              <a:rPr lang="en-US" sz="2400" dirty="0"/>
              <a:t> at an arbitrary parameter value t: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Find the greatest integer less than or equal to </a:t>
            </a:r>
            <a:r>
              <a:rPr lang="en-US" sz="2000" i="1" dirty="0"/>
              <a:t>t:</a:t>
            </a:r>
            <a:r>
              <a:rPr lang="en-US" sz="2000" dirty="0"/>
              <a:t> </a:t>
            </a:r>
            <a:r>
              <a:rPr lang="en-US" sz="2000" i="1" dirty="0"/>
              <a:t>v</a:t>
            </a:r>
            <a:r>
              <a:rPr lang="en-US" sz="2000" dirty="0"/>
              <a:t> = floor(</a:t>
            </a:r>
            <a:r>
              <a:rPr lang="en-US" sz="2000" i="1" dirty="0"/>
              <a:t>t</a:t>
            </a:r>
            <a:r>
              <a:rPr lang="en-US" sz="20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Evaluate: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400" dirty="0"/>
              <a:t>Valid parameter range: </a:t>
            </a:r>
            <a:r>
              <a:rPr lang="en-US" sz="2400" i="1" dirty="0"/>
              <a:t>0</a:t>
            </a:r>
            <a:r>
              <a:rPr lang="en-US" sz="2400" i="1" dirty="0">
                <a:sym typeface="Symbol" pitchFamily="18" charset="2"/>
              </a:rPr>
              <a:t>t&lt;n-3</a:t>
            </a:r>
            <a:r>
              <a:rPr lang="en-US" sz="2400" dirty="0">
                <a:sym typeface="Symbol" pitchFamily="18" charset="2"/>
              </a:rPr>
              <a:t>, where n is the number of control points</a:t>
            </a:r>
            <a:endParaRPr lang="en-US" sz="2400" dirty="0"/>
          </a:p>
        </p:txBody>
      </p:sp>
      <p:graphicFrame>
        <p:nvGraphicFramePr>
          <p:cNvPr id="788484" name="Object 4"/>
          <p:cNvGraphicFramePr>
            <a:graphicFrameLocks noChangeAspect="1"/>
          </p:cNvGraphicFramePr>
          <p:nvPr/>
        </p:nvGraphicFramePr>
        <p:xfrm>
          <a:off x="2895600" y="4070350"/>
          <a:ext cx="2652713" cy="806450"/>
        </p:xfrm>
        <a:graphic>
          <a:graphicData uri="http://schemas.openxmlformats.org/presentationml/2006/ole">
            <p:oleObj spid="_x0000_s160770" name="Equation" r:id="rId4" imgW="1422360" imgH="43164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Loops</a:t>
            </a:r>
            <a:endParaRPr lang="en-US" i="1"/>
          </a:p>
        </p:txBody>
      </p:sp>
      <p:sp>
        <p:nvSpPr>
          <p:cNvPr id="78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To create a loop, use control points from the start of the curve when computing values at the end of the curve: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Any parameter value is now valid</a:t>
            </a:r>
          </a:p>
          <a:p>
            <a:pPr lvl="1"/>
            <a:r>
              <a:rPr lang="en-US" sz="2400" dirty="0"/>
              <a:t>Although for numerical reasons it is sensible to keep it within a small multiple of </a:t>
            </a:r>
            <a:r>
              <a:rPr lang="en-US" sz="2400" i="1" dirty="0"/>
              <a:t>n</a:t>
            </a:r>
          </a:p>
        </p:txBody>
      </p:sp>
      <p:graphicFrame>
        <p:nvGraphicFramePr>
          <p:cNvPr id="789508" name="Object 4"/>
          <p:cNvGraphicFramePr>
            <a:graphicFrameLocks noChangeAspect="1"/>
          </p:cNvGraphicFramePr>
          <p:nvPr/>
        </p:nvGraphicFramePr>
        <p:xfrm>
          <a:off x="2819400" y="2851150"/>
          <a:ext cx="3197225" cy="806450"/>
        </p:xfrm>
        <a:graphic>
          <a:graphicData uri="http://schemas.openxmlformats.org/presentationml/2006/ole">
            <p:oleObj spid="_x0000_s161794" name="Equation" r:id="rId4" imgW="1714320" imgH="431640" progId="Equation.3">
              <p:embed/>
            </p:oleObj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</a:t>
            </a:r>
          </a:p>
        </p:txBody>
      </p:sp>
      <p:graphicFrame>
        <p:nvGraphicFramePr>
          <p:cNvPr id="790531" name="Object 3"/>
          <p:cNvGraphicFramePr>
            <a:graphicFrameLocks noChangeAspect="1"/>
          </p:cNvGraphicFramePr>
          <p:nvPr>
            <p:ph idx="1"/>
          </p:nvPr>
        </p:nvGraphicFramePr>
        <p:xfrm>
          <a:off x="4114800" y="3516313"/>
          <a:ext cx="1066800" cy="512762"/>
        </p:xfrm>
        <a:graphic>
          <a:graphicData uri="http://schemas.openxmlformats.org/presentationml/2006/ole">
            <p:oleObj spid="_x0000_s162818" name="Package" r:id="rId4" imgW="1066680" imgH="485640" progId="Package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B-splines and Interpolation, Continuity </a:t>
            </a:r>
          </a:p>
        </p:txBody>
      </p:sp>
      <p:sp>
        <p:nvSpPr>
          <p:cNvPr id="79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Uniform B-</a:t>
            </a:r>
            <a:r>
              <a:rPr lang="en-US" sz="2000" dirty="0" err="1"/>
              <a:t>splines</a:t>
            </a:r>
            <a:r>
              <a:rPr lang="en-US" sz="2000" dirty="0"/>
              <a:t> do not interpolate control points, unless:</a:t>
            </a:r>
          </a:p>
          <a:p>
            <a:pPr lvl="1"/>
            <a:r>
              <a:rPr lang="en-US" sz="1800" dirty="0"/>
              <a:t>You repeat a control point three times</a:t>
            </a:r>
          </a:p>
          <a:p>
            <a:pPr lvl="1"/>
            <a:r>
              <a:rPr lang="en-US" sz="1800" dirty="0"/>
              <a:t>But then all derivatives also vanish (=0) at that point</a:t>
            </a:r>
          </a:p>
          <a:p>
            <a:r>
              <a:rPr lang="en-US" sz="2000" dirty="0" smtClean="0"/>
              <a:t>To </a:t>
            </a:r>
            <a:r>
              <a:rPr lang="en-US" sz="2000" dirty="0"/>
              <a:t>align tangents, use double control vertices</a:t>
            </a:r>
          </a:p>
          <a:p>
            <a:pPr lvl="1"/>
            <a:r>
              <a:rPr lang="en-US" sz="1800" dirty="0"/>
              <a:t>Then tangent aligns similar to Bezier curve</a:t>
            </a:r>
          </a:p>
          <a:p>
            <a:r>
              <a:rPr lang="en-US" sz="2000" dirty="0"/>
              <a:t>Uniform B-</a:t>
            </a:r>
            <a:r>
              <a:rPr lang="en-US" sz="2000" dirty="0" err="1"/>
              <a:t>splines</a:t>
            </a:r>
            <a:r>
              <a:rPr lang="en-US" sz="2000" dirty="0"/>
              <a:t> are automatically </a:t>
            </a:r>
            <a:r>
              <a:rPr lang="en-US" sz="2000" i="1" dirty="0" smtClean="0"/>
              <a:t>C</a:t>
            </a:r>
            <a:r>
              <a:rPr lang="en-US" sz="2000" i="1" baseline="30000" dirty="0" smtClean="0"/>
              <a:t>2</a:t>
            </a:r>
            <a:endParaRPr lang="en-US" sz="2000" i="1" baseline="30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Choose a Spline</a:t>
            </a:r>
          </a:p>
        </p:txBody>
      </p:sp>
      <p:sp>
        <p:nvSpPr>
          <p:cNvPr id="80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/>
              <a:t>Hermite</a:t>
            </a:r>
            <a:r>
              <a:rPr lang="en-US" sz="2400" dirty="0"/>
              <a:t> curves are good for single segments where you know the parametric derivative or want easy control of it</a:t>
            </a:r>
          </a:p>
          <a:p>
            <a:r>
              <a:rPr lang="en-US" sz="2400" dirty="0"/>
              <a:t>Bezier curves are good for single segments or patches where a user controls the points</a:t>
            </a:r>
          </a:p>
          <a:p>
            <a:r>
              <a:rPr lang="en-US" sz="2400" dirty="0"/>
              <a:t>B-</a:t>
            </a:r>
            <a:r>
              <a:rPr lang="en-US" sz="2400" dirty="0" err="1"/>
              <a:t>splines</a:t>
            </a:r>
            <a:r>
              <a:rPr lang="en-US" sz="2400" dirty="0"/>
              <a:t> are good for large continuous curves and </a:t>
            </a:r>
            <a:r>
              <a:rPr lang="en-US" sz="2400" dirty="0" smtClean="0"/>
              <a:t>surfaces</a:t>
            </a:r>
            <a:endParaRPr lang="en-US" sz="24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Animation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0538" y="1676400"/>
            <a:ext cx="8272462" cy="4267200"/>
          </a:xfrm>
        </p:spPr>
        <p:txBody>
          <a:bodyPr/>
          <a:lstStyle/>
          <a:p>
            <a:r>
              <a:rPr lang="en-US" sz="2800" dirty="0" smtClean="0"/>
              <a:t>More </a:t>
            </a:r>
            <a:r>
              <a:rPr lang="en-US" sz="2800" dirty="0" err="1" smtClean="0"/>
              <a:t>Splines</a:t>
            </a:r>
            <a:endParaRPr lang="en-US" sz="2800" dirty="0" smtClean="0"/>
          </a:p>
          <a:p>
            <a:r>
              <a:rPr lang="en-US" sz="2800" dirty="0" smtClean="0"/>
              <a:t>Parametric Patches</a:t>
            </a:r>
            <a:endParaRPr lang="en-US" sz="2800" dirty="0" smtClean="0"/>
          </a:p>
          <a:p>
            <a:r>
              <a:rPr lang="en-US" sz="2800" dirty="0" smtClean="0">
                <a:solidFill>
                  <a:srgbClr val="0000FF"/>
                </a:solidFill>
              </a:rPr>
              <a:t>Homework </a:t>
            </a:r>
            <a:r>
              <a:rPr lang="en-US" sz="2800" dirty="0" smtClean="0">
                <a:solidFill>
                  <a:srgbClr val="0000FF"/>
                </a:solidFill>
              </a:rPr>
              <a:t>5</a:t>
            </a:r>
            <a:r>
              <a:rPr lang="en-US" sz="2800" dirty="0" smtClean="0">
                <a:solidFill>
                  <a:srgbClr val="0000FF"/>
                </a:solidFill>
              </a:rPr>
              <a:t> </a:t>
            </a:r>
            <a:r>
              <a:rPr lang="en-US" sz="2800" dirty="0" smtClean="0">
                <a:solidFill>
                  <a:srgbClr val="0000FF"/>
                </a:solidFill>
              </a:rPr>
              <a:t>due </a:t>
            </a:r>
            <a:r>
              <a:rPr lang="en-US" sz="2800" dirty="0" smtClean="0">
                <a:solidFill>
                  <a:srgbClr val="0000FF"/>
                </a:solidFill>
              </a:rPr>
              <a:t>March 10, in class</a:t>
            </a:r>
          </a:p>
          <a:p>
            <a:r>
              <a:rPr lang="en-US" sz="2800" dirty="0" smtClean="0">
                <a:solidFill>
                  <a:srgbClr val="0000FF"/>
                </a:solidFill>
              </a:rPr>
              <a:t>Project 2 Grading Sheet Available</a:t>
            </a:r>
          </a:p>
          <a:p>
            <a:pPr lvl="1"/>
            <a:r>
              <a:rPr lang="en-US" sz="2000" dirty="0" smtClean="0">
                <a:solidFill>
                  <a:srgbClr val="0000FF"/>
                </a:solidFill>
                <a:hlinkClick r:id="rId3"/>
              </a:rPr>
              <a:t>https://</a:t>
            </a:r>
            <a:r>
              <a:rPr lang="en-US" sz="2000" dirty="0" smtClean="0">
                <a:solidFill>
                  <a:srgbClr val="0000FF"/>
                </a:solidFill>
                <a:hlinkClick r:id="rId3"/>
              </a:rPr>
              <a:t>spreadsheets.google.com/ccc?key=0AuQJeVAI0gnkdF9NRHlZVUNoQ3owa3Bqb0Y5dU9QckE&amp;hl=en#gid=0</a:t>
            </a:r>
            <a:endParaRPr lang="en-US" sz="2000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r>
              <a:rPr lang="en-US" sz="2800" dirty="0" smtClean="0">
                <a:solidFill>
                  <a:srgbClr val="0000FF"/>
                </a:solidFill>
              </a:rPr>
              <a:t>Final Exam: March </a:t>
            </a:r>
            <a:r>
              <a:rPr lang="en-US" sz="2800" dirty="0" smtClean="0">
                <a:solidFill>
                  <a:srgbClr val="0000FF"/>
                </a:solidFill>
              </a:rPr>
              <a:t>17, </a:t>
            </a:r>
            <a:r>
              <a:rPr lang="en-US" sz="2800" dirty="0" smtClean="0">
                <a:solidFill>
                  <a:srgbClr val="FF0000"/>
                </a:solidFill>
              </a:rPr>
              <a:t>10:15 -12:05 </a:t>
            </a:r>
          </a:p>
          <a:p>
            <a:pPr lvl="1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lvl="1"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lvl="1"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  </a:t>
            </a:r>
          </a:p>
          <a:p>
            <a:pPr lvl="1"/>
            <a:endParaRPr lang="en-US" sz="2400" dirty="0" smtClean="0">
              <a:solidFill>
                <a:srgbClr val="0000FF"/>
              </a:solidFill>
            </a:endParaRPr>
          </a:p>
          <a:p>
            <a:endParaRPr lang="en-US" dirty="0" smtClean="0">
              <a:solidFill>
                <a:srgbClr val="0000FF"/>
              </a:solidFill>
            </a:endParaRPr>
          </a:p>
          <a:p>
            <a:pPr lvl="1">
              <a:buNone/>
            </a:pPr>
            <a:endParaRPr lang="en-US" sz="2400" dirty="0" smtClean="0"/>
          </a:p>
          <a:p>
            <a:endParaRPr lang="en-US" sz="2400" dirty="0" smtClean="0">
              <a:solidFill>
                <a:srgbClr val="0000FF"/>
              </a:solidFill>
            </a:endParaRPr>
          </a:p>
          <a:p>
            <a:pPr lvl="2"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Curves (1)</a:t>
            </a:r>
          </a:p>
        </p:txBody>
      </p:sp>
      <p:sp>
        <p:nvSpPr>
          <p:cNvPr id="75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Different choices of basis functions give different curves</a:t>
            </a:r>
          </a:p>
          <a:p>
            <a:pPr lvl="1"/>
            <a:r>
              <a:rPr lang="en-US" sz="2000" dirty="0"/>
              <a:t>Choice of basis determines how the control points influence the curve</a:t>
            </a:r>
          </a:p>
          <a:p>
            <a:pPr lvl="1"/>
            <a:r>
              <a:rPr lang="en-US" sz="2000" dirty="0"/>
              <a:t>In </a:t>
            </a:r>
            <a:r>
              <a:rPr lang="en-US" sz="2000" dirty="0" err="1"/>
              <a:t>Hermite</a:t>
            </a:r>
            <a:r>
              <a:rPr lang="en-US" sz="2000" dirty="0"/>
              <a:t> case, two control points define endpoints, and two more define parametric derivatives</a:t>
            </a:r>
          </a:p>
          <a:p>
            <a:r>
              <a:rPr lang="en-US" sz="2400" dirty="0"/>
              <a:t>For Bezier curves, two control points define endpoints, and two control the tangents at the endpoints in a geometric way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Control Point Interpretation</a:t>
            </a:r>
          </a:p>
        </p:txBody>
      </p:sp>
      <p:sp>
        <p:nvSpPr>
          <p:cNvPr id="773123" name="Line 3"/>
          <p:cNvSpPr>
            <a:spLocks noChangeShapeType="1"/>
          </p:cNvSpPr>
          <p:nvPr/>
        </p:nvSpPr>
        <p:spPr bwMode="auto">
          <a:xfrm flipV="1">
            <a:off x="1295400" y="2971800"/>
            <a:ext cx="2590800" cy="1524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3124" name="Line 4"/>
          <p:cNvSpPr>
            <a:spLocks noChangeShapeType="1"/>
          </p:cNvSpPr>
          <p:nvPr/>
        </p:nvSpPr>
        <p:spPr bwMode="auto">
          <a:xfrm flipH="1">
            <a:off x="4800600" y="3429000"/>
            <a:ext cx="205740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3125" name="Oval 5"/>
          <p:cNvSpPr>
            <a:spLocks noChangeArrowheads="1"/>
          </p:cNvSpPr>
          <p:nvPr/>
        </p:nvSpPr>
        <p:spPr bwMode="auto">
          <a:xfrm>
            <a:off x="1219200" y="4419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3126" name="Oval 6"/>
          <p:cNvSpPr>
            <a:spLocks noChangeArrowheads="1"/>
          </p:cNvSpPr>
          <p:nvPr/>
        </p:nvSpPr>
        <p:spPr bwMode="auto">
          <a:xfrm>
            <a:off x="6781800" y="33528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73127" name="Object 7"/>
          <p:cNvGraphicFramePr>
            <a:graphicFrameLocks noChangeAspect="1"/>
          </p:cNvGraphicFramePr>
          <p:nvPr/>
        </p:nvGraphicFramePr>
        <p:xfrm>
          <a:off x="990600" y="4419600"/>
          <a:ext cx="385763" cy="495300"/>
        </p:xfrm>
        <a:graphic>
          <a:graphicData uri="http://schemas.openxmlformats.org/presentationml/2006/ole">
            <p:oleObj spid="_x0000_s94210" name="Equation" r:id="rId4" imgW="177480" imgH="228600" progId="Equation.3">
              <p:embed/>
            </p:oleObj>
          </a:graphicData>
        </a:graphic>
      </p:graphicFrame>
      <p:graphicFrame>
        <p:nvGraphicFramePr>
          <p:cNvPr id="773130" name="Object 10"/>
          <p:cNvGraphicFramePr>
            <a:graphicFrameLocks noChangeAspect="1"/>
          </p:cNvGraphicFramePr>
          <p:nvPr/>
        </p:nvGraphicFramePr>
        <p:xfrm>
          <a:off x="6843713" y="3338513"/>
          <a:ext cx="387350" cy="496887"/>
        </p:xfrm>
        <a:graphic>
          <a:graphicData uri="http://schemas.openxmlformats.org/presentationml/2006/ole">
            <p:oleObj spid="_x0000_s94211" name="Equation" r:id="rId5" imgW="177480" imgH="228600" progId="Equation.3">
              <p:embed/>
            </p:oleObj>
          </a:graphicData>
        </a:graphic>
      </p:graphicFrame>
      <p:sp>
        <p:nvSpPr>
          <p:cNvPr id="773131" name="Freeform 11"/>
          <p:cNvSpPr>
            <a:spLocks/>
          </p:cNvSpPr>
          <p:nvPr/>
        </p:nvSpPr>
        <p:spPr bwMode="auto">
          <a:xfrm>
            <a:off x="1295400" y="3430588"/>
            <a:ext cx="5567363" cy="1065212"/>
          </a:xfrm>
          <a:custGeom>
            <a:avLst/>
            <a:gdLst/>
            <a:ahLst/>
            <a:cxnLst>
              <a:cxn ang="0">
                <a:pos x="0" y="671"/>
              </a:cxn>
              <a:cxn ang="0">
                <a:pos x="1179" y="107"/>
              </a:cxn>
              <a:cxn ang="0">
                <a:pos x="2509" y="375"/>
              </a:cxn>
              <a:cxn ang="0">
                <a:pos x="3507" y="0"/>
              </a:cxn>
            </a:cxnLst>
            <a:rect l="0" t="0" r="r" b="b"/>
            <a:pathLst>
              <a:path w="3507" h="671">
                <a:moveTo>
                  <a:pt x="0" y="671"/>
                </a:moveTo>
                <a:cubicBezTo>
                  <a:pt x="196" y="577"/>
                  <a:pt x="761" y="156"/>
                  <a:pt x="1179" y="107"/>
                </a:cubicBezTo>
                <a:cubicBezTo>
                  <a:pt x="1597" y="58"/>
                  <a:pt x="2121" y="393"/>
                  <a:pt x="2509" y="375"/>
                </a:cubicBezTo>
                <a:cubicBezTo>
                  <a:pt x="2897" y="357"/>
                  <a:pt x="3299" y="78"/>
                  <a:pt x="3507" y="0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3132" name="Text Box 12"/>
          <p:cNvSpPr txBox="1">
            <a:spLocks noChangeArrowheads="1"/>
          </p:cNvSpPr>
          <p:nvPr/>
        </p:nvSpPr>
        <p:spPr bwMode="auto">
          <a:xfrm>
            <a:off x="533400" y="4953000"/>
            <a:ext cx="1477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Start Point</a:t>
            </a:r>
          </a:p>
        </p:txBody>
      </p:sp>
      <p:sp>
        <p:nvSpPr>
          <p:cNvPr id="773133" name="Text Box 13"/>
          <p:cNvSpPr txBox="1">
            <a:spLocks noChangeArrowheads="1"/>
          </p:cNvSpPr>
          <p:nvPr/>
        </p:nvSpPr>
        <p:spPr bwMode="auto">
          <a:xfrm>
            <a:off x="6324600" y="3886200"/>
            <a:ext cx="1393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End Point</a:t>
            </a:r>
          </a:p>
        </p:txBody>
      </p:sp>
      <p:sp>
        <p:nvSpPr>
          <p:cNvPr id="773134" name="Text Box 14"/>
          <p:cNvSpPr txBox="1">
            <a:spLocks noChangeArrowheads="1"/>
          </p:cNvSpPr>
          <p:nvPr/>
        </p:nvSpPr>
        <p:spPr bwMode="auto">
          <a:xfrm>
            <a:off x="2286000" y="2209800"/>
            <a:ext cx="3151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Point along start tangent</a:t>
            </a:r>
          </a:p>
        </p:txBody>
      </p:sp>
      <p:sp>
        <p:nvSpPr>
          <p:cNvPr id="773135" name="Text Box 15"/>
          <p:cNvSpPr txBox="1">
            <a:spLocks noChangeArrowheads="1"/>
          </p:cNvSpPr>
          <p:nvPr/>
        </p:nvSpPr>
        <p:spPr bwMode="auto">
          <a:xfrm>
            <a:off x="3962400" y="4876800"/>
            <a:ext cx="3168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Point along end Tangent</a:t>
            </a:r>
          </a:p>
        </p:txBody>
      </p:sp>
      <p:sp>
        <p:nvSpPr>
          <p:cNvPr id="773136" name="Oval 16"/>
          <p:cNvSpPr>
            <a:spLocks noChangeArrowheads="1"/>
          </p:cNvSpPr>
          <p:nvPr/>
        </p:nvSpPr>
        <p:spPr bwMode="auto">
          <a:xfrm>
            <a:off x="3810000" y="2895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3138" name="Oval 18"/>
          <p:cNvSpPr>
            <a:spLocks noChangeArrowheads="1"/>
          </p:cNvSpPr>
          <p:nvPr/>
        </p:nvSpPr>
        <p:spPr bwMode="auto">
          <a:xfrm>
            <a:off x="4724400" y="44196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773139" name="Object 19"/>
          <p:cNvGraphicFramePr>
            <a:graphicFrameLocks noChangeAspect="1"/>
          </p:cNvGraphicFramePr>
          <p:nvPr/>
        </p:nvGraphicFramePr>
        <p:xfrm>
          <a:off x="4343400" y="4343400"/>
          <a:ext cx="387350" cy="469900"/>
        </p:xfrm>
        <a:graphic>
          <a:graphicData uri="http://schemas.openxmlformats.org/presentationml/2006/ole">
            <p:oleObj spid="_x0000_s94212" name="Equation" r:id="rId6" imgW="177480" imgH="215640" progId="Equation.3">
              <p:embed/>
            </p:oleObj>
          </a:graphicData>
        </a:graphic>
      </p:graphicFrame>
      <p:graphicFrame>
        <p:nvGraphicFramePr>
          <p:cNvPr id="773140" name="Object 20"/>
          <p:cNvGraphicFramePr>
            <a:graphicFrameLocks noChangeAspect="1"/>
          </p:cNvGraphicFramePr>
          <p:nvPr/>
        </p:nvGraphicFramePr>
        <p:xfrm>
          <a:off x="3976688" y="2755900"/>
          <a:ext cx="358775" cy="469900"/>
        </p:xfrm>
        <a:graphic>
          <a:graphicData uri="http://schemas.openxmlformats.org/presentationml/2006/ole">
            <p:oleObj spid="_x0000_s94213" name="Equation" r:id="rId7" imgW="164880" imgH="215640" progId="Equation.3">
              <p:embed/>
            </p:oleObj>
          </a:graphicData>
        </a:graphic>
      </p:graphicFrame>
      <p:sp>
        <p:nvSpPr>
          <p:cNvPr id="773141" name="Line 21"/>
          <p:cNvSpPr>
            <a:spLocks noChangeShapeType="1"/>
          </p:cNvSpPr>
          <p:nvPr/>
        </p:nvSpPr>
        <p:spPr bwMode="auto">
          <a:xfrm>
            <a:off x="1295400" y="4495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3142" name="Line 22"/>
          <p:cNvSpPr>
            <a:spLocks noChangeShapeType="1"/>
          </p:cNvSpPr>
          <p:nvPr/>
        </p:nvSpPr>
        <p:spPr bwMode="auto">
          <a:xfrm>
            <a:off x="3886200" y="2971800"/>
            <a:ext cx="2971800" cy="457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Bezier Curves (2)</a:t>
            </a:r>
          </a:p>
        </p:txBody>
      </p:sp>
      <p:sp>
        <p:nvSpPr>
          <p:cNvPr id="75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The user supplies </a:t>
            </a:r>
            <a:r>
              <a:rPr lang="en-US" sz="2400" i="1" dirty="0"/>
              <a:t>d</a:t>
            </a:r>
            <a:r>
              <a:rPr lang="en-US" sz="2400" dirty="0"/>
              <a:t> control points, </a:t>
            </a:r>
            <a:r>
              <a:rPr lang="en-US" sz="2400" b="1" i="1" dirty="0"/>
              <a:t>p</a:t>
            </a:r>
            <a:r>
              <a:rPr lang="en-US" sz="2400" i="1" baseline="-25000" dirty="0"/>
              <a:t>i</a:t>
            </a:r>
          </a:p>
          <a:p>
            <a:r>
              <a:rPr lang="en-US" sz="2400" dirty="0"/>
              <a:t>Write the curve as: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 functions </a:t>
            </a:r>
            <a:r>
              <a:rPr lang="en-US" sz="2400" i="1" dirty="0"/>
              <a:t>B</a:t>
            </a:r>
            <a:r>
              <a:rPr lang="en-US" sz="2400" i="1" baseline="-25000" dirty="0"/>
              <a:t>i</a:t>
            </a:r>
            <a:r>
              <a:rPr lang="en-US" sz="2400" i="1" baseline="30000" dirty="0"/>
              <a:t>d</a:t>
            </a:r>
            <a:r>
              <a:rPr lang="en-US" sz="2400" dirty="0"/>
              <a:t> are the </a:t>
            </a:r>
            <a:r>
              <a:rPr lang="en-US" sz="2400" i="1" dirty="0"/>
              <a:t>Bernstein polynomials</a:t>
            </a:r>
            <a:r>
              <a:rPr lang="en-US" sz="2400" dirty="0"/>
              <a:t> of degree </a:t>
            </a:r>
            <a:r>
              <a:rPr lang="en-US" sz="2400" i="1" dirty="0"/>
              <a:t>d</a:t>
            </a:r>
            <a:r>
              <a:rPr lang="en-US" sz="2400" dirty="0"/>
              <a:t> </a:t>
            </a:r>
          </a:p>
          <a:p>
            <a:r>
              <a:rPr lang="en-US" sz="2400" dirty="0" smtClean="0"/>
              <a:t>This </a:t>
            </a:r>
            <a:r>
              <a:rPr lang="en-US" sz="2400" dirty="0"/>
              <a:t>equation can be written as a matrix equation also</a:t>
            </a:r>
          </a:p>
          <a:p>
            <a:pPr lvl="1"/>
            <a:r>
              <a:rPr lang="en-US" sz="2000" dirty="0"/>
              <a:t>There is a matrix to take </a:t>
            </a:r>
            <a:r>
              <a:rPr lang="en-US" sz="2000" dirty="0" err="1"/>
              <a:t>Hermite</a:t>
            </a:r>
            <a:r>
              <a:rPr lang="en-US" sz="2000" dirty="0"/>
              <a:t> control points to Bezier control points</a:t>
            </a:r>
          </a:p>
        </p:txBody>
      </p:sp>
      <p:graphicFrame>
        <p:nvGraphicFramePr>
          <p:cNvPr id="759812" name="Object 4"/>
          <p:cNvGraphicFramePr>
            <a:graphicFrameLocks noChangeAspect="1"/>
          </p:cNvGraphicFramePr>
          <p:nvPr/>
        </p:nvGraphicFramePr>
        <p:xfrm>
          <a:off x="1752600" y="2514600"/>
          <a:ext cx="2032000" cy="844550"/>
        </p:xfrm>
        <a:graphic>
          <a:graphicData uri="http://schemas.openxmlformats.org/presentationml/2006/ole">
            <p:oleObj spid="_x0000_s95234" name="Equation" r:id="rId4" imgW="1041120" imgH="431640" progId="Equation.3">
              <p:embed/>
            </p:oleObj>
          </a:graphicData>
        </a:graphic>
      </p:graphicFrame>
      <p:graphicFrame>
        <p:nvGraphicFramePr>
          <p:cNvPr id="759813" name="Object 5"/>
          <p:cNvGraphicFramePr>
            <a:graphicFrameLocks noChangeAspect="1"/>
          </p:cNvGraphicFramePr>
          <p:nvPr/>
        </p:nvGraphicFramePr>
        <p:xfrm>
          <a:off x="4648200" y="2438400"/>
          <a:ext cx="2752725" cy="949325"/>
        </p:xfrm>
        <a:graphic>
          <a:graphicData uri="http://schemas.openxmlformats.org/presentationml/2006/ole">
            <p:oleObj spid="_x0000_s95235" name="Equation" r:id="rId5" imgW="1320480" imgH="457200" progId="Equation.3">
              <p:embed/>
            </p:oleObj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Invariance</a:t>
            </a:r>
          </a:p>
        </p:txBody>
      </p:sp>
      <p:sp>
        <p:nvSpPr>
          <p:cNvPr id="77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2134" y="1600200"/>
            <a:ext cx="8001000" cy="4572000"/>
          </a:xfrm>
        </p:spPr>
        <p:txBody>
          <a:bodyPr/>
          <a:lstStyle/>
          <a:p>
            <a:r>
              <a:rPr lang="en-US" sz="2000" i="1" dirty="0" smtClean="0"/>
              <a:t>Translational </a:t>
            </a:r>
            <a:r>
              <a:rPr lang="en-US" sz="2000" i="1" dirty="0"/>
              <a:t>invariance</a:t>
            </a:r>
            <a:r>
              <a:rPr lang="en-US" sz="2000" dirty="0"/>
              <a:t> means that translating the control points and then evaluating the curve is the same as evaluating and then translating the curve</a:t>
            </a:r>
          </a:p>
          <a:p>
            <a:r>
              <a:rPr lang="en-US" sz="2000" i="1" dirty="0"/>
              <a:t>Rotational invariance</a:t>
            </a:r>
            <a:r>
              <a:rPr lang="en-US" sz="2000" dirty="0"/>
              <a:t> means that rotating the control points and then evaluating the curve is the same as evaluating and then rotating the curve</a:t>
            </a:r>
          </a:p>
          <a:p>
            <a:r>
              <a:rPr lang="en-US" sz="2000" dirty="0"/>
              <a:t>These properties are essential for parametric curves used in graphics</a:t>
            </a:r>
          </a:p>
          <a:p>
            <a:r>
              <a:rPr lang="en-US" sz="2000" dirty="0"/>
              <a:t>It is easy to prove that Bezier curves, </a:t>
            </a:r>
            <a:r>
              <a:rPr lang="en-US" sz="2000" dirty="0" err="1"/>
              <a:t>Hermite</a:t>
            </a:r>
            <a:r>
              <a:rPr lang="en-US" sz="2000" dirty="0"/>
              <a:t> curves and everything else we will study are translation and rotation invariant</a:t>
            </a:r>
          </a:p>
          <a:p>
            <a:r>
              <a:rPr lang="en-US" sz="2000" dirty="0"/>
              <a:t>Some forms of curves, </a:t>
            </a:r>
            <a:r>
              <a:rPr lang="en-US" sz="2000" i="1" dirty="0"/>
              <a:t>rational </a:t>
            </a:r>
            <a:r>
              <a:rPr lang="en-US" sz="2000" i="1" dirty="0" err="1"/>
              <a:t>splines</a:t>
            </a:r>
            <a:r>
              <a:rPr lang="en-US" sz="2000" dirty="0"/>
              <a:t>, are also </a:t>
            </a:r>
            <a:r>
              <a:rPr lang="en-US" sz="2000" i="1" dirty="0"/>
              <a:t>perspective invariant</a:t>
            </a:r>
          </a:p>
          <a:p>
            <a:pPr lvl="1"/>
            <a:r>
              <a:rPr lang="en-US" sz="1800" dirty="0"/>
              <a:t>Can do perspective transform of control points and </a:t>
            </a:r>
            <a:r>
              <a:rPr lang="en-US" sz="1800" i="1" dirty="0"/>
              <a:t>then</a:t>
            </a:r>
            <a:r>
              <a:rPr lang="en-US" sz="1800" dirty="0"/>
              <a:t> evaluate the </a:t>
            </a:r>
            <a:r>
              <a:rPr lang="en-US" sz="1800" dirty="0" smtClean="0"/>
              <a:t>curve (not covered in this class)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Longer Curves</a:t>
            </a:r>
          </a:p>
        </p:txBody>
      </p:sp>
      <p:sp>
        <p:nvSpPr>
          <p:cNvPr id="77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 dirty="0"/>
              <a:t>A single cubic Bezier or </a:t>
            </a:r>
            <a:r>
              <a:rPr lang="en-US" sz="2000" dirty="0" err="1"/>
              <a:t>Hermite</a:t>
            </a:r>
            <a:r>
              <a:rPr lang="en-US" sz="2000" dirty="0"/>
              <a:t> curve can only capture a small class of curves</a:t>
            </a:r>
          </a:p>
          <a:p>
            <a:pPr>
              <a:lnSpc>
                <a:spcPct val="90000"/>
              </a:lnSpc>
            </a:pPr>
            <a:r>
              <a:rPr lang="en-US" sz="2000" dirty="0" smtClean="0"/>
              <a:t>One </a:t>
            </a:r>
            <a:r>
              <a:rPr lang="en-US" sz="2000" dirty="0"/>
              <a:t>solution is to raise the degree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Allows more control, at the expense of more control points and higher degree polynomials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Control is not </a:t>
            </a:r>
            <a:r>
              <a:rPr lang="en-US" sz="1800" i="1" dirty="0"/>
              <a:t>local</a:t>
            </a:r>
            <a:r>
              <a:rPr lang="en-US" sz="1800" dirty="0"/>
              <a:t>, one control point influences entire curve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Alternate, most common solution is to join pieces of cubic curve together into </a:t>
            </a:r>
            <a:r>
              <a:rPr lang="en-US" sz="2000" i="1" dirty="0"/>
              <a:t>piecewise cubic curves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Total curve can be broken into pieces, each of which is cubic</a:t>
            </a:r>
          </a:p>
          <a:p>
            <a:pPr lvl="1">
              <a:lnSpc>
                <a:spcPct val="90000"/>
              </a:lnSpc>
            </a:pPr>
            <a:r>
              <a:rPr lang="en-US" sz="1800" i="1" dirty="0"/>
              <a:t>Local control</a:t>
            </a:r>
            <a:r>
              <a:rPr lang="en-US" sz="1800" dirty="0"/>
              <a:t>: Each control point only influences a limited part of the curve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Interaction and design is much easier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37288-ABAD-4E56-93DB-19D719620939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5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Piecewise Bezier Curve</a:t>
            </a:r>
          </a:p>
        </p:txBody>
      </p:sp>
      <p:sp>
        <p:nvSpPr>
          <p:cNvPr id="775171" name="Oval 3"/>
          <p:cNvSpPr>
            <a:spLocks noChangeArrowheads="1"/>
          </p:cNvSpPr>
          <p:nvPr/>
        </p:nvSpPr>
        <p:spPr bwMode="auto">
          <a:xfrm>
            <a:off x="1066800" y="33909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2" name="Oval 4"/>
          <p:cNvSpPr>
            <a:spLocks noChangeArrowheads="1"/>
          </p:cNvSpPr>
          <p:nvPr/>
        </p:nvSpPr>
        <p:spPr bwMode="auto">
          <a:xfrm>
            <a:off x="1981200" y="24765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3" name="Oval 5"/>
          <p:cNvSpPr>
            <a:spLocks noChangeArrowheads="1"/>
          </p:cNvSpPr>
          <p:nvPr/>
        </p:nvSpPr>
        <p:spPr bwMode="auto">
          <a:xfrm>
            <a:off x="3505200" y="24765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4" name="Oval 6"/>
          <p:cNvSpPr>
            <a:spLocks noChangeArrowheads="1"/>
          </p:cNvSpPr>
          <p:nvPr/>
        </p:nvSpPr>
        <p:spPr bwMode="auto">
          <a:xfrm>
            <a:off x="4114800" y="33909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5" name="Oval 7"/>
          <p:cNvSpPr>
            <a:spLocks noChangeArrowheads="1"/>
          </p:cNvSpPr>
          <p:nvPr/>
        </p:nvSpPr>
        <p:spPr bwMode="auto">
          <a:xfrm>
            <a:off x="5105400" y="43053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6" name="Oval 8"/>
          <p:cNvSpPr>
            <a:spLocks noChangeArrowheads="1"/>
          </p:cNvSpPr>
          <p:nvPr/>
        </p:nvSpPr>
        <p:spPr bwMode="auto">
          <a:xfrm>
            <a:off x="6553200" y="40767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7" name="Oval 9"/>
          <p:cNvSpPr>
            <a:spLocks noChangeArrowheads="1"/>
          </p:cNvSpPr>
          <p:nvPr/>
        </p:nvSpPr>
        <p:spPr bwMode="auto">
          <a:xfrm>
            <a:off x="7620000" y="32385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5178" name="Freeform 10"/>
          <p:cNvSpPr>
            <a:spLocks/>
          </p:cNvSpPr>
          <p:nvPr/>
        </p:nvSpPr>
        <p:spPr bwMode="auto">
          <a:xfrm>
            <a:off x="1143000" y="2590800"/>
            <a:ext cx="3048000" cy="876300"/>
          </a:xfrm>
          <a:custGeom>
            <a:avLst/>
            <a:gdLst/>
            <a:ahLst/>
            <a:cxnLst>
              <a:cxn ang="0">
                <a:pos x="0" y="552"/>
              </a:cxn>
              <a:cxn ang="0">
                <a:pos x="624" y="120"/>
              </a:cxn>
              <a:cxn ang="0">
                <a:pos x="1440" y="72"/>
              </a:cxn>
              <a:cxn ang="0">
                <a:pos x="1920" y="552"/>
              </a:cxn>
            </a:cxnLst>
            <a:rect l="0" t="0" r="r" b="b"/>
            <a:pathLst>
              <a:path w="1920" h="552">
                <a:moveTo>
                  <a:pt x="0" y="552"/>
                </a:moveTo>
                <a:cubicBezTo>
                  <a:pt x="104" y="480"/>
                  <a:pt x="384" y="200"/>
                  <a:pt x="624" y="120"/>
                </a:cubicBezTo>
                <a:cubicBezTo>
                  <a:pt x="864" y="40"/>
                  <a:pt x="1224" y="0"/>
                  <a:pt x="1440" y="72"/>
                </a:cubicBezTo>
                <a:cubicBezTo>
                  <a:pt x="1656" y="144"/>
                  <a:pt x="1788" y="348"/>
                  <a:pt x="1920" y="552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5179" name="Freeform 11"/>
          <p:cNvSpPr>
            <a:spLocks/>
          </p:cNvSpPr>
          <p:nvPr/>
        </p:nvSpPr>
        <p:spPr bwMode="auto">
          <a:xfrm>
            <a:off x="4191000" y="3314700"/>
            <a:ext cx="3505200" cy="914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672" y="528"/>
              </a:cxn>
              <a:cxn ang="0">
                <a:pos x="1584" y="384"/>
              </a:cxn>
              <a:cxn ang="0">
                <a:pos x="2208" y="0"/>
              </a:cxn>
            </a:cxnLst>
            <a:rect l="0" t="0" r="r" b="b"/>
            <a:pathLst>
              <a:path w="2208" h="576">
                <a:moveTo>
                  <a:pt x="0" y="96"/>
                </a:moveTo>
                <a:cubicBezTo>
                  <a:pt x="204" y="288"/>
                  <a:pt x="408" y="480"/>
                  <a:pt x="672" y="528"/>
                </a:cubicBezTo>
                <a:cubicBezTo>
                  <a:pt x="936" y="576"/>
                  <a:pt x="1328" y="472"/>
                  <a:pt x="1584" y="384"/>
                </a:cubicBezTo>
                <a:cubicBezTo>
                  <a:pt x="1840" y="296"/>
                  <a:pt x="2024" y="148"/>
                  <a:pt x="2208" y="0"/>
                </a:cubicBezTo>
              </a:path>
            </a:pathLst>
          </a:custGeom>
          <a:noFill/>
          <a:ln w="19050" cmpd="sng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5180" name="Line 12"/>
          <p:cNvSpPr>
            <a:spLocks noChangeShapeType="1"/>
          </p:cNvSpPr>
          <p:nvPr/>
        </p:nvSpPr>
        <p:spPr bwMode="auto">
          <a:xfrm flipH="1">
            <a:off x="4267200" y="30099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5181" name="Text Box 13"/>
          <p:cNvSpPr txBox="1">
            <a:spLocks noChangeArrowheads="1"/>
          </p:cNvSpPr>
          <p:nvPr/>
        </p:nvSpPr>
        <p:spPr bwMode="auto">
          <a:xfrm>
            <a:off x="4708525" y="2670175"/>
            <a:ext cx="995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“knot”</a:t>
            </a:r>
          </a:p>
        </p:txBody>
      </p:sp>
      <p:sp>
        <p:nvSpPr>
          <p:cNvPr id="775182" name="Text Box 14"/>
          <p:cNvSpPr txBox="1">
            <a:spLocks noChangeArrowheads="1"/>
          </p:cNvSpPr>
          <p:nvPr/>
        </p:nvSpPr>
        <p:spPr bwMode="auto">
          <a:xfrm>
            <a:off x="669925" y="3024188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0,0</a:t>
            </a:r>
          </a:p>
        </p:txBody>
      </p:sp>
      <p:sp>
        <p:nvSpPr>
          <p:cNvPr id="775183" name="Text Box 15"/>
          <p:cNvSpPr txBox="1">
            <a:spLocks noChangeArrowheads="1"/>
          </p:cNvSpPr>
          <p:nvPr/>
        </p:nvSpPr>
        <p:spPr bwMode="auto">
          <a:xfrm>
            <a:off x="1676400" y="20955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0,1</a:t>
            </a:r>
          </a:p>
        </p:txBody>
      </p:sp>
      <p:sp>
        <p:nvSpPr>
          <p:cNvPr id="775184" name="Text Box 16"/>
          <p:cNvSpPr txBox="1">
            <a:spLocks noChangeArrowheads="1"/>
          </p:cNvSpPr>
          <p:nvPr/>
        </p:nvSpPr>
        <p:spPr bwMode="auto">
          <a:xfrm>
            <a:off x="3276600" y="20955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0,2</a:t>
            </a:r>
          </a:p>
        </p:txBody>
      </p:sp>
      <p:sp>
        <p:nvSpPr>
          <p:cNvPr id="775185" name="Text Box 17"/>
          <p:cNvSpPr txBox="1">
            <a:spLocks noChangeArrowheads="1"/>
          </p:cNvSpPr>
          <p:nvPr/>
        </p:nvSpPr>
        <p:spPr bwMode="auto">
          <a:xfrm>
            <a:off x="3505200" y="33909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0,3</a:t>
            </a:r>
          </a:p>
        </p:txBody>
      </p:sp>
      <p:sp>
        <p:nvSpPr>
          <p:cNvPr id="775186" name="Text Box 18"/>
          <p:cNvSpPr txBox="1">
            <a:spLocks noChangeArrowheads="1"/>
          </p:cNvSpPr>
          <p:nvPr/>
        </p:nvSpPr>
        <p:spPr bwMode="auto">
          <a:xfrm>
            <a:off x="3810000" y="37719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1,0</a:t>
            </a:r>
          </a:p>
        </p:txBody>
      </p:sp>
      <p:sp>
        <p:nvSpPr>
          <p:cNvPr id="775187" name="Text Box 19"/>
          <p:cNvSpPr txBox="1">
            <a:spLocks noChangeArrowheads="1"/>
          </p:cNvSpPr>
          <p:nvPr/>
        </p:nvSpPr>
        <p:spPr bwMode="auto">
          <a:xfrm>
            <a:off x="5029200" y="44577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1,1</a:t>
            </a:r>
          </a:p>
        </p:txBody>
      </p:sp>
      <p:sp>
        <p:nvSpPr>
          <p:cNvPr id="775188" name="Text Box 20"/>
          <p:cNvSpPr txBox="1">
            <a:spLocks noChangeArrowheads="1"/>
          </p:cNvSpPr>
          <p:nvPr/>
        </p:nvSpPr>
        <p:spPr bwMode="auto">
          <a:xfrm>
            <a:off x="6629400" y="41529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1,2</a:t>
            </a:r>
          </a:p>
        </p:txBody>
      </p:sp>
      <p:sp>
        <p:nvSpPr>
          <p:cNvPr id="775189" name="Text Box 21"/>
          <p:cNvSpPr txBox="1">
            <a:spLocks noChangeArrowheads="1"/>
          </p:cNvSpPr>
          <p:nvPr/>
        </p:nvSpPr>
        <p:spPr bwMode="auto">
          <a:xfrm>
            <a:off x="7696200" y="3162300"/>
            <a:ext cx="546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i="1"/>
              <a:t>P</a:t>
            </a:r>
            <a:r>
              <a:rPr lang="en-US" sz="2000" i="1" baseline="-25000"/>
              <a:t>1,3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256FC4-4315-4C46-9870-1CC82285273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lothsimul">
  <a:themeElements>
    <a:clrScheme name="graphicsgroup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graphicsgroup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graphicsgroup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aphicsgroup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aphicsgroup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clothsimul</Template>
  <TotalTime>0</TotalTime>
  <Words>1232</Words>
  <Application>Microsoft Office PowerPoint</Application>
  <PresentationFormat>On-screen Show (4:3)</PresentationFormat>
  <Paragraphs>233</Paragraphs>
  <Slides>27</Slides>
  <Notes>27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clothsimul</vt:lpstr>
      <vt:lpstr>Equation</vt:lpstr>
      <vt:lpstr>Microsoft Equation 3.0</vt:lpstr>
      <vt:lpstr>Microsoft Excel Chart</vt:lpstr>
      <vt:lpstr>Package</vt:lpstr>
      <vt:lpstr>Slide 1</vt:lpstr>
      <vt:lpstr>Last time</vt:lpstr>
      <vt:lpstr>Today</vt:lpstr>
      <vt:lpstr>Bezier Curves (1)</vt:lpstr>
      <vt:lpstr>Control Point Interpretation</vt:lpstr>
      <vt:lpstr>Bezier Curves (2)</vt:lpstr>
      <vt:lpstr>Invariance</vt:lpstr>
      <vt:lpstr>Longer Curves</vt:lpstr>
      <vt:lpstr>Piecewise Bezier Curve</vt:lpstr>
      <vt:lpstr>Continuity</vt:lpstr>
      <vt:lpstr>Bezier Continuity</vt:lpstr>
      <vt:lpstr>Sketch of Proof for C1</vt:lpstr>
      <vt:lpstr>Proof (cont)</vt:lpstr>
      <vt:lpstr>Geometric Continuity</vt:lpstr>
      <vt:lpstr>Bezier Geometric Continuity</vt:lpstr>
      <vt:lpstr>Bezier Curve/Surface Problems</vt:lpstr>
      <vt:lpstr>B-splines</vt:lpstr>
      <vt:lpstr>Uniform Cubic B-spline on [0,1)</vt:lpstr>
      <vt:lpstr>Basis Functions on [0,1)</vt:lpstr>
      <vt:lpstr>Uniform Cubic B-spline on [0,1)</vt:lpstr>
      <vt:lpstr>Demo</vt:lpstr>
      <vt:lpstr>Uniform B-spline at Arbitrary t</vt:lpstr>
      <vt:lpstr>Loops</vt:lpstr>
      <vt:lpstr>Demo</vt:lpstr>
      <vt:lpstr>B-splines and Interpolation, Continuity </vt:lpstr>
      <vt:lpstr>How to Choose a Spline</vt:lpstr>
      <vt:lpstr>Next Time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2011-03-03T09:33:18Z</dcterms:created>
  <dcterms:modified xsi:type="dcterms:W3CDTF">2011-03-03T09:33:22Z</dcterms:modified>
</cp:coreProperties>
</file>