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52"/>
  </p:notesMasterIdLst>
  <p:sldIdLst>
    <p:sldId id="256" r:id="rId2"/>
    <p:sldId id="257" r:id="rId3"/>
    <p:sldId id="386" r:id="rId4"/>
    <p:sldId id="457" r:id="rId5"/>
    <p:sldId id="510" r:id="rId6"/>
    <p:sldId id="465" r:id="rId7"/>
    <p:sldId id="466" r:id="rId8"/>
    <p:sldId id="467" r:id="rId9"/>
    <p:sldId id="468" r:id="rId10"/>
    <p:sldId id="470" r:id="rId11"/>
    <p:sldId id="471" r:id="rId12"/>
    <p:sldId id="472" r:id="rId13"/>
    <p:sldId id="473" r:id="rId14"/>
    <p:sldId id="474" r:id="rId15"/>
    <p:sldId id="475" r:id="rId16"/>
    <p:sldId id="476" r:id="rId17"/>
    <p:sldId id="477" r:id="rId18"/>
    <p:sldId id="478" r:id="rId19"/>
    <p:sldId id="479" r:id="rId20"/>
    <p:sldId id="511" r:id="rId21"/>
    <p:sldId id="512" r:id="rId22"/>
    <p:sldId id="514" r:id="rId23"/>
    <p:sldId id="480" r:id="rId24"/>
    <p:sldId id="481" r:id="rId25"/>
    <p:sldId id="482" r:id="rId26"/>
    <p:sldId id="483" r:id="rId27"/>
    <p:sldId id="484" r:id="rId28"/>
    <p:sldId id="505" r:id="rId29"/>
    <p:sldId id="485" r:id="rId30"/>
    <p:sldId id="486" r:id="rId31"/>
    <p:sldId id="487" r:id="rId32"/>
    <p:sldId id="509" r:id="rId33"/>
    <p:sldId id="507" r:id="rId34"/>
    <p:sldId id="508" r:id="rId35"/>
    <p:sldId id="488" r:id="rId36"/>
    <p:sldId id="489" r:id="rId37"/>
    <p:sldId id="490" r:id="rId38"/>
    <p:sldId id="491" r:id="rId39"/>
    <p:sldId id="492" r:id="rId40"/>
    <p:sldId id="493" r:id="rId41"/>
    <p:sldId id="494" r:id="rId42"/>
    <p:sldId id="456" r:id="rId43"/>
    <p:sldId id="495" r:id="rId44"/>
    <p:sldId id="496" r:id="rId45"/>
    <p:sldId id="497" r:id="rId46"/>
    <p:sldId id="498" r:id="rId47"/>
    <p:sldId id="499" r:id="rId48"/>
    <p:sldId id="500" r:id="rId49"/>
    <p:sldId id="501" r:id="rId50"/>
    <p:sldId id="502" r:id="rId5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B329"/>
    <a:srgbClr val="0000FF"/>
    <a:srgbClr val="80C000"/>
    <a:srgbClr val="C0C000"/>
    <a:srgbClr val="C08000"/>
    <a:srgbClr val="C04000"/>
    <a:srgbClr val="808000"/>
    <a:srgbClr val="40C000"/>
    <a:srgbClr val="C0FF00"/>
    <a:srgbClr val="8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85788" autoAdjust="0"/>
  </p:normalViewPr>
  <p:slideViewPr>
    <p:cSldViewPr>
      <p:cViewPr varScale="1">
        <p:scale>
          <a:sx n="111" d="100"/>
          <a:sy n="111" d="100"/>
        </p:scale>
        <p:origin x="161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8C2FE0-1AB9-4F57-B83B-4906C434E1FF}" type="datetimeFigureOut">
              <a:rPr lang="en-US" smtClean="0"/>
              <a:pPr/>
              <a:t>11/21/2022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E79D30-0758-4D2A-9003-3694875537A1}" type="slidenum">
              <a:rPr lang="en-US" smtClean="0"/>
              <a:pPr/>
              <a:t>‹#›</a:t>
            </a:fld>
            <a:endParaRPr lang="en-US"/>
          </a:p>
        </p:txBody>
      </p:sp>
    </p:spTree>
    <p:extLst>
      <p:ext uri="{BB962C8B-B14F-4D97-AF65-F5344CB8AC3E}">
        <p14:creationId xmlns:p14="http://schemas.microsoft.com/office/powerpoint/2010/main" val="2312906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 </a:t>
            </a:r>
          </a:p>
        </p:txBody>
      </p:sp>
      <p:sp>
        <p:nvSpPr>
          <p:cNvPr id="4" name="Slide Number Placeholder 3"/>
          <p:cNvSpPr>
            <a:spLocks noGrp="1"/>
          </p:cNvSpPr>
          <p:nvPr>
            <p:ph type="sldNum" sz="quarter" idx="10"/>
          </p:nvPr>
        </p:nvSpPr>
        <p:spPr/>
        <p:txBody>
          <a:bodyPr/>
          <a:lstStyle/>
          <a:p>
            <a:fld id="{0AE79D30-0758-4D2A-9003-3694875537A1}" type="slidenum">
              <a:rPr lang="en-US" smtClean="0"/>
              <a:pPr/>
              <a:t>1</a:t>
            </a:fld>
            <a:endParaRPr lang="en-US"/>
          </a:p>
        </p:txBody>
      </p:sp>
    </p:spTree>
    <p:extLst>
      <p:ext uri="{BB962C8B-B14F-4D97-AF65-F5344CB8AC3E}">
        <p14:creationId xmlns:p14="http://schemas.microsoft.com/office/powerpoint/2010/main" val="28863784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Now</a:t>
            </a:r>
            <a:r>
              <a:rPr lang="en-US" baseline="0" dirty="0"/>
              <a:t> let’s talk about a special instancing technique, parametric instancing. Some geometry primitives can be conveniently controlled by a few parameters. Such as cylinder; we can create different versions of cylinders by just changing the parameters. One particular advantage of parametric instancing is, it can often serve as an exact representation; rather than an approximation.</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14</a:t>
            </a:fld>
            <a:endParaRPr lang="en-US"/>
          </a:p>
        </p:txBody>
      </p:sp>
    </p:spTree>
    <p:extLst>
      <p:ext uri="{BB962C8B-B14F-4D97-AF65-F5344CB8AC3E}">
        <p14:creationId xmlns:p14="http://schemas.microsoft.com/office/powerpoint/2010/main" val="21689711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a:t>OpenGl</a:t>
            </a:r>
            <a:r>
              <a:rPr lang="en-US" baseline="0" dirty="0"/>
              <a:t> actually supports parametric instancing too; most of then are supported by </a:t>
            </a:r>
            <a:r>
              <a:rPr lang="en-US" baseline="0" dirty="0" err="1"/>
              <a:t>opengl</a:t>
            </a:r>
            <a:r>
              <a:rPr lang="en-US" baseline="0" dirty="0"/>
              <a:t> utility library. </a:t>
            </a:r>
          </a:p>
          <a:p>
            <a:r>
              <a:rPr lang="en-US" dirty="0"/>
              <a:t> (OpenGL</a:t>
            </a:r>
            <a:r>
              <a:rPr lang="en-US" baseline="0" dirty="0"/>
              <a:t> supports customized polygon resolutions)</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15</a:t>
            </a:fld>
            <a:endParaRPr lang="en-US"/>
          </a:p>
        </p:txBody>
      </p:sp>
    </p:spTree>
    <p:extLst>
      <p:ext uri="{BB962C8B-B14F-4D97-AF65-F5344CB8AC3E}">
        <p14:creationId xmlns:p14="http://schemas.microsoft.com/office/powerpoint/2010/main" val="4152090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OK. Now let’s talk about constructive</a:t>
            </a:r>
            <a:r>
              <a:rPr lang="en-US" baseline="0" dirty="0"/>
              <a:t> solid geometry. We often call it CSG. CSG is also based on a tree structure. Here the internal nodes are set operations, like union, intersection or difference. The edges of the tree have transformation associated with them. </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16</a:t>
            </a:fld>
            <a:endParaRPr lang="en-US"/>
          </a:p>
        </p:txBody>
      </p:sp>
    </p:spTree>
    <p:extLst>
      <p:ext uri="{BB962C8B-B14F-4D97-AF65-F5344CB8AC3E}">
        <p14:creationId xmlns:p14="http://schemas.microsoft.com/office/powerpoint/2010/main" val="2087407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17</a:t>
            </a:fld>
            <a:endParaRPr lang="en-US"/>
          </a:p>
        </p:txBody>
      </p:sp>
    </p:spTree>
    <p:extLst>
      <p:ext uri="{BB962C8B-B14F-4D97-AF65-F5344CB8AC3E}">
        <p14:creationId xmlns:p14="http://schemas.microsoft.com/office/powerpoint/2010/main" val="2172294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Now</a:t>
            </a:r>
            <a:r>
              <a:rPr lang="en-US" baseline="0" dirty="0"/>
              <a:t> let’s talk about sweep objects. For this technique, we first define a polygon by its edges. Then, we define a path, and finally sweep the polygon a long a path, and create a surface finally. Let’s show two examples here.</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18</a:t>
            </a:fld>
            <a:endParaRPr lang="en-US"/>
          </a:p>
        </p:txBody>
      </p:sp>
    </p:spTree>
    <p:extLst>
      <p:ext uri="{BB962C8B-B14F-4D97-AF65-F5344CB8AC3E}">
        <p14:creationId xmlns:p14="http://schemas.microsoft.com/office/powerpoint/2010/main" val="35176028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Then,</a:t>
            </a:r>
            <a:r>
              <a:rPr lang="en-US" baseline="0" dirty="0"/>
              <a:t> how do we render a sweep object?  A common way is, we convert the object into polygons. Basically, we break the path into short segments; create a copy of sweep polygon at each segment, join the corresponding vertices between the polygons. </a:t>
            </a:r>
          </a:p>
          <a:p>
            <a:endParaRPr lang="en-US" baseline="0" dirty="0"/>
          </a:p>
          <a:p>
            <a:r>
              <a:rPr lang="en-US" baseline="0" dirty="0"/>
              <a:t>If you want to texture the object, the sweep polygon defines one texture parameter; and the path defines the other. </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19</a:t>
            </a:fld>
            <a:endParaRPr lang="en-US"/>
          </a:p>
        </p:txBody>
      </p:sp>
    </p:spTree>
    <p:extLst>
      <p:ext uri="{BB962C8B-B14F-4D97-AF65-F5344CB8AC3E}">
        <p14:creationId xmlns:p14="http://schemas.microsoft.com/office/powerpoint/2010/main" val="40370079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Now let’s show</a:t>
            </a:r>
            <a:r>
              <a:rPr lang="en-US" baseline="0" dirty="0"/>
              <a:t> one example how to draw a sweep object, a circular tube.</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21</a:t>
            </a:fld>
            <a:endParaRPr lang="en-US"/>
          </a:p>
        </p:txBody>
      </p:sp>
    </p:spTree>
    <p:extLst>
      <p:ext uri="{BB962C8B-B14F-4D97-AF65-F5344CB8AC3E}">
        <p14:creationId xmlns:p14="http://schemas.microsoft.com/office/powerpoint/2010/main" val="1215833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22</a:t>
            </a:fld>
            <a:endParaRPr lang="en-US"/>
          </a:p>
        </p:txBody>
      </p:sp>
    </p:spTree>
    <p:extLst>
      <p:ext uri="{BB962C8B-B14F-4D97-AF65-F5344CB8AC3E}">
        <p14:creationId xmlns:p14="http://schemas.microsoft.com/office/powerpoint/2010/main" val="36099892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Now let’s show</a:t>
            </a:r>
            <a:r>
              <a:rPr lang="en-US" baseline="0" dirty="0"/>
              <a:t> one example how to draw a sweep object, a circular tube. </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23</a:t>
            </a:fld>
            <a:endParaRPr lang="en-US"/>
          </a:p>
        </p:txBody>
      </p:sp>
    </p:spTree>
    <p:extLst>
      <p:ext uri="{BB962C8B-B14F-4D97-AF65-F5344CB8AC3E}">
        <p14:creationId xmlns:p14="http://schemas.microsoft.com/office/powerpoint/2010/main" val="15319110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We</a:t>
            </a:r>
            <a:r>
              <a:rPr lang="en-US" baseline="0" dirty="0"/>
              <a:t> can model everything using polygon meshes; but in order to create a good polygon mesh, it is difficult; it requires a lot of effort to create a good polygon mesh. One problem is to achieve smoothness. One of the solutions is subdivision. </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25</a:t>
            </a:fld>
            <a:endParaRPr lang="en-US"/>
          </a:p>
        </p:txBody>
      </p:sp>
    </p:spTree>
    <p:extLst>
      <p:ext uri="{BB962C8B-B14F-4D97-AF65-F5344CB8AC3E}">
        <p14:creationId xmlns:p14="http://schemas.microsoft.com/office/powerpoint/2010/main" val="2073120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2</a:t>
            </a:fld>
            <a:endParaRPr lang="en-US"/>
          </a:p>
        </p:txBody>
      </p:sp>
    </p:spTree>
    <p:extLst>
      <p:ext uri="{BB962C8B-B14F-4D97-AF65-F5344CB8AC3E}">
        <p14:creationId xmlns:p14="http://schemas.microsoft.com/office/powerpoint/2010/main" val="33898778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basic idea of subdivision is, we start with something coarse,</a:t>
            </a:r>
            <a:r>
              <a:rPr lang="en-US" baseline="0" dirty="0"/>
              <a:t> and refine it into smaller pieces. In this lecture, we will talk about two subdivision examples.</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26</a:t>
            </a:fld>
            <a:endParaRPr lang="en-US"/>
          </a:p>
        </p:txBody>
      </p:sp>
    </p:spTree>
    <p:extLst>
      <p:ext uri="{BB962C8B-B14F-4D97-AF65-F5344CB8AC3E}">
        <p14:creationId xmlns:p14="http://schemas.microsoft.com/office/powerpoint/2010/main" val="6208738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Now let’s look at how</a:t>
            </a:r>
            <a:r>
              <a:rPr lang="en-US" baseline="0" dirty="0"/>
              <a:t> to tessellate a sphere. Tessellation is the process of approximating a surface with a polygon mesh. For example, we want to tessellate a sphere. </a:t>
            </a:r>
          </a:p>
          <a:p>
            <a:endParaRPr lang="en-US" baseline="0" dirty="0"/>
          </a:p>
          <a:p>
            <a:r>
              <a:rPr lang="en-US" baseline="0" dirty="0"/>
              <a:t>Vertical: longitude  theta</a:t>
            </a:r>
          </a:p>
          <a:p>
            <a:r>
              <a:rPr lang="en-US" baseline="0" dirty="0"/>
              <a:t>Horizontal: latitude, phi</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27</a:t>
            </a:fld>
            <a:endParaRPr lang="en-US"/>
          </a:p>
        </p:txBody>
      </p:sp>
    </p:spTree>
    <p:extLst>
      <p:ext uri="{BB962C8B-B14F-4D97-AF65-F5344CB8AC3E}">
        <p14:creationId xmlns:p14="http://schemas.microsoft.com/office/powerpoint/2010/main" val="18745242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Now let’s look at how</a:t>
            </a:r>
            <a:r>
              <a:rPr lang="en-US" baseline="0" dirty="0"/>
              <a:t> to tessellate a sphere. Tessellation is the process of approximating a surface with a polygon mesh. For example, we want to tessellate a sphere. </a:t>
            </a:r>
          </a:p>
          <a:p>
            <a:endParaRPr lang="en-US" baseline="0" dirty="0"/>
          </a:p>
          <a:p>
            <a:r>
              <a:rPr lang="en-US" baseline="0" dirty="0"/>
              <a:t>Vertical: longitude  theta</a:t>
            </a:r>
          </a:p>
          <a:p>
            <a:r>
              <a:rPr lang="en-US" baseline="0" dirty="0"/>
              <a:t>Horizontal: latitude, phi</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28</a:t>
            </a:fld>
            <a:endParaRPr lang="en-US"/>
          </a:p>
        </p:txBody>
      </p:sp>
    </p:spTree>
    <p:extLst>
      <p:ext uri="{BB962C8B-B14F-4D97-AF65-F5344CB8AC3E}">
        <p14:creationId xmlns:p14="http://schemas.microsoft.com/office/powerpoint/2010/main" val="18905111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Now let’s see how subdivision</a:t>
            </a:r>
            <a:r>
              <a:rPr lang="en-US" baseline="0" dirty="0"/>
              <a:t> method can solve this problem. We start with 8 triangles</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29</a:t>
            </a:fld>
            <a:endParaRPr lang="en-US"/>
          </a:p>
        </p:txBody>
      </p:sp>
    </p:spTree>
    <p:extLst>
      <p:ext uri="{BB962C8B-B14F-4D97-AF65-F5344CB8AC3E}">
        <p14:creationId xmlns:p14="http://schemas.microsoft.com/office/powerpoint/2010/main" val="37781714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Fractals</a:t>
            </a:r>
            <a:r>
              <a:rPr lang="en-US" baseline="0" dirty="0"/>
              <a:t> are objects that show self-</a:t>
            </a:r>
            <a:r>
              <a:rPr lang="en-US" baseline="0" dirty="0" err="1"/>
              <a:t>simiarlity</a:t>
            </a:r>
            <a:r>
              <a:rPr lang="en-US" baseline="0" dirty="0"/>
              <a:t> at different scales.</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32</a:t>
            </a:fld>
            <a:endParaRPr lang="en-US"/>
          </a:p>
        </p:txBody>
      </p:sp>
    </p:spTree>
    <p:extLst>
      <p:ext uri="{BB962C8B-B14F-4D97-AF65-F5344CB8AC3E}">
        <p14:creationId xmlns:p14="http://schemas.microsoft.com/office/powerpoint/2010/main" val="13083568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Fractals</a:t>
            </a:r>
            <a:r>
              <a:rPr lang="en-US" baseline="0" dirty="0"/>
              <a:t> are objects that show self-</a:t>
            </a:r>
            <a:r>
              <a:rPr lang="en-US" baseline="0" dirty="0" err="1"/>
              <a:t>simiarlity</a:t>
            </a:r>
            <a:r>
              <a:rPr lang="en-US" baseline="0" dirty="0"/>
              <a:t> at different scales.</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35</a:t>
            </a:fld>
            <a:endParaRPr lang="en-US"/>
          </a:p>
        </p:txBody>
      </p:sp>
    </p:spTree>
    <p:extLst>
      <p:ext uri="{BB962C8B-B14F-4D97-AF65-F5344CB8AC3E}">
        <p14:creationId xmlns:p14="http://schemas.microsoft.com/office/powerpoint/2010/main" val="29349757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K&lt;1</a:t>
            </a:r>
          </a:p>
        </p:txBody>
      </p:sp>
      <p:sp>
        <p:nvSpPr>
          <p:cNvPr id="4" name="Slide Number Placeholder 3"/>
          <p:cNvSpPr>
            <a:spLocks noGrp="1"/>
          </p:cNvSpPr>
          <p:nvPr>
            <p:ph type="sldNum" sz="quarter" idx="10"/>
          </p:nvPr>
        </p:nvSpPr>
        <p:spPr/>
        <p:txBody>
          <a:bodyPr/>
          <a:lstStyle/>
          <a:p>
            <a:fld id="{0AE79D30-0758-4D2A-9003-3694875537A1}" type="slidenum">
              <a:rPr lang="en-US" smtClean="0"/>
              <a:pPr/>
              <a:t>38</a:t>
            </a:fld>
            <a:endParaRPr lang="en-US"/>
          </a:p>
        </p:txBody>
      </p:sp>
    </p:spTree>
    <p:extLst>
      <p:ext uri="{BB962C8B-B14F-4D97-AF65-F5344CB8AC3E}">
        <p14:creationId xmlns:p14="http://schemas.microsoft.com/office/powerpoint/2010/main" val="2740269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3</a:t>
            </a:fld>
            <a:endParaRPr lang="en-US"/>
          </a:p>
        </p:txBody>
      </p:sp>
    </p:spTree>
    <p:extLst>
      <p:ext uri="{BB962C8B-B14F-4D97-AF65-F5344CB8AC3E}">
        <p14:creationId xmlns:p14="http://schemas.microsoft.com/office/powerpoint/2010/main" val="3058858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Added by Feng</a:t>
            </a:r>
          </a:p>
        </p:txBody>
      </p:sp>
      <p:sp>
        <p:nvSpPr>
          <p:cNvPr id="4" name="Slide Number Placeholder 3"/>
          <p:cNvSpPr>
            <a:spLocks noGrp="1"/>
          </p:cNvSpPr>
          <p:nvPr>
            <p:ph type="sldNum" sz="quarter" idx="5"/>
          </p:nvPr>
        </p:nvSpPr>
        <p:spPr/>
        <p:txBody>
          <a:bodyPr/>
          <a:lstStyle/>
          <a:p>
            <a:fld id="{0AE79D30-0758-4D2A-9003-3694875537A1}" type="slidenum">
              <a:rPr lang="en-US" smtClean="0"/>
              <a:pPr/>
              <a:t>5</a:t>
            </a:fld>
            <a:endParaRPr lang="en-US"/>
          </a:p>
        </p:txBody>
      </p:sp>
    </p:spTree>
    <p:extLst>
      <p:ext uri="{BB962C8B-B14F-4D97-AF65-F5344CB8AC3E}">
        <p14:creationId xmlns:p14="http://schemas.microsoft.com/office/powerpoint/2010/main" val="352577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Let’s start with hierarchical</a:t>
            </a:r>
            <a:r>
              <a:rPr lang="en-US" baseline="0" dirty="0"/>
              <a:t> modeling. Hierarchical modeling is very useful for animating polygon meshes. Let’s look at one example here.</a:t>
            </a:r>
          </a:p>
          <a:p>
            <a:r>
              <a:rPr lang="en-US" baseline="0" dirty="0"/>
              <a:t>Consider we want to model and animate a walking robot. So, how would we move this robot around? We know that each part of the robot does not move in the same way. But they do not move independently. The position of one part depends on others. For example, if I lift my up arm, my low arm moves with it.  Based on this observation, we can build a tree to model this robot. Basically, we group meshes according to a tree structure. The properties of children in this tree are derived from their parents. </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6</a:t>
            </a:fld>
            <a:endParaRPr lang="en-US"/>
          </a:p>
        </p:txBody>
      </p:sp>
    </p:spTree>
    <p:extLst>
      <p:ext uri="{BB962C8B-B14F-4D97-AF65-F5344CB8AC3E}">
        <p14:creationId xmlns:p14="http://schemas.microsoft.com/office/powerpoint/2010/main" val="1282935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For</a:t>
            </a:r>
            <a:r>
              <a:rPr lang="en-US" baseline="0" dirty="0"/>
              <a:t> the case of the robot, we can build a tree like this. The root is the body. The arm positions depend on the body; so we make them the children of the body. Again, the lower arm depends on the upper arm, so we make the lower arm a child of the upper arm. So, when we draw the robot, we first move the body and draw it; then we rotate the upper arm, draw it; then we translate the low arm, and rotate it and draw it. Here, each node has its own local coordinate system;</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7</a:t>
            </a:fld>
            <a:endParaRPr lang="en-US"/>
          </a:p>
        </p:txBody>
      </p:sp>
    </p:spTree>
    <p:extLst>
      <p:ext uri="{BB962C8B-B14F-4D97-AF65-F5344CB8AC3E}">
        <p14:creationId xmlns:p14="http://schemas.microsoft.com/office/powerpoint/2010/main" val="30641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Now let’s look at the detail of hierarchical modeling. A</a:t>
            </a:r>
            <a:r>
              <a:rPr lang="en-US" baseline="0" dirty="0"/>
              <a:t> hierarchical model, is represented as a tree; each of its nodes is a transformation and instance (object). When we render the tree, we just need to traverse the tree, applying the transformation at each node and render the instances.</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8</a:t>
            </a:fld>
            <a:endParaRPr lang="en-US"/>
          </a:p>
        </p:txBody>
      </p:sp>
    </p:spTree>
    <p:extLst>
      <p:ext uri="{BB962C8B-B14F-4D97-AF65-F5344CB8AC3E}">
        <p14:creationId xmlns:p14="http://schemas.microsoft.com/office/powerpoint/2010/main" val="35843755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OpenGL actually supports rendering</a:t>
            </a:r>
            <a:r>
              <a:rPr lang="en-US" baseline="0" dirty="0"/>
              <a:t> of a hierarchical model. OpenGL provides two functions, push takes the current matrix and pushes it onto an internal stack; and pop pops the matrix of the stack and makes it the current matrix. With these two functions, we can easily render a hierarchical object recursively. </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9</a:t>
            </a:fld>
            <a:endParaRPr lang="en-US"/>
          </a:p>
        </p:txBody>
      </p:sp>
    </p:spTree>
    <p:extLst>
      <p:ext uri="{BB962C8B-B14F-4D97-AF65-F5344CB8AC3E}">
        <p14:creationId xmlns:p14="http://schemas.microsoft.com/office/powerpoint/2010/main" val="2469272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Now</a:t>
            </a:r>
            <a:r>
              <a:rPr lang="en-US" baseline="0" dirty="0"/>
              <a:t> let’s talk about a popular modeling technique, instancing. Often, we need to have many copies of the same object, just like the chairs in a room. We can define one chair, and create multiple copies of it; and then apply a different transformation to each. </a:t>
            </a:r>
            <a:endParaRPr lang="en-US" dirty="0"/>
          </a:p>
        </p:txBody>
      </p:sp>
      <p:sp>
        <p:nvSpPr>
          <p:cNvPr id="4" name="Slide Number Placeholder 3"/>
          <p:cNvSpPr>
            <a:spLocks noGrp="1"/>
          </p:cNvSpPr>
          <p:nvPr>
            <p:ph type="sldNum" sz="quarter" idx="10"/>
          </p:nvPr>
        </p:nvSpPr>
        <p:spPr/>
        <p:txBody>
          <a:bodyPr/>
          <a:lstStyle/>
          <a:p>
            <a:fld id="{0AE79D30-0758-4D2A-9003-3694875537A1}" type="slidenum">
              <a:rPr lang="en-US" smtClean="0"/>
              <a:pPr/>
              <a:t>10</a:t>
            </a:fld>
            <a:endParaRPr lang="en-US"/>
          </a:p>
        </p:txBody>
      </p:sp>
    </p:spTree>
    <p:extLst>
      <p:ext uri="{BB962C8B-B14F-4D97-AF65-F5344CB8AC3E}">
        <p14:creationId xmlns:p14="http://schemas.microsoft.com/office/powerpoint/2010/main" val="3273069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990600"/>
            <a:ext cx="7772400" cy="1371600"/>
          </a:xfrm>
        </p:spPr>
        <p:txBody>
          <a:bodyPr/>
          <a:lstStyle>
            <a:lvl1pPr>
              <a:defRPr sz="4200"/>
            </a:lvl1pPr>
          </a:lstStyle>
          <a:p>
            <a:r>
              <a:rPr lang="en-US"/>
              <a:t>Click to edit Master title style</a:t>
            </a:r>
          </a:p>
        </p:txBody>
      </p:sp>
      <p:sp>
        <p:nvSpPr>
          <p:cNvPr id="5123"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3400"/>
            </a:lvl1pPr>
          </a:lstStyle>
          <a:p>
            <a:r>
              <a:rPr lang="en-US"/>
              <a:t>Click to edit Master subtitle style</a:t>
            </a:r>
          </a:p>
        </p:txBody>
      </p:sp>
      <p:sp>
        <p:nvSpPr>
          <p:cNvPr id="5124" name="Rectangle 4"/>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5125" name="Rectangle 5"/>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5126" name="Rectangle 6"/>
          <p:cNvSpPr>
            <a:spLocks noGrp="1" noChangeArrowheads="1"/>
          </p:cNvSpPr>
          <p:nvPr>
            <p:ph type="sldNum" sz="quarter" idx="4"/>
          </p:nvPr>
        </p:nvSpPr>
        <p:spPr>
          <a:xfrm>
            <a:off x="6553200" y="6248400"/>
            <a:ext cx="1905000" cy="457200"/>
          </a:xfrm>
        </p:spPr>
        <p:txBody>
          <a:bodyPr/>
          <a:lstStyle>
            <a:lvl1pPr>
              <a:defRPr/>
            </a:lvl1pPr>
          </a:lstStyle>
          <a:p>
            <a:fld id="{1DF9744C-8F77-439B-9672-19D6EA0D57C0}" type="slidenum">
              <a:rPr lang="en-US"/>
              <a:pPr/>
              <a:t>‹#›</a:t>
            </a:fld>
            <a:endParaRPr lang="en-US"/>
          </a:p>
        </p:txBody>
      </p:sp>
      <p:sp>
        <p:nvSpPr>
          <p:cNvPr id="5127"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US" sz="2400">
              <a:latin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9C7C461-FA73-4358-B785-149513232E8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3210C8D-1221-430D-B625-437CF90300B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037288-ABAD-4E56-93DB-19D71962093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E477195-4EE4-4E40-945B-888E184576F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8F6CA0E-2D42-4E8E-8B03-3794891D6B7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990D407-46BC-4485-A915-9DC53BD50EF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1256FC4-4315-4C46-9870-1CC82285273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07E37EC-A902-43BF-B123-0757EAFD827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7D0D584-F8E9-46BE-92B8-E183B63F0B9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D892669-3341-41E5-9847-B0721D76DA3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4099"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0"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US" sz="2400">
              <a:latin typeface="Times New Roman" pitchFamily="18" charset="0"/>
            </a:endParaRPr>
          </a:p>
        </p:txBody>
      </p:sp>
      <p:sp>
        <p:nvSpPr>
          <p:cNvPr id="4101"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en-US"/>
          </a:p>
        </p:txBody>
      </p:sp>
      <p:sp>
        <p:nvSpPr>
          <p:cNvPr id="4102" name="Rectangle 6"/>
          <p:cNvSpPr>
            <a:spLocks noGrp="1" noChangeArrowheads="1"/>
          </p:cNvSpPr>
          <p:nvPr>
            <p:ph type="dt" sz="half" idx="2"/>
          </p:nvPr>
        </p:nvSpPr>
        <p:spPr bwMode="auto">
          <a:xfrm>
            <a:off x="990600" y="6248400"/>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4103"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vl1pPr>
          </a:lstStyle>
          <a:p>
            <a:endParaRPr lang="en-US"/>
          </a:p>
        </p:txBody>
      </p:sp>
      <p:sp>
        <p:nvSpPr>
          <p:cNvPr id="4104" name="Rectangle 8"/>
          <p:cNvSpPr>
            <a:spLocks noGrp="1" noChangeArrowheads="1"/>
          </p:cNvSpPr>
          <p:nvPr>
            <p:ph type="sldNum" sz="quarter" idx="4"/>
          </p:nvPr>
        </p:nvSpPr>
        <p:spPr bwMode="auto">
          <a:xfrm>
            <a:off x="6172200" y="6248400"/>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fld id="{950518DC-E22C-410C-BD10-3962E707903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Microsoft Sans Serif" pitchFamily="34" charset="0"/>
        </a:defRPr>
      </a:lvl2pPr>
      <a:lvl3pPr algn="l" rtl="0" eaLnBrk="1" fontAlgn="base" hangingPunct="1">
        <a:spcBef>
          <a:spcPct val="0"/>
        </a:spcBef>
        <a:spcAft>
          <a:spcPct val="0"/>
        </a:spcAft>
        <a:defRPr sz="4000">
          <a:solidFill>
            <a:schemeClr val="tx2"/>
          </a:solidFill>
          <a:latin typeface="Microsoft Sans Serif" pitchFamily="34" charset="0"/>
        </a:defRPr>
      </a:lvl3pPr>
      <a:lvl4pPr algn="l" rtl="0" eaLnBrk="1" fontAlgn="base" hangingPunct="1">
        <a:spcBef>
          <a:spcPct val="0"/>
        </a:spcBef>
        <a:spcAft>
          <a:spcPct val="0"/>
        </a:spcAft>
        <a:defRPr sz="4000">
          <a:solidFill>
            <a:schemeClr val="tx2"/>
          </a:solidFill>
          <a:latin typeface="Microsoft Sans Serif" pitchFamily="34" charset="0"/>
        </a:defRPr>
      </a:lvl4pPr>
      <a:lvl5pPr algn="l" rtl="0" eaLnBrk="1" fontAlgn="base" hangingPunct="1">
        <a:spcBef>
          <a:spcPct val="0"/>
        </a:spcBef>
        <a:spcAft>
          <a:spcPct val="0"/>
        </a:spcAft>
        <a:defRPr sz="4000">
          <a:solidFill>
            <a:schemeClr val="tx2"/>
          </a:solidFill>
          <a:latin typeface="Microsoft Sans Serif" pitchFamily="34" charset="0"/>
        </a:defRPr>
      </a:lvl5pPr>
      <a:lvl6pPr marL="457200" algn="l" rtl="0" eaLnBrk="1" fontAlgn="base" hangingPunct="1">
        <a:spcBef>
          <a:spcPct val="0"/>
        </a:spcBef>
        <a:spcAft>
          <a:spcPct val="0"/>
        </a:spcAft>
        <a:defRPr sz="4000">
          <a:solidFill>
            <a:schemeClr val="tx2"/>
          </a:solidFill>
          <a:latin typeface="Microsoft Sans Serif" pitchFamily="34" charset="0"/>
        </a:defRPr>
      </a:lvl6pPr>
      <a:lvl7pPr marL="914400" algn="l" rtl="0" eaLnBrk="1" fontAlgn="base" hangingPunct="1">
        <a:spcBef>
          <a:spcPct val="0"/>
        </a:spcBef>
        <a:spcAft>
          <a:spcPct val="0"/>
        </a:spcAft>
        <a:defRPr sz="4000">
          <a:solidFill>
            <a:schemeClr val="tx2"/>
          </a:solidFill>
          <a:latin typeface="Microsoft Sans Serif" pitchFamily="34" charset="0"/>
        </a:defRPr>
      </a:lvl7pPr>
      <a:lvl8pPr marL="1371600" algn="l" rtl="0" eaLnBrk="1" fontAlgn="base" hangingPunct="1">
        <a:spcBef>
          <a:spcPct val="0"/>
        </a:spcBef>
        <a:spcAft>
          <a:spcPct val="0"/>
        </a:spcAft>
        <a:defRPr sz="4000">
          <a:solidFill>
            <a:schemeClr val="tx2"/>
          </a:solidFill>
          <a:latin typeface="Microsoft Sans Serif" pitchFamily="34" charset="0"/>
        </a:defRPr>
      </a:lvl8pPr>
      <a:lvl9pPr marL="1828800" algn="l" rtl="0" eaLnBrk="1" fontAlgn="base" hangingPunct="1">
        <a:spcBef>
          <a:spcPct val="0"/>
        </a:spcBef>
        <a:spcAft>
          <a:spcPct val="0"/>
        </a:spcAft>
        <a:defRPr sz="4000">
          <a:solidFill>
            <a:schemeClr val="tx2"/>
          </a:solidFill>
          <a:latin typeface="Microsoft Sans Serif" pitchFamily="34" charset="0"/>
        </a:defRPr>
      </a:lvl9pPr>
    </p:titleStyle>
    <p:bodyStyle>
      <a:lvl1pPr marL="469900" indent="-469900" algn="l" rtl="0" eaLnBrk="1" fontAlgn="base" hangingPunct="1">
        <a:spcBef>
          <a:spcPct val="20000"/>
        </a:spcBef>
        <a:spcAft>
          <a:spcPct val="0"/>
        </a:spcAft>
        <a:buClr>
          <a:schemeClr val="accent2"/>
        </a:buClr>
        <a:buFont typeface="Wingdings" pitchFamily="2" charset="2"/>
        <a:buChar char="o"/>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Font typeface="Wingdings" pitchFamily="2" charset="2"/>
        <a:buChar char="n"/>
        <a:defRPr sz="2800">
          <a:solidFill>
            <a:schemeClr val="tx1"/>
          </a:solidFill>
          <a:latin typeface="+mn-lt"/>
        </a:defRPr>
      </a:lvl2pPr>
      <a:lvl3pPr marL="1304925" indent="-395288" algn="l" rtl="0" eaLnBrk="1" fontAlgn="base" hangingPunct="1">
        <a:spcBef>
          <a:spcPct val="20000"/>
        </a:spcBef>
        <a:spcAft>
          <a:spcPct val="0"/>
        </a:spcAft>
        <a:buClr>
          <a:schemeClr val="accent2"/>
        </a:buClr>
        <a:buFont typeface="Wingdings" pitchFamily="2" charset="2"/>
        <a:buChar char="o"/>
        <a:defRPr sz="24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pitchFamily="2" charset="2"/>
        <a:buChar char="o"/>
        <a:defRPr sz="16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o"/>
        <a:defRPr sz="16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o"/>
        <a:defRPr sz="16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o"/>
        <a:defRPr sz="16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o"/>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pdx.edu/~fliu/courses/cs44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7.gif"/><Relationship Id="rId4" Type="http://schemas.openxmlformats.org/officeDocument/2006/relationships/image" Target="../media/image6.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8.gif"/><Relationship Id="rId4" Type="http://schemas.openxmlformats.org/officeDocument/2006/relationships/image" Target="../media/image6.wmf"/></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www.gamasutra.com/features/20000411/sharp_01.htm"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2.bin"/><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3.bin"/><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00200" y="1295400"/>
            <a:ext cx="5943600" cy="769441"/>
          </a:xfrm>
          <a:prstGeom prst="rect">
            <a:avLst/>
          </a:prstGeom>
        </p:spPr>
        <p:txBody>
          <a:bodyPr wrap="square">
            <a:spAutoFit/>
          </a:bodyPr>
          <a:lstStyle/>
          <a:p>
            <a:pPr algn="ctr"/>
            <a:r>
              <a:rPr lang="en-US" sz="4400" b="1" dirty="0">
                <a:latin typeface="Adobe Caslon Pro Bold" pitchFamily="18" charset="0"/>
              </a:rPr>
              <a:t>Computer</a:t>
            </a:r>
            <a:r>
              <a:rPr lang="en-US" sz="4400" b="1" baseline="0" dirty="0">
                <a:latin typeface="Adobe Caslon Pro Bold" pitchFamily="18" charset="0"/>
              </a:rPr>
              <a:t> Graphics</a:t>
            </a:r>
            <a:endParaRPr lang="en-US" sz="4400" b="1" dirty="0">
              <a:latin typeface="Adobe Caslon Pro Bold" pitchFamily="18" charset="0"/>
            </a:endParaRPr>
          </a:p>
        </p:txBody>
      </p:sp>
      <p:sp>
        <p:nvSpPr>
          <p:cNvPr id="5" name="Rectangle 4"/>
          <p:cNvSpPr/>
          <p:nvPr/>
        </p:nvSpPr>
        <p:spPr>
          <a:xfrm>
            <a:off x="1371600" y="3124200"/>
            <a:ext cx="6096000" cy="2862322"/>
          </a:xfrm>
          <a:prstGeom prst="rect">
            <a:avLst/>
          </a:prstGeom>
        </p:spPr>
        <p:txBody>
          <a:bodyPr wrap="square">
            <a:spAutoFit/>
          </a:bodyPr>
          <a:lstStyle/>
          <a:p>
            <a:pPr algn="ctr"/>
            <a:r>
              <a:rPr lang="en-US" sz="3200" b="1" dirty="0">
                <a:latin typeface="Calibri" pitchFamily="34" charset="0"/>
              </a:rPr>
              <a:t>Prof.  Feng Liu</a:t>
            </a:r>
          </a:p>
          <a:p>
            <a:pPr algn="ctr"/>
            <a:endParaRPr lang="en-US" sz="2000" b="1" dirty="0">
              <a:latin typeface="Calibri" pitchFamily="34" charset="0"/>
            </a:endParaRPr>
          </a:p>
          <a:p>
            <a:pPr algn="ctr"/>
            <a:r>
              <a:rPr lang="en-US" sz="2800" b="1" dirty="0">
                <a:latin typeface="Calibri" pitchFamily="34" charset="0"/>
              </a:rPr>
              <a:t>Fall 2022</a:t>
            </a:r>
          </a:p>
          <a:p>
            <a:pPr algn="ctr"/>
            <a:endParaRPr lang="en-US" sz="2000" dirty="0">
              <a:latin typeface="Calibri" pitchFamily="34" charset="0"/>
            </a:endParaRPr>
          </a:p>
          <a:p>
            <a:pPr algn="ctr"/>
            <a:r>
              <a:rPr lang="en-US" sz="2000" dirty="0">
                <a:latin typeface="Calibri" pitchFamily="34" charset="0"/>
                <a:hlinkClick r:id="rId3"/>
              </a:rPr>
              <a:t>http://www.cs.pdx.edu/~fliu/courses/cs447/</a:t>
            </a:r>
            <a:endParaRPr lang="en-US" sz="2000" dirty="0">
              <a:latin typeface="Calibri" pitchFamily="34" charset="0"/>
            </a:endParaRPr>
          </a:p>
          <a:p>
            <a:pPr algn="ctr"/>
            <a:endParaRPr lang="en-US" sz="2000" dirty="0">
              <a:latin typeface="Calibri" pitchFamily="34" charset="0"/>
            </a:endParaRPr>
          </a:p>
          <a:p>
            <a:pPr algn="ctr"/>
            <a:r>
              <a:rPr lang="en-US" sz="2000" b="1" dirty="0">
                <a:latin typeface="Calibri" pitchFamily="34" charset="0"/>
              </a:rPr>
              <a:t>11/21/2022</a:t>
            </a:r>
          </a:p>
          <a:p>
            <a:pPr algn="ctr"/>
            <a:endParaRPr lang="en-US" sz="2000" dirty="0">
              <a:latin typeface="Adobe Caslon Pro"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4210" name="Rectangle 2"/>
          <p:cNvSpPr>
            <a:spLocks noGrp="1" noChangeArrowheads="1"/>
          </p:cNvSpPr>
          <p:nvPr>
            <p:ph type="title"/>
          </p:nvPr>
        </p:nvSpPr>
        <p:spPr/>
        <p:txBody>
          <a:bodyPr/>
          <a:lstStyle/>
          <a:p>
            <a:r>
              <a:rPr lang="en-US"/>
              <a:t>Instancing</a:t>
            </a:r>
          </a:p>
        </p:txBody>
      </p:sp>
      <p:sp>
        <p:nvSpPr>
          <p:cNvPr id="734211" name="Rectangle 3"/>
          <p:cNvSpPr>
            <a:spLocks noGrp="1" noChangeArrowheads="1"/>
          </p:cNvSpPr>
          <p:nvPr>
            <p:ph type="body" idx="1"/>
          </p:nvPr>
        </p:nvSpPr>
        <p:spPr/>
        <p:txBody>
          <a:bodyPr/>
          <a:lstStyle/>
          <a:p>
            <a:r>
              <a:rPr lang="en-US" sz="2400" dirty="0"/>
              <a:t>Sometimes you need many copies of the “same” object</a:t>
            </a:r>
          </a:p>
          <a:p>
            <a:pPr lvl="1"/>
            <a:r>
              <a:rPr lang="en-US" sz="2000" dirty="0"/>
              <a:t>Like chairs in a room</a:t>
            </a:r>
          </a:p>
          <a:p>
            <a:r>
              <a:rPr lang="en-US" sz="2400" dirty="0"/>
              <a:t>Define one chair, the base or the prototype</a:t>
            </a:r>
          </a:p>
          <a:p>
            <a:r>
              <a:rPr lang="en-US" sz="2400" dirty="0"/>
              <a:t>Create many </a:t>
            </a:r>
            <a:r>
              <a:rPr lang="en-US" sz="2400" i="1" dirty="0"/>
              <a:t>instances</a:t>
            </a:r>
            <a:r>
              <a:rPr lang="en-US" sz="2400" dirty="0"/>
              <a:t> (copies) of it, and apply a different transformation to each</a:t>
            </a:r>
          </a:p>
          <a:p>
            <a:r>
              <a:rPr lang="en-US" sz="2400" dirty="0"/>
              <a:t>Appears in scene description languages (</a:t>
            </a:r>
            <a:r>
              <a:rPr lang="en-US" sz="2400" dirty="0" err="1"/>
              <a:t>Renderman</a:t>
            </a:r>
            <a:r>
              <a:rPr lang="en-US" sz="2400" dirty="0"/>
              <a:t>, Inventor) as “defining” a label for an object</a:t>
            </a:r>
          </a:p>
          <a:p>
            <a:r>
              <a:rPr lang="en-US" sz="2400" dirty="0"/>
              <a:t>Advantages?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34" name="Rectangle 2"/>
          <p:cNvSpPr>
            <a:spLocks noGrp="1" noChangeArrowheads="1"/>
          </p:cNvSpPr>
          <p:nvPr>
            <p:ph type="title"/>
          </p:nvPr>
        </p:nvSpPr>
        <p:spPr/>
        <p:txBody>
          <a:bodyPr/>
          <a:lstStyle/>
          <a:p>
            <a:r>
              <a:rPr lang="en-US"/>
              <a:t>OpenGL Support</a:t>
            </a:r>
          </a:p>
        </p:txBody>
      </p:sp>
      <p:sp>
        <p:nvSpPr>
          <p:cNvPr id="735235" name="Rectangle 3"/>
          <p:cNvSpPr>
            <a:spLocks noGrp="1" noChangeArrowheads="1"/>
          </p:cNvSpPr>
          <p:nvPr>
            <p:ph type="body" idx="1"/>
          </p:nvPr>
        </p:nvSpPr>
        <p:spPr/>
        <p:txBody>
          <a:bodyPr/>
          <a:lstStyle/>
          <a:p>
            <a:r>
              <a:rPr lang="en-US" sz="2400" dirty="0"/>
              <a:t>OpenGL defines </a:t>
            </a:r>
            <a:r>
              <a:rPr lang="en-US" sz="2400" i="1" dirty="0"/>
              <a:t>display lists</a:t>
            </a:r>
            <a:r>
              <a:rPr lang="en-US" sz="2400" dirty="0"/>
              <a:t> for encapsulating commands that are executed frequently</a:t>
            </a:r>
          </a:p>
        </p:txBody>
      </p:sp>
      <p:sp>
        <p:nvSpPr>
          <p:cNvPr id="735236" name="Text Box 4"/>
          <p:cNvSpPr txBox="1">
            <a:spLocks noChangeArrowheads="1"/>
          </p:cNvSpPr>
          <p:nvPr/>
        </p:nvSpPr>
        <p:spPr bwMode="auto">
          <a:xfrm>
            <a:off x="2514600" y="2695575"/>
            <a:ext cx="4416425" cy="3019425"/>
          </a:xfrm>
          <a:prstGeom prst="rect">
            <a:avLst/>
          </a:prstGeom>
          <a:noFill/>
          <a:ln w="9525">
            <a:noFill/>
            <a:miter lim="800000"/>
            <a:headEnd/>
            <a:tailEnd/>
          </a:ln>
          <a:effectLst/>
        </p:spPr>
        <p:txBody>
          <a:bodyPr wrap="none">
            <a:spAutoFit/>
          </a:bodyPr>
          <a:lstStyle/>
          <a:p>
            <a:r>
              <a:rPr lang="en-US" sz="1800" b="1" dirty="0" err="1">
                <a:latin typeface="Courier New" pitchFamily="49" charset="0"/>
              </a:rPr>
              <a:t>list_id</a:t>
            </a:r>
            <a:r>
              <a:rPr lang="en-US" sz="1800" b="1" dirty="0">
                <a:latin typeface="Courier New" pitchFamily="49" charset="0"/>
              </a:rPr>
              <a:t> = </a:t>
            </a:r>
            <a:r>
              <a:rPr lang="en-US" sz="1800" b="1" dirty="0" err="1">
                <a:latin typeface="Courier New" pitchFamily="49" charset="0"/>
              </a:rPr>
              <a:t>glGenLists</a:t>
            </a:r>
            <a:r>
              <a:rPr lang="en-US" sz="1800" b="1" dirty="0">
                <a:latin typeface="Courier New" pitchFamily="49" charset="0"/>
              </a:rPr>
              <a:t>(1);</a:t>
            </a:r>
          </a:p>
          <a:p>
            <a:r>
              <a:rPr lang="en-US" sz="1800" b="1" dirty="0" err="1">
                <a:latin typeface="Courier New" pitchFamily="49" charset="0"/>
              </a:rPr>
              <a:t>glNewList</a:t>
            </a:r>
            <a:r>
              <a:rPr lang="en-US" sz="1800" b="1" dirty="0">
                <a:latin typeface="Courier New" pitchFamily="49" charset="0"/>
              </a:rPr>
              <a:t>(</a:t>
            </a:r>
            <a:r>
              <a:rPr lang="en-US" sz="1800" b="1" dirty="0" err="1">
                <a:latin typeface="Courier New" pitchFamily="49" charset="0"/>
              </a:rPr>
              <a:t>list_id</a:t>
            </a:r>
            <a:r>
              <a:rPr lang="en-US" sz="1800" b="1" dirty="0">
                <a:latin typeface="Courier New" pitchFamily="49" charset="0"/>
              </a:rPr>
              <a:t>, GL_COMPILE);</a:t>
            </a:r>
          </a:p>
          <a:p>
            <a:r>
              <a:rPr lang="en-US" sz="1800" b="1" dirty="0" err="1">
                <a:latin typeface="Courier New" pitchFamily="49" charset="0"/>
              </a:rPr>
              <a:t>glBegin</a:t>
            </a:r>
            <a:r>
              <a:rPr lang="en-US" sz="1800" b="1" dirty="0">
                <a:latin typeface="Courier New" pitchFamily="49" charset="0"/>
              </a:rPr>
              <a:t>(GL_TRIANGLES);</a:t>
            </a:r>
          </a:p>
          <a:p>
            <a:r>
              <a:rPr lang="en-US" sz="1800" b="1" dirty="0">
                <a:latin typeface="Courier New" pitchFamily="49" charset="0"/>
              </a:rPr>
              <a:t>	draw some stuff</a:t>
            </a:r>
          </a:p>
          <a:p>
            <a:r>
              <a:rPr lang="en-US" sz="1800" b="1" dirty="0" err="1">
                <a:latin typeface="Courier New" pitchFamily="49" charset="0"/>
              </a:rPr>
              <a:t>glEnd</a:t>
            </a:r>
            <a:r>
              <a:rPr lang="en-US" sz="1800" b="1" dirty="0">
                <a:latin typeface="Courier New" pitchFamily="49" charset="0"/>
              </a:rPr>
              <a:t>();</a:t>
            </a:r>
          </a:p>
          <a:p>
            <a:r>
              <a:rPr lang="en-US" sz="1800" b="1" dirty="0" err="1">
                <a:latin typeface="Courier New" pitchFamily="49" charset="0"/>
              </a:rPr>
              <a:t>glEndList</a:t>
            </a:r>
            <a:r>
              <a:rPr lang="en-US" sz="1800" b="1" dirty="0">
                <a:latin typeface="Courier New" pitchFamily="49" charset="0"/>
              </a:rPr>
              <a:t>();</a:t>
            </a:r>
          </a:p>
          <a:p>
            <a:endParaRPr lang="en-US" sz="1800" b="1" dirty="0">
              <a:latin typeface="Courier New" pitchFamily="49" charset="0"/>
            </a:endParaRPr>
          </a:p>
          <a:p>
            <a:r>
              <a:rPr lang="en-US" dirty="0"/>
              <a:t>And later</a:t>
            </a:r>
          </a:p>
          <a:p>
            <a:endParaRPr lang="en-US" dirty="0"/>
          </a:p>
          <a:p>
            <a:r>
              <a:rPr lang="en-US" sz="1800" b="1" dirty="0" err="1">
                <a:latin typeface="Courier New" pitchFamily="49" charset="0"/>
              </a:rPr>
              <a:t>glCallList</a:t>
            </a:r>
            <a:r>
              <a:rPr lang="en-US" sz="1800" b="1" dirty="0">
                <a:latin typeface="Courier New" pitchFamily="49" charset="0"/>
              </a:rPr>
              <a:t>(</a:t>
            </a:r>
            <a:r>
              <a:rPr lang="en-US" sz="1800" b="1" dirty="0" err="1">
                <a:latin typeface="Courier New" pitchFamily="49" charset="0"/>
              </a:rPr>
              <a:t>list_id</a:t>
            </a:r>
            <a:r>
              <a:rPr lang="en-US" sz="1800" b="1" dirty="0">
                <a:latin typeface="Courier New" pitchFamily="49"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2"/>
          <p:cNvSpPr>
            <a:spLocks noGrp="1" noChangeArrowheads="1"/>
          </p:cNvSpPr>
          <p:nvPr>
            <p:ph type="title"/>
          </p:nvPr>
        </p:nvSpPr>
        <p:spPr/>
        <p:txBody>
          <a:bodyPr/>
          <a:lstStyle/>
          <a:p>
            <a:r>
              <a:rPr lang="en-US"/>
              <a:t>More Display Lists</a:t>
            </a:r>
          </a:p>
        </p:txBody>
      </p:sp>
      <p:sp>
        <p:nvSpPr>
          <p:cNvPr id="736259" name="Rectangle 3"/>
          <p:cNvSpPr>
            <a:spLocks noGrp="1" noChangeArrowheads="1"/>
          </p:cNvSpPr>
          <p:nvPr>
            <p:ph type="body" idx="1"/>
          </p:nvPr>
        </p:nvSpPr>
        <p:spPr>
          <a:xfrm>
            <a:off x="566738" y="1752600"/>
            <a:ext cx="8348662" cy="4267200"/>
          </a:xfrm>
        </p:spPr>
        <p:txBody>
          <a:bodyPr/>
          <a:lstStyle/>
          <a:p>
            <a:r>
              <a:rPr lang="en-US" sz="2400" dirty="0"/>
              <a:t>Almost any command can go in a display list</a:t>
            </a:r>
          </a:p>
          <a:p>
            <a:pPr lvl="1"/>
            <a:r>
              <a:rPr lang="en-US" sz="2000" dirty="0"/>
              <a:t>Viewing transformation set-up</a:t>
            </a:r>
          </a:p>
          <a:p>
            <a:pPr lvl="1"/>
            <a:r>
              <a:rPr lang="en-US" sz="2000" dirty="0"/>
              <a:t>Lighting set-up</a:t>
            </a:r>
          </a:p>
          <a:p>
            <a:pPr lvl="1"/>
            <a:r>
              <a:rPr lang="en-US" sz="2000" dirty="0"/>
              <a:t>Surface property set-up</a:t>
            </a:r>
          </a:p>
          <a:p>
            <a:r>
              <a:rPr lang="en-US" sz="2400" dirty="0"/>
              <a:t>But some things can’t</a:t>
            </a:r>
          </a:p>
          <a:p>
            <a:pPr lvl="1"/>
            <a:r>
              <a:rPr lang="en-US" sz="2000" dirty="0"/>
              <a:t>Causes strange bugs – always check that a command can go in a display list</a:t>
            </a:r>
          </a:p>
          <a:p>
            <a:r>
              <a:rPr lang="en-US" sz="2400" dirty="0"/>
              <a:t>The list can be:</a:t>
            </a:r>
          </a:p>
          <a:p>
            <a:pPr lvl="1"/>
            <a:r>
              <a:rPr lang="en-US" sz="2000" dirty="0">
                <a:latin typeface="Courier New" pitchFamily="49" charset="0"/>
              </a:rPr>
              <a:t>GL_COMPILE</a:t>
            </a:r>
            <a:r>
              <a:rPr lang="en-US" sz="2000" dirty="0"/>
              <a:t>: things don’t get drawn, just stored</a:t>
            </a:r>
          </a:p>
          <a:p>
            <a:pPr lvl="1"/>
            <a:r>
              <a:rPr lang="en-US" sz="2000" dirty="0">
                <a:latin typeface="Courier New" pitchFamily="49" charset="0"/>
              </a:rPr>
              <a:t>GL_COMPILE_AND_EXECUTE</a:t>
            </a:r>
            <a:r>
              <a:rPr lang="en-US" sz="2000" dirty="0"/>
              <a:t>: things are drawn, and also stored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82" name="Rectangle 2"/>
          <p:cNvSpPr>
            <a:spLocks noGrp="1" noChangeArrowheads="1"/>
          </p:cNvSpPr>
          <p:nvPr>
            <p:ph type="title"/>
          </p:nvPr>
        </p:nvSpPr>
        <p:spPr/>
        <p:txBody>
          <a:bodyPr/>
          <a:lstStyle/>
          <a:p>
            <a:r>
              <a:rPr lang="en-US"/>
              <a:t>Display Lists Good/Bad</a:t>
            </a:r>
          </a:p>
        </p:txBody>
      </p:sp>
      <p:sp>
        <p:nvSpPr>
          <p:cNvPr id="737283" name="Rectangle 3"/>
          <p:cNvSpPr>
            <a:spLocks noGrp="1" noChangeArrowheads="1"/>
          </p:cNvSpPr>
          <p:nvPr>
            <p:ph type="body" idx="1"/>
          </p:nvPr>
        </p:nvSpPr>
        <p:spPr/>
        <p:txBody>
          <a:bodyPr/>
          <a:lstStyle/>
          <a:p>
            <a:r>
              <a:rPr lang="en-US" sz="2400" dirty="0"/>
              <a:t>You should use display lists when:</a:t>
            </a:r>
          </a:p>
          <a:p>
            <a:pPr lvl="1"/>
            <a:r>
              <a:rPr lang="en-US" sz="2400" dirty="0"/>
              <a:t>You do the same thing over and over again</a:t>
            </a:r>
          </a:p>
          <a:p>
            <a:pPr lvl="1"/>
            <a:r>
              <a:rPr lang="en-US" sz="2400" dirty="0"/>
              <a:t>The commands are supported</a:t>
            </a:r>
          </a:p>
          <a:p>
            <a:pPr lvl="1"/>
            <a:r>
              <a:rPr lang="en-US" sz="2400" dirty="0"/>
              <a:t>Nothing changes about the way you do it</a:t>
            </a:r>
          </a:p>
          <a:p>
            <a:r>
              <a:rPr lang="en-US" sz="2400" dirty="0"/>
              <a:t>Advantages:</a:t>
            </a:r>
          </a:p>
          <a:p>
            <a:pPr lvl="1"/>
            <a:r>
              <a:rPr lang="en-US" sz="2400" dirty="0"/>
              <a:t>Can’t be much slower than the original way</a:t>
            </a:r>
          </a:p>
          <a:p>
            <a:pPr lvl="1"/>
            <a:r>
              <a:rPr lang="en-US" sz="2400" dirty="0"/>
              <a:t>Can be much faster</a:t>
            </a:r>
          </a:p>
          <a:p>
            <a:r>
              <a:rPr lang="en-US" sz="2400" dirty="0"/>
              <a:t>Disadvantages:</a:t>
            </a:r>
          </a:p>
          <a:p>
            <a:pPr lvl="1"/>
            <a:r>
              <a:rPr lang="en-US" sz="2000" dirty="0"/>
              <a:t>Can’t use various commands that would offer other speedups</a:t>
            </a:r>
          </a:p>
          <a:p>
            <a:pPr lvl="2"/>
            <a:r>
              <a:rPr lang="en-US" sz="2000" dirty="0"/>
              <a:t>For example, can’t use </a:t>
            </a:r>
            <a:r>
              <a:rPr lang="en-US" sz="2000" dirty="0" err="1"/>
              <a:t>glVertexPointer</a:t>
            </a:r>
            <a:r>
              <a:rPr lang="en-US" sz="20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8306" name="Rectangle 2"/>
          <p:cNvSpPr>
            <a:spLocks noGrp="1" noChangeArrowheads="1"/>
          </p:cNvSpPr>
          <p:nvPr>
            <p:ph type="title"/>
          </p:nvPr>
        </p:nvSpPr>
        <p:spPr/>
        <p:txBody>
          <a:bodyPr/>
          <a:lstStyle/>
          <a:p>
            <a:r>
              <a:rPr lang="en-US"/>
              <a:t>Parametric Instancing</a:t>
            </a:r>
          </a:p>
        </p:txBody>
      </p:sp>
      <p:sp>
        <p:nvSpPr>
          <p:cNvPr id="738307" name="Rectangle 3"/>
          <p:cNvSpPr>
            <a:spLocks noGrp="1" noChangeArrowheads="1"/>
          </p:cNvSpPr>
          <p:nvPr>
            <p:ph type="body" idx="1"/>
          </p:nvPr>
        </p:nvSpPr>
        <p:spPr/>
        <p:txBody>
          <a:bodyPr/>
          <a:lstStyle/>
          <a:p>
            <a:r>
              <a:rPr lang="en-US" sz="2400" dirty="0"/>
              <a:t>Many things, called primitives, are conveniently described by a label and a few parameters</a:t>
            </a:r>
          </a:p>
          <a:p>
            <a:pPr lvl="1"/>
            <a:r>
              <a:rPr lang="en-US" sz="2000" dirty="0"/>
              <a:t>Cylinder: radius, height, does it have end-caps, …</a:t>
            </a:r>
          </a:p>
          <a:p>
            <a:pPr lvl="1"/>
            <a:r>
              <a:rPr lang="en-US" sz="2000" dirty="0"/>
              <a:t>Bolts: length, diameter, thread pitch, …</a:t>
            </a:r>
          </a:p>
          <a:p>
            <a:pPr lvl="1"/>
            <a:r>
              <a:rPr lang="en-US" sz="2000" dirty="0"/>
              <a:t>Other examples?</a:t>
            </a:r>
          </a:p>
          <a:p>
            <a:r>
              <a:rPr lang="en-US" sz="2400" dirty="0"/>
              <a:t>This is a modeling format:</a:t>
            </a:r>
          </a:p>
          <a:p>
            <a:pPr lvl="1"/>
            <a:r>
              <a:rPr lang="en-US" sz="2000" dirty="0"/>
              <a:t>Provide software that knows how to draw the object given the parameters, or knows how to produce a polygonal mesh</a:t>
            </a:r>
          </a:p>
          <a:p>
            <a:pPr lvl="1"/>
            <a:r>
              <a:rPr lang="en-US" sz="2000" dirty="0"/>
              <a:t>How you manage the model depends on the rendering style</a:t>
            </a:r>
          </a:p>
          <a:p>
            <a:pPr lvl="1"/>
            <a:r>
              <a:rPr lang="en-US" sz="2000" dirty="0"/>
              <a:t>Can be an exact representation</a:t>
            </a:r>
          </a:p>
        </p:txBody>
      </p:sp>
      <p:pic>
        <p:nvPicPr>
          <p:cNvPr id="8194" name="Picture 2">
            <a:extLst>
              <a:ext uri="{FF2B5EF4-FFF2-40B4-BE49-F238E27FC236}">
                <a16:creationId xmlns:a16="http://schemas.microsoft.com/office/drawing/2014/main" id="{B6E7C7A2-7ECE-4674-8674-A22965927A8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91400" y="2057400"/>
            <a:ext cx="1621367" cy="18288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4F8923D3-689D-4B8B-A617-D84A2F8E15E6}"/>
              </a:ext>
            </a:extLst>
          </p:cNvPr>
          <p:cNvSpPr/>
          <p:nvPr/>
        </p:nvSpPr>
        <p:spPr>
          <a:xfrm>
            <a:off x="0" y="6553200"/>
            <a:ext cx="9012767" cy="276999"/>
          </a:xfrm>
          <a:prstGeom prst="rect">
            <a:avLst/>
          </a:prstGeom>
        </p:spPr>
        <p:txBody>
          <a:bodyPr wrap="square">
            <a:spAutoFit/>
          </a:bodyPr>
          <a:lstStyle/>
          <a:p>
            <a:r>
              <a:rPr lang="en-US" sz="1200" dirty="0"/>
              <a:t>https://en.wikipedia.org/wiki/Cylinder#/media/File:Circular_cylinder_rh.svg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0" name="Rectangle 2"/>
          <p:cNvSpPr>
            <a:spLocks noGrp="1" noChangeArrowheads="1"/>
          </p:cNvSpPr>
          <p:nvPr>
            <p:ph type="title"/>
          </p:nvPr>
        </p:nvSpPr>
        <p:spPr/>
        <p:txBody>
          <a:bodyPr/>
          <a:lstStyle/>
          <a:p>
            <a:r>
              <a:rPr lang="en-US"/>
              <a:t>Rendering Instances</a:t>
            </a:r>
          </a:p>
        </p:txBody>
      </p:sp>
      <p:sp>
        <p:nvSpPr>
          <p:cNvPr id="739331" name="Rectangle 3"/>
          <p:cNvSpPr>
            <a:spLocks noGrp="1" noChangeArrowheads="1"/>
          </p:cNvSpPr>
          <p:nvPr>
            <p:ph type="body" idx="1"/>
          </p:nvPr>
        </p:nvSpPr>
        <p:spPr/>
        <p:txBody>
          <a:bodyPr/>
          <a:lstStyle/>
          <a:p>
            <a:r>
              <a:rPr lang="en-US" sz="2400" dirty="0"/>
              <a:t>Generally, provide a routine that takes the parameters and produces a polygonal representation</a:t>
            </a:r>
          </a:p>
          <a:p>
            <a:pPr lvl="1"/>
            <a:r>
              <a:rPr lang="en-US" sz="2000" dirty="0"/>
              <a:t>Conveniently brings parametric instancing into the rendering pipeline</a:t>
            </a:r>
          </a:p>
          <a:p>
            <a:pPr lvl="1"/>
            <a:r>
              <a:rPr lang="en-US" sz="2000" dirty="0"/>
              <a:t>May include texture maps, normal vectors, colors, etc</a:t>
            </a:r>
          </a:p>
          <a:p>
            <a:pPr lvl="1"/>
            <a:r>
              <a:rPr lang="en-US" sz="2000" dirty="0"/>
              <a:t>OpenGL utility library (</a:t>
            </a:r>
            <a:r>
              <a:rPr lang="en-US" sz="2000" dirty="0" err="1"/>
              <a:t>glu</a:t>
            </a:r>
            <a:r>
              <a:rPr lang="en-US" sz="2000" dirty="0"/>
              <a:t>) defines routines for cubes, cylinders, disks, and other common shapes</a:t>
            </a:r>
          </a:p>
          <a:p>
            <a:pPr lvl="1"/>
            <a:r>
              <a:rPr lang="en-US" sz="2000" dirty="0" err="1"/>
              <a:t>Renderman</a:t>
            </a:r>
            <a:r>
              <a:rPr lang="en-US" sz="2000" dirty="0"/>
              <a:t> does similar things, so does </a:t>
            </a:r>
            <a:r>
              <a:rPr lang="en-US" sz="2000" dirty="0" err="1"/>
              <a:t>POVray</a:t>
            </a:r>
            <a:r>
              <a:rPr lang="en-US" sz="2000" dirty="0"/>
              <a:t>, …</a:t>
            </a:r>
          </a:p>
          <a:p>
            <a:r>
              <a:rPr lang="en-US" sz="2400" dirty="0"/>
              <a:t>The procedure may be dynamic</a:t>
            </a:r>
          </a:p>
          <a:p>
            <a:pPr lvl="1"/>
            <a:r>
              <a:rPr lang="en-US" sz="2000" dirty="0"/>
              <a:t>For example, adjust the polygon resolution according to distance from the viewer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0354" name="Rectangle 2"/>
          <p:cNvSpPr>
            <a:spLocks noGrp="1" noChangeArrowheads="1"/>
          </p:cNvSpPr>
          <p:nvPr>
            <p:ph type="title"/>
          </p:nvPr>
        </p:nvSpPr>
        <p:spPr>
          <a:xfrm>
            <a:off x="533400" y="304800"/>
            <a:ext cx="7696200" cy="990600"/>
          </a:xfrm>
        </p:spPr>
        <p:txBody>
          <a:bodyPr/>
          <a:lstStyle/>
          <a:p>
            <a:r>
              <a:rPr lang="en-US" sz="3600" dirty="0"/>
              <a:t>Constructive Solid Geometry (CSG)</a:t>
            </a:r>
          </a:p>
        </p:txBody>
      </p:sp>
      <p:sp>
        <p:nvSpPr>
          <p:cNvPr id="740355" name="Rectangle 3"/>
          <p:cNvSpPr>
            <a:spLocks noGrp="1" noChangeArrowheads="1"/>
          </p:cNvSpPr>
          <p:nvPr>
            <p:ph type="body" idx="1"/>
          </p:nvPr>
        </p:nvSpPr>
        <p:spPr>
          <a:xfrm>
            <a:off x="490538" y="1665767"/>
            <a:ext cx="8424862" cy="4267200"/>
          </a:xfrm>
        </p:spPr>
        <p:txBody>
          <a:bodyPr/>
          <a:lstStyle/>
          <a:p>
            <a:r>
              <a:rPr lang="en-US" sz="2400" dirty="0"/>
              <a:t>Based on a tree structure, like hierarchical modeling, but now:</a:t>
            </a:r>
          </a:p>
          <a:p>
            <a:pPr lvl="1"/>
            <a:r>
              <a:rPr lang="en-US" sz="2000" dirty="0"/>
              <a:t>The internal nodes are set operations: union, intersection or difference (sometimes complement)</a:t>
            </a:r>
          </a:p>
          <a:p>
            <a:pPr lvl="1"/>
            <a:r>
              <a:rPr lang="en-US" sz="2000" dirty="0"/>
              <a:t>The edges of the tree have transformations associated with them</a:t>
            </a:r>
          </a:p>
          <a:p>
            <a:pPr lvl="1"/>
            <a:r>
              <a:rPr lang="en-US" sz="2000" dirty="0"/>
              <a:t>The leaves contain only geometry</a:t>
            </a:r>
          </a:p>
          <a:p>
            <a:r>
              <a:rPr lang="en-US" sz="2400" dirty="0"/>
              <a:t>Allows complex shapes with only a few primitives</a:t>
            </a:r>
          </a:p>
          <a:p>
            <a:pPr lvl="1"/>
            <a:r>
              <a:rPr lang="en-US" sz="2000" dirty="0"/>
              <a:t>Common primitives are cylinders, cubes, etc, or quadric surfaces</a:t>
            </a:r>
          </a:p>
          <a:p>
            <a:r>
              <a:rPr lang="en-US" sz="2400" dirty="0"/>
              <a:t>Motivated by computer aided design and manufacture</a:t>
            </a:r>
          </a:p>
          <a:p>
            <a:pPr lvl="1"/>
            <a:r>
              <a:rPr lang="en-US" sz="2000" i="1" dirty="0"/>
              <a:t>Difference</a:t>
            </a:r>
            <a:r>
              <a:rPr lang="en-US" sz="2000" dirty="0"/>
              <a:t> is like drilling or milling</a:t>
            </a:r>
          </a:p>
          <a:p>
            <a:pPr lvl="1"/>
            <a:r>
              <a:rPr lang="en-US" sz="2000" dirty="0"/>
              <a:t>A common format in CAD products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1378" name="Rectangle 2"/>
          <p:cNvSpPr>
            <a:spLocks noGrp="1" noChangeArrowheads="1"/>
          </p:cNvSpPr>
          <p:nvPr>
            <p:ph type="title"/>
          </p:nvPr>
        </p:nvSpPr>
        <p:spPr/>
        <p:txBody>
          <a:bodyPr/>
          <a:lstStyle/>
          <a:p>
            <a:r>
              <a:rPr lang="en-US"/>
              <a:t>CSG Example</a:t>
            </a:r>
          </a:p>
        </p:txBody>
      </p:sp>
      <p:sp>
        <p:nvSpPr>
          <p:cNvPr id="741379" name="Oval 3"/>
          <p:cNvSpPr>
            <a:spLocks noChangeArrowheads="1"/>
          </p:cNvSpPr>
          <p:nvPr/>
        </p:nvSpPr>
        <p:spPr bwMode="auto">
          <a:xfrm>
            <a:off x="2895600" y="5410200"/>
            <a:ext cx="685800" cy="304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1380" name="Rectangle 4"/>
          <p:cNvSpPr>
            <a:spLocks noChangeArrowheads="1"/>
          </p:cNvSpPr>
          <p:nvPr/>
        </p:nvSpPr>
        <p:spPr bwMode="auto">
          <a:xfrm>
            <a:off x="2895600" y="4800600"/>
            <a:ext cx="685800" cy="762000"/>
          </a:xfrm>
          <a:prstGeom prst="rect">
            <a:avLst/>
          </a:prstGeom>
          <a:solidFill>
            <a:schemeClr val="accent1"/>
          </a:solidFill>
          <a:ln w="9525">
            <a:noFill/>
            <a:miter lim="800000"/>
            <a:headEnd/>
            <a:tailEnd/>
          </a:ln>
          <a:effectLst/>
        </p:spPr>
        <p:txBody>
          <a:bodyPr wrap="none" anchor="ctr"/>
          <a:lstStyle/>
          <a:p>
            <a:endParaRPr lang="en-US"/>
          </a:p>
        </p:txBody>
      </p:sp>
      <p:sp>
        <p:nvSpPr>
          <p:cNvPr id="741381" name="Oval 5"/>
          <p:cNvSpPr>
            <a:spLocks noChangeArrowheads="1"/>
          </p:cNvSpPr>
          <p:nvPr/>
        </p:nvSpPr>
        <p:spPr bwMode="auto">
          <a:xfrm>
            <a:off x="2895600" y="4648200"/>
            <a:ext cx="685800" cy="304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1382" name="Line 6"/>
          <p:cNvSpPr>
            <a:spLocks noChangeShapeType="1"/>
          </p:cNvSpPr>
          <p:nvPr/>
        </p:nvSpPr>
        <p:spPr bwMode="auto">
          <a:xfrm>
            <a:off x="3581400" y="4800600"/>
            <a:ext cx="0" cy="762000"/>
          </a:xfrm>
          <a:prstGeom prst="line">
            <a:avLst/>
          </a:prstGeom>
          <a:noFill/>
          <a:ln w="9525">
            <a:solidFill>
              <a:schemeClr val="tx1"/>
            </a:solidFill>
            <a:round/>
            <a:headEnd/>
            <a:tailEnd/>
          </a:ln>
          <a:effectLst/>
        </p:spPr>
        <p:txBody>
          <a:bodyPr/>
          <a:lstStyle/>
          <a:p>
            <a:endParaRPr lang="en-US"/>
          </a:p>
        </p:txBody>
      </p:sp>
      <p:sp>
        <p:nvSpPr>
          <p:cNvPr id="741383" name="Line 7"/>
          <p:cNvSpPr>
            <a:spLocks noChangeShapeType="1"/>
          </p:cNvSpPr>
          <p:nvPr/>
        </p:nvSpPr>
        <p:spPr bwMode="auto">
          <a:xfrm>
            <a:off x="2895600" y="4800600"/>
            <a:ext cx="0" cy="762000"/>
          </a:xfrm>
          <a:prstGeom prst="line">
            <a:avLst/>
          </a:prstGeom>
          <a:noFill/>
          <a:ln w="9525">
            <a:solidFill>
              <a:schemeClr val="tx1"/>
            </a:solidFill>
            <a:round/>
            <a:headEnd/>
            <a:tailEnd/>
          </a:ln>
          <a:effectLst/>
        </p:spPr>
        <p:txBody>
          <a:bodyPr/>
          <a:lstStyle/>
          <a:p>
            <a:endParaRPr lang="en-US"/>
          </a:p>
        </p:txBody>
      </p:sp>
      <p:sp>
        <p:nvSpPr>
          <p:cNvPr id="741384" name="Oval 8"/>
          <p:cNvSpPr>
            <a:spLocks noChangeArrowheads="1"/>
          </p:cNvSpPr>
          <p:nvPr/>
        </p:nvSpPr>
        <p:spPr bwMode="auto">
          <a:xfrm>
            <a:off x="4267200" y="5410200"/>
            <a:ext cx="685800" cy="304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1385" name="Rectangle 9"/>
          <p:cNvSpPr>
            <a:spLocks noChangeArrowheads="1"/>
          </p:cNvSpPr>
          <p:nvPr/>
        </p:nvSpPr>
        <p:spPr bwMode="auto">
          <a:xfrm>
            <a:off x="4267200" y="4800600"/>
            <a:ext cx="685800" cy="762000"/>
          </a:xfrm>
          <a:prstGeom prst="rect">
            <a:avLst/>
          </a:prstGeom>
          <a:solidFill>
            <a:schemeClr val="accent1"/>
          </a:solidFill>
          <a:ln w="9525">
            <a:noFill/>
            <a:miter lim="800000"/>
            <a:headEnd/>
            <a:tailEnd/>
          </a:ln>
          <a:effectLst/>
        </p:spPr>
        <p:txBody>
          <a:bodyPr wrap="none" anchor="ctr"/>
          <a:lstStyle/>
          <a:p>
            <a:endParaRPr lang="en-US"/>
          </a:p>
        </p:txBody>
      </p:sp>
      <p:sp>
        <p:nvSpPr>
          <p:cNvPr id="741386" name="Oval 10"/>
          <p:cNvSpPr>
            <a:spLocks noChangeArrowheads="1"/>
          </p:cNvSpPr>
          <p:nvPr/>
        </p:nvSpPr>
        <p:spPr bwMode="auto">
          <a:xfrm>
            <a:off x="4267200" y="4648200"/>
            <a:ext cx="685800" cy="304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1387" name="Line 11"/>
          <p:cNvSpPr>
            <a:spLocks noChangeShapeType="1"/>
          </p:cNvSpPr>
          <p:nvPr/>
        </p:nvSpPr>
        <p:spPr bwMode="auto">
          <a:xfrm>
            <a:off x="4953000" y="4800600"/>
            <a:ext cx="0" cy="762000"/>
          </a:xfrm>
          <a:prstGeom prst="line">
            <a:avLst/>
          </a:prstGeom>
          <a:noFill/>
          <a:ln w="9525">
            <a:solidFill>
              <a:schemeClr val="tx1"/>
            </a:solidFill>
            <a:round/>
            <a:headEnd/>
            <a:tailEnd/>
          </a:ln>
          <a:effectLst/>
        </p:spPr>
        <p:txBody>
          <a:bodyPr/>
          <a:lstStyle/>
          <a:p>
            <a:endParaRPr lang="en-US"/>
          </a:p>
        </p:txBody>
      </p:sp>
      <p:sp>
        <p:nvSpPr>
          <p:cNvPr id="741388" name="Line 12"/>
          <p:cNvSpPr>
            <a:spLocks noChangeShapeType="1"/>
          </p:cNvSpPr>
          <p:nvPr/>
        </p:nvSpPr>
        <p:spPr bwMode="auto">
          <a:xfrm>
            <a:off x="4267200" y="4800600"/>
            <a:ext cx="0" cy="762000"/>
          </a:xfrm>
          <a:prstGeom prst="line">
            <a:avLst/>
          </a:prstGeom>
          <a:noFill/>
          <a:ln w="9525">
            <a:solidFill>
              <a:schemeClr val="tx1"/>
            </a:solidFill>
            <a:round/>
            <a:headEnd/>
            <a:tailEnd/>
          </a:ln>
          <a:effectLst/>
        </p:spPr>
        <p:txBody>
          <a:bodyPr/>
          <a:lstStyle/>
          <a:p>
            <a:endParaRPr lang="en-US"/>
          </a:p>
        </p:txBody>
      </p:sp>
      <p:sp>
        <p:nvSpPr>
          <p:cNvPr id="741389" name="Rectangle 13"/>
          <p:cNvSpPr>
            <a:spLocks noChangeArrowheads="1"/>
          </p:cNvSpPr>
          <p:nvPr/>
        </p:nvSpPr>
        <p:spPr bwMode="auto">
          <a:xfrm>
            <a:off x="685800" y="3429000"/>
            <a:ext cx="1066800" cy="381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41390" name="AutoShape 14"/>
          <p:cNvSpPr>
            <a:spLocks noChangeArrowheads="1"/>
          </p:cNvSpPr>
          <p:nvPr/>
        </p:nvSpPr>
        <p:spPr bwMode="auto">
          <a:xfrm>
            <a:off x="685800" y="3048000"/>
            <a:ext cx="1447800" cy="381000"/>
          </a:xfrm>
          <a:prstGeom prst="parallelogram">
            <a:avLst>
              <a:gd name="adj" fmla="val 95000"/>
            </a:avLst>
          </a:prstGeom>
          <a:solidFill>
            <a:schemeClr val="accent1"/>
          </a:solidFill>
          <a:ln w="9525">
            <a:solidFill>
              <a:schemeClr val="tx1"/>
            </a:solidFill>
            <a:miter lim="800000"/>
            <a:headEnd/>
            <a:tailEnd/>
          </a:ln>
          <a:effectLst/>
        </p:spPr>
        <p:txBody>
          <a:bodyPr wrap="none" anchor="ctr"/>
          <a:lstStyle/>
          <a:p>
            <a:endParaRPr lang="en-US"/>
          </a:p>
        </p:txBody>
      </p:sp>
      <p:sp>
        <p:nvSpPr>
          <p:cNvPr id="741391" name="AutoShape 15"/>
          <p:cNvSpPr>
            <a:spLocks noChangeArrowheads="1"/>
          </p:cNvSpPr>
          <p:nvPr/>
        </p:nvSpPr>
        <p:spPr bwMode="auto">
          <a:xfrm rot="16200000" flipH="1">
            <a:off x="1562100" y="3238500"/>
            <a:ext cx="762000" cy="381000"/>
          </a:xfrm>
          <a:prstGeom prst="parallelogram">
            <a:avLst>
              <a:gd name="adj" fmla="val 96657"/>
            </a:avLst>
          </a:prstGeom>
          <a:solidFill>
            <a:schemeClr val="accent1"/>
          </a:solidFill>
          <a:ln w="9525">
            <a:solidFill>
              <a:schemeClr val="tx1"/>
            </a:solidFill>
            <a:miter lim="800000"/>
            <a:headEnd/>
            <a:tailEnd/>
          </a:ln>
          <a:effectLst/>
        </p:spPr>
        <p:txBody>
          <a:bodyPr wrap="none" anchor="ctr"/>
          <a:lstStyle/>
          <a:p>
            <a:endParaRPr lang="en-US"/>
          </a:p>
        </p:txBody>
      </p:sp>
      <p:sp>
        <p:nvSpPr>
          <p:cNvPr id="741392" name="Oval 16"/>
          <p:cNvSpPr>
            <a:spLocks noChangeArrowheads="1"/>
          </p:cNvSpPr>
          <p:nvPr/>
        </p:nvSpPr>
        <p:spPr bwMode="auto">
          <a:xfrm>
            <a:off x="3048000" y="3505200"/>
            <a:ext cx="685800" cy="304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1393" name="Rectangle 17"/>
          <p:cNvSpPr>
            <a:spLocks noChangeArrowheads="1"/>
          </p:cNvSpPr>
          <p:nvPr/>
        </p:nvSpPr>
        <p:spPr bwMode="auto">
          <a:xfrm>
            <a:off x="3048000" y="3276600"/>
            <a:ext cx="685800" cy="381000"/>
          </a:xfrm>
          <a:prstGeom prst="rect">
            <a:avLst/>
          </a:prstGeom>
          <a:solidFill>
            <a:schemeClr val="accent1"/>
          </a:solidFill>
          <a:ln w="9525">
            <a:noFill/>
            <a:miter lim="800000"/>
            <a:headEnd/>
            <a:tailEnd/>
          </a:ln>
          <a:effectLst/>
        </p:spPr>
        <p:txBody>
          <a:bodyPr wrap="none" anchor="ctr"/>
          <a:lstStyle/>
          <a:p>
            <a:endParaRPr lang="en-US"/>
          </a:p>
        </p:txBody>
      </p:sp>
      <p:sp>
        <p:nvSpPr>
          <p:cNvPr id="741394" name="Oval 18"/>
          <p:cNvSpPr>
            <a:spLocks noChangeArrowheads="1"/>
          </p:cNvSpPr>
          <p:nvPr/>
        </p:nvSpPr>
        <p:spPr bwMode="auto">
          <a:xfrm>
            <a:off x="3048000" y="3124200"/>
            <a:ext cx="685800" cy="304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1395" name="Line 19"/>
          <p:cNvSpPr>
            <a:spLocks noChangeShapeType="1"/>
          </p:cNvSpPr>
          <p:nvPr/>
        </p:nvSpPr>
        <p:spPr bwMode="auto">
          <a:xfrm>
            <a:off x="3733800" y="3276600"/>
            <a:ext cx="0" cy="381000"/>
          </a:xfrm>
          <a:prstGeom prst="line">
            <a:avLst/>
          </a:prstGeom>
          <a:noFill/>
          <a:ln w="9525">
            <a:solidFill>
              <a:schemeClr val="tx1"/>
            </a:solidFill>
            <a:round/>
            <a:headEnd/>
            <a:tailEnd/>
          </a:ln>
          <a:effectLst/>
        </p:spPr>
        <p:txBody>
          <a:bodyPr/>
          <a:lstStyle/>
          <a:p>
            <a:endParaRPr lang="en-US"/>
          </a:p>
        </p:txBody>
      </p:sp>
      <p:sp>
        <p:nvSpPr>
          <p:cNvPr id="741396" name="Line 20"/>
          <p:cNvSpPr>
            <a:spLocks noChangeShapeType="1"/>
          </p:cNvSpPr>
          <p:nvPr/>
        </p:nvSpPr>
        <p:spPr bwMode="auto">
          <a:xfrm>
            <a:off x="3048000" y="3276600"/>
            <a:ext cx="0" cy="381000"/>
          </a:xfrm>
          <a:prstGeom prst="line">
            <a:avLst/>
          </a:prstGeom>
          <a:noFill/>
          <a:ln w="9525">
            <a:solidFill>
              <a:schemeClr val="tx1"/>
            </a:solidFill>
            <a:round/>
            <a:headEnd/>
            <a:tailEnd/>
          </a:ln>
          <a:effectLst/>
        </p:spPr>
        <p:txBody>
          <a:bodyPr/>
          <a:lstStyle/>
          <a:p>
            <a:endParaRPr lang="en-US"/>
          </a:p>
        </p:txBody>
      </p:sp>
      <p:sp>
        <p:nvSpPr>
          <p:cNvPr id="741397" name="Oval 21"/>
          <p:cNvSpPr>
            <a:spLocks noChangeArrowheads="1"/>
          </p:cNvSpPr>
          <p:nvPr/>
        </p:nvSpPr>
        <p:spPr bwMode="auto">
          <a:xfrm>
            <a:off x="4038600" y="3505200"/>
            <a:ext cx="685800" cy="304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1398" name="Rectangle 22"/>
          <p:cNvSpPr>
            <a:spLocks noChangeArrowheads="1"/>
          </p:cNvSpPr>
          <p:nvPr/>
        </p:nvSpPr>
        <p:spPr bwMode="auto">
          <a:xfrm>
            <a:off x="4038600" y="3276600"/>
            <a:ext cx="685800" cy="381000"/>
          </a:xfrm>
          <a:prstGeom prst="rect">
            <a:avLst/>
          </a:prstGeom>
          <a:solidFill>
            <a:schemeClr val="accent1"/>
          </a:solidFill>
          <a:ln w="9525">
            <a:noFill/>
            <a:miter lim="800000"/>
            <a:headEnd/>
            <a:tailEnd/>
          </a:ln>
          <a:effectLst/>
        </p:spPr>
        <p:txBody>
          <a:bodyPr wrap="none" anchor="ctr"/>
          <a:lstStyle/>
          <a:p>
            <a:endParaRPr lang="en-US"/>
          </a:p>
        </p:txBody>
      </p:sp>
      <p:sp>
        <p:nvSpPr>
          <p:cNvPr id="741399" name="Oval 23"/>
          <p:cNvSpPr>
            <a:spLocks noChangeArrowheads="1"/>
          </p:cNvSpPr>
          <p:nvPr/>
        </p:nvSpPr>
        <p:spPr bwMode="auto">
          <a:xfrm>
            <a:off x="4038600" y="3124200"/>
            <a:ext cx="685800" cy="304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1400" name="Line 24"/>
          <p:cNvSpPr>
            <a:spLocks noChangeShapeType="1"/>
          </p:cNvSpPr>
          <p:nvPr/>
        </p:nvSpPr>
        <p:spPr bwMode="auto">
          <a:xfrm>
            <a:off x="4724400" y="3276600"/>
            <a:ext cx="0" cy="381000"/>
          </a:xfrm>
          <a:prstGeom prst="line">
            <a:avLst/>
          </a:prstGeom>
          <a:noFill/>
          <a:ln w="9525">
            <a:solidFill>
              <a:schemeClr val="tx1"/>
            </a:solidFill>
            <a:round/>
            <a:headEnd/>
            <a:tailEnd/>
          </a:ln>
          <a:effectLst/>
        </p:spPr>
        <p:txBody>
          <a:bodyPr/>
          <a:lstStyle/>
          <a:p>
            <a:endParaRPr lang="en-US"/>
          </a:p>
        </p:txBody>
      </p:sp>
      <p:sp>
        <p:nvSpPr>
          <p:cNvPr id="741401" name="Line 25"/>
          <p:cNvSpPr>
            <a:spLocks noChangeShapeType="1"/>
          </p:cNvSpPr>
          <p:nvPr/>
        </p:nvSpPr>
        <p:spPr bwMode="auto">
          <a:xfrm>
            <a:off x="4038600" y="3276600"/>
            <a:ext cx="1588" cy="381000"/>
          </a:xfrm>
          <a:prstGeom prst="line">
            <a:avLst/>
          </a:prstGeom>
          <a:noFill/>
          <a:ln w="9525">
            <a:solidFill>
              <a:schemeClr val="tx1"/>
            </a:solidFill>
            <a:round/>
            <a:headEnd/>
            <a:tailEnd/>
          </a:ln>
          <a:effectLst/>
        </p:spPr>
        <p:txBody>
          <a:bodyPr/>
          <a:lstStyle/>
          <a:p>
            <a:endParaRPr lang="en-US"/>
          </a:p>
        </p:txBody>
      </p:sp>
      <p:sp>
        <p:nvSpPr>
          <p:cNvPr id="741402" name="Rectangle 26"/>
          <p:cNvSpPr>
            <a:spLocks noChangeArrowheads="1"/>
          </p:cNvSpPr>
          <p:nvPr/>
        </p:nvSpPr>
        <p:spPr bwMode="auto">
          <a:xfrm>
            <a:off x="4038600" y="4572000"/>
            <a:ext cx="1143000" cy="1219200"/>
          </a:xfrm>
          <a:prstGeom prst="rect">
            <a:avLst/>
          </a:prstGeom>
          <a:noFill/>
          <a:ln w="9525">
            <a:solidFill>
              <a:schemeClr val="tx1"/>
            </a:solidFill>
            <a:miter lim="800000"/>
            <a:headEnd/>
            <a:tailEnd/>
          </a:ln>
          <a:effectLst/>
        </p:spPr>
        <p:txBody>
          <a:bodyPr wrap="none" anchor="ctr"/>
          <a:lstStyle/>
          <a:p>
            <a:endParaRPr lang="en-US"/>
          </a:p>
        </p:txBody>
      </p:sp>
      <p:sp>
        <p:nvSpPr>
          <p:cNvPr id="741403" name="Rectangle 27"/>
          <p:cNvSpPr>
            <a:spLocks noChangeArrowheads="1"/>
          </p:cNvSpPr>
          <p:nvPr/>
        </p:nvSpPr>
        <p:spPr bwMode="auto">
          <a:xfrm>
            <a:off x="2667000" y="4572000"/>
            <a:ext cx="1143000" cy="1219200"/>
          </a:xfrm>
          <a:prstGeom prst="rect">
            <a:avLst/>
          </a:prstGeom>
          <a:noFill/>
          <a:ln w="9525">
            <a:solidFill>
              <a:schemeClr val="tx1"/>
            </a:solidFill>
            <a:miter lim="800000"/>
            <a:headEnd/>
            <a:tailEnd/>
          </a:ln>
          <a:effectLst/>
        </p:spPr>
        <p:txBody>
          <a:bodyPr wrap="none" anchor="ctr"/>
          <a:lstStyle/>
          <a:p>
            <a:endParaRPr lang="en-US"/>
          </a:p>
        </p:txBody>
      </p:sp>
      <p:sp>
        <p:nvSpPr>
          <p:cNvPr id="741404" name="Rectangle 28"/>
          <p:cNvSpPr>
            <a:spLocks noChangeArrowheads="1"/>
          </p:cNvSpPr>
          <p:nvPr/>
        </p:nvSpPr>
        <p:spPr bwMode="auto">
          <a:xfrm>
            <a:off x="2743200" y="2971800"/>
            <a:ext cx="2286000" cy="990600"/>
          </a:xfrm>
          <a:prstGeom prst="rect">
            <a:avLst/>
          </a:prstGeom>
          <a:noFill/>
          <a:ln w="9525">
            <a:solidFill>
              <a:schemeClr val="tx1"/>
            </a:solidFill>
            <a:miter lim="800000"/>
            <a:headEnd/>
            <a:tailEnd/>
          </a:ln>
          <a:effectLst/>
        </p:spPr>
        <p:txBody>
          <a:bodyPr wrap="none" anchor="ctr"/>
          <a:lstStyle/>
          <a:p>
            <a:endParaRPr lang="en-US"/>
          </a:p>
        </p:txBody>
      </p:sp>
      <p:sp>
        <p:nvSpPr>
          <p:cNvPr id="741405" name="Rectangle 29"/>
          <p:cNvSpPr>
            <a:spLocks noChangeArrowheads="1"/>
          </p:cNvSpPr>
          <p:nvPr/>
        </p:nvSpPr>
        <p:spPr bwMode="auto">
          <a:xfrm>
            <a:off x="457200" y="2971800"/>
            <a:ext cx="1905000" cy="990600"/>
          </a:xfrm>
          <a:prstGeom prst="rect">
            <a:avLst/>
          </a:prstGeom>
          <a:noFill/>
          <a:ln w="9525">
            <a:solidFill>
              <a:schemeClr val="tx1"/>
            </a:solidFill>
            <a:miter lim="800000"/>
            <a:headEnd/>
            <a:tailEnd/>
          </a:ln>
          <a:effectLst/>
        </p:spPr>
        <p:txBody>
          <a:bodyPr wrap="none" anchor="ctr"/>
          <a:lstStyle/>
          <a:p>
            <a:endParaRPr lang="en-US"/>
          </a:p>
        </p:txBody>
      </p:sp>
      <p:sp>
        <p:nvSpPr>
          <p:cNvPr id="741406" name="Rectangle 30"/>
          <p:cNvSpPr>
            <a:spLocks noChangeArrowheads="1"/>
          </p:cNvSpPr>
          <p:nvPr/>
        </p:nvSpPr>
        <p:spPr bwMode="auto">
          <a:xfrm>
            <a:off x="1600200" y="1752600"/>
            <a:ext cx="1905000" cy="762000"/>
          </a:xfrm>
          <a:prstGeom prst="rect">
            <a:avLst/>
          </a:prstGeom>
          <a:noFill/>
          <a:ln w="9525">
            <a:solidFill>
              <a:schemeClr val="tx1"/>
            </a:solidFill>
            <a:miter lim="800000"/>
            <a:headEnd/>
            <a:tailEnd/>
          </a:ln>
          <a:effectLst/>
        </p:spPr>
        <p:txBody>
          <a:bodyPr wrap="none" anchor="ctr"/>
          <a:lstStyle/>
          <a:p>
            <a:endParaRPr lang="en-US"/>
          </a:p>
        </p:txBody>
      </p:sp>
      <p:sp>
        <p:nvSpPr>
          <p:cNvPr id="741407" name="Oval 31"/>
          <p:cNvSpPr>
            <a:spLocks noChangeArrowheads="1"/>
          </p:cNvSpPr>
          <p:nvPr/>
        </p:nvSpPr>
        <p:spPr bwMode="auto">
          <a:xfrm>
            <a:off x="4038600" y="3124200"/>
            <a:ext cx="685800" cy="304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1408" name="Text Box 32"/>
          <p:cNvSpPr txBox="1">
            <a:spLocks noChangeArrowheads="1"/>
          </p:cNvSpPr>
          <p:nvPr/>
        </p:nvSpPr>
        <p:spPr bwMode="auto">
          <a:xfrm>
            <a:off x="2438400" y="2590800"/>
            <a:ext cx="285750" cy="457200"/>
          </a:xfrm>
          <a:prstGeom prst="rect">
            <a:avLst/>
          </a:prstGeom>
          <a:noFill/>
          <a:ln w="9525">
            <a:noFill/>
            <a:miter lim="800000"/>
            <a:headEnd/>
            <a:tailEnd/>
          </a:ln>
          <a:effectLst/>
        </p:spPr>
        <p:txBody>
          <a:bodyPr wrap="none">
            <a:spAutoFit/>
          </a:bodyPr>
          <a:lstStyle/>
          <a:p>
            <a:r>
              <a:rPr lang="en-US"/>
              <a:t>-</a:t>
            </a:r>
          </a:p>
        </p:txBody>
      </p:sp>
      <p:sp>
        <p:nvSpPr>
          <p:cNvPr id="741409" name="Text Box 33"/>
          <p:cNvSpPr txBox="1">
            <a:spLocks noChangeArrowheads="1"/>
          </p:cNvSpPr>
          <p:nvPr/>
        </p:nvSpPr>
        <p:spPr bwMode="auto">
          <a:xfrm>
            <a:off x="3733800" y="3962400"/>
            <a:ext cx="417513" cy="457200"/>
          </a:xfrm>
          <a:prstGeom prst="rect">
            <a:avLst/>
          </a:prstGeom>
          <a:noFill/>
          <a:ln w="9525">
            <a:noFill/>
            <a:miter lim="800000"/>
            <a:headEnd/>
            <a:tailEnd/>
          </a:ln>
          <a:effectLst/>
        </p:spPr>
        <p:txBody>
          <a:bodyPr wrap="none">
            <a:spAutoFit/>
          </a:bodyPr>
          <a:lstStyle/>
          <a:p>
            <a:r>
              <a:rPr lang="en-US" dirty="0">
                <a:sym typeface="Symbol" pitchFamily="18" charset="2"/>
              </a:rPr>
              <a:t></a:t>
            </a:r>
            <a:endParaRPr lang="en-US" dirty="0"/>
          </a:p>
        </p:txBody>
      </p:sp>
      <p:sp>
        <p:nvSpPr>
          <p:cNvPr id="741410" name="Text Box 34"/>
          <p:cNvSpPr txBox="1">
            <a:spLocks noChangeArrowheads="1"/>
          </p:cNvSpPr>
          <p:nvPr/>
        </p:nvSpPr>
        <p:spPr bwMode="auto">
          <a:xfrm>
            <a:off x="6248400" y="1752600"/>
            <a:ext cx="473075" cy="466725"/>
          </a:xfrm>
          <a:prstGeom prst="rect">
            <a:avLst/>
          </a:prstGeom>
          <a:noFill/>
          <a:ln w="9525">
            <a:solidFill>
              <a:schemeClr val="tx1"/>
            </a:solidFill>
            <a:miter lim="800000"/>
            <a:headEnd/>
            <a:tailEnd/>
          </a:ln>
          <a:effectLst/>
        </p:spPr>
        <p:txBody>
          <a:bodyPr>
            <a:spAutoFit/>
          </a:bodyPr>
          <a:lstStyle/>
          <a:p>
            <a:pPr algn="ctr"/>
            <a:r>
              <a:rPr lang="en-US"/>
              <a:t>-</a:t>
            </a:r>
          </a:p>
        </p:txBody>
      </p:sp>
      <p:sp>
        <p:nvSpPr>
          <p:cNvPr id="741411" name="Line 35"/>
          <p:cNvSpPr>
            <a:spLocks noChangeShapeType="1"/>
          </p:cNvSpPr>
          <p:nvPr/>
        </p:nvSpPr>
        <p:spPr bwMode="auto">
          <a:xfrm flipH="1">
            <a:off x="5638800" y="2209800"/>
            <a:ext cx="609600" cy="914400"/>
          </a:xfrm>
          <a:prstGeom prst="line">
            <a:avLst/>
          </a:prstGeom>
          <a:noFill/>
          <a:ln w="9525">
            <a:solidFill>
              <a:schemeClr val="tx1"/>
            </a:solidFill>
            <a:round/>
            <a:headEnd/>
            <a:tailEnd/>
          </a:ln>
          <a:effectLst/>
        </p:spPr>
        <p:txBody>
          <a:bodyPr/>
          <a:lstStyle/>
          <a:p>
            <a:endParaRPr lang="en-US"/>
          </a:p>
        </p:txBody>
      </p:sp>
      <p:sp>
        <p:nvSpPr>
          <p:cNvPr id="741412" name="Text Box 36"/>
          <p:cNvSpPr txBox="1">
            <a:spLocks noChangeArrowheads="1"/>
          </p:cNvSpPr>
          <p:nvPr/>
        </p:nvSpPr>
        <p:spPr bwMode="auto">
          <a:xfrm>
            <a:off x="5257800" y="3124200"/>
            <a:ext cx="768350" cy="466725"/>
          </a:xfrm>
          <a:prstGeom prst="rect">
            <a:avLst/>
          </a:prstGeom>
          <a:noFill/>
          <a:ln w="9525">
            <a:solidFill>
              <a:schemeClr val="tx1"/>
            </a:solidFill>
            <a:miter lim="800000"/>
            <a:headEnd/>
            <a:tailEnd/>
          </a:ln>
          <a:effectLst/>
        </p:spPr>
        <p:txBody>
          <a:bodyPr wrap="none">
            <a:spAutoFit/>
          </a:bodyPr>
          <a:lstStyle/>
          <a:p>
            <a:r>
              <a:rPr lang="en-US"/>
              <a:t>cube</a:t>
            </a:r>
          </a:p>
        </p:txBody>
      </p:sp>
      <p:sp>
        <p:nvSpPr>
          <p:cNvPr id="741413" name="Text Box 37"/>
          <p:cNvSpPr txBox="1">
            <a:spLocks noChangeArrowheads="1"/>
          </p:cNvSpPr>
          <p:nvPr/>
        </p:nvSpPr>
        <p:spPr bwMode="auto">
          <a:xfrm>
            <a:off x="5029200" y="2209800"/>
            <a:ext cx="958850" cy="641350"/>
          </a:xfrm>
          <a:prstGeom prst="rect">
            <a:avLst/>
          </a:prstGeom>
          <a:noFill/>
          <a:ln w="9525">
            <a:noFill/>
            <a:miter lim="800000"/>
            <a:headEnd/>
            <a:tailEnd/>
          </a:ln>
          <a:effectLst/>
        </p:spPr>
        <p:txBody>
          <a:bodyPr wrap="none">
            <a:spAutoFit/>
          </a:bodyPr>
          <a:lstStyle/>
          <a:p>
            <a:r>
              <a:rPr lang="en-US" sz="1800"/>
              <a:t>scale</a:t>
            </a:r>
          </a:p>
          <a:p>
            <a:r>
              <a:rPr lang="en-US" sz="1800"/>
              <a:t>translate</a:t>
            </a:r>
          </a:p>
        </p:txBody>
      </p:sp>
      <p:sp>
        <p:nvSpPr>
          <p:cNvPr id="741414" name="Line 38"/>
          <p:cNvSpPr>
            <a:spLocks noChangeShapeType="1"/>
          </p:cNvSpPr>
          <p:nvPr/>
        </p:nvSpPr>
        <p:spPr bwMode="auto">
          <a:xfrm>
            <a:off x="6705600" y="2209800"/>
            <a:ext cx="609600" cy="990600"/>
          </a:xfrm>
          <a:prstGeom prst="line">
            <a:avLst/>
          </a:prstGeom>
          <a:noFill/>
          <a:ln w="9525">
            <a:solidFill>
              <a:schemeClr val="tx1"/>
            </a:solidFill>
            <a:round/>
            <a:headEnd/>
            <a:tailEnd/>
          </a:ln>
          <a:effectLst/>
        </p:spPr>
        <p:txBody>
          <a:bodyPr/>
          <a:lstStyle/>
          <a:p>
            <a:endParaRPr lang="en-US"/>
          </a:p>
        </p:txBody>
      </p:sp>
      <p:sp>
        <p:nvSpPr>
          <p:cNvPr id="741415" name="Text Box 39"/>
          <p:cNvSpPr txBox="1">
            <a:spLocks noChangeArrowheads="1"/>
          </p:cNvSpPr>
          <p:nvPr/>
        </p:nvSpPr>
        <p:spPr bwMode="auto">
          <a:xfrm>
            <a:off x="7086600" y="3200400"/>
            <a:ext cx="473075" cy="466725"/>
          </a:xfrm>
          <a:prstGeom prst="rect">
            <a:avLst/>
          </a:prstGeom>
          <a:noFill/>
          <a:ln w="9525">
            <a:solidFill>
              <a:schemeClr val="tx1"/>
            </a:solidFill>
            <a:miter lim="800000"/>
            <a:headEnd/>
            <a:tailEnd/>
          </a:ln>
          <a:effectLst/>
        </p:spPr>
        <p:txBody>
          <a:bodyPr>
            <a:spAutoFit/>
          </a:bodyPr>
          <a:lstStyle/>
          <a:p>
            <a:pPr algn="ctr"/>
            <a:r>
              <a:rPr lang="en-US">
                <a:sym typeface="Symbol" pitchFamily="18" charset="2"/>
              </a:rPr>
              <a:t></a:t>
            </a:r>
          </a:p>
        </p:txBody>
      </p:sp>
      <p:sp>
        <p:nvSpPr>
          <p:cNvPr id="741416" name="Line 40"/>
          <p:cNvSpPr>
            <a:spLocks noChangeShapeType="1"/>
          </p:cNvSpPr>
          <p:nvPr/>
        </p:nvSpPr>
        <p:spPr bwMode="auto">
          <a:xfrm flipH="1">
            <a:off x="6629400" y="3657600"/>
            <a:ext cx="457200" cy="990600"/>
          </a:xfrm>
          <a:prstGeom prst="line">
            <a:avLst/>
          </a:prstGeom>
          <a:noFill/>
          <a:ln w="9525">
            <a:solidFill>
              <a:schemeClr val="tx1"/>
            </a:solidFill>
            <a:round/>
            <a:headEnd/>
            <a:tailEnd/>
          </a:ln>
          <a:effectLst/>
        </p:spPr>
        <p:txBody>
          <a:bodyPr/>
          <a:lstStyle/>
          <a:p>
            <a:endParaRPr lang="en-US"/>
          </a:p>
        </p:txBody>
      </p:sp>
      <p:sp>
        <p:nvSpPr>
          <p:cNvPr id="741417" name="Line 41"/>
          <p:cNvSpPr>
            <a:spLocks noChangeShapeType="1"/>
          </p:cNvSpPr>
          <p:nvPr/>
        </p:nvSpPr>
        <p:spPr bwMode="auto">
          <a:xfrm>
            <a:off x="7543800" y="3657600"/>
            <a:ext cx="457200" cy="990600"/>
          </a:xfrm>
          <a:prstGeom prst="line">
            <a:avLst/>
          </a:prstGeom>
          <a:noFill/>
          <a:ln w="9525">
            <a:solidFill>
              <a:schemeClr val="tx1"/>
            </a:solidFill>
            <a:round/>
            <a:headEnd/>
            <a:tailEnd/>
          </a:ln>
          <a:effectLst/>
        </p:spPr>
        <p:txBody>
          <a:bodyPr/>
          <a:lstStyle/>
          <a:p>
            <a:endParaRPr lang="en-US"/>
          </a:p>
        </p:txBody>
      </p:sp>
      <p:sp>
        <p:nvSpPr>
          <p:cNvPr id="741418" name="Text Box 42"/>
          <p:cNvSpPr txBox="1">
            <a:spLocks noChangeArrowheads="1"/>
          </p:cNvSpPr>
          <p:nvPr/>
        </p:nvSpPr>
        <p:spPr bwMode="auto">
          <a:xfrm>
            <a:off x="6019800" y="4648200"/>
            <a:ext cx="1190625" cy="466725"/>
          </a:xfrm>
          <a:prstGeom prst="rect">
            <a:avLst/>
          </a:prstGeom>
          <a:noFill/>
          <a:ln w="9525">
            <a:solidFill>
              <a:schemeClr val="tx1"/>
            </a:solidFill>
            <a:miter lim="800000"/>
            <a:headEnd/>
            <a:tailEnd/>
          </a:ln>
          <a:effectLst/>
        </p:spPr>
        <p:txBody>
          <a:bodyPr wrap="none">
            <a:spAutoFit/>
          </a:bodyPr>
          <a:lstStyle/>
          <a:p>
            <a:r>
              <a:rPr lang="en-US"/>
              <a:t>cylinder</a:t>
            </a:r>
          </a:p>
        </p:txBody>
      </p:sp>
      <p:sp>
        <p:nvSpPr>
          <p:cNvPr id="741419" name="Text Box 43"/>
          <p:cNvSpPr txBox="1">
            <a:spLocks noChangeArrowheads="1"/>
          </p:cNvSpPr>
          <p:nvPr/>
        </p:nvSpPr>
        <p:spPr bwMode="auto">
          <a:xfrm>
            <a:off x="7315200" y="4648200"/>
            <a:ext cx="1190625" cy="466725"/>
          </a:xfrm>
          <a:prstGeom prst="rect">
            <a:avLst/>
          </a:prstGeom>
          <a:noFill/>
          <a:ln w="9525">
            <a:solidFill>
              <a:schemeClr val="tx1"/>
            </a:solidFill>
            <a:miter lim="800000"/>
            <a:headEnd/>
            <a:tailEnd/>
          </a:ln>
          <a:effectLst/>
        </p:spPr>
        <p:txBody>
          <a:bodyPr wrap="none">
            <a:spAutoFit/>
          </a:bodyPr>
          <a:lstStyle/>
          <a:p>
            <a:r>
              <a:rPr lang="en-US"/>
              <a:t>cylinder</a:t>
            </a:r>
          </a:p>
        </p:txBody>
      </p:sp>
      <p:sp>
        <p:nvSpPr>
          <p:cNvPr id="741420" name="Text Box 44"/>
          <p:cNvSpPr txBox="1">
            <a:spLocks noChangeArrowheads="1"/>
          </p:cNvSpPr>
          <p:nvPr/>
        </p:nvSpPr>
        <p:spPr bwMode="auto">
          <a:xfrm>
            <a:off x="5867400" y="3733800"/>
            <a:ext cx="958850" cy="641350"/>
          </a:xfrm>
          <a:prstGeom prst="rect">
            <a:avLst/>
          </a:prstGeom>
          <a:noFill/>
          <a:ln w="9525">
            <a:noFill/>
            <a:miter lim="800000"/>
            <a:headEnd/>
            <a:tailEnd/>
          </a:ln>
          <a:effectLst/>
        </p:spPr>
        <p:txBody>
          <a:bodyPr wrap="none">
            <a:spAutoFit/>
          </a:bodyPr>
          <a:lstStyle/>
          <a:p>
            <a:r>
              <a:rPr lang="en-US" sz="1800"/>
              <a:t>scale</a:t>
            </a:r>
          </a:p>
          <a:p>
            <a:r>
              <a:rPr lang="en-US" sz="1800"/>
              <a:t>translate</a:t>
            </a:r>
          </a:p>
        </p:txBody>
      </p:sp>
      <p:sp>
        <p:nvSpPr>
          <p:cNvPr id="741421" name="Text Box 45"/>
          <p:cNvSpPr txBox="1">
            <a:spLocks noChangeArrowheads="1"/>
          </p:cNvSpPr>
          <p:nvPr/>
        </p:nvSpPr>
        <p:spPr bwMode="auto">
          <a:xfrm>
            <a:off x="7772400" y="3733800"/>
            <a:ext cx="958850" cy="641350"/>
          </a:xfrm>
          <a:prstGeom prst="rect">
            <a:avLst/>
          </a:prstGeom>
          <a:noFill/>
          <a:ln w="9525">
            <a:noFill/>
            <a:miter lim="800000"/>
            <a:headEnd/>
            <a:tailEnd/>
          </a:ln>
          <a:effectLst/>
        </p:spPr>
        <p:txBody>
          <a:bodyPr wrap="none">
            <a:spAutoFit/>
          </a:bodyPr>
          <a:lstStyle/>
          <a:p>
            <a:r>
              <a:rPr lang="en-US" sz="1800"/>
              <a:t>scale</a:t>
            </a:r>
          </a:p>
          <a:p>
            <a:r>
              <a:rPr lang="en-US" sz="1800"/>
              <a:t>translate</a:t>
            </a:r>
          </a:p>
        </p:txBody>
      </p:sp>
      <p:cxnSp>
        <p:nvCxnSpPr>
          <p:cNvPr id="741423" name="AutoShape 47"/>
          <p:cNvCxnSpPr>
            <a:cxnSpLocks noChangeShapeType="1"/>
            <a:stCxn id="741403" idx="0"/>
            <a:endCxn id="741404" idx="2"/>
          </p:cNvCxnSpPr>
          <p:nvPr/>
        </p:nvCxnSpPr>
        <p:spPr bwMode="auto">
          <a:xfrm flipV="1">
            <a:off x="3238500" y="3962400"/>
            <a:ext cx="647700" cy="609600"/>
          </a:xfrm>
          <a:prstGeom prst="straightConnector1">
            <a:avLst/>
          </a:prstGeom>
          <a:noFill/>
          <a:ln w="9525">
            <a:solidFill>
              <a:schemeClr val="tx1"/>
            </a:solidFill>
            <a:round/>
            <a:headEnd/>
            <a:tailEnd/>
          </a:ln>
          <a:effectLst/>
        </p:spPr>
      </p:cxnSp>
      <p:cxnSp>
        <p:nvCxnSpPr>
          <p:cNvPr id="741424" name="AutoShape 48"/>
          <p:cNvCxnSpPr>
            <a:cxnSpLocks noChangeShapeType="1"/>
            <a:stCxn id="741402" idx="0"/>
            <a:endCxn id="741404" idx="2"/>
          </p:cNvCxnSpPr>
          <p:nvPr/>
        </p:nvCxnSpPr>
        <p:spPr bwMode="auto">
          <a:xfrm flipH="1" flipV="1">
            <a:off x="3886200" y="3962400"/>
            <a:ext cx="723900" cy="609600"/>
          </a:xfrm>
          <a:prstGeom prst="straightConnector1">
            <a:avLst/>
          </a:prstGeom>
          <a:noFill/>
          <a:ln w="9525">
            <a:solidFill>
              <a:schemeClr val="tx1"/>
            </a:solidFill>
            <a:round/>
            <a:headEnd/>
            <a:tailEnd/>
          </a:ln>
          <a:effectLst/>
        </p:spPr>
      </p:cxnSp>
      <p:cxnSp>
        <p:nvCxnSpPr>
          <p:cNvPr id="741425" name="AutoShape 49"/>
          <p:cNvCxnSpPr>
            <a:cxnSpLocks noChangeShapeType="1"/>
            <a:stCxn id="741405" idx="0"/>
            <a:endCxn id="741406" idx="2"/>
          </p:cNvCxnSpPr>
          <p:nvPr/>
        </p:nvCxnSpPr>
        <p:spPr bwMode="auto">
          <a:xfrm flipV="1">
            <a:off x="1409700" y="2514600"/>
            <a:ext cx="1143000" cy="457200"/>
          </a:xfrm>
          <a:prstGeom prst="straightConnector1">
            <a:avLst/>
          </a:prstGeom>
          <a:noFill/>
          <a:ln w="9525">
            <a:solidFill>
              <a:schemeClr val="tx1"/>
            </a:solidFill>
            <a:round/>
            <a:headEnd/>
            <a:tailEnd/>
          </a:ln>
          <a:effectLst/>
        </p:spPr>
      </p:cxnSp>
      <p:cxnSp>
        <p:nvCxnSpPr>
          <p:cNvPr id="741426" name="AutoShape 50"/>
          <p:cNvCxnSpPr>
            <a:cxnSpLocks noChangeShapeType="1"/>
            <a:stCxn id="741404" idx="0"/>
            <a:endCxn id="741406" idx="2"/>
          </p:cNvCxnSpPr>
          <p:nvPr/>
        </p:nvCxnSpPr>
        <p:spPr bwMode="auto">
          <a:xfrm flipH="1" flipV="1">
            <a:off x="2552700" y="2514600"/>
            <a:ext cx="1333500" cy="457200"/>
          </a:xfrm>
          <a:prstGeom prst="straightConnector1">
            <a:avLst/>
          </a:prstGeom>
          <a:noFill/>
          <a:ln w="9525">
            <a:solidFill>
              <a:schemeClr val="tx1"/>
            </a:solidFill>
            <a:round/>
            <a:headEnd/>
            <a:tailEnd/>
          </a:ln>
          <a:effectLst/>
        </p:spPr>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2402" name="Rectangle 2"/>
          <p:cNvSpPr>
            <a:spLocks noGrp="1" noChangeArrowheads="1"/>
          </p:cNvSpPr>
          <p:nvPr>
            <p:ph type="title"/>
          </p:nvPr>
        </p:nvSpPr>
        <p:spPr/>
        <p:txBody>
          <a:bodyPr/>
          <a:lstStyle/>
          <a:p>
            <a:r>
              <a:rPr lang="en-US" dirty="0"/>
              <a:t>Sweep Objects</a:t>
            </a:r>
          </a:p>
        </p:txBody>
      </p:sp>
      <p:sp>
        <p:nvSpPr>
          <p:cNvPr id="742403" name="Rectangle 3"/>
          <p:cNvSpPr>
            <a:spLocks noGrp="1" noChangeArrowheads="1"/>
          </p:cNvSpPr>
          <p:nvPr>
            <p:ph type="body" idx="1"/>
          </p:nvPr>
        </p:nvSpPr>
        <p:spPr>
          <a:xfrm>
            <a:off x="512134" y="1676400"/>
            <a:ext cx="7924800" cy="1981200"/>
          </a:xfrm>
        </p:spPr>
        <p:txBody>
          <a:bodyPr/>
          <a:lstStyle/>
          <a:p>
            <a:pPr>
              <a:lnSpc>
                <a:spcPct val="90000"/>
              </a:lnSpc>
            </a:pPr>
            <a:r>
              <a:rPr lang="en-US" sz="2000" dirty="0"/>
              <a:t>Define a </a:t>
            </a:r>
            <a:r>
              <a:rPr lang="en-US" sz="2000" i="1" dirty="0"/>
              <a:t>polygon</a:t>
            </a:r>
            <a:r>
              <a:rPr lang="en-US" sz="2000" dirty="0"/>
              <a:t> by its edges</a:t>
            </a:r>
          </a:p>
          <a:p>
            <a:pPr>
              <a:lnSpc>
                <a:spcPct val="90000"/>
              </a:lnSpc>
            </a:pPr>
            <a:r>
              <a:rPr lang="en-US" sz="2000" dirty="0"/>
              <a:t>Sweep it along a </a:t>
            </a:r>
            <a:r>
              <a:rPr lang="en-US" sz="2000" i="1" dirty="0"/>
              <a:t>path</a:t>
            </a:r>
          </a:p>
          <a:p>
            <a:pPr>
              <a:lnSpc>
                <a:spcPct val="90000"/>
              </a:lnSpc>
            </a:pPr>
            <a:r>
              <a:rPr lang="en-US" sz="2000" dirty="0"/>
              <a:t>The path taken by the edges form a surface - the sweep surface</a:t>
            </a:r>
          </a:p>
          <a:p>
            <a:pPr>
              <a:lnSpc>
                <a:spcPct val="90000"/>
              </a:lnSpc>
            </a:pPr>
            <a:r>
              <a:rPr lang="en-US" sz="2000" dirty="0"/>
              <a:t>Special cases</a:t>
            </a:r>
          </a:p>
          <a:p>
            <a:pPr lvl="1">
              <a:lnSpc>
                <a:spcPct val="90000"/>
              </a:lnSpc>
            </a:pPr>
            <a:r>
              <a:rPr lang="en-US" sz="1800" dirty="0"/>
              <a:t>Surface of revolution: Rotate edges about an axis</a:t>
            </a:r>
          </a:p>
          <a:p>
            <a:pPr lvl="1">
              <a:lnSpc>
                <a:spcPct val="90000"/>
              </a:lnSpc>
            </a:pPr>
            <a:r>
              <a:rPr lang="en-US" sz="1800" dirty="0"/>
              <a:t>Extrusion: Sweep along a straight line</a:t>
            </a:r>
          </a:p>
          <a:p>
            <a:pPr>
              <a:lnSpc>
                <a:spcPct val="90000"/>
              </a:lnSpc>
            </a:pPr>
            <a:endParaRPr lang="en-US" sz="2000" dirty="0"/>
          </a:p>
        </p:txBody>
      </p:sp>
      <p:sp>
        <p:nvSpPr>
          <p:cNvPr id="742404" name="Line 4"/>
          <p:cNvSpPr>
            <a:spLocks noChangeShapeType="1"/>
          </p:cNvSpPr>
          <p:nvPr/>
        </p:nvSpPr>
        <p:spPr bwMode="auto">
          <a:xfrm>
            <a:off x="914400" y="3886200"/>
            <a:ext cx="304800" cy="304800"/>
          </a:xfrm>
          <a:prstGeom prst="line">
            <a:avLst/>
          </a:prstGeom>
          <a:noFill/>
          <a:ln w="9525">
            <a:solidFill>
              <a:schemeClr val="tx1"/>
            </a:solidFill>
            <a:round/>
            <a:headEnd/>
            <a:tailEnd/>
          </a:ln>
          <a:effectLst/>
        </p:spPr>
        <p:txBody>
          <a:bodyPr/>
          <a:lstStyle/>
          <a:p>
            <a:endParaRPr lang="en-US"/>
          </a:p>
        </p:txBody>
      </p:sp>
      <p:sp>
        <p:nvSpPr>
          <p:cNvPr id="742405" name="Line 5"/>
          <p:cNvSpPr>
            <a:spLocks noChangeShapeType="1"/>
          </p:cNvSpPr>
          <p:nvPr/>
        </p:nvSpPr>
        <p:spPr bwMode="auto">
          <a:xfrm>
            <a:off x="1219200" y="4191000"/>
            <a:ext cx="0" cy="457200"/>
          </a:xfrm>
          <a:prstGeom prst="line">
            <a:avLst/>
          </a:prstGeom>
          <a:noFill/>
          <a:ln w="9525">
            <a:solidFill>
              <a:schemeClr val="tx1"/>
            </a:solidFill>
            <a:round/>
            <a:headEnd/>
            <a:tailEnd/>
          </a:ln>
          <a:effectLst/>
        </p:spPr>
        <p:txBody>
          <a:bodyPr/>
          <a:lstStyle/>
          <a:p>
            <a:endParaRPr lang="en-US"/>
          </a:p>
        </p:txBody>
      </p:sp>
      <p:sp>
        <p:nvSpPr>
          <p:cNvPr id="742406" name="Line 6"/>
          <p:cNvSpPr>
            <a:spLocks noChangeShapeType="1"/>
          </p:cNvSpPr>
          <p:nvPr/>
        </p:nvSpPr>
        <p:spPr bwMode="auto">
          <a:xfrm flipH="1">
            <a:off x="914400" y="4648200"/>
            <a:ext cx="304800" cy="304800"/>
          </a:xfrm>
          <a:prstGeom prst="line">
            <a:avLst/>
          </a:prstGeom>
          <a:noFill/>
          <a:ln w="9525">
            <a:solidFill>
              <a:schemeClr val="tx1"/>
            </a:solidFill>
            <a:round/>
            <a:headEnd/>
            <a:tailEnd/>
          </a:ln>
          <a:effectLst/>
        </p:spPr>
        <p:txBody>
          <a:bodyPr/>
          <a:lstStyle/>
          <a:p>
            <a:endParaRPr lang="en-US"/>
          </a:p>
        </p:txBody>
      </p:sp>
      <p:sp>
        <p:nvSpPr>
          <p:cNvPr id="742407" name="Line 7"/>
          <p:cNvSpPr>
            <a:spLocks noChangeShapeType="1"/>
          </p:cNvSpPr>
          <p:nvPr/>
        </p:nvSpPr>
        <p:spPr bwMode="auto">
          <a:xfrm>
            <a:off x="685800" y="3657600"/>
            <a:ext cx="0" cy="1600200"/>
          </a:xfrm>
          <a:prstGeom prst="line">
            <a:avLst/>
          </a:prstGeom>
          <a:noFill/>
          <a:ln w="9525">
            <a:solidFill>
              <a:schemeClr val="tx1"/>
            </a:solidFill>
            <a:prstDash val="dash"/>
            <a:round/>
            <a:headEnd/>
            <a:tailEnd/>
          </a:ln>
          <a:effectLst/>
        </p:spPr>
        <p:txBody>
          <a:bodyPr/>
          <a:lstStyle/>
          <a:p>
            <a:endParaRPr lang="en-US"/>
          </a:p>
        </p:txBody>
      </p:sp>
      <p:sp>
        <p:nvSpPr>
          <p:cNvPr id="742408" name="Line 8"/>
          <p:cNvSpPr>
            <a:spLocks noChangeShapeType="1"/>
          </p:cNvSpPr>
          <p:nvPr/>
        </p:nvSpPr>
        <p:spPr bwMode="auto">
          <a:xfrm>
            <a:off x="1524000" y="4419600"/>
            <a:ext cx="457200" cy="0"/>
          </a:xfrm>
          <a:prstGeom prst="line">
            <a:avLst/>
          </a:prstGeom>
          <a:noFill/>
          <a:ln w="9525">
            <a:solidFill>
              <a:schemeClr val="tx1"/>
            </a:solidFill>
            <a:round/>
            <a:headEnd/>
            <a:tailEnd type="triangle" w="med" len="med"/>
          </a:ln>
          <a:effectLst/>
        </p:spPr>
        <p:txBody>
          <a:bodyPr/>
          <a:lstStyle/>
          <a:p>
            <a:endParaRPr lang="en-US"/>
          </a:p>
        </p:txBody>
      </p:sp>
      <p:sp>
        <p:nvSpPr>
          <p:cNvPr id="742409" name="Line 9"/>
          <p:cNvSpPr>
            <a:spLocks noChangeShapeType="1"/>
          </p:cNvSpPr>
          <p:nvPr/>
        </p:nvSpPr>
        <p:spPr bwMode="auto">
          <a:xfrm>
            <a:off x="2895600" y="3886200"/>
            <a:ext cx="304800" cy="304800"/>
          </a:xfrm>
          <a:prstGeom prst="line">
            <a:avLst/>
          </a:prstGeom>
          <a:noFill/>
          <a:ln w="9525">
            <a:solidFill>
              <a:schemeClr val="tx1"/>
            </a:solidFill>
            <a:round/>
            <a:headEnd/>
            <a:tailEnd/>
          </a:ln>
          <a:effectLst/>
        </p:spPr>
        <p:txBody>
          <a:bodyPr/>
          <a:lstStyle/>
          <a:p>
            <a:endParaRPr lang="en-US"/>
          </a:p>
        </p:txBody>
      </p:sp>
      <p:sp>
        <p:nvSpPr>
          <p:cNvPr id="742410" name="Line 10"/>
          <p:cNvSpPr>
            <a:spLocks noChangeShapeType="1"/>
          </p:cNvSpPr>
          <p:nvPr/>
        </p:nvSpPr>
        <p:spPr bwMode="auto">
          <a:xfrm>
            <a:off x="3200400" y="4191000"/>
            <a:ext cx="0" cy="457200"/>
          </a:xfrm>
          <a:prstGeom prst="line">
            <a:avLst/>
          </a:prstGeom>
          <a:noFill/>
          <a:ln w="9525">
            <a:solidFill>
              <a:schemeClr val="tx1"/>
            </a:solidFill>
            <a:round/>
            <a:headEnd/>
            <a:tailEnd/>
          </a:ln>
          <a:effectLst/>
        </p:spPr>
        <p:txBody>
          <a:bodyPr/>
          <a:lstStyle/>
          <a:p>
            <a:endParaRPr lang="en-US"/>
          </a:p>
        </p:txBody>
      </p:sp>
      <p:sp>
        <p:nvSpPr>
          <p:cNvPr id="742411" name="Line 11"/>
          <p:cNvSpPr>
            <a:spLocks noChangeShapeType="1"/>
          </p:cNvSpPr>
          <p:nvPr/>
        </p:nvSpPr>
        <p:spPr bwMode="auto">
          <a:xfrm flipH="1">
            <a:off x="2895600" y="4648200"/>
            <a:ext cx="304800" cy="304800"/>
          </a:xfrm>
          <a:prstGeom prst="line">
            <a:avLst/>
          </a:prstGeom>
          <a:noFill/>
          <a:ln w="9525">
            <a:solidFill>
              <a:schemeClr val="tx1"/>
            </a:solidFill>
            <a:round/>
            <a:headEnd/>
            <a:tailEnd/>
          </a:ln>
          <a:effectLst/>
        </p:spPr>
        <p:txBody>
          <a:bodyPr/>
          <a:lstStyle/>
          <a:p>
            <a:endParaRPr lang="en-US"/>
          </a:p>
        </p:txBody>
      </p:sp>
      <p:sp>
        <p:nvSpPr>
          <p:cNvPr id="742412" name="Oval 12"/>
          <p:cNvSpPr>
            <a:spLocks noChangeArrowheads="1"/>
          </p:cNvSpPr>
          <p:nvPr/>
        </p:nvSpPr>
        <p:spPr bwMode="auto">
          <a:xfrm>
            <a:off x="2133600" y="4495800"/>
            <a:ext cx="1066800" cy="304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2413" name="Oval 13"/>
          <p:cNvSpPr>
            <a:spLocks noChangeArrowheads="1"/>
          </p:cNvSpPr>
          <p:nvPr/>
        </p:nvSpPr>
        <p:spPr bwMode="auto">
          <a:xfrm>
            <a:off x="2438400" y="4876800"/>
            <a:ext cx="4572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2414" name="Rectangle 14"/>
          <p:cNvSpPr>
            <a:spLocks noChangeArrowheads="1"/>
          </p:cNvSpPr>
          <p:nvPr/>
        </p:nvSpPr>
        <p:spPr bwMode="auto">
          <a:xfrm>
            <a:off x="2133600" y="4191000"/>
            <a:ext cx="1066800" cy="457200"/>
          </a:xfrm>
          <a:prstGeom prst="rect">
            <a:avLst/>
          </a:prstGeom>
          <a:solidFill>
            <a:schemeClr val="accent1"/>
          </a:solidFill>
          <a:ln w="9525">
            <a:noFill/>
            <a:miter lim="800000"/>
            <a:headEnd/>
            <a:tailEnd/>
          </a:ln>
          <a:effectLst/>
        </p:spPr>
        <p:txBody>
          <a:bodyPr wrap="none" anchor="ctr"/>
          <a:lstStyle/>
          <a:p>
            <a:endParaRPr lang="en-US"/>
          </a:p>
        </p:txBody>
      </p:sp>
      <p:sp>
        <p:nvSpPr>
          <p:cNvPr id="742415" name="Oval 15"/>
          <p:cNvSpPr>
            <a:spLocks noChangeArrowheads="1"/>
          </p:cNvSpPr>
          <p:nvPr/>
        </p:nvSpPr>
        <p:spPr bwMode="auto">
          <a:xfrm>
            <a:off x="2133600" y="4038600"/>
            <a:ext cx="1066800" cy="304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2416" name="Line 16"/>
          <p:cNvSpPr>
            <a:spLocks noChangeShapeType="1"/>
          </p:cNvSpPr>
          <p:nvPr/>
        </p:nvSpPr>
        <p:spPr bwMode="auto">
          <a:xfrm flipH="1">
            <a:off x="2133600" y="3886200"/>
            <a:ext cx="304800" cy="304800"/>
          </a:xfrm>
          <a:prstGeom prst="line">
            <a:avLst/>
          </a:prstGeom>
          <a:noFill/>
          <a:ln w="9525">
            <a:solidFill>
              <a:schemeClr val="tx1"/>
            </a:solidFill>
            <a:round/>
            <a:headEnd/>
            <a:tailEnd/>
          </a:ln>
          <a:effectLst/>
        </p:spPr>
        <p:txBody>
          <a:bodyPr/>
          <a:lstStyle/>
          <a:p>
            <a:endParaRPr lang="en-US"/>
          </a:p>
        </p:txBody>
      </p:sp>
      <p:sp>
        <p:nvSpPr>
          <p:cNvPr id="742417" name="AutoShape 17"/>
          <p:cNvSpPr>
            <a:spLocks noChangeArrowheads="1"/>
          </p:cNvSpPr>
          <p:nvPr/>
        </p:nvSpPr>
        <p:spPr bwMode="auto">
          <a:xfrm flipH="1">
            <a:off x="2133600" y="3886200"/>
            <a:ext cx="304800" cy="304800"/>
          </a:xfrm>
          <a:prstGeom prst="rtTriangle">
            <a:avLst/>
          </a:prstGeom>
          <a:solidFill>
            <a:schemeClr val="accent1"/>
          </a:solidFill>
          <a:ln w="9525">
            <a:noFill/>
            <a:miter lim="800000"/>
            <a:headEnd/>
            <a:tailEnd/>
          </a:ln>
          <a:effectLst/>
        </p:spPr>
        <p:txBody>
          <a:bodyPr wrap="none" anchor="ctr"/>
          <a:lstStyle/>
          <a:p>
            <a:endParaRPr lang="en-US"/>
          </a:p>
        </p:txBody>
      </p:sp>
      <p:sp>
        <p:nvSpPr>
          <p:cNvPr id="742418" name="Line 18"/>
          <p:cNvSpPr>
            <a:spLocks noChangeShapeType="1"/>
          </p:cNvSpPr>
          <p:nvPr/>
        </p:nvSpPr>
        <p:spPr bwMode="auto">
          <a:xfrm flipH="1">
            <a:off x="2133600" y="3886200"/>
            <a:ext cx="304800" cy="304800"/>
          </a:xfrm>
          <a:prstGeom prst="line">
            <a:avLst/>
          </a:prstGeom>
          <a:noFill/>
          <a:ln w="9525">
            <a:solidFill>
              <a:schemeClr val="tx1"/>
            </a:solidFill>
            <a:round/>
            <a:headEnd/>
            <a:tailEnd/>
          </a:ln>
          <a:effectLst/>
        </p:spPr>
        <p:txBody>
          <a:bodyPr/>
          <a:lstStyle/>
          <a:p>
            <a:endParaRPr lang="en-US"/>
          </a:p>
        </p:txBody>
      </p:sp>
      <p:sp>
        <p:nvSpPr>
          <p:cNvPr id="742419" name="AutoShape 19"/>
          <p:cNvSpPr>
            <a:spLocks noChangeArrowheads="1"/>
          </p:cNvSpPr>
          <p:nvPr/>
        </p:nvSpPr>
        <p:spPr bwMode="auto">
          <a:xfrm>
            <a:off x="2895600" y="3886200"/>
            <a:ext cx="304800" cy="304800"/>
          </a:xfrm>
          <a:prstGeom prst="rtTriangle">
            <a:avLst/>
          </a:prstGeom>
          <a:solidFill>
            <a:schemeClr val="accent1"/>
          </a:solidFill>
          <a:ln w="9525">
            <a:solidFill>
              <a:schemeClr val="accent1"/>
            </a:solidFill>
            <a:miter lim="800000"/>
            <a:headEnd/>
            <a:tailEnd/>
          </a:ln>
          <a:effectLst/>
        </p:spPr>
        <p:txBody>
          <a:bodyPr wrap="none" anchor="ctr"/>
          <a:lstStyle/>
          <a:p>
            <a:endParaRPr lang="en-US"/>
          </a:p>
        </p:txBody>
      </p:sp>
      <p:sp>
        <p:nvSpPr>
          <p:cNvPr id="742420" name="Rectangle 20"/>
          <p:cNvSpPr>
            <a:spLocks noChangeArrowheads="1"/>
          </p:cNvSpPr>
          <p:nvPr/>
        </p:nvSpPr>
        <p:spPr bwMode="auto">
          <a:xfrm>
            <a:off x="2438400" y="3886200"/>
            <a:ext cx="457200" cy="304800"/>
          </a:xfrm>
          <a:prstGeom prst="rect">
            <a:avLst/>
          </a:prstGeom>
          <a:solidFill>
            <a:schemeClr val="accent1"/>
          </a:solidFill>
          <a:ln w="9525">
            <a:noFill/>
            <a:miter lim="800000"/>
            <a:headEnd/>
            <a:tailEnd/>
          </a:ln>
          <a:effectLst/>
        </p:spPr>
        <p:txBody>
          <a:bodyPr wrap="none" anchor="ctr"/>
          <a:lstStyle/>
          <a:p>
            <a:endParaRPr lang="en-US"/>
          </a:p>
        </p:txBody>
      </p:sp>
      <p:sp>
        <p:nvSpPr>
          <p:cNvPr id="742421" name="Oval 21"/>
          <p:cNvSpPr>
            <a:spLocks noChangeArrowheads="1"/>
          </p:cNvSpPr>
          <p:nvPr/>
        </p:nvSpPr>
        <p:spPr bwMode="auto">
          <a:xfrm>
            <a:off x="2438400" y="3810000"/>
            <a:ext cx="4572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2422" name="Rectangle 22"/>
          <p:cNvSpPr>
            <a:spLocks noChangeArrowheads="1"/>
          </p:cNvSpPr>
          <p:nvPr/>
        </p:nvSpPr>
        <p:spPr bwMode="auto">
          <a:xfrm>
            <a:off x="2438400" y="4648200"/>
            <a:ext cx="457200" cy="304800"/>
          </a:xfrm>
          <a:prstGeom prst="rect">
            <a:avLst/>
          </a:prstGeom>
          <a:solidFill>
            <a:schemeClr val="accent1"/>
          </a:solidFill>
          <a:ln w="9525">
            <a:noFill/>
            <a:miter lim="800000"/>
            <a:headEnd/>
            <a:tailEnd/>
          </a:ln>
          <a:effectLst/>
        </p:spPr>
        <p:txBody>
          <a:bodyPr wrap="none" anchor="ctr"/>
          <a:lstStyle/>
          <a:p>
            <a:endParaRPr lang="en-US"/>
          </a:p>
        </p:txBody>
      </p:sp>
      <p:sp>
        <p:nvSpPr>
          <p:cNvPr id="742423" name="AutoShape 23"/>
          <p:cNvSpPr>
            <a:spLocks noChangeArrowheads="1"/>
          </p:cNvSpPr>
          <p:nvPr/>
        </p:nvSpPr>
        <p:spPr bwMode="auto">
          <a:xfrm flipH="1" flipV="1">
            <a:off x="2133600" y="4648200"/>
            <a:ext cx="304800" cy="304800"/>
          </a:xfrm>
          <a:prstGeom prst="rtTriangle">
            <a:avLst/>
          </a:prstGeom>
          <a:solidFill>
            <a:schemeClr val="accent1"/>
          </a:solidFill>
          <a:ln w="9525">
            <a:noFill/>
            <a:miter lim="800000"/>
            <a:headEnd/>
            <a:tailEnd/>
          </a:ln>
          <a:effectLst/>
        </p:spPr>
        <p:txBody>
          <a:bodyPr wrap="none" anchor="ctr"/>
          <a:lstStyle/>
          <a:p>
            <a:endParaRPr lang="en-US"/>
          </a:p>
        </p:txBody>
      </p:sp>
      <p:sp>
        <p:nvSpPr>
          <p:cNvPr id="742424" name="AutoShape 24"/>
          <p:cNvSpPr>
            <a:spLocks noChangeArrowheads="1"/>
          </p:cNvSpPr>
          <p:nvPr/>
        </p:nvSpPr>
        <p:spPr bwMode="auto">
          <a:xfrm flipV="1">
            <a:off x="2895600" y="4648200"/>
            <a:ext cx="304800" cy="304800"/>
          </a:xfrm>
          <a:prstGeom prst="rtTriangle">
            <a:avLst/>
          </a:prstGeom>
          <a:solidFill>
            <a:schemeClr val="accent1"/>
          </a:solidFill>
          <a:ln w="9525">
            <a:noFill/>
            <a:miter lim="800000"/>
            <a:headEnd/>
            <a:tailEnd/>
          </a:ln>
          <a:effectLst/>
        </p:spPr>
        <p:txBody>
          <a:bodyPr wrap="none" anchor="ctr"/>
          <a:lstStyle/>
          <a:p>
            <a:endParaRPr lang="en-US"/>
          </a:p>
        </p:txBody>
      </p:sp>
      <p:sp>
        <p:nvSpPr>
          <p:cNvPr id="742425" name="Line 25"/>
          <p:cNvSpPr>
            <a:spLocks noChangeShapeType="1"/>
          </p:cNvSpPr>
          <p:nvPr/>
        </p:nvSpPr>
        <p:spPr bwMode="auto">
          <a:xfrm>
            <a:off x="2133600" y="4648200"/>
            <a:ext cx="304800" cy="304800"/>
          </a:xfrm>
          <a:prstGeom prst="line">
            <a:avLst/>
          </a:prstGeom>
          <a:noFill/>
          <a:ln w="9525">
            <a:solidFill>
              <a:schemeClr val="tx1"/>
            </a:solidFill>
            <a:round/>
            <a:headEnd/>
            <a:tailEnd/>
          </a:ln>
          <a:effectLst/>
        </p:spPr>
        <p:txBody>
          <a:bodyPr/>
          <a:lstStyle/>
          <a:p>
            <a:endParaRPr lang="en-US"/>
          </a:p>
        </p:txBody>
      </p:sp>
      <p:sp>
        <p:nvSpPr>
          <p:cNvPr id="742426" name="Line 26"/>
          <p:cNvSpPr>
            <a:spLocks noChangeShapeType="1"/>
          </p:cNvSpPr>
          <p:nvPr/>
        </p:nvSpPr>
        <p:spPr bwMode="auto">
          <a:xfrm flipH="1">
            <a:off x="4267200" y="4343400"/>
            <a:ext cx="304800" cy="381000"/>
          </a:xfrm>
          <a:prstGeom prst="line">
            <a:avLst/>
          </a:prstGeom>
          <a:noFill/>
          <a:ln w="9525">
            <a:solidFill>
              <a:schemeClr val="tx1"/>
            </a:solidFill>
            <a:round/>
            <a:headEnd/>
            <a:tailEnd/>
          </a:ln>
          <a:effectLst/>
        </p:spPr>
        <p:txBody>
          <a:bodyPr/>
          <a:lstStyle/>
          <a:p>
            <a:endParaRPr lang="en-US"/>
          </a:p>
        </p:txBody>
      </p:sp>
      <p:sp>
        <p:nvSpPr>
          <p:cNvPr id="742427" name="Line 27"/>
          <p:cNvSpPr>
            <a:spLocks noChangeShapeType="1"/>
          </p:cNvSpPr>
          <p:nvPr/>
        </p:nvSpPr>
        <p:spPr bwMode="auto">
          <a:xfrm>
            <a:off x="4572000" y="4343400"/>
            <a:ext cx="304800" cy="381000"/>
          </a:xfrm>
          <a:prstGeom prst="line">
            <a:avLst/>
          </a:prstGeom>
          <a:noFill/>
          <a:ln w="9525">
            <a:solidFill>
              <a:schemeClr val="tx1"/>
            </a:solidFill>
            <a:round/>
            <a:headEnd/>
            <a:tailEnd/>
          </a:ln>
          <a:effectLst/>
        </p:spPr>
        <p:txBody>
          <a:bodyPr/>
          <a:lstStyle/>
          <a:p>
            <a:endParaRPr lang="en-US"/>
          </a:p>
        </p:txBody>
      </p:sp>
      <p:sp>
        <p:nvSpPr>
          <p:cNvPr id="742428" name="Line 28"/>
          <p:cNvSpPr>
            <a:spLocks noChangeShapeType="1"/>
          </p:cNvSpPr>
          <p:nvPr/>
        </p:nvSpPr>
        <p:spPr bwMode="auto">
          <a:xfrm flipH="1">
            <a:off x="3962400" y="4724400"/>
            <a:ext cx="304800" cy="0"/>
          </a:xfrm>
          <a:prstGeom prst="line">
            <a:avLst/>
          </a:prstGeom>
          <a:noFill/>
          <a:ln w="9525">
            <a:solidFill>
              <a:schemeClr val="tx1"/>
            </a:solidFill>
            <a:round/>
            <a:headEnd/>
            <a:tailEnd/>
          </a:ln>
          <a:effectLst/>
        </p:spPr>
        <p:txBody>
          <a:bodyPr/>
          <a:lstStyle/>
          <a:p>
            <a:endParaRPr lang="en-US"/>
          </a:p>
        </p:txBody>
      </p:sp>
      <p:sp>
        <p:nvSpPr>
          <p:cNvPr id="742429" name="Line 29"/>
          <p:cNvSpPr>
            <a:spLocks noChangeShapeType="1"/>
          </p:cNvSpPr>
          <p:nvPr/>
        </p:nvSpPr>
        <p:spPr bwMode="auto">
          <a:xfrm>
            <a:off x="3962400" y="4724400"/>
            <a:ext cx="0" cy="304800"/>
          </a:xfrm>
          <a:prstGeom prst="line">
            <a:avLst/>
          </a:prstGeom>
          <a:noFill/>
          <a:ln w="9525">
            <a:solidFill>
              <a:schemeClr val="tx1"/>
            </a:solidFill>
            <a:round/>
            <a:headEnd/>
            <a:tailEnd/>
          </a:ln>
          <a:effectLst/>
        </p:spPr>
        <p:txBody>
          <a:bodyPr/>
          <a:lstStyle/>
          <a:p>
            <a:endParaRPr lang="en-US"/>
          </a:p>
        </p:txBody>
      </p:sp>
      <p:sp>
        <p:nvSpPr>
          <p:cNvPr id="742430" name="Line 30"/>
          <p:cNvSpPr>
            <a:spLocks noChangeShapeType="1"/>
          </p:cNvSpPr>
          <p:nvPr/>
        </p:nvSpPr>
        <p:spPr bwMode="auto">
          <a:xfrm>
            <a:off x="3962400" y="5029200"/>
            <a:ext cx="1219200" cy="0"/>
          </a:xfrm>
          <a:prstGeom prst="line">
            <a:avLst/>
          </a:prstGeom>
          <a:noFill/>
          <a:ln w="9525">
            <a:solidFill>
              <a:schemeClr val="tx1"/>
            </a:solidFill>
            <a:round/>
            <a:headEnd/>
            <a:tailEnd/>
          </a:ln>
          <a:effectLst/>
        </p:spPr>
        <p:txBody>
          <a:bodyPr/>
          <a:lstStyle/>
          <a:p>
            <a:endParaRPr lang="en-US"/>
          </a:p>
        </p:txBody>
      </p:sp>
      <p:sp>
        <p:nvSpPr>
          <p:cNvPr id="742431" name="Line 31"/>
          <p:cNvSpPr>
            <a:spLocks noChangeShapeType="1"/>
          </p:cNvSpPr>
          <p:nvPr/>
        </p:nvSpPr>
        <p:spPr bwMode="auto">
          <a:xfrm flipV="1">
            <a:off x="5181600" y="4724400"/>
            <a:ext cx="0" cy="304800"/>
          </a:xfrm>
          <a:prstGeom prst="line">
            <a:avLst/>
          </a:prstGeom>
          <a:noFill/>
          <a:ln w="9525">
            <a:solidFill>
              <a:schemeClr val="tx1"/>
            </a:solidFill>
            <a:round/>
            <a:headEnd/>
            <a:tailEnd/>
          </a:ln>
          <a:effectLst/>
        </p:spPr>
        <p:txBody>
          <a:bodyPr/>
          <a:lstStyle/>
          <a:p>
            <a:endParaRPr lang="en-US"/>
          </a:p>
        </p:txBody>
      </p:sp>
      <p:sp>
        <p:nvSpPr>
          <p:cNvPr id="742432" name="Line 32"/>
          <p:cNvSpPr>
            <a:spLocks noChangeShapeType="1"/>
          </p:cNvSpPr>
          <p:nvPr/>
        </p:nvSpPr>
        <p:spPr bwMode="auto">
          <a:xfrm flipH="1">
            <a:off x="4876800" y="4724400"/>
            <a:ext cx="304800" cy="0"/>
          </a:xfrm>
          <a:prstGeom prst="line">
            <a:avLst/>
          </a:prstGeom>
          <a:noFill/>
          <a:ln w="9525">
            <a:solidFill>
              <a:schemeClr val="tx1"/>
            </a:solidFill>
            <a:round/>
            <a:headEnd/>
            <a:tailEnd/>
          </a:ln>
          <a:effectLst/>
        </p:spPr>
        <p:txBody>
          <a:bodyPr/>
          <a:lstStyle/>
          <a:p>
            <a:endParaRPr lang="en-US"/>
          </a:p>
        </p:txBody>
      </p:sp>
      <p:sp>
        <p:nvSpPr>
          <p:cNvPr id="742433" name="Line 33"/>
          <p:cNvSpPr>
            <a:spLocks noChangeShapeType="1"/>
          </p:cNvSpPr>
          <p:nvPr/>
        </p:nvSpPr>
        <p:spPr bwMode="auto">
          <a:xfrm>
            <a:off x="5257800" y="4876800"/>
            <a:ext cx="457200" cy="0"/>
          </a:xfrm>
          <a:prstGeom prst="line">
            <a:avLst/>
          </a:prstGeom>
          <a:noFill/>
          <a:ln w="9525">
            <a:solidFill>
              <a:schemeClr val="tx1"/>
            </a:solidFill>
            <a:round/>
            <a:headEnd/>
            <a:tailEnd type="triangle" w="med" len="med"/>
          </a:ln>
          <a:effectLst/>
        </p:spPr>
        <p:txBody>
          <a:bodyPr/>
          <a:lstStyle/>
          <a:p>
            <a:endParaRPr lang="en-US"/>
          </a:p>
        </p:txBody>
      </p:sp>
      <p:sp>
        <p:nvSpPr>
          <p:cNvPr id="742434" name="Line 34"/>
          <p:cNvSpPr>
            <a:spLocks noChangeShapeType="1"/>
          </p:cNvSpPr>
          <p:nvPr/>
        </p:nvSpPr>
        <p:spPr bwMode="auto">
          <a:xfrm flipH="1">
            <a:off x="6172200" y="4343400"/>
            <a:ext cx="304800" cy="381000"/>
          </a:xfrm>
          <a:prstGeom prst="line">
            <a:avLst/>
          </a:prstGeom>
          <a:noFill/>
          <a:ln w="9525">
            <a:solidFill>
              <a:schemeClr val="tx1"/>
            </a:solidFill>
            <a:round/>
            <a:headEnd/>
            <a:tailEnd/>
          </a:ln>
          <a:effectLst/>
        </p:spPr>
        <p:txBody>
          <a:bodyPr/>
          <a:lstStyle/>
          <a:p>
            <a:endParaRPr lang="en-US"/>
          </a:p>
        </p:txBody>
      </p:sp>
      <p:sp>
        <p:nvSpPr>
          <p:cNvPr id="742435" name="Line 35"/>
          <p:cNvSpPr>
            <a:spLocks noChangeShapeType="1"/>
          </p:cNvSpPr>
          <p:nvPr/>
        </p:nvSpPr>
        <p:spPr bwMode="auto">
          <a:xfrm>
            <a:off x="6477000" y="4343400"/>
            <a:ext cx="304800" cy="381000"/>
          </a:xfrm>
          <a:prstGeom prst="line">
            <a:avLst/>
          </a:prstGeom>
          <a:noFill/>
          <a:ln w="9525">
            <a:solidFill>
              <a:schemeClr val="tx1"/>
            </a:solidFill>
            <a:round/>
            <a:headEnd/>
            <a:tailEnd/>
          </a:ln>
          <a:effectLst/>
        </p:spPr>
        <p:txBody>
          <a:bodyPr/>
          <a:lstStyle/>
          <a:p>
            <a:endParaRPr lang="en-US"/>
          </a:p>
        </p:txBody>
      </p:sp>
      <p:sp>
        <p:nvSpPr>
          <p:cNvPr id="742436" name="Line 36"/>
          <p:cNvSpPr>
            <a:spLocks noChangeShapeType="1"/>
          </p:cNvSpPr>
          <p:nvPr/>
        </p:nvSpPr>
        <p:spPr bwMode="auto">
          <a:xfrm flipH="1">
            <a:off x="5867400" y="4724400"/>
            <a:ext cx="304800" cy="0"/>
          </a:xfrm>
          <a:prstGeom prst="line">
            <a:avLst/>
          </a:prstGeom>
          <a:noFill/>
          <a:ln w="9525">
            <a:solidFill>
              <a:schemeClr val="tx1"/>
            </a:solidFill>
            <a:round/>
            <a:headEnd/>
            <a:tailEnd/>
          </a:ln>
          <a:effectLst/>
        </p:spPr>
        <p:txBody>
          <a:bodyPr/>
          <a:lstStyle/>
          <a:p>
            <a:endParaRPr lang="en-US"/>
          </a:p>
        </p:txBody>
      </p:sp>
      <p:sp>
        <p:nvSpPr>
          <p:cNvPr id="742437" name="Line 37"/>
          <p:cNvSpPr>
            <a:spLocks noChangeShapeType="1"/>
          </p:cNvSpPr>
          <p:nvPr/>
        </p:nvSpPr>
        <p:spPr bwMode="auto">
          <a:xfrm>
            <a:off x="5867400" y="4724400"/>
            <a:ext cx="0" cy="304800"/>
          </a:xfrm>
          <a:prstGeom prst="line">
            <a:avLst/>
          </a:prstGeom>
          <a:noFill/>
          <a:ln w="9525">
            <a:solidFill>
              <a:schemeClr val="tx1"/>
            </a:solidFill>
            <a:round/>
            <a:headEnd/>
            <a:tailEnd/>
          </a:ln>
          <a:effectLst/>
        </p:spPr>
        <p:txBody>
          <a:bodyPr/>
          <a:lstStyle/>
          <a:p>
            <a:endParaRPr lang="en-US"/>
          </a:p>
        </p:txBody>
      </p:sp>
      <p:sp>
        <p:nvSpPr>
          <p:cNvPr id="742438" name="Line 38"/>
          <p:cNvSpPr>
            <a:spLocks noChangeShapeType="1"/>
          </p:cNvSpPr>
          <p:nvPr/>
        </p:nvSpPr>
        <p:spPr bwMode="auto">
          <a:xfrm>
            <a:off x="5867400" y="5029200"/>
            <a:ext cx="1219200" cy="0"/>
          </a:xfrm>
          <a:prstGeom prst="line">
            <a:avLst/>
          </a:prstGeom>
          <a:noFill/>
          <a:ln w="9525">
            <a:solidFill>
              <a:schemeClr val="tx1"/>
            </a:solidFill>
            <a:round/>
            <a:headEnd/>
            <a:tailEnd/>
          </a:ln>
          <a:effectLst/>
        </p:spPr>
        <p:txBody>
          <a:bodyPr/>
          <a:lstStyle/>
          <a:p>
            <a:endParaRPr lang="en-US"/>
          </a:p>
        </p:txBody>
      </p:sp>
      <p:sp>
        <p:nvSpPr>
          <p:cNvPr id="742439" name="Line 39"/>
          <p:cNvSpPr>
            <a:spLocks noChangeShapeType="1"/>
          </p:cNvSpPr>
          <p:nvPr/>
        </p:nvSpPr>
        <p:spPr bwMode="auto">
          <a:xfrm flipV="1">
            <a:off x="7086600" y="4724400"/>
            <a:ext cx="0" cy="304800"/>
          </a:xfrm>
          <a:prstGeom prst="line">
            <a:avLst/>
          </a:prstGeom>
          <a:noFill/>
          <a:ln w="9525">
            <a:solidFill>
              <a:schemeClr val="tx1"/>
            </a:solidFill>
            <a:round/>
            <a:headEnd/>
            <a:tailEnd/>
          </a:ln>
          <a:effectLst/>
        </p:spPr>
        <p:txBody>
          <a:bodyPr/>
          <a:lstStyle/>
          <a:p>
            <a:endParaRPr lang="en-US"/>
          </a:p>
        </p:txBody>
      </p:sp>
      <p:sp>
        <p:nvSpPr>
          <p:cNvPr id="742440" name="Line 40"/>
          <p:cNvSpPr>
            <a:spLocks noChangeShapeType="1"/>
          </p:cNvSpPr>
          <p:nvPr/>
        </p:nvSpPr>
        <p:spPr bwMode="auto">
          <a:xfrm flipH="1">
            <a:off x="6781800" y="4724400"/>
            <a:ext cx="304800" cy="0"/>
          </a:xfrm>
          <a:prstGeom prst="line">
            <a:avLst/>
          </a:prstGeom>
          <a:noFill/>
          <a:ln w="9525">
            <a:solidFill>
              <a:schemeClr val="tx1"/>
            </a:solidFill>
            <a:round/>
            <a:headEnd/>
            <a:tailEnd/>
          </a:ln>
          <a:effectLst/>
        </p:spPr>
        <p:txBody>
          <a:bodyPr/>
          <a:lstStyle/>
          <a:p>
            <a:endParaRPr lang="en-US"/>
          </a:p>
        </p:txBody>
      </p:sp>
      <p:sp>
        <p:nvSpPr>
          <p:cNvPr id="742441" name="Line 41"/>
          <p:cNvSpPr>
            <a:spLocks noChangeShapeType="1"/>
          </p:cNvSpPr>
          <p:nvPr/>
        </p:nvSpPr>
        <p:spPr bwMode="auto">
          <a:xfrm flipV="1">
            <a:off x="5867400" y="3657600"/>
            <a:ext cx="1219200" cy="1066800"/>
          </a:xfrm>
          <a:prstGeom prst="line">
            <a:avLst/>
          </a:prstGeom>
          <a:noFill/>
          <a:ln w="9525">
            <a:solidFill>
              <a:schemeClr val="tx1"/>
            </a:solidFill>
            <a:round/>
            <a:headEnd/>
            <a:tailEnd/>
          </a:ln>
          <a:effectLst/>
        </p:spPr>
        <p:txBody>
          <a:bodyPr/>
          <a:lstStyle/>
          <a:p>
            <a:endParaRPr lang="en-US"/>
          </a:p>
        </p:txBody>
      </p:sp>
      <p:sp>
        <p:nvSpPr>
          <p:cNvPr id="742442" name="Line 42"/>
          <p:cNvSpPr>
            <a:spLocks noChangeShapeType="1"/>
          </p:cNvSpPr>
          <p:nvPr/>
        </p:nvSpPr>
        <p:spPr bwMode="auto">
          <a:xfrm flipV="1">
            <a:off x="6477000" y="3276600"/>
            <a:ext cx="1219200" cy="1066800"/>
          </a:xfrm>
          <a:prstGeom prst="line">
            <a:avLst/>
          </a:prstGeom>
          <a:noFill/>
          <a:ln w="9525">
            <a:solidFill>
              <a:schemeClr val="tx1"/>
            </a:solidFill>
            <a:round/>
            <a:headEnd/>
            <a:tailEnd/>
          </a:ln>
          <a:effectLst/>
        </p:spPr>
        <p:txBody>
          <a:bodyPr/>
          <a:lstStyle/>
          <a:p>
            <a:endParaRPr lang="en-US"/>
          </a:p>
        </p:txBody>
      </p:sp>
      <p:sp>
        <p:nvSpPr>
          <p:cNvPr id="742443" name="Line 43"/>
          <p:cNvSpPr>
            <a:spLocks noChangeShapeType="1"/>
          </p:cNvSpPr>
          <p:nvPr/>
        </p:nvSpPr>
        <p:spPr bwMode="auto">
          <a:xfrm flipV="1">
            <a:off x="6781800" y="3657600"/>
            <a:ext cx="1219200" cy="1066800"/>
          </a:xfrm>
          <a:prstGeom prst="line">
            <a:avLst/>
          </a:prstGeom>
          <a:noFill/>
          <a:ln w="9525">
            <a:solidFill>
              <a:schemeClr val="tx1"/>
            </a:solidFill>
            <a:round/>
            <a:headEnd/>
            <a:tailEnd/>
          </a:ln>
          <a:effectLst/>
        </p:spPr>
        <p:txBody>
          <a:bodyPr/>
          <a:lstStyle/>
          <a:p>
            <a:endParaRPr lang="en-US"/>
          </a:p>
        </p:txBody>
      </p:sp>
      <p:sp>
        <p:nvSpPr>
          <p:cNvPr id="742444" name="Line 44"/>
          <p:cNvSpPr>
            <a:spLocks noChangeShapeType="1"/>
          </p:cNvSpPr>
          <p:nvPr/>
        </p:nvSpPr>
        <p:spPr bwMode="auto">
          <a:xfrm flipV="1">
            <a:off x="7086600" y="3657600"/>
            <a:ext cx="1219200" cy="1066800"/>
          </a:xfrm>
          <a:prstGeom prst="line">
            <a:avLst/>
          </a:prstGeom>
          <a:noFill/>
          <a:ln w="9525">
            <a:solidFill>
              <a:schemeClr val="tx1"/>
            </a:solidFill>
            <a:round/>
            <a:headEnd/>
            <a:tailEnd/>
          </a:ln>
          <a:effectLst/>
        </p:spPr>
        <p:txBody>
          <a:bodyPr/>
          <a:lstStyle/>
          <a:p>
            <a:endParaRPr lang="en-US"/>
          </a:p>
        </p:txBody>
      </p:sp>
      <p:sp>
        <p:nvSpPr>
          <p:cNvPr id="742445" name="Line 45"/>
          <p:cNvSpPr>
            <a:spLocks noChangeShapeType="1"/>
          </p:cNvSpPr>
          <p:nvPr/>
        </p:nvSpPr>
        <p:spPr bwMode="auto">
          <a:xfrm flipV="1">
            <a:off x="7086600" y="3962400"/>
            <a:ext cx="1219200" cy="1066800"/>
          </a:xfrm>
          <a:prstGeom prst="line">
            <a:avLst/>
          </a:prstGeom>
          <a:noFill/>
          <a:ln w="9525">
            <a:solidFill>
              <a:schemeClr val="tx1"/>
            </a:solidFill>
            <a:round/>
            <a:headEnd/>
            <a:tailEnd/>
          </a:ln>
          <a:effectLst/>
        </p:spPr>
        <p:txBody>
          <a:bodyPr/>
          <a:lstStyle/>
          <a:p>
            <a:endParaRPr lang="en-US"/>
          </a:p>
        </p:txBody>
      </p:sp>
      <p:sp>
        <p:nvSpPr>
          <p:cNvPr id="742446" name="Line 46"/>
          <p:cNvSpPr>
            <a:spLocks noChangeShapeType="1"/>
          </p:cNvSpPr>
          <p:nvPr/>
        </p:nvSpPr>
        <p:spPr bwMode="auto">
          <a:xfrm>
            <a:off x="7696200" y="3276600"/>
            <a:ext cx="304800" cy="381000"/>
          </a:xfrm>
          <a:prstGeom prst="line">
            <a:avLst/>
          </a:prstGeom>
          <a:noFill/>
          <a:ln w="9525">
            <a:solidFill>
              <a:schemeClr val="tx1"/>
            </a:solidFill>
            <a:round/>
            <a:headEnd/>
            <a:tailEnd/>
          </a:ln>
          <a:effectLst/>
        </p:spPr>
        <p:txBody>
          <a:bodyPr/>
          <a:lstStyle/>
          <a:p>
            <a:endParaRPr lang="en-US"/>
          </a:p>
        </p:txBody>
      </p:sp>
      <p:sp>
        <p:nvSpPr>
          <p:cNvPr id="742447" name="Line 47"/>
          <p:cNvSpPr>
            <a:spLocks noChangeShapeType="1"/>
          </p:cNvSpPr>
          <p:nvPr/>
        </p:nvSpPr>
        <p:spPr bwMode="auto">
          <a:xfrm flipH="1">
            <a:off x="7086600" y="3657600"/>
            <a:ext cx="152400" cy="0"/>
          </a:xfrm>
          <a:prstGeom prst="line">
            <a:avLst/>
          </a:prstGeom>
          <a:noFill/>
          <a:ln w="9525">
            <a:solidFill>
              <a:schemeClr val="tx1"/>
            </a:solidFill>
            <a:round/>
            <a:headEnd/>
            <a:tailEnd/>
          </a:ln>
          <a:effectLst/>
        </p:spPr>
        <p:txBody>
          <a:bodyPr/>
          <a:lstStyle/>
          <a:p>
            <a:endParaRPr lang="en-US"/>
          </a:p>
        </p:txBody>
      </p:sp>
      <p:sp>
        <p:nvSpPr>
          <p:cNvPr id="742448" name="Line 48"/>
          <p:cNvSpPr>
            <a:spLocks noChangeShapeType="1"/>
          </p:cNvSpPr>
          <p:nvPr/>
        </p:nvSpPr>
        <p:spPr bwMode="auto">
          <a:xfrm flipV="1">
            <a:off x="8305800" y="3657600"/>
            <a:ext cx="0" cy="304800"/>
          </a:xfrm>
          <a:prstGeom prst="line">
            <a:avLst/>
          </a:prstGeom>
          <a:noFill/>
          <a:ln w="9525">
            <a:solidFill>
              <a:schemeClr val="tx1"/>
            </a:solidFill>
            <a:round/>
            <a:headEnd/>
            <a:tailEnd/>
          </a:ln>
          <a:effectLst/>
        </p:spPr>
        <p:txBody>
          <a:bodyPr/>
          <a:lstStyle/>
          <a:p>
            <a:endParaRPr lang="en-US"/>
          </a:p>
        </p:txBody>
      </p:sp>
      <p:sp>
        <p:nvSpPr>
          <p:cNvPr id="742449" name="Line 49"/>
          <p:cNvSpPr>
            <a:spLocks noChangeShapeType="1"/>
          </p:cNvSpPr>
          <p:nvPr/>
        </p:nvSpPr>
        <p:spPr bwMode="auto">
          <a:xfrm flipH="1">
            <a:off x="8001000" y="3657600"/>
            <a:ext cx="304800" cy="0"/>
          </a:xfrm>
          <a:prstGeom prst="line">
            <a:avLst/>
          </a:prstGeom>
          <a:noFill/>
          <a:ln w="9525">
            <a:solidFill>
              <a:schemeClr val="tx1"/>
            </a:solidFill>
            <a:round/>
            <a:headEnd/>
            <a:tailEnd/>
          </a:ln>
          <a:effectLst/>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3426" name="Rectangle 2"/>
          <p:cNvSpPr>
            <a:spLocks noGrp="1" noChangeArrowheads="1"/>
          </p:cNvSpPr>
          <p:nvPr>
            <p:ph type="title"/>
          </p:nvPr>
        </p:nvSpPr>
        <p:spPr/>
        <p:txBody>
          <a:bodyPr/>
          <a:lstStyle/>
          <a:p>
            <a:r>
              <a:rPr lang="en-US"/>
              <a:t>Rendering Sweeps</a:t>
            </a:r>
          </a:p>
        </p:txBody>
      </p:sp>
      <p:sp>
        <p:nvSpPr>
          <p:cNvPr id="743427" name="Rectangle 3"/>
          <p:cNvSpPr>
            <a:spLocks noGrp="1" noChangeArrowheads="1"/>
          </p:cNvSpPr>
          <p:nvPr>
            <p:ph type="body" idx="1"/>
          </p:nvPr>
        </p:nvSpPr>
        <p:spPr/>
        <p:txBody>
          <a:bodyPr/>
          <a:lstStyle/>
          <a:p>
            <a:r>
              <a:rPr lang="en-US" sz="2400" dirty="0"/>
              <a:t>Convert to polygons</a:t>
            </a:r>
          </a:p>
          <a:p>
            <a:pPr lvl="1"/>
            <a:r>
              <a:rPr lang="en-US" sz="2000" dirty="0"/>
              <a:t>Break path into short segments</a:t>
            </a:r>
          </a:p>
          <a:p>
            <a:pPr lvl="1"/>
            <a:r>
              <a:rPr lang="en-US" sz="2000" dirty="0"/>
              <a:t>Create a copy of the sweep polygon at each segment</a:t>
            </a:r>
          </a:p>
          <a:p>
            <a:pPr lvl="1"/>
            <a:r>
              <a:rPr lang="en-US" sz="2000" dirty="0"/>
              <a:t>Join the corresponding vertices between the polygons</a:t>
            </a:r>
          </a:p>
          <a:p>
            <a:pPr lvl="1"/>
            <a:r>
              <a:rPr lang="en-US" sz="2000" dirty="0"/>
              <a:t>May need things like end-caps on surfaces of revolution and extrusions</a:t>
            </a:r>
          </a:p>
          <a:p>
            <a:r>
              <a:rPr lang="en-US" sz="2400" dirty="0" err="1"/>
              <a:t>Normals</a:t>
            </a:r>
            <a:r>
              <a:rPr lang="en-US" sz="2400" dirty="0"/>
              <a:t> come from sweep polygon and path orientation</a:t>
            </a:r>
          </a:p>
          <a:p>
            <a:r>
              <a:rPr lang="en-US" sz="2400" dirty="0"/>
              <a:t>Sweep polygon defines one texture parameter, sweep path defines the other</a:t>
            </a:r>
          </a:p>
          <a:p>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dirty="0"/>
              <a:t>Last time</a:t>
            </a:r>
          </a:p>
        </p:txBody>
      </p:sp>
      <p:sp>
        <p:nvSpPr>
          <p:cNvPr id="34819" name="Rectangle 3"/>
          <p:cNvSpPr>
            <a:spLocks noGrp="1" noChangeArrowheads="1"/>
          </p:cNvSpPr>
          <p:nvPr>
            <p:ph type="body" idx="1"/>
          </p:nvPr>
        </p:nvSpPr>
        <p:spPr>
          <a:xfrm>
            <a:off x="566738" y="1752600"/>
            <a:ext cx="8272462" cy="4267200"/>
          </a:xfrm>
        </p:spPr>
        <p:txBody>
          <a:bodyPr/>
          <a:lstStyle/>
          <a:p>
            <a:r>
              <a:rPr lang="en-US" dirty="0"/>
              <a:t>Polygon Mesh and Modeling</a:t>
            </a:r>
          </a:p>
          <a:p>
            <a:endParaRPr lang="en-US" dirty="0"/>
          </a:p>
          <a:p>
            <a:endParaRPr lang="en-US" dirty="0"/>
          </a:p>
          <a:p>
            <a:pPr>
              <a:buNone/>
            </a:pPr>
            <a:endParaRPr lang="en-US" dirty="0"/>
          </a:p>
          <a:p>
            <a:pPr>
              <a:buNone/>
            </a:pPr>
            <a:endParaRPr lang="en-US" dirty="0"/>
          </a:p>
        </p:txBody>
      </p:sp>
      <p:sp>
        <p:nvSpPr>
          <p:cNvPr id="6" name="Slide Number Placeholder 5"/>
          <p:cNvSpPr>
            <a:spLocks noGrp="1"/>
          </p:cNvSpPr>
          <p:nvPr>
            <p:ph type="sldNum" sz="quarter" idx="12"/>
          </p:nvPr>
        </p:nvSpPr>
        <p:spPr/>
        <p:txBody>
          <a:bodyPr/>
          <a:lstStyle/>
          <a:p>
            <a:fld id="{87037288-ABAD-4E56-93DB-19D719620939}"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3EE1D-60AC-4ED7-A75A-3B53D71E73FA}"/>
              </a:ext>
            </a:extLst>
          </p:cNvPr>
          <p:cNvSpPr>
            <a:spLocks noGrp="1"/>
          </p:cNvSpPr>
          <p:nvPr>
            <p:ph type="title"/>
          </p:nvPr>
        </p:nvSpPr>
        <p:spPr/>
        <p:txBody>
          <a:bodyPr/>
          <a:lstStyle/>
          <a:p>
            <a:r>
              <a:rPr lang="en-US" dirty="0"/>
              <a:t>Rendering Sweeps</a:t>
            </a:r>
          </a:p>
        </p:txBody>
      </p:sp>
      <p:sp>
        <p:nvSpPr>
          <p:cNvPr id="3" name="Slide Number Placeholder 2">
            <a:extLst>
              <a:ext uri="{FF2B5EF4-FFF2-40B4-BE49-F238E27FC236}">
                <a16:creationId xmlns:a16="http://schemas.microsoft.com/office/drawing/2014/main" id="{5EF83568-BEA0-4D0F-A367-E326BFBBD3BA}"/>
              </a:ext>
            </a:extLst>
          </p:cNvPr>
          <p:cNvSpPr>
            <a:spLocks noGrp="1"/>
          </p:cNvSpPr>
          <p:nvPr>
            <p:ph type="sldNum" sz="quarter" idx="12"/>
          </p:nvPr>
        </p:nvSpPr>
        <p:spPr/>
        <p:txBody>
          <a:bodyPr/>
          <a:lstStyle/>
          <a:p>
            <a:fld id="{B1256FC4-4315-4C46-9870-1CC822852738}" type="slidenum">
              <a:rPr lang="en-US" smtClean="0"/>
              <a:pPr/>
              <a:t>20</a:t>
            </a:fld>
            <a:endParaRPr lang="en-US"/>
          </a:p>
        </p:txBody>
      </p:sp>
      <p:pic>
        <p:nvPicPr>
          <p:cNvPr id="9218" name="Picture 2">
            <a:extLst>
              <a:ext uri="{FF2B5EF4-FFF2-40B4-BE49-F238E27FC236}">
                <a16:creationId xmlns:a16="http://schemas.microsoft.com/office/drawing/2014/main" id="{942EEF07-858C-46A7-B446-66B3624B1D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900" y="1979612"/>
            <a:ext cx="5715000" cy="3810000"/>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a:extLst>
              <a:ext uri="{FF2B5EF4-FFF2-40B4-BE49-F238E27FC236}">
                <a16:creationId xmlns:a16="http://schemas.microsoft.com/office/drawing/2014/main" id="{10B56DC3-60C7-44C9-98E4-CCAD1583072A}"/>
              </a:ext>
            </a:extLst>
          </p:cNvPr>
          <p:cNvSpPr/>
          <p:nvPr/>
        </p:nvSpPr>
        <p:spPr>
          <a:xfrm>
            <a:off x="0" y="6524625"/>
            <a:ext cx="7467600" cy="276999"/>
          </a:xfrm>
          <a:prstGeom prst="rect">
            <a:avLst/>
          </a:prstGeom>
        </p:spPr>
        <p:txBody>
          <a:bodyPr wrap="square">
            <a:spAutoFit/>
          </a:bodyPr>
          <a:lstStyle/>
          <a:p>
            <a:r>
              <a:rPr lang="en-US" sz="1200" dirty="0"/>
              <a:t>https://wiki.freecadweb.org/File:Part_Sweep_simple.png</a:t>
            </a:r>
          </a:p>
        </p:txBody>
      </p:sp>
      <p:cxnSp>
        <p:nvCxnSpPr>
          <p:cNvPr id="24" name="Straight Connector 23">
            <a:extLst>
              <a:ext uri="{FF2B5EF4-FFF2-40B4-BE49-F238E27FC236}">
                <a16:creationId xmlns:a16="http://schemas.microsoft.com/office/drawing/2014/main" id="{57F5C9C8-1B5A-4C84-BFCA-E2A65F8B2A3F}"/>
              </a:ext>
            </a:extLst>
          </p:cNvPr>
          <p:cNvCxnSpPr>
            <a:cxnSpLocks/>
          </p:cNvCxnSpPr>
          <p:nvPr/>
        </p:nvCxnSpPr>
        <p:spPr bwMode="auto">
          <a:xfrm>
            <a:off x="2667000" y="4572000"/>
            <a:ext cx="152400" cy="76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0" name="Straight Connector 29">
            <a:extLst>
              <a:ext uri="{FF2B5EF4-FFF2-40B4-BE49-F238E27FC236}">
                <a16:creationId xmlns:a16="http://schemas.microsoft.com/office/drawing/2014/main" id="{EE6B6D55-89AD-4D38-B53B-EFC1CF386AF7}"/>
              </a:ext>
            </a:extLst>
          </p:cNvPr>
          <p:cNvCxnSpPr>
            <a:cxnSpLocks/>
          </p:cNvCxnSpPr>
          <p:nvPr/>
        </p:nvCxnSpPr>
        <p:spPr bwMode="auto">
          <a:xfrm flipV="1">
            <a:off x="2819400" y="3697288"/>
            <a:ext cx="152400" cy="1127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3" name="Straight Connector 32">
            <a:extLst>
              <a:ext uri="{FF2B5EF4-FFF2-40B4-BE49-F238E27FC236}">
                <a16:creationId xmlns:a16="http://schemas.microsoft.com/office/drawing/2014/main" id="{7B2DAC69-977A-4265-8889-F29DF490CF1D}"/>
              </a:ext>
            </a:extLst>
          </p:cNvPr>
          <p:cNvCxnSpPr>
            <a:cxnSpLocks/>
          </p:cNvCxnSpPr>
          <p:nvPr/>
        </p:nvCxnSpPr>
        <p:spPr bwMode="auto">
          <a:xfrm>
            <a:off x="3429000" y="2895600"/>
            <a:ext cx="152400" cy="76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214563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450" name="Rectangle 2"/>
          <p:cNvSpPr>
            <a:spLocks noGrp="1" noChangeArrowheads="1"/>
          </p:cNvSpPr>
          <p:nvPr>
            <p:ph type="title"/>
          </p:nvPr>
        </p:nvSpPr>
        <p:spPr/>
        <p:txBody>
          <a:bodyPr/>
          <a:lstStyle/>
          <a:p>
            <a:r>
              <a:rPr lang="en-US" dirty="0"/>
              <a:t>A Circular Tube (A torus)</a:t>
            </a:r>
          </a:p>
        </p:txBody>
      </p:sp>
      <p:sp>
        <p:nvSpPr>
          <p:cNvPr id="744451" name="Rectangle 3"/>
          <p:cNvSpPr>
            <a:spLocks noGrp="1" noChangeArrowheads="1"/>
          </p:cNvSpPr>
          <p:nvPr>
            <p:ph type="body" idx="1"/>
          </p:nvPr>
        </p:nvSpPr>
        <p:spPr>
          <a:xfrm>
            <a:off x="524536" y="1655134"/>
            <a:ext cx="7924800" cy="457200"/>
          </a:xfrm>
        </p:spPr>
        <p:txBody>
          <a:bodyPr/>
          <a:lstStyle/>
          <a:p>
            <a:r>
              <a:rPr lang="en-US" sz="2400" dirty="0"/>
              <a:t>What do we sweep, along what path?</a:t>
            </a:r>
          </a:p>
        </p:txBody>
      </p:sp>
      <p:pic>
        <p:nvPicPr>
          <p:cNvPr id="8" name="Picture 1">
            <a:extLst>
              <a:ext uri="{FF2B5EF4-FFF2-40B4-BE49-F238E27FC236}">
                <a16:creationId xmlns:a16="http://schemas.microsoft.com/office/drawing/2014/main" id="{3409F524-B519-435D-943E-A6160B168A34}"/>
              </a:ext>
            </a:extLst>
          </p:cNvPr>
          <p:cNvPicPr>
            <a:picLocks noChangeAspect="1" noChangeArrowheads="1"/>
          </p:cNvPicPr>
          <p:nvPr/>
        </p:nvPicPr>
        <p:blipFill>
          <a:blip r:embed="rId3" cstate="print"/>
          <a:srcRect/>
          <a:stretch>
            <a:fillRect/>
          </a:stretch>
        </p:blipFill>
        <p:spPr bwMode="auto">
          <a:xfrm>
            <a:off x="5867400" y="2819400"/>
            <a:ext cx="2143125" cy="2143125"/>
          </a:xfrm>
          <a:prstGeom prst="rect">
            <a:avLst/>
          </a:prstGeom>
          <a:noFill/>
          <a:ln w="9525">
            <a:noFill/>
            <a:miter lim="800000"/>
            <a:headEnd/>
            <a:tailEnd/>
          </a:ln>
        </p:spPr>
      </p:pic>
    </p:spTree>
    <p:extLst>
      <p:ext uri="{BB962C8B-B14F-4D97-AF65-F5344CB8AC3E}">
        <p14:creationId xmlns:p14="http://schemas.microsoft.com/office/powerpoint/2010/main" val="2633620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450" name="Rectangle 2"/>
          <p:cNvSpPr>
            <a:spLocks noGrp="1" noChangeArrowheads="1"/>
          </p:cNvSpPr>
          <p:nvPr>
            <p:ph type="title"/>
          </p:nvPr>
        </p:nvSpPr>
        <p:spPr/>
        <p:txBody>
          <a:bodyPr/>
          <a:lstStyle/>
          <a:p>
            <a:r>
              <a:rPr lang="en-US" dirty="0"/>
              <a:t>A Circular Tube (A torus)</a:t>
            </a:r>
          </a:p>
        </p:txBody>
      </p:sp>
      <p:sp>
        <p:nvSpPr>
          <p:cNvPr id="744451" name="Rectangle 3"/>
          <p:cNvSpPr>
            <a:spLocks noGrp="1" noChangeArrowheads="1"/>
          </p:cNvSpPr>
          <p:nvPr>
            <p:ph type="body" idx="1"/>
          </p:nvPr>
        </p:nvSpPr>
        <p:spPr>
          <a:xfrm>
            <a:off x="524536" y="1655134"/>
            <a:ext cx="7924800" cy="457200"/>
          </a:xfrm>
        </p:spPr>
        <p:txBody>
          <a:bodyPr/>
          <a:lstStyle/>
          <a:p>
            <a:r>
              <a:rPr lang="en-US" sz="2400" dirty="0"/>
              <a:t>What do we sweep, along what path?</a:t>
            </a:r>
          </a:p>
        </p:txBody>
      </p:sp>
      <p:pic>
        <p:nvPicPr>
          <p:cNvPr id="8" name="Picture 1">
            <a:extLst>
              <a:ext uri="{FF2B5EF4-FFF2-40B4-BE49-F238E27FC236}">
                <a16:creationId xmlns:a16="http://schemas.microsoft.com/office/drawing/2014/main" id="{3409F524-B519-435D-943E-A6160B168A34}"/>
              </a:ext>
            </a:extLst>
          </p:cNvPr>
          <p:cNvPicPr>
            <a:picLocks noChangeAspect="1" noChangeArrowheads="1"/>
          </p:cNvPicPr>
          <p:nvPr/>
        </p:nvPicPr>
        <p:blipFill>
          <a:blip r:embed="rId3" cstate="print"/>
          <a:srcRect/>
          <a:stretch>
            <a:fillRect/>
          </a:stretch>
        </p:blipFill>
        <p:spPr bwMode="auto">
          <a:xfrm>
            <a:off x="5867400" y="2819400"/>
            <a:ext cx="2143125" cy="2143125"/>
          </a:xfrm>
          <a:prstGeom prst="rect">
            <a:avLst/>
          </a:prstGeom>
          <a:noFill/>
          <a:ln w="9525">
            <a:noFill/>
            <a:miter lim="800000"/>
            <a:headEnd/>
            <a:tailEnd/>
          </a:ln>
        </p:spPr>
      </p:pic>
      <p:sp>
        <p:nvSpPr>
          <p:cNvPr id="3" name="Oval 2">
            <a:extLst>
              <a:ext uri="{FF2B5EF4-FFF2-40B4-BE49-F238E27FC236}">
                <a16:creationId xmlns:a16="http://schemas.microsoft.com/office/drawing/2014/main" id="{13A24539-2108-40EA-AEA4-03E81946DB18}"/>
              </a:ext>
            </a:extLst>
          </p:cNvPr>
          <p:cNvSpPr/>
          <p:nvPr/>
        </p:nvSpPr>
        <p:spPr bwMode="auto">
          <a:xfrm>
            <a:off x="2895600" y="2884449"/>
            <a:ext cx="2057400" cy="2013025"/>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7" name="Oval 6">
            <a:extLst>
              <a:ext uri="{FF2B5EF4-FFF2-40B4-BE49-F238E27FC236}">
                <a16:creationId xmlns:a16="http://schemas.microsoft.com/office/drawing/2014/main" id="{C343693C-21B7-4AA6-96D2-2297A1DFB221}"/>
              </a:ext>
            </a:extLst>
          </p:cNvPr>
          <p:cNvSpPr/>
          <p:nvPr/>
        </p:nvSpPr>
        <p:spPr bwMode="auto">
          <a:xfrm>
            <a:off x="638175" y="3397992"/>
            <a:ext cx="838200" cy="822692"/>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4" name="Rectangle 3">
            <a:extLst>
              <a:ext uri="{FF2B5EF4-FFF2-40B4-BE49-F238E27FC236}">
                <a16:creationId xmlns:a16="http://schemas.microsoft.com/office/drawing/2014/main" id="{070B3065-64BB-46C1-84FA-C4B5B3EC5CFF}"/>
              </a:ext>
            </a:extLst>
          </p:cNvPr>
          <p:cNvSpPr/>
          <p:nvPr/>
        </p:nvSpPr>
        <p:spPr>
          <a:xfrm>
            <a:off x="454305" y="5018200"/>
            <a:ext cx="3963714" cy="369332"/>
          </a:xfrm>
          <a:prstGeom prst="rect">
            <a:avLst/>
          </a:prstGeom>
        </p:spPr>
        <p:txBody>
          <a:bodyPr wrap="none">
            <a:spAutoFit/>
          </a:bodyPr>
          <a:lstStyle/>
          <a:p>
            <a:r>
              <a:rPr lang="en-US" dirty="0"/>
              <a:t>Geometry                          Path</a:t>
            </a:r>
          </a:p>
        </p:txBody>
      </p:sp>
      <p:sp>
        <p:nvSpPr>
          <p:cNvPr id="2" name="Oval 1">
            <a:extLst>
              <a:ext uri="{FF2B5EF4-FFF2-40B4-BE49-F238E27FC236}">
                <a16:creationId xmlns:a16="http://schemas.microsoft.com/office/drawing/2014/main" id="{B25ED63A-7624-49AF-ACA4-27326252FFC0}"/>
              </a:ext>
            </a:extLst>
          </p:cNvPr>
          <p:cNvSpPr/>
          <p:nvPr/>
        </p:nvSpPr>
        <p:spPr bwMode="auto">
          <a:xfrm>
            <a:off x="838200" y="4144484"/>
            <a:ext cx="76200" cy="76200"/>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9" name="Oval 8">
            <a:extLst>
              <a:ext uri="{FF2B5EF4-FFF2-40B4-BE49-F238E27FC236}">
                <a16:creationId xmlns:a16="http://schemas.microsoft.com/office/drawing/2014/main" id="{BE9C77CA-FED0-4743-BF03-C9FA44D655F5}"/>
              </a:ext>
            </a:extLst>
          </p:cNvPr>
          <p:cNvSpPr/>
          <p:nvPr/>
        </p:nvSpPr>
        <p:spPr bwMode="auto">
          <a:xfrm>
            <a:off x="1066800" y="4191000"/>
            <a:ext cx="76200" cy="76200"/>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10" name="Oval 9">
            <a:extLst>
              <a:ext uri="{FF2B5EF4-FFF2-40B4-BE49-F238E27FC236}">
                <a16:creationId xmlns:a16="http://schemas.microsoft.com/office/drawing/2014/main" id="{EA3DCEE3-E554-489B-8058-962F264C8851}"/>
              </a:ext>
            </a:extLst>
          </p:cNvPr>
          <p:cNvSpPr/>
          <p:nvPr/>
        </p:nvSpPr>
        <p:spPr bwMode="auto">
          <a:xfrm>
            <a:off x="1295400" y="4114800"/>
            <a:ext cx="76200" cy="76200"/>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Tree>
    <p:extLst>
      <p:ext uri="{BB962C8B-B14F-4D97-AF65-F5344CB8AC3E}">
        <p14:creationId xmlns:p14="http://schemas.microsoft.com/office/powerpoint/2010/main" val="7231007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450" name="Rectangle 2"/>
          <p:cNvSpPr>
            <a:spLocks noGrp="1" noChangeArrowheads="1"/>
          </p:cNvSpPr>
          <p:nvPr>
            <p:ph type="title"/>
          </p:nvPr>
        </p:nvSpPr>
        <p:spPr/>
        <p:txBody>
          <a:bodyPr/>
          <a:lstStyle/>
          <a:p>
            <a:r>
              <a:rPr lang="en-US" dirty="0"/>
              <a:t>A Circular Tube (A torus)</a:t>
            </a:r>
          </a:p>
        </p:txBody>
      </p:sp>
      <p:sp>
        <p:nvSpPr>
          <p:cNvPr id="744451" name="Rectangle 3"/>
          <p:cNvSpPr>
            <a:spLocks noGrp="1" noChangeArrowheads="1"/>
          </p:cNvSpPr>
          <p:nvPr>
            <p:ph type="body" idx="1"/>
          </p:nvPr>
        </p:nvSpPr>
        <p:spPr>
          <a:xfrm>
            <a:off x="524536" y="1655134"/>
            <a:ext cx="7924800" cy="457200"/>
          </a:xfrm>
        </p:spPr>
        <p:txBody>
          <a:bodyPr/>
          <a:lstStyle/>
          <a:p>
            <a:r>
              <a:rPr lang="en-US" sz="2400" dirty="0"/>
              <a:t>What do we sweep, along what path?</a:t>
            </a:r>
          </a:p>
        </p:txBody>
      </p:sp>
      <p:sp>
        <p:nvSpPr>
          <p:cNvPr id="7" name="Text Box 4"/>
          <p:cNvSpPr txBox="1">
            <a:spLocks noChangeArrowheads="1"/>
          </p:cNvSpPr>
          <p:nvPr/>
        </p:nvSpPr>
        <p:spPr bwMode="auto">
          <a:xfrm>
            <a:off x="622300" y="2057400"/>
            <a:ext cx="8079456" cy="4278094"/>
          </a:xfrm>
          <a:prstGeom prst="rect">
            <a:avLst/>
          </a:prstGeom>
          <a:noFill/>
          <a:ln w="9525">
            <a:noFill/>
            <a:miter lim="800000"/>
            <a:headEnd/>
            <a:tailEnd/>
          </a:ln>
          <a:effectLst/>
        </p:spPr>
        <p:txBody>
          <a:bodyPr wrap="none">
            <a:spAutoFit/>
          </a:bodyPr>
          <a:lstStyle/>
          <a:p>
            <a:r>
              <a:rPr lang="en-US" sz="1600" dirty="0">
                <a:latin typeface="Courier New" pitchFamily="49" charset="0"/>
              </a:rPr>
              <a:t>Vector3	points[2][N]; </a:t>
            </a:r>
          </a:p>
          <a:p>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start_i</a:t>
            </a:r>
            <a:r>
              <a:rPr lang="en-US" sz="1600" dirty="0">
                <a:latin typeface="Courier New" pitchFamily="49" charset="0"/>
              </a:rPr>
              <a:t> = 0;</a:t>
            </a:r>
          </a:p>
          <a:p>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end_i</a:t>
            </a:r>
            <a:r>
              <a:rPr lang="en-US" sz="1600" dirty="0">
                <a:latin typeface="Courier New" pitchFamily="49" charset="0"/>
              </a:rPr>
              <a:t> = 1;</a:t>
            </a:r>
          </a:p>
          <a:p>
            <a:r>
              <a:rPr lang="en-US" sz="1600" dirty="0">
                <a:latin typeface="Courier New" pitchFamily="49" charset="0"/>
              </a:rPr>
              <a:t>for ( int </a:t>
            </a:r>
            <a:r>
              <a:rPr lang="en-US" sz="1600" dirty="0" err="1">
                <a:latin typeface="Courier New" pitchFamily="49" charset="0"/>
              </a:rPr>
              <a:t>i</a:t>
            </a:r>
            <a:r>
              <a:rPr lang="en-US" sz="1600" dirty="0">
                <a:latin typeface="Courier New" pitchFamily="49" charset="0"/>
              </a:rPr>
              <a:t> = 0 ; </a:t>
            </a:r>
            <a:r>
              <a:rPr lang="en-US" sz="1600" dirty="0" err="1">
                <a:latin typeface="Courier New" pitchFamily="49" charset="0"/>
              </a:rPr>
              <a:t>i</a:t>
            </a:r>
            <a:r>
              <a:rPr lang="en-US" sz="1600" dirty="0">
                <a:latin typeface="Courier New" pitchFamily="49" charset="0"/>
              </a:rPr>
              <a:t> &lt; N ;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points[</a:t>
            </a:r>
            <a:r>
              <a:rPr lang="en-US" sz="1600" dirty="0" err="1">
                <a:latin typeface="Courier New" pitchFamily="49" charset="0"/>
              </a:rPr>
              <a:t>start_i</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 </a:t>
            </a:r>
            <a:r>
              <a:rPr lang="en-US" sz="1600" b="1" dirty="0" err="1">
                <a:latin typeface="Courier New" pitchFamily="49" charset="0"/>
              </a:rPr>
              <a:t>TorusPoint</a:t>
            </a:r>
            <a:r>
              <a:rPr lang="en-US" sz="1600" dirty="0">
                <a:latin typeface="Courier New" pitchFamily="49" charset="0"/>
              </a:rPr>
              <a:t>(M-1,i);</a:t>
            </a:r>
          </a:p>
          <a:p>
            <a:r>
              <a:rPr lang="en-US" sz="1600" dirty="0">
                <a:latin typeface="Courier New" pitchFamily="49" charset="0"/>
              </a:rPr>
              <a:t>for ( int j = 0 ; j &lt; M ; j++ ) {</a:t>
            </a:r>
          </a:p>
          <a:p>
            <a:r>
              <a:rPr lang="en-US" sz="1600" dirty="0">
                <a:latin typeface="Courier New" pitchFamily="49" charset="0"/>
              </a:rPr>
              <a:t>	</a:t>
            </a:r>
            <a:r>
              <a:rPr lang="en-US" sz="1600" dirty="0" err="1">
                <a:latin typeface="Courier New" pitchFamily="49" charset="0"/>
              </a:rPr>
              <a:t>glBegin</a:t>
            </a:r>
            <a:r>
              <a:rPr lang="en-US" sz="1600" dirty="0">
                <a:latin typeface="Courier New" pitchFamily="49" charset="0"/>
              </a:rPr>
              <a:t>(GL_TRIANGLE_STRIP);</a:t>
            </a:r>
          </a:p>
          <a:p>
            <a:pPr lvl="2"/>
            <a:r>
              <a:rPr lang="en-US" sz="1600" dirty="0">
                <a:latin typeface="Courier New" pitchFamily="49" charset="0"/>
              </a:rPr>
              <a:t>	for ( int </a:t>
            </a:r>
            <a:r>
              <a:rPr lang="en-US" sz="1600" dirty="0" err="1">
                <a:latin typeface="Courier New" pitchFamily="49" charset="0"/>
              </a:rPr>
              <a:t>i</a:t>
            </a:r>
            <a:r>
              <a:rPr lang="en-US" sz="1600" dirty="0">
                <a:latin typeface="Courier New" pitchFamily="49" charset="0"/>
              </a:rPr>
              <a:t> = 0 ; </a:t>
            </a:r>
            <a:r>
              <a:rPr lang="en-US" sz="1600" dirty="0" err="1">
                <a:latin typeface="Courier New" pitchFamily="49" charset="0"/>
              </a:rPr>
              <a:t>i</a:t>
            </a:r>
            <a:r>
              <a:rPr lang="en-US" sz="1600" dirty="0">
                <a:latin typeface="Courier New" pitchFamily="49" charset="0"/>
              </a:rPr>
              <a:t> &lt; N ; </a:t>
            </a:r>
            <a:r>
              <a:rPr lang="en-US" sz="1600" dirty="0" err="1">
                <a:latin typeface="Courier New" pitchFamily="49" charset="0"/>
              </a:rPr>
              <a:t>i</a:t>
            </a:r>
            <a:r>
              <a:rPr lang="en-US" sz="1600" dirty="0">
                <a:latin typeface="Courier New" pitchFamily="49" charset="0"/>
              </a:rPr>
              <a:t>++ ) {</a:t>
            </a:r>
          </a:p>
          <a:p>
            <a:pPr lvl="2"/>
            <a:r>
              <a:rPr lang="en-US" sz="1600" dirty="0">
                <a:latin typeface="Courier New" pitchFamily="49" charset="0"/>
              </a:rPr>
              <a:t>		glVertex3fv(points[</a:t>
            </a:r>
            <a:r>
              <a:rPr lang="en-US" sz="1600" dirty="0" err="1">
                <a:latin typeface="Courier New" pitchFamily="49" charset="0"/>
              </a:rPr>
              <a:t>start_i</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a:t>
            </a:r>
          </a:p>
          <a:p>
            <a:pPr lvl="2"/>
            <a:r>
              <a:rPr lang="en-US" sz="1600" dirty="0">
                <a:latin typeface="Courier New" pitchFamily="49" charset="0"/>
              </a:rPr>
              <a:t>		points[</a:t>
            </a:r>
            <a:r>
              <a:rPr lang="en-US" sz="1600" dirty="0" err="1">
                <a:latin typeface="Courier New" pitchFamily="49" charset="0"/>
              </a:rPr>
              <a:t>end_i</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 </a:t>
            </a:r>
            <a:r>
              <a:rPr lang="en-US" sz="1600" b="1" dirty="0" err="1">
                <a:latin typeface="Courier New" pitchFamily="49" charset="0"/>
              </a:rPr>
              <a:t>TorusPoint</a:t>
            </a:r>
            <a:r>
              <a:rPr lang="en-US" sz="1600" dirty="0">
                <a:latin typeface="Courier New" pitchFamily="49" charset="0"/>
              </a:rPr>
              <a:t>(j, </a:t>
            </a:r>
            <a:r>
              <a:rPr lang="en-US" sz="1600" dirty="0" err="1">
                <a:latin typeface="Courier New" pitchFamily="49" charset="0"/>
              </a:rPr>
              <a:t>i</a:t>
            </a:r>
            <a:r>
              <a:rPr lang="en-US" sz="1600" dirty="0">
                <a:latin typeface="Courier New" pitchFamily="49" charset="0"/>
              </a:rPr>
              <a:t>);</a:t>
            </a:r>
          </a:p>
          <a:p>
            <a:pPr lvl="2"/>
            <a:r>
              <a:rPr lang="en-US" sz="1600" dirty="0">
                <a:latin typeface="Courier New" pitchFamily="49" charset="0"/>
              </a:rPr>
              <a:t>		glVertex3fv(points[</a:t>
            </a:r>
            <a:r>
              <a:rPr lang="en-US" sz="1600" dirty="0" err="1">
                <a:latin typeface="Courier New" pitchFamily="49" charset="0"/>
              </a:rPr>
              <a:t>end_i</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a:t>
            </a:r>
          </a:p>
          <a:p>
            <a:pPr lvl="2"/>
            <a:r>
              <a:rPr lang="en-US" sz="1600" dirty="0">
                <a:latin typeface="Courier New" pitchFamily="49" charset="0"/>
              </a:rPr>
              <a:t>	}</a:t>
            </a:r>
          </a:p>
          <a:p>
            <a:pPr lvl="2"/>
            <a:r>
              <a:rPr lang="en-US" sz="1600" dirty="0">
                <a:latin typeface="Courier New" pitchFamily="49" charset="0"/>
              </a:rPr>
              <a:t>	glVertex3fv(points[</a:t>
            </a:r>
            <a:r>
              <a:rPr lang="en-US" sz="1600" dirty="0" err="1">
                <a:latin typeface="Courier New" pitchFamily="49" charset="0"/>
              </a:rPr>
              <a:t>start_i</a:t>
            </a:r>
            <a:r>
              <a:rPr lang="en-US" sz="1600" dirty="0">
                <a:latin typeface="Courier New" pitchFamily="49" charset="0"/>
              </a:rPr>
              <a:t>][0]); //close the loop</a:t>
            </a:r>
          </a:p>
          <a:p>
            <a:pPr lvl="2"/>
            <a:r>
              <a:rPr lang="en-US" sz="1600" dirty="0">
                <a:latin typeface="Courier New" pitchFamily="49" charset="0"/>
              </a:rPr>
              <a:t>	glVertex3fv(points[</a:t>
            </a:r>
            <a:r>
              <a:rPr lang="en-US" sz="1600" dirty="0" err="1">
                <a:latin typeface="Courier New" pitchFamily="49" charset="0"/>
              </a:rPr>
              <a:t>end_i</a:t>
            </a:r>
            <a:r>
              <a:rPr lang="en-US" sz="1600" dirty="0">
                <a:latin typeface="Courier New" pitchFamily="49" charset="0"/>
              </a:rPr>
              <a:t>][0]);</a:t>
            </a:r>
          </a:p>
          <a:p>
            <a:r>
              <a:rPr lang="en-US" sz="1600" dirty="0">
                <a:latin typeface="Courier New" pitchFamily="49" charset="0"/>
              </a:rPr>
              <a:t>	</a:t>
            </a:r>
            <a:r>
              <a:rPr lang="en-US" sz="1600" dirty="0" err="1">
                <a:latin typeface="Courier New" pitchFamily="49" charset="0"/>
              </a:rPr>
              <a:t>glEnd</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int</a:t>
            </a:r>
            <a:r>
              <a:rPr lang="en-US" sz="1600" dirty="0">
                <a:latin typeface="Courier New" pitchFamily="49" charset="0"/>
              </a:rPr>
              <a:t>	temp = </a:t>
            </a:r>
            <a:r>
              <a:rPr lang="en-US" sz="1600" dirty="0" err="1">
                <a:latin typeface="Courier New" pitchFamily="49" charset="0"/>
              </a:rPr>
              <a:t>start_i</a:t>
            </a:r>
            <a:r>
              <a:rPr lang="en-US" sz="1600" dirty="0">
                <a:latin typeface="Courier New" pitchFamily="49" charset="0"/>
              </a:rPr>
              <a:t>; </a:t>
            </a:r>
            <a:r>
              <a:rPr lang="en-US" sz="1600" dirty="0" err="1">
                <a:latin typeface="Courier New" pitchFamily="49" charset="0"/>
              </a:rPr>
              <a:t>start_i</a:t>
            </a:r>
            <a:r>
              <a:rPr lang="en-US" sz="1600" dirty="0">
                <a:latin typeface="Courier New" pitchFamily="49" charset="0"/>
              </a:rPr>
              <a:t> = </a:t>
            </a:r>
            <a:r>
              <a:rPr lang="en-US" sz="1600" dirty="0" err="1">
                <a:latin typeface="Courier New" pitchFamily="49" charset="0"/>
              </a:rPr>
              <a:t>end_i</a:t>
            </a:r>
            <a:r>
              <a:rPr lang="en-US" sz="1600" dirty="0">
                <a:latin typeface="Courier New" pitchFamily="49" charset="0"/>
              </a:rPr>
              <a:t>; </a:t>
            </a:r>
            <a:r>
              <a:rPr lang="en-US" sz="1600" dirty="0" err="1">
                <a:latin typeface="Courier New" pitchFamily="49" charset="0"/>
              </a:rPr>
              <a:t>end_i</a:t>
            </a:r>
            <a:r>
              <a:rPr lang="en-US" sz="1600" dirty="0">
                <a:latin typeface="Courier New" pitchFamily="49" charset="0"/>
              </a:rPr>
              <a:t> = temp;</a:t>
            </a:r>
          </a:p>
          <a:p>
            <a:r>
              <a:rPr lang="en-US" sz="1600" dirty="0">
                <a:latin typeface="Courier New" pitchFamily="49" charset="0"/>
              </a:rPr>
              <a:t>}</a:t>
            </a:r>
          </a:p>
        </p:txBody>
      </p:sp>
      <p:pic>
        <p:nvPicPr>
          <p:cNvPr id="10242" name="Picture 2">
            <a:extLst>
              <a:ext uri="{FF2B5EF4-FFF2-40B4-BE49-F238E27FC236}">
                <a16:creationId xmlns:a16="http://schemas.microsoft.com/office/drawing/2014/main" id="{EB0E4681-B56F-45D7-BE29-72048E315B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1300" y="94621"/>
            <a:ext cx="2324100" cy="241017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18586BBC-E15F-4779-ABAD-8E28FBE6A782}"/>
              </a:ext>
            </a:extLst>
          </p:cNvPr>
          <p:cNvSpPr/>
          <p:nvPr/>
        </p:nvSpPr>
        <p:spPr>
          <a:xfrm>
            <a:off x="0" y="6488668"/>
            <a:ext cx="7010400" cy="276999"/>
          </a:xfrm>
          <a:prstGeom prst="rect">
            <a:avLst/>
          </a:prstGeom>
        </p:spPr>
        <p:txBody>
          <a:bodyPr wrap="square">
            <a:spAutoFit/>
          </a:bodyPr>
          <a:lstStyle/>
          <a:p>
            <a:r>
              <a:rPr lang="en-US" sz="1200" dirty="0"/>
              <a:t>https://catlikecoding.com/unity/tutorials/swirly-pipe/</a:t>
            </a:r>
          </a:p>
        </p:txBody>
      </p:sp>
      <p:sp>
        <p:nvSpPr>
          <p:cNvPr id="3" name="Rectangle 2">
            <a:extLst>
              <a:ext uri="{FF2B5EF4-FFF2-40B4-BE49-F238E27FC236}">
                <a16:creationId xmlns:a16="http://schemas.microsoft.com/office/drawing/2014/main" id="{E18A8BB0-6F1C-43E7-A7BE-75DEB8CDB9D8}"/>
              </a:ext>
            </a:extLst>
          </p:cNvPr>
          <p:cNvSpPr/>
          <p:nvPr/>
        </p:nvSpPr>
        <p:spPr>
          <a:xfrm>
            <a:off x="7162800" y="522506"/>
            <a:ext cx="338554" cy="338554"/>
          </a:xfrm>
          <a:prstGeom prst="rect">
            <a:avLst/>
          </a:prstGeom>
        </p:spPr>
        <p:txBody>
          <a:bodyPr wrap="none">
            <a:spAutoFit/>
          </a:bodyPr>
          <a:lstStyle/>
          <a:p>
            <a:r>
              <a:rPr lang="en-US" sz="1600" dirty="0"/>
              <a:t>N</a:t>
            </a:r>
          </a:p>
        </p:txBody>
      </p:sp>
      <p:sp>
        <p:nvSpPr>
          <p:cNvPr id="4" name="Arc 3">
            <a:extLst>
              <a:ext uri="{FF2B5EF4-FFF2-40B4-BE49-F238E27FC236}">
                <a16:creationId xmlns:a16="http://schemas.microsoft.com/office/drawing/2014/main" id="{7BEC16CF-48C0-4956-AA6B-819A987E6D41}"/>
              </a:ext>
            </a:extLst>
          </p:cNvPr>
          <p:cNvSpPr/>
          <p:nvPr/>
        </p:nvSpPr>
        <p:spPr bwMode="auto">
          <a:xfrm rot="6613492">
            <a:off x="7877836" y="1363189"/>
            <a:ext cx="1143000" cy="762000"/>
          </a:xfrm>
          <a:prstGeom prst="arc">
            <a:avLst/>
          </a:prstGeom>
          <a:noFill/>
          <a:ln w="9525" cap="flat" cmpd="sng" algn="ctr">
            <a:solidFill>
              <a:srgbClr val="FFFF00"/>
            </a:solidFill>
            <a:prstDash val="solid"/>
            <a:round/>
            <a:headEnd type="arrow"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
        <p:nvSpPr>
          <p:cNvPr id="10" name="Rectangle 9">
            <a:extLst>
              <a:ext uri="{FF2B5EF4-FFF2-40B4-BE49-F238E27FC236}">
                <a16:creationId xmlns:a16="http://schemas.microsoft.com/office/drawing/2014/main" id="{99919ACD-4B2E-4E66-9DF0-3D02FB815DB0}"/>
              </a:ext>
            </a:extLst>
          </p:cNvPr>
          <p:cNvSpPr/>
          <p:nvPr/>
        </p:nvSpPr>
        <p:spPr>
          <a:xfrm>
            <a:off x="8534400" y="2176046"/>
            <a:ext cx="357790" cy="338554"/>
          </a:xfrm>
          <a:prstGeom prst="rect">
            <a:avLst/>
          </a:prstGeom>
        </p:spPr>
        <p:txBody>
          <a:bodyPr wrap="none">
            <a:spAutoFit/>
          </a:bodyPr>
          <a:lstStyle/>
          <a:p>
            <a:r>
              <a:rPr lang="en-US" sz="1600" dirty="0"/>
              <a:t>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4" name="Rectangle 2"/>
          <p:cNvSpPr>
            <a:spLocks noGrp="1" noChangeArrowheads="1"/>
          </p:cNvSpPr>
          <p:nvPr>
            <p:ph type="title"/>
          </p:nvPr>
        </p:nvSpPr>
        <p:spPr/>
        <p:txBody>
          <a:bodyPr/>
          <a:lstStyle/>
          <a:p>
            <a:r>
              <a:rPr lang="en-US"/>
              <a:t>General Sweeps</a:t>
            </a:r>
          </a:p>
        </p:txBody>
      </p:sp>
      <p:sp>
        <p:nvSpPr>
          <p:cNvPr id="745475" name="Rectangle 3"/>
          <p:cNvSpPr>
            <a:spLocks noGrp="1" noChangeArrowheads="1"/>
          </p:cNvSpPr>
          <p:nvPr>
            <p:ph type="body" idx="1"/>
          </p:nvPr>
        </p:nvSpPr>
        <p:spPr/>
        <p:txBody>
          <a:bodyPr/>
          <a:lstStyle/>
          <a:p>
            <a:r>
              <a:rPr lang="en-US" sz="2400" dirty="0"/>
              <a:t>The path maybe any curve</a:t>
            </a:r>
          </a:p>
          <a:p>
            <a:r>
              <a:rPr lang="en-US" sz="2400" dirty="0"/>
              <a:t>The polygon that is swept may be transformed as it is moved along the path</a:t>
            </a:r>
          </a:p>
          <a:p>
            <a:pPr lvl="1"/>
            <a:r>
              <a:rPr lang="en-US" sz="2000" dirty="0"/>
              <a:t>Scale, rotate with respect to path orientation, …</a:t>
            </a:r>
          </a:p>
          <a:p>
            <a:r>
              <a:rPr lang="en-US" sz="2400" dirty="0"/>
              <a:t>One common way to specify is:</a:t>
            </a:r>
          </a:p>
          <a:p>
            <a:pPr lvl="1"/>
            <a:r>
              <a:rPr lang="en-US" sz="2000" dirty="0"/>
              <a:t>Give a poly-line (sequence of line segments) as the path</a:t>
            </a:r>
          </a:p>
          <a:p>
            <a:pPr lvl="1"/>
            <a:r>
              <a:rPr lang="en-US" sz="2000" dirty="0"/>
              <a:t>Give a poly-line as the shape to sweep</a:t>
            </a:r>
          </a:p>
          <a:p>
            <a:pPr lvl="1"/>
            <a:r>
              <a:rPr lang="en-US" sz="2000" dirty="0"/>
              <a:t>Give a transformation to apply at the vertex of each path segment</a:t>
            </a:r>
          </a:p>
          <a:p>
            <a:r>
              <a:rPr lang="en-US" sz="2400" dirty="0"/>
              <a:t>Difficult to avoid self-intersection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p:txBody>
          <a:bodyPr/>
          <a:lstStyle/>
          <a:p>
            <a:r>
              <a:rPr lang="en-US"/>
              <a:t>Smooth versus General</a:t>
            </a:r>
          </a:p>
        </p:txBody>
      </p:sp>
      <p:sp>
        <p:nvSpPr>
          <p:cNvPr id="770051" name="Rectangle 3"/>
          <p:cNvSpPr>
            <a:spLocks noGrp="1" noChangeArrowheads="1"/>
          </p:cNvSpPr>
          <p:nvPr>
            <p:ph type="body" idx="1"/>
          </p:nvPr>
        </p:nvSpPr>
        <p:spPr/>
        <p:txBody>
          <a:bodyPr/>
          <a:lstStyle/>
          <a:p>
            <a:r>
              <a:rPr lang="en-US" sz="2400" dirty="0"/>
              <a:t>Polygon meshes are very general, but hard to model with</a:t>
            </a:r>
          </a:p>
          <a:p>
            <a:pPr lvl="1"/>
            <a:r>
              <a:rPr lang="en-US" sz="2000" dirty="0"/>
              <a:t>In a production context (film, game), creating a dense, accurate mesh requires lots of work</a:t>
            </a:r>
          </a:p>
          <a:p>
            <a:pPr lvl="1"/>
            <a:r>
              <a:rPr lang="en-US" sz="2000" dirty="0"/>
              <a:t>Biggest problem is smoothness</a:t>
            </a:r>
          </a:p>
          <a:p>
            <a:r>
              <a:rPr lang="en-US" sz="2400" dirty="0"/>
              <a:t>We desire a way to “smooth out” a polygonal mesh</a:t>
            </a:r>
          </a:p>
          <a:p>
            <a:pPr lvl="1"/>
            <a:r>
              <a:rPr lang="en-US" sz="2000" dirty="0"/>
              <a:t>We can model at a coarse level, and automatically fill in the smooth parts</a:t>
            </a:r>
          </a:p>
          <a:p>
            <a:r>
              <a:rPr lang="en-US" sz="2400" i="1" dirty="0"/>
              <a:t>Subdivision surfaces</a:t>
            </a:r>
            <a:r>
              <a:rPr lang="en-US" sz="2400" dirty="0"/>
              <a:t> are part of the answer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546" name="Rectangle 2"/>
          <p:cNvSpPr>
            <a:spLocks noGrp="1" noChangeArrowheads="1"/>
          </p:cNvSpPr>
          <p:nvPr>
            <p:ph type="title"/>
          </p:nvPr>
        </p:nvSpPr>
        <p:spPr/>
        <p:txBody>
          <a:bodyPr/>
          <a:lstStyle/>
          <a:p>
            <a:r>
              <a:rPr lang="en-US"/>
              <a:t>Subdivision Schemes</a:t>
            </a:r>
          </a:p>
        </p:txBody>
      </p:sp>
      <p:sp>
        <p:nvSpPr>
          <p:cNvPr id="748547" name="Rectangle 3"/>
          <p:cNvSpPr>
            <a:spLocks noGrp="1" noChangeArrowheads="1"/>
          </p:cNvSpPr>
          <p:nvPr>
            <p:ph type="body" idx="1"/>
          </p:nvPr>
        </p:nvSpPr>
        <p:spPr/>
        <p:txBody>
          <a:bodyPr/>
          <a:lstStyle/>
          <a:p>
            <a:r>
              <a:rPr lang="en-US" sz="2400" dirty="0"/>
              <a:t>Basic idea: Start with something coarse, and refine it into smaller pieces, smoothing along the way</a:t>
            </a:r>
          </a:p>
          <a:p>
            <a:pPr lvl="1"/>
            <a:r>
              <a:rPr lang="en-US" sz="2000" dirty="0"/>
              <a:t>We will see how it can be used for modeling specific objects, and as a modeling scheme in itself</a:t>
            </a:r>
          </a:p>
          <a:p>
            <a:r>
              <a:rPr lang="en-US" sz="2400" dirty="0"/>
              <a:t>In this lecture:</a:t>
            </a:r>
          </a:p>
          <a:p>
            <a:pPr lvl="1"/>
            <a:r>
              <a:rPr lang="en-US" sz="2000" dirty="0"/>
              <a:t>Subdivision for tessellating a sphere</a:t>
            </a:r>
          </a:p>
          <a:p>
            <a:pPr lvl="1"/>
            <a:r>
              <a:rPr lang="en-US" sz="2000" dirty="0"/>
              <a:t>Subdivision for fractal surfaces</a:t>
            </a:r>
          </a:p>
          <a:p>
            <a:endParaRPr 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9570" name="Rectangle 2"/>
          <p:cNvSpPr>
            <a:spLocks noGrp="1" noChangeArrowheads="1"/>
          </p:cNvSpPr>
          <p:nvPr>
            <p:ph type="title"/>
          </p:nvPr>
        </p:nvSpPr>
        <p:spPr/>
        <p:txBody>
          <a:bodyPr/>
          <a:lstStyle/>
          <a:p>
            <a:r>
              <a:rPr lang="en-US"/>
              <a:t>Tessellating a Sphere</a:t>
            </a:r>
          </a:p>
        </p:txBody>
      </p:sp>
      <p:sp>
        <p:nvSpPr>
          <p:cNvPr id="749571" name="Rectangle 3"/>
          <p:cNvSpPr>
            <a:spLocks noGrp="1" noChangeArrowheads="1"/>
          </p:cNvSpPr>
          <p:nvPr>
            <p:ph type="body" idx="1"/>
          </p:nvPr>
        </p:nvSpPr>
        <p:spPr>
          <a:xfrm>
            <a:off x="499732" y="1610833"/>
            <a:ext cx="8001000" cy="4267200"/>
          </a:xfrm>
        </p:spPr>
        <p:txBody>
          <a:bodyPr/>
          <a:lstStyle/>
          <a:p>
            <a:r>
              <a:rPr lang="en-US" sz="2400" dirty="0"/>
              <a:t>Spheres are frequently parameterized in polar coordinates:</a:t>
            </a:r>
          </a:p>
          <a:p>
            <a:pPr lvl="1"/>
            <a:endParaRPr lang="en-US" sz="2400" dirty="0"/>
          </a:p>
          <a:p>
            <a:pPr lvl="1"/>
            <a:endParaRPr lang="en-US" sz="2400" dirty="0"/>
          </a:p>
        </p:txBody>
      </p:sp>
      <p:graphicFrame>
        <p:nvGraphicFramePr>
          <p:cNvPr id="749572" name="Object 4"/>
          <p:cNvGraphicFramePr>
            <a:graphicFrameLocks noChangeAspect="1"/>
          </p:cNvGraphicFramePr>
          <p:nvPr/>
        </p:nvGraphicFramePr>
        <p:xfrm>
          <a:off x="1828800" y="2425700"/>
          <a:ext cx="4724400" cy="774700"/>
        </p:xfrm>
        <a:graphic>
          <a:graphicData uri="http://schemas.openxmlformats.org/presentationml/2006/ole">
            <mc:AlternateContent xmlns:mc="http://schemas.openxmlformats.org/markup-compatibility/2006">
              <mc:Choice xmlns:v="urn:schemas-microsoft-com:vml" Requires="v">
                <p:oleObj name="Equation" r:id="rId3" imgW="2628720" imgH="431640" progId="Equation.3">
                  <p:embed/>
                </p:oleObj>
              </mc:Choice>
              <mc:Fallback>
                <p:oleObj name="Equation" r:id="rId3" imgW="262872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425700"/>
                        <a:ext cx="47244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85" name="Picture 61" descr="Image result for sphere parameterizatio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6719" y="3196265"/>
            <a:ext cx="2867025" cy="277177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55575" y="6479321"/>
            <a:ext cx="8839200" cy="276999"/>
          </a:xfrm>
          <a:prstGeom prst="rect">
            <a:avLst/>
          </a:prstGeom>
        </p:spPr>
        <p:txBody>
          <a:bodyPr wrap="square">
            <a:spAutoFit/>
          </a:bodyPr>
          <a:lstStyle/>
          <a:p>
            <a:r>
              <a:rPr lang="en-US" sz="1200" dirty="0"/>
              <a:t>Image source: http://mathworld.wolfram.com/SphericalCoordinates.html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9570" name="Rectangle 2"/>
          <p:cNvSpPr>
            <a:spLocks noGrp="1" noChangeArrowheads="1"/>
          </p:cNvSpPr>
          <p:nvPr>
            <p:ph type="title"/>
          </p:nvPr>
        </p:nvSpPr>
        <p:spPr/>
        <p:txBody>
          <a:bodyPr/>
          <a:lstStyle/>
          <a:p>
            <a:r>
              <a:rPr lang="en-US"/>
              <a:t>Tessellating a Sphere</a:t>
            </a:r>
          </a:p>
        </p:txBody>
      </p:sp>
      <p:sp>
        <p:nvSpPr>
          <p:cNvPr id="749571" name="Rectangle 3"/>
          <p:cNvSpPr>
            <a:spLocks noGrp="1" noChangeArrowheads="1"/>
          </p:cNvSpPr>
          <p:nvPr>
            <p:ph type="body" idx="1"/>
          </p:nvPr>
        </p:nvSpPr>
        <p:spPr>
          <a:xfrm>
            <a:off x="499732" y="1610833"/>
            <a:ext cx="8001000" cy="4267200"/>
          </a:xfrm>
        </p:spPr>
        <p:txBody>
          <a:bodyPr/>
          <a:lstStyle/>
          <a:p>
            <a:r>
              <a:rPr lang="en-US" sz="2400" dirty="0"/>
              <a:t>Spheres are frequently parameterized in polar coordinates:</a:t>
            </a:r>
          </a:p>
          <a:p>
            <a:pPr lvl="1"/>
            <a:endParaRPr lang="en-US" sz="2400" dirty="0"/>
          </a:p>
          <a:p>
            <a:pPr lvl="1"/>
            <a:endParaRPr lang="en-US" sz="2400" dirty="0"/>
          </a:p>
          <a:p>
            <a:r>
              <a:rPr lang="en-US" sz="2400" dirty="0"/>
              <a:t>Tessellation: The process of approximating a surface with a polygon mesh</a:t>
            </a:r>
          </a:p>
          <a:p>
            <a:r>
              <a:rPr lang="en-US" sz="2400" dirty="0"/>
              <a:t>One option for tessellating a sphere:</a:t>
            </a:r>
          </a:p>
          <a:p>
            <a:pPr lvl="1"/>
            <a:r>
              <a:rPr lang="en-US" sz="2000" dirty="0"/>
              <a:t>Step around and up the sphere in </a:t>
            </a:r>
            <a:br>
              <a:rPr lang="en-US" sz="2000" dirty="0"/>
            </a:br>
            <a:r>
              <a:rPr lang="en-US" sz="2000" dirty="0"/>
              <a:t>constant steps of </a:t>
            </a:r>
            <a:r>
              <a:rPr lang="en-US" sz="2000" dirty="0">
                <a:sym typeface="Symbol" pitchFamily="18" charset="2"/>
              </a:rPr>
              <a:t> and </a:t>
            </a:r>
          </a:p>
          <a:p>
            <a:pPr lvl="1"/>
            <a:r>
              <a:rPr lang="en-US" sz="2000" dirty="0"/>
              <a:t>Problem: Polygons are of wildly different sizes, </a:t>
            </a:r>
            <a:br>
              <a:rPr lang="en-US" sz="2000" dirty="0"/>
            </a:br>
            <a:r>
              <a:rPr lang="en-US" sz="2000" dirty="0"/>
              <a:t>and some vertices have very high degree</a:t>
            </a:r>
            <a:endParaRPr lang="en-US" dirty="0"/>
          </a:p>
        </p:txBody>
      </p:sp>
      <p:graphicFrame>
        <p:nvGraphicFramePr>
          <p:cNvPr id="749572" name="Object 4"/>
          <p:cNvGraphicFramePr>
            <a:graphicFrameLocks noChangeAspect="1"/>
          </p:cNvGraphicFramePr>
          <p:nvPr/>
        </p:nvGraphicFramePr>
        <p:xfrm>
          <a:off x="1828800" y="2425700"/>
          <a:ext cx="4724400" cy="774700"/>
        </p:xfrm>
        <a:graphic>
          <a:graphicData uri="http://schemas.openxmlformats.org/presentationml/2006/ole">
            <mc:AlternateContent xmlns:mc="http://schemas.openxmlformats.org/markup-compatibility/2006">
              <mc:Choice xmlns:v="urn:schemas-microsoft-com:vml" Requires="v">
                <p:oleObj name="Equation" r:id="rId3" imgW="2628720" imgH="431640" progId="Equation.3">
                  <p:embed/>
                </p:oleObj>
              </mc:Choice>
              <mc:Fallback>
                <p:oleObj name="Equation" r:id="rId3" imgW="2628720" imgH="431640" progId="Equation.3">
                  <p:embed/>
                  <p:pic>
                    <p:nvPicPr>
                      <p:cNvPr id="74957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425700"/>
                        <a:ext cx="47244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53" name="Picture 29" descr="spher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1800" y="3922750"/>
            <a:ext cx="2000250" cy="1990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08839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0594" name="Rectangle 2"/>
          <p:cNvSpPr>
            <a:spLocks noGrp="1" noChangeArrowheads="1"/>
          </p:cNvSpPr>
          <p:nvPr>
            <p:ph type="title"/>
          </p:nvPr>
        </p:nvSpPr>
        <p:spPr/>
        <p:txBody>
          <a:bodyPr/>
          <a:lstStyle/>
          <a:p>
            <a:r>
              <a:rPr lang="en-US" dirty="0"/>
              <a:t>Subdivision Method</a:t>
            </a:r>
          </a:p>
        </p:txBody>
      </p:sp>
      <p:sp>
        <p:nvSpPr>
          <p:cNvPr id="750595" name="Rectangle 3"/>
          <p:cNvSpPr>
            <a:spLocks noGrp="1" noChangeArrowheads="1"/>
          </p:cNvSpPr>
          <p:nvPr>
            <p:ph type="body" idx="1"/>
          </p:nvPr>
        </p:nvSpPr>
        <p:spPr>
          <a:xfrm>
            <a:off x="522767" y="1676400"/>
            <a:ext cx="6477000" cy="4343400"/>
          </a:xfrm>
        </p:spPr>
        <p:txBody>
          <a:bodyPr/>
          <a:lstStyle/>
          <a:p>
            <a:r>
              <a:rPr lang="en-US" sz="2400" dirty="0"/>
              <a:t>Begin with a coarse approximation to the sphere, that uses only triangles</a:t>
            </a:r>
          </a:p>
          <a:p>
            <a:pPr lvl="1"/>
            <a:r>
              <a:rPr lang="en-US" sz="2000" dirty="0"/>
              <a:t>Two good candidates are platonic solids with triangular faces: Octahedron, </a:t>
            </a:r>
            <a:r>
              <a:rPr lang="en-US" sz="2000" dirty="0" err="1"/>
              <a:t>Isosahedron</a:t>
            </a:r>
            <a:endParaRPr lang="en-US" sz="2000" dirty="0"/>
          </a:p>
          <a:p>
            <a:pPr lvl="1"/>
            <a:r>
              <a:rPr lang="en-US" sz="2000" dirty="0"/>
              <a:t>They have uniformly sized faces and uniform vertex degree</a:t>
            </a:r>
          </a:p>
          <a:p>
            <a:r>
              <a:rPr lang="en-US" sz="2400" dirty="0"/>
              <a:t>Repeat the following process:</a:t>
            </a:r>
          </a:p>
          <a:p>
            <a:pPr lvl="1"/>
            <a:r>
              <a:rPr lang="en-US" sz="2000" dirty="0"/>
              <a:t>Insert a new vertex in the middle of each edge</a:t>
            </a:r>
          </a:p>
          <a:p>
            <a:pPr lvl="1"/>
            <a:r>
              <a:rPr lang="en-US" sz="2000" dirty="0"/>
              <a:t>Push the vertices out to the surface of the sphere</a:t>
            </a:r>
          </a:p>
          <a:p>
            <a:pPr lvl="1"/>
            <a:r>
              <a:rPr lang="en-US" sz="2000" dirty="0"/>
              <a:t>Break each triangular face into 4 triangles using the new vertices</a:t>
            </a:r>
          </a:p>
        </p:txBody>
      </p:sp>
      <p:sp>
        <p:nvSpPr>
          <p:cNvPr id="750596" name="Line 4"/>
          <p:cNvSpPr>
            <a:spLocks noChangeShapeType="1"/>
          </p:cNvSpPr>
          <p:nvPr/>
        </p:nvSpPr>
        <p:spPr bwMode="auto">
          <a:xfrm flipH="1">
            <a:off x="7696200" y="1843087"/>
            <a:ext cx="228600" cy="762000"/>
          </a:xfrm>
          <a:prstGeom prst="line">
            <a:avLst/>
          </a:prstGeom>
          <a:noFill/>
          <a:ln w="9525">
            <a:solidFill>
              <a:schemeClr val="tx1"/>
            </a:solidFill>
            <a:round/>
            <a:headEnd/>
            <a:tailEnd/>
          </a:ln>
          <a:effectLst/>
        </p:spPr>
        <p:txBody>
          <a:bodyPr/>
          <a:lstStyle/>
          <a:p>
            <a:endParaRPr lang="en-US"/>
          </a:p>
        </p:txBody>
      </p:sp>
      <p:sp>
        <p:nvSpPr>
          <p:cNvPr id="750597" name="Line 5"/>
          <p:cNvSpPr>
            <a:spLocks noChangeShapeType="1"/>
          </p:cNvSpPr>
          <p:nvPr/>
        </p:nvSpPr>
        <p:spPr bwMode="auto">
          <a:xfrm flipH="1">
            <a:off x="7239000" y="1843087"/>
            <a:ext cx="685800" cy="685800"/>
          </a:xfrm>
          <a:prstGeom prst="line">
            <a:avLst/>
          </a:prstGeom>
          <a:noFill/>
          <a:ln w="9525">
            <a:solidFill>
              <a:schemeClr val="tx1"/>
            </a:solidFill>
            <a:round/>
            <a:headEnd/>
            <a:tailEnd/>
          </a:ln>
          <a:effectLst/>
        </p:spPr>
        <p:txBody>
          <a:bodyPr/>
          <a:lstStyle/>
          <a:p>
            <a:endParaRPr lang="en-US"/>
          </a:p>
        </p:txBody>
      </p:sp>
      <p:sp>
        <p:nvSpPr>
          <p:cNvPr id="750598" name="Line 6"/>
          <p:cNvSpPr>
            <a:spLocks noChangeShapeType="1"/>
          </p:cNvSpPr>
          <p:nvPr/>
        </p:nvSpPr>
        <p:spPr bwMode="auto">
          <a:xfrm>
            <a:off x="7924800" y="1843087"/>
            <a:ext cx="533400" cy="609600"/>
          </a:xfrm>
          <a:prstGeom prst="line">
            <a:avLst/>
          </a:prstGeom>
          <a:noFill/>
          <a:ln w="9525">
            <a:solidFill>
              <a:schemeClr val="tx1"/>
            </a:solidFill>
            <a:round/>
            <a:headEnd/>
            <a:tailEnd/>
          </a:ln>
          <a:effectLst/>
        </p:spPr>
        <p:txBody>
          <a:bodyPr/>
          <a:lstStyle/>
          <a:p>
            <a:endParaRPr lang="en-US"/>
          </a:p>
        </p:txBody>
      </p:sp>
      <p:sp>
        <p:nvSpPr>
          <p:cNvPr id="750599" name="Line 7"/>
          <p:cNvSpPr>
            <a:spLocks noChangeShapeType="1"/>
          </p:cNvSpPr>
          <p:nvPr/>
        </p:nvSpPr>
        <p:spPr bwMode="auto">
          <a:xfrm flipH="1">
            <a:off x="7696200" y="2452687"/>
            <a:ext cx="762000" cy="152400"/>
          </a:xfrm>
          <a:prstGeom prst="line">
            <a:avLst/>
          </a:prstGeom>
          <a:noFill/>
          <a:ln w="9525">
            <a:solidFill>
              <a:schemeClr val="tx1"/>
            </a:solidFill>
            <a:round/>
            <a:headEnd/>
            <a:tailEnd/>
          </a:ln>
          <a:effectLst/>
        </p:spPr>
        <p:txBody>
          <a:bodyPr/>
          <a:lstStyle/>
          <a:p>
            <a:endParaRPr lang="en-US"/>
          </a:p>
        </p:txBody>
      </p:sp>
      <p:sp>
        <p:nvSpPr>
          <p:cNvPr id="750600" name="Line 8"/>
          <p:cNvSpPr>
            <a:spLocks noChangeShapeType="1"/>
          </p:cNvSpPr>
          <p:nvPr/>
        </p:nvSpPr>
        <p:spPr bwMode="auto">
          <a:xfrm flipH="1" flipV="1">
            <a:off x="7239000" y="2528887"/>
            <a:ext cx="457200" cy="76200"/>
          </a:xfrm>
          <a:prstGeom prst="line">
            <a:avLst/>
          </a:prstGeom>
          <a:noFill/>
          <a:ln w="9525">
            <a:solidFill>
              <a:schemeClr val="tx1"/>
            </a:solidFill>
            <a:round/>
            <a:headEnd/>
            <a:tailEnd/>
          </a:ln>
          <a:effectLst/>
        </p:spPr>
        <p:txBody>
          <a:bodyPr/>
          <a:lstStyle/>
          <a:p>
            <a:endParaRPr lang="en-US"/>
          </a:p>
        </p:txBody>
      </p:sp>
      <p:sp>
        <p:nvSpPr>
          <p:cNvPr id="750601" name="Line 9"/>
          <p:cNvSpPr>
            <a:spLocks noChangeShapeType="1"/>
          </p:cNvSpPr>
          <p:nvPr/>
        </p:nvSpPr>
        <p:spPr bwMode="auto">
          <a:xfrm flipV="1">
            <a:off x="7924800" y="2452687"/>
            <a:ext cx="533400" cy="685800"/>
          </a:xfrm>
          <a:prstGeom prst="line">
            <a:avLst/>
          </a:prstGeom>
          <a:noFill/>
          <a:ln w="9525">
            <a:solidFill>
              <a:schemeClr val="tx1"/>
            </a:solidFill>
            <a:round/>
            <a:headEnd/>
            <a:tailEnd/>
          </a:ln>
          <a:effectLst/>
        </p:spPr>
        <p:txBody>
          <a:bodyPr/>
          <a:lstStyle/>
          <a:p>
            <a:endParaRPr lang="en-US"/>
          </a:p>
        </p:txBody>
      </p:sp>
      <p:sp>
        <p:nvSpPr>
          <p:cNvPr id="750602" name="Line 10"/>
          <p:cNvSpPr>
            <a:spLocks noChangeShapeType="1"/>
          </p:cNvSpPr>
          <p:nvPr/>
        </p:nvSpPr>
        <p:spPr bwMode="auto">
          <a:xfrm flipH="1" flipV="1">
            <a:off x="7696200" y="2605087"/>
            <a:ext cx="228600" cy="533400"/>
          </a:xfrm>
          <a:prstGeom prst="line">
            <a:avLst/>
          </a:prstGeom>
          <a:noFill/>
          <a:ln w="9525">
            <a:solidFill>
              <a:schemeClr val="tx1"/>
            </a:solidFill>
            <a:round/>
            <a:headEnd/>
            <a:tailEnd/>
          </a:ln>
          <a:effectLst/>
        </p:spPr>
        <p:txBody>
          <a:bodyPr/>
          <a:lstStyle/>
          <a:p>
            <a:endParaRPr lang="en-US"/>
          </a:p>
        </p:txBody>
      </p:sp>
      <p:sp>
        <p:nvSpPr>
          <p:cNvPr id="750603" name="Line 11"/>
          <p:cNvSpPr>
            <a:spLocks noChangeShapeType="1"/>
          </p:cNvSpPr>
          <p:nvPr/>
        </p:nvSpPr>
        <p:spPr bwMode="auto">
          <a:xfrm flipH="1" flipV="1">
            <a:off x="7239000" y="2528887"/>
            <a:ext cx="685800" cy="609600"/>
          </a:xfrm>
          <a:prstGeom prst="line">
            <a:avLst/>
          </a:prstGeom>
          <a:noFill/>
          <a:ln w="9525">
            <a:solidFill>
              <a:schemeClr val="tx1"/>
            </a:solidFill>
            <a:round/>
            <a:headEnd/>
            <a:tailEnd/>
          </a:ln>
          <a:effectLst/>
        </p:spPr>
        <p:txBody>
          <a:bodyPr/>
          <a:lstStyle/>
          <a:p>
            <a:endParaRPr lang="en-US"/>
          </a:p>
        </p:txBody>
      </p:sp>
      <p:sp>
        <p:nvSpPr>
          <p:cNvPr id="750604" name="Line 12"/>
          <p:cNvSpPr>
            <a:spLocks noChangeShapeType="1"/>
          </p:cNvSpPr>
          <p:nvPr/>
        </p:nvSpPr>
        <p:spPr bwMode="auto">
          <a:xfrm flipV="1">
            <a:off x="7924800" y="2376487"/>
            <a:ext cx="76200" cy="762000"/>
          </a:xfrm>
          <a:prstGeom prst="line">
            <a:avLst/>
          </a:prstGeom>
          <a:noFill/>
          <a:ln w="9525">
            <a:solidFill>
              <a:schemeClr val="tx1"/>
            </a:solidFill>
            <a:prstDash val="dash"/>
            <a:round/>
            <a:headEnd/>
            <a:tailEnd/>
          </a:ln>
          <a:effectLst/>
        </p:spPr>
        <p:txBody>
          <a:bodyPr/>
          <a:lstStyle/>
          <a:p>
            <a:endParaRPr lang="en-US"/>
          </a:p>
        </p:txBody>
      </p:sp>
      <p:sp>
        <p:nvSpPr>
          <p:cNvPr id="750605" name="Line 13"/>
          <p:cNvSpPr>
            <a:spLocks noChangeShapeType="1"/>
          </p:cNvSpPr>
          <p:nvPr/>
        </p:nvSpPr>
        <p:spPr bwMode="auto">
          <a:xfrm flipH="1" flipV="1">
            <a:off x="7924800" y="1843087"/>
            <a:ext cx="76200" cy="533400"/>
          </a:xfrm>
          <a:prstGeom prst="line">
            <a:avLst/>
          </a:prstGeom>
          <a:noFill/>
          <a:ln w="9525">
            <a:solidFill>
              <a:schemeClr val="tx1"/>
            </a:solidFill>
            <a:prstDash val="dash"/>
            <a:round/>
            <a:headEnd/>
            <a:tailEnd/>
          </a:ln>
          <a:effectLst/>
        </p:spPr>
        <p:txBody>
          <a:bodyPr/>
          <a:lstStyle/>
          <a:p>
            <a:endParaRPr lang="en-US"/>
          </a:p>
        </p:txBody>
      </p:sp>
      <p:sp>
        <p:nvSpPr>
          <p:cNvPr id="750606" name="Line 14"/>
          <p:cNvSpPr>
            <a:spLocks noChangeShapeType="1"/>
          </p:cNvSpPr>
          <p:nvPr/>
        </p:nvSpPr>
        <p:spPr bwMode="auto">
          <a:xfrm>
            <a:off x="8001000" y="2376487"/>
            <a:ext cx="457200" cy="76200"/>
          </a:xfrm>
          <a:prstGeom prst="line">
            <a:avLst/>
          </a:prstGeom>
          <a:noFill/>
          <a:ln w="9525">
            <a:solidFill>
              <a:schemeClr val="tx1"/>
            </a:solidFill>
            <a:prstDash val="dash"/>
            <a:round/>
            <a:headEnd/>
            <a:tailEnd/>
          </a:ln>
          <a:effectLst/>
        </p:spPr>
        <p:txBody>
          <a:bodyPr/>
          <a:lstStyle/>
          <a:p>
            <a:endParaRPr lang="en-US"/>
          </a:p>
        </p:txBody>
      </p:sp>
      <p:sp>
        <p:nvSpPr>
          <p:cNvPr id="750607" name="Line 15"/>
          <p:cNvSpPr>
            <a:spLocks noChangeShapeType="1"/>
          </p:cNvSpPr>
          <p:nvPr/>
        </p:nvSpPr>
        <p:spPr bwMode="auto">
          <a:xfrm flipH="1">
            <a:off x="7239000" y="2376487"/>
            <a:ext cx="762000" cy="152400"/>
          </a:xfrm>
          <a:prstGeom prst="line">
            <a:avLst/>
          </a:prstGeom>
          <a:noFill/>
          <a:ln w="9525">
            <a:solidFill>
              <a:schemeClr val="tx1"/>
            </a:solidFill>
            <a:prstDash val="dash"/>
            <a:round/>
            <a:headEnd/>
            <a:tailEnd/>
          </a:ln>
          <a:effectLst/>
        </p:spPr>
        <p:txBody>
          <a:bodyPr/>
          <a:lstStyle/>
          <a:p>
            <a:endParaRPr lang="en-US"/>
          </a:p>
        </p:txBody>
      </p:sp>
      <p:sp>
        <p:nvSpPr>
          <p:cNvPr id="750608" name="Text Box 16"/>
          <p:cNvSpPr txBox="1">
            <a:spLocks noChangeArrowheads="1"/>
          </p:cNvSpPr>
          <p:nvPr/>
        </p:nvSpPr>
        <p:spPr bwMode="auto">
          <a:xfrm>
            <a:off x="7315200" y="3138487"/>
            <a:ext cx="1250950" cy="366713"/>
          </a:xfrm>
          <a:prstGeom prst="rect">
            <a:avLst/>
          </a:prstGeom>
          <a:noFill/>
          <a:ln w="9525">
            <a:noFill/>
            <a:miter lim="800000"/>
            <a:headEnd/>
            <a:tailEnd/>
          </a:ln>
          <a:effectLst/>
        </p:spPr>
        <p:txBody>
          <a:bodyPr wrap="none">
            <a:spAutoFit/>
          </a:bodyPr>
          <a:lstStyle/>
          <a:p>
            <a:r>
              <a:rPr lang="en-US" sz="1800"/>
              <a:t>Octahedron</a:t>
            </a:r>
          </a:p>
        </p:txBody>
      </p:sp>
      <p:sp>
        <p:nvSpPr>
          <p:cNvPr id="750609" name="Line 17"/>
          <p:cNvSpPr>
            <a:spLocks noChangeShapeType="1"/>
          </p:cNvSpPr>
          <p:nvPr/>
        </p:nvSpPr>
        <p:spPr bwMode="auto">
          <a:xfrm>
            <a:off x="7924800" y="3824287"/>
            <a:ext cx="0" cy="381000"/>
          </a:xfrm>
          <a:prstGeom prst="line">
            <a:avLst/>
          </a:prstGeom>
          <a:noFill/>
          <a:ln w="9525">
            <a:solidFill>
              <a:schemeClr val="tx1"/>
            </a:solidFill>
            <a:round/>
            <a:headEnd/>
            <a:tailEnd/>
          </a:ln>
          <a:effectLst/>
        </p:spPr>
        <p:txBody>
          <a:bodyPr/>
          <a:lstStyle/>
          <a:p>
            <a:endParaRPr lang="en-US"/>
          </a:p>
        </p:txBody>
      </p:sp>
      <p:sp>
        <p:nvSpPr>
          <p:cNvPr id="750610" name="Line 18"/>
          <p:cNvSpPr>
            <a:spLocks noChangeShapeType="1"/>
          </p:cNvSpPr>
          <p:nvPr/>
        </p:nvSpPr>
        <p:spPr bwMode="auto">
          <a:xfrm>
            <a:off x="7924800" y="3824287"/>
            <a:ext cx="457200" cy="304800"/>
          </a:xfrm>
          <a:prstGeom prst="line">
            <a:avLst/>
          </a:prstGeom>
          <a:noFill/>
          <a:ln w="9525">
            <a:solidFill>
              <a:schemeClr val="tx1"/>
            </a:solidFill>
            <a:round/>
            <a:headEnd/>
            <a:tailEnd/>
          </a:ln>
          <a:effectLst/>
        </p:spPr>
        <p:txBody>
          <a:bodyPr/>
          <a:lstStyle/>
          <a:p>
            <a:endParaRPr lang="en-US"/>
          </a:p>
        </p:txBody>
      </p:sp>
      <p:sp>
        <p:nvSpPr>
          <p:cNvPr id="750611" name="Line 19"/>
          <p:cNvSpPr>
            <a:spLocks noChangeShapeType="1"/>
          </p:cNvSpPr>
          <p:nvPr/>
        </p:nvSpPr>
        <p:spPr bwMode="auto">
          <a:xfrm flipH="1">
            <a:off x="7467600" y="3824287"/>
            <a:ext cx="457200" cy="304800"/>
          </a:xfrm>
          <a:prstGeom prst="line">
            <a:avLst/>
          </a:prstGeom>
          <a:noFill/>
          <a:ln w="9525">
            <a:solidFill>
              <a:schemeClr val="tx1"/>
            </a:solidFill>
            <a:round/>
            <a:headEnd/>
            <a:tailEnd/>
          </a:ln>
          <a:effectLst/>
        </p:spPr>
        <p:txBody>
          <a:bodyPr/>
          <a:lstStyle/>
          <a:p>
            <a:endParaRPr lang="en-US"/>
          </a:p>
        </p:txBody>
      </p:sp>
      <p:sp>
        <p:nvSpPr>
          <p:cNvPr id="750612" name="Line 20"/>
          <p:cNvSpPr>
            <a:spLocks noChangeShapeType="1"/>
          </p:cNvSpPr>
          <p:nvPr/>
        </p:nvSpPr>
        <p:spPr bwMode="auto">
          <a:xfrm>
            <a:off x="7467600" y="4129087"/>
            <a:ext cx="0" cy="457200"/>
          </a:xfrm>
          <a:prstGeom prst="line">
            <a:avLst/>
          </a:prstGeom>
          <a:noFill/>
          <a:ln w="9525">
            <a:solidFill>
              <a:schemeClr val="tx1"/>
            </a:solidFill>
            <a:round/>
            <a:headEnd/>
            <a:tailEnd/>
          </a:ln>
          <a:effectLst/>
        </p:spPr>
        <p:txBody>
          <a:bodyPr/>
          <a:lstStyle/>
          <a:p>
            <a:endParaRPr lang="en-US"/>
          </a:p>
        </p:txBody>
      </p:sp>
      <p:sp>
        <p:nvSpPr>
          <p:cNvPr id="750613" name="Line 21"/>
          <p:cNvSpPr>
            <a:spLocks noChangeShapeType="1"/>
          </p:cNvSpPr>
          <p:nvPr/>
        </p:nvSpPr>
        <p:spPr bwMode="auto">
          <a:xfrm>
            <a:off x="8382000" y="4129087"/>
            <a:ext cx="0" cy="457200"/>
          </a:xfrm>
          <a:prstGeom prst="line">
            <a:avLst/>
          </a:prstGeom>
          <a:noFill/>
          <a:ln w="9525">
            <a:solidFill>
              <a:schemeClr val="tx1"/>
            </a:solidFill>
            <a:round/>
            <a:headEnd/>
            <a:tailEnd/>
          </a:ln>
          <a:effectLst/>
        </p:spPr>
        <p:txBody>
          <a:bodyPr/>
          <a:lstStyle/>
          <a:p>
            <a:endParaRPr lang="en-US"/>
          </a:p>
        </p:txBody>
      </p:sp>
      <p:sp>
        <p:nvSpPr>
          <p:cNvPr id="750614" name="Line 22"/>
          <p:cNvSpPr>
            <a:spLocks noChangeShapeType="1"/>
          </p:cNvSpPr>
          <p:nvPr/>
        </p:nvSpPr>
        <p:spPr bwMode="auto">
          <a:xfrm>
            <a:off x="7467600" y="4586287"/>
            <a:ext cx="228600" cy="76200"/>
          </a:xfrm>
          <a:prstGeom prst="line">
            <a:avLst/>
          </a:prstGeom>
          <a:noFill/>
          <a:ln w="9525">
            <a:solidFill>
              <a:schemeClr val="tx1"/>
            </a:solidFill>
            <a:round/>
            <a:headEnd/>
            <a:tailEnd/>
          </a:ln>
          <a:effectLst/>
        </p:spPr>
        <p:txBody>
          <a:bodyPr/>
          <a:lstStyle/>
          <a:p>
            <a:endParaRPr lang="en-US"/>
          </a:p>
        </p:txBody>
      </p:sp>
      <p:sp>
        <p:nvSpPr>
          <p:cNvPr id="750615" name="Line 23"/>
          <p:cNvSpPr>
            <a:spLocks noChangeShapeType="1"/>
          </p:cNvSpPr>
          <p:nvPr/>
        </p:nvSpPr>
        <p:spPr bwMode="auto">
          <a:xfrm flipH="1">
            <a:off x="8153400" y="4586287"/>
            <a:ext cx="228600" cy="76200"/>
          </a:xfrm>
          <a:prstGeom prst="line">
            <a:avLst/>
          </a:prstGeom>
          <a:noFill/>
          <a:ln w="9525">
            <a:solidFill>
              <a:schemeClr val="tx1"/>
            </a:solidFill>
            <a:round/>
            <a:headEnd/>
            <a:tailEnd/>
          </a:ln>
          <a:effectLst/>
        </p:spPr>
        <p:txBody>
          <a:bodyPr/>
          <a:lstStyle/>
          <a:p>
            <a:endParaRPr lang="en-US"/>
          </a:p>
        </p:txBody>
      </p:sp>
      <p:sp>
        <p:nvSpPr>
          <p:cNvPr id="750616" name="Line 24"/>
          <p:cNvSpPr>
            <a:spLocks noChangeShapeType="1"/>
          </p:cNvSpPr>
          <p:nvPr/>
        </p:nvSpPr>
        <p:spPr bwMode="auto">
          <a:xfrm flipH="1" flipV="1">
            <a:off x="7467600" y="4129087"/>
            <a:ext cx="457200" cy="76200"/>
          </a:xfrm>
          <a:prstGeom prst="line">
            <a:avLst/>
          </a:prstGeom>
          <a:noFill/>
          <a:ln w="9525">
            <a:solidFill>
              <a:schemeClr val="tx1"/>
            </a:solidFill>
            <a:round/>
            <a:headEnd/>
            <a:tailEnd/>
          </a:ln>
          <a:effectLst/>
        </p:spPr>
        <p:txBody>
          <a:bodyPr/>
          <a:lstStyle/>
          <a:p>
            <a:endParaRPr lang="en-US"/>
          </a:p>
        </p:txBody>
      </p:sp>
      <p:sp>
        <p:nvSpPr>
          <p:cNvPr id="750617" name="Line 25"/>
          <p:cNvSpPr>
            <a:spLocks noChangeShapeType="1"/>
          </p:cNvSpPr>
          <p:nvPr/>
        </p:nvSpPr>
        <p:spPr bwMode="auto">
          <a:xfrm flipV="1">
            <a:off x="7924800" y="4129087"/>
            <a:ext cx="457200" cy="76200"/>
          </a:xfrm>
          <a:prstGeom prst="line">
            <a:avLst/>
          </a:prstGeom>
          <a:noFill/>
          <a:ln w="9525">
            <a:solidFill>
              <a:schemeClr val="tx1"/>
            </a:solidFill>
            <a:round/>
            <a:headEnd/>
            <a:tailEnd/>
          </a:ln>
          <a:effectLst/>
        </p:spPr>
        <p:txBody>
          <a:bodyPr/>
          <a:lstStyle/>
          <a:p>
            <a:endParaRPr lang="en-US"/>
          </a:p>
        </p:txBody>
      </p:sp>
      <p:sp>
        <p:nvSpPr>
          <p:cNvPr id="750618" name="Line 26"/>
          <p:cNvSpPr>
            <a:spLocks noChangeShapeType="1"/>
          </p:cNvSpPr>
          <p:nvPr/>
        </p:nvSpPr>
        <p:spPr bwMode="auto">
          <a:xfrm>
            <a:off x="7924800" y="4205287"/>
            <a:ext cx="228600" cy="457200"/>
          </a:xfrm>
          <a:prstGeom prst="line">
            <a:avLst/>
          </a:prstGeom>
          <a:noFill/>
          <a:ln w="9525">
            <a:solidFill>
              <a:schemeClr val="tx1"/>
            </a:solidFill>
            <a:round/>
            <a:headEnd/>
            <a:tailEnd/>
          </a:ln>
          <a:effectLst/>
        </p:spPr>
        <p:txBody>
          <a:bodyPr/>
          <a:lstStyle/>
          <a:p>
            <a:endParaRPr lang="en-US"/>
          </a:p>
        </p:txBody>
      </p:sp>
      <p:sp>
        <p:nvSpPr>
          <p:cNvPr id="750619" name="Line 27"/>
          <p:cNvSpPr>
            <a:spLocks noChangeShapeType="1"/>
          </p:cNvSpPr>
          <p:nvPr/>
        </p:nvSpPr>
        <p:spPr bwMode="auto">
          <a:xfrm flipH="1">
            <a:off x="7696200" y="4205287"/>
            <a:ext cx="228600" cy="457200"/>
          </a:xfrm>
          <a:prstGeom prst="line">
            <a:avLst/>
          </a:prstGeom>
          <a:noFill/>
          <a:ln w="9525">
            <a:solidFill>
              <a:schemeClr val="tx1"/>
            </a:solidFill>
            <a:round/>
            <a:headEnd/>
            <a:tailEnd/>
          </a:ln>
          <a:effectLst/>
        </p:spPr>
        <p:txBody>
          <a:bodyPr/>
          <a:lstStyle/>
          <a:p>
            <a:endParaRPr lang="en-US"/>
          </a:p>
        </p:txBody>
      </p:sp>
      <p:sp>
        <p:nvSpPr>
          <p:cNvPr id="750620" name="Line 28"/>
          <p:cNvSpPr>
            <a:spLocks noChangeShapeType="1"/>
          </p:cNvSpPr>
          <p:nvPr/>
        </p:nvSpPr>
        <p:spPr bwMode="auto">
          <a:xfrm>
            <a:off x="7696200" y="4662487"/>
            <a:ext cx="457200" cy="0"/>
          </a:xfrm>
          <a:prstGeom prst="line">
            <a:avLst/>
          </a:prstGeom>
          <a:noFill/>
          <a:ln w="9525">
            <a:solidFill>
              <a:schemeClr val="tx1"/>
            </a:solidFill>
            <a:round/>
            <a:headEnd/>
            <a:tailEnd/>
          </a:ln>
          <a:effectLst/>
        </p:spPr>
        <p:txBody>
          <a:bodyPr/>
          <a:lstStyle/>
          <a:p>
            <a:endParaRPr lang="en-US"/>
          </a:p>
        </p:txBody>
      </p:sp>
      <p:sp>
        <p:nvSpPr>
          <p:cNvPr id="750621" name="Line 29"/>
          <p:cNvSpPr>
            <a:spLocks noChangeShapeType="1"/>
          </p:cNvSpPr>
          <p:nvPr/>
        </p:nvSpPr>
        <p:spPr bwMode="auto">
          <a:xfrm flipH="1">
            <a:off x="8153400" y="4129087"/>
            <a:ext cx="228600" cy="533400"/>
          </a:xfrm>
          <a:prstGeom prst="line">
            <a:avLst/>
          </a:prstGeom>
          <a:noFill/>
          <a:ln w="9525">
            <a:solidFill>
              <a:schemeClr val="tx1"/>
            </a:solidFill>
            <a:round/>
            <a:headEnd/>
            <a:tailEnd/>
          </a:ln>
          <a:effectLst/>
        </p:spPr>
        <p:txBody>
          <a:bodyPr/>
          <a:lstStyle/>
          <a:p>
            <a:endParaRPr lang="en-US"/>
          </a:p>
        </p:txBody>
      </p:sp>
      <p:sp>
        <p:nvSpPr>
          <p:cNvPr id="750622" name="Line 30"/>
          <p:cNvSpPr>
            <a:spLocks noChangeShapeType="1"/>
          </p:cNvSpPr>
          <p:nvPr/>
        </p:nvSpPr>
        <p:spPr bwMode="auto">
          <a:xfrm>
            <a:off x="7467600" y="4129087"/>
            <a:ext cx="228600" cy="533400"/>
          </a:xfrm>
          <a:prstGeom prst="line">
            <a:avLst/>
          </a:prstGeom>
          <a:noFill/>
          <a:ln w="9525">
            <a:solidFill>
              <a:schemeClr val="tx1"/>
            </a:solidFill>
            <a:round/>
            <a:headEnd/>
            <a:tailEnd/>
          </a:ln>
          <a:effectLst/>
        </p:spPr>
        <p:txBody>
          <a:bodyPr/>
          <a:lstStyle/>
          <a:p>
            <a:endParaRPr lang="en-US"/>
          </a:p>
        </p:txBody>
      </p:sp>
      <p:sp>
        <p:nvSpPr>
          <p:cNvPr id="750623" name="Line 31"/>
          <p:cNvSpPr>
            <a:spLocks noChangeShapeType="1"/>
          </p:cNvSpPr>
          <p:nvPr/>
        </p:nvSpPr>
        <p:spPr bwMode="auto">
          <a:xfrm>
            <a:off x="7696200" y="4662487"/>
            <a:ext cx="228600" cy="304800"/>
          </a:xfrm>
          <a:prstGeom prst="line">
            <a:avLst/>
          </a:prstGeom>
          <a:noFill/>
          <a:ln w="9525">
            <a:solidFill>
              <a:schemeClr val="tx1"/>
            </a:solidFill>
            <a:round/>
            <a:headEnd/>
            <a:tailEnd/>
          </a:ln>
          <a:effectLst/>
        </p:spPr>
        <p:txBody>
          <a:bodyPr/>
          <a:lstStyle/>
          <a:p>
            <a:endParaRPr lang="en-US"/>
          </a:p>
        </p:txBody>
      </p:sp>
      <p:sp>
        <p:nvSpPr>
          <p:cNvPr id="750624" name="Line 32"/>
          <p:cNvSpPr>
            <a:spLocks noChangeShapeType="1"/>
          </p:cNvSpPr>
          <p:nvPr/>
        </p:nvSpPr>
        <p:spPr bwMode="auto">
          <a:xfrm flipH="1">
            <a:off x="7924800" y="4662487"/>
            <a:ext cx="228600" cy="304800"/>
          </a:xfrm>
          <a:prstGeom prst="line">
            <a:avLst/>
          </a:prstGeom>
          <a:noFill/>
          <a:ln w="9525">
            <a:solidFill>
              <a:schemeClr val="tx1"/>
            </a:solidFill>
            <a:round/>
            <a:headEnd/>
            <a:tailEnd/>
          </a:ln>
          <a:effectLst/>
        </p:spPr>
        <p:txBody>
          <a:bodyPr/>
          <a:lstStyle/>
          <a:p>
            <a:endParaRPr lang="en-US"/>
          </a:p>
        </p:txBody>
      </p:sp>
      <p:sp>
        <p:nvSpPr>
          <p:cNvPr id="750625" name="Line 33"/>
          <p:cNvSpPr>
            <a:spLocks noChangeShapeType="1"/>
          </p:cNvSpPr>
          <p:nvPr/>
        </p:nvSpPr>
        <p:spPr bwMode="auto">
          <a:xfrm flipV="1">
            <a:off x="7924800" y="4586287"/>
            <a:ext cx="457200" cy="381000"/>
          </a:xfrm>
          <a:prstGeom prst="line">
            <a:avLst/>
          </a:prstGeom>
          <a:noFill/>
          <a:ln w="9525">
            <a:solidFill>
              <a:schemeClr val="tx1"/>
            </a:solidFill>
            <a:round/>
            <a:headEnd/>
            <a:tailEnd/>
          </a:ln>
          <a:effectLst/>
        </p:spPr>
        <p:txBody>
          <a:bodyPr/>
          <a:lstStyle/>
          <a:p>
            <a:endParaRPr lang="en-US"/>
          </a:p>
        </p:txBody>
      </p:sp>
      <p:sp>
        <p:nvSpPr>
          <p:cNvPr id="750626" name="Line 34"/>
          <p:cNvSpPr>
            <a:spLocks noChangeShapeType="1"/>
          </p:cNvSpPr>
          <p:nvPr/>
        </p:nvSpPr>
        <p:spPr bwMode="auto">
          <a:xfrm flipH="1" flipV="1">
            <a:off x="7467600" y="4586287"/>
            <a:ext cx="457200" cy="381000"/>
          </a:xfrm>
          <a:prstGeom prst="line">
            <a:avLst/>
          </a:prstGeom>
          <a:noFill/>
          <a:ln w="9525">
            <a:solidFill>
              <a:schemeClr val="tx1"/>
            </a:solidFill>
            <a:round/>
            <a:headEnd/>
            <a:tailEnd/>
          </a:ln>
          <a:effectLst/>
        </p:spPr>
        <p:txBody>
          <a:bodyPr/>
          <a:lstStyle/>
          <a:p>
            <a:endParaRPr lang="en-US"/>
          </a:p>
        </p:txBody>
      </p:sp>
      <p:sp>
        <p:nvSpPr>
          <p:cNvPr id="750627" name="Line 35"/>
          <p:cNvSpPr>
            <a:spLocks noChangeShapeType="1"/>
          </p:cNvSpPr>
          <p:nvPr/>
        </p:nvSpPr>
        <p:spPr bwMode="auto">
          <a:xfrm flipV="1">
            <a:off x="7924800" y="4510087"/>
            <a:ext cx="0" cy="457200"/>
          </a:xfrm>
          <a:prstGeom prst="line">
            <a:avLst/>
          </a:prstGeom>
          <a:noFill/>
          <a:ln w="9525">
            <a:solidFill>
              <a:schemeClr val="tx1"/>
            </a:solidFill>
            <a:prstDash val="dash"/>
            <a:round/>
            <a:headEnd/>
            <a:tailEnd/>
          </a:ln>
          <a:effectLst/>
        </p:spPr>
        <p:txBody>
          <a:bodyPr/>
          <a:lstStyle/>
          <a:p>
            <a:endParaRPr lang="en-US"/>
          </a:p>
        </p:txBody>
      </p:sp>
      <p:sp>
        <p:nvSpPr>
          <p:cNvPr id="750628" name="Line 36"/>
          <p:cNvSpPr>
            <a:spLocks noChangeShapeType="1"/>
          </p:cNvSpPr>
          <p:nvPr/>
        </p:nvSpPr>
        <p:spPr bwMode="auto">
          <a:xfrm flipV="1">
            <a:off x="7467600" y="4510087"/>
            <a:ext cx="457200" cy="76200"/>
          </a:xfrm>
          <a:prstGeom prst="line">
            <a:avLst/>
          </a:prstGeom>
          <a:noFill/>
          <a:ln w="9525">
            <a:solidFill>
              <a:schemeClr val="tx1"/>
            </a:solidFill>
            <a:prstDash val="dash"/>
            <a:round/>
            <a:headEnd/>
            <a:tailEnd/>
          </a:ln>
          <a:effectLst/>
        </p:spPr>
        <p:txBody>
          <a:bodyPr/>
          <a:lstStyle/>
          <a:p>
            <a:endParaRPr lang="en-US"/>
          </a:p>
        </p:txBody>
      </p:sp>
      <p:sp>
        <p:nvSpPr>
          <p:cNvPr id="750629" name="Line 37"/>
          <p:cNvSpPr>
            <a:spLocks noChangeShapeType="1"/>
          </p:cNvSpPr>
          <p:nvPr/>
        </p:nvSpPr>
        <p:spPr bwMode="auto">
          <a:xfrm>
            <a:off x="7924800" y="4510087"/>
            <a:ext cx="457200" cy="76200"/>
          </a:xfrm>
          <a:prstGeom prst="line">
            <a:avLst/>
          </a:prstGeom>
          <a:noFill/>
          <a:ln w="9525">
            <a:solidFill>
              <a:schemeClr val="tx1"/>
            </a:solidFill>
            <a:prstDash val="dash"/>
            <a:round/>
            <a:headEnd/>
            <a:tailEnd/>
          </a:ln>
          <a:effectLst/>
        </p:spPr>
        <p:txBody>
          <a:bodyPr/>
          <a:lstStyle/>
          <a:p>
            <a:endParaRPr lang="en-US"/>
          </a:p>
        </p:txBody>
      </p:sp>
      <p:sp>
        <p:nvSpPr>
          <p:cNvPr id="750630" name="Line 38"/>
          <p:cNvSpPr>
            <a:spLocks noChangeShapeType="1"/>
          </p:cNvSpPr>
          <p:nvPr/>
        </p:nvSpPr>
        <p:spPr bwMode="auto">
          <a:xfrm flipH="1" flipV="1">
            <a:off x="8153400" y="4052887"/>
            <a:ext cx="228600" cy="76200"/>
          </a:xfrm>
          <a:prstGeom prst="line">
            <a:avLst/>
          </a:prstGeom>
          <a:noFill/>
          <a:ln w="9525">
            <a:solidFill>
              <a:schemeClr val="tx1"/>
            </a:solidFill>
            <a:prstDash val="dash"/>
            <a:round/>
            <a:headEnd/>
            <a:tailEnd/>
          </a:ln>
          <a:effectLst/>
        </p:spPr>
        <p:txBody>
          <a:bodyPr/>
          <a:lstStyle/>
          <a:p>
            <a:endParaRPr lang="en-US"/>
          </a:p>
        </p:txBody>
      </p:sp>
      <p:sp>
        <p:nvSpPr>
          <p:cNvPr id="750631" name="Line 39"/>
          <p:cNvSpPr>
            <a:spLocks noChangeShapeType="1"/>
          </p:cNvSpPr>
          <p:nvPr/>
        </p:nvSpPr>
        <p:spPr bwMode="auto">
          <a:xfrm flipV="1">
            <a:off x="7467600" y="4052887"/>
            <a:ext cx="228600" cy="76200"/>
          </a:xfrm>
          <a:prstGeom prst="line">
            <a:avLst/>
          </a:prstGeom>
          <a:noFill/>
          <a:ln w="9525">
            <a:solidFill>
              <a:schemeClr val="tx1"/>
            </a:solidFill>
            <a:prstDash val="dash"/>
            <a:round/>
            <a:headEnd/>
            <a:tailEnd/>
          </a:ln>
          <a:effectLst/>
        </p:spPr>
        <p:txBody>
          <a:bodyPr/>
          <a:lstStyle/>
          <a:p>
            <a:endParaRPr lang="en-US"/>
          </a:p>
        </p:txBody>
      </p:sp>
      <p:sp>
        <p:nvSpPr>
          <p:cNvPr id="750632" name="Line 40"/>
          <p:cNvSpPr>
            <a:spLocks noChangeShapeType="1"/>
          </p:cNvSpPr>
          <p:nvPr/>
        </p:nvSpPr>
        <p:spPr bwMode="auto">
          <a:xfrm>
            <a:off x="7696200" y="4052887"/>
            <a:ext cx="457200" cy="0"/>
          </a:xfrm>
          <a:prstGeom prst="line">
            <a:avLst/>
          </a:prstGeom>
          <a:noFill/>
          <a:ln w="9525">
            <a:solidFill>
              <a:schemeClr val="tx1"/>
            </a:solidFill>
            <a:prstDash val="dash"/>
            <a:round/>
            <a:headEnd/>
            <a:tailEnd/>
          </a:ln>
          <a:effectLst/>
        </p:spPr>
        <p:txBody>
          <a:bodyPr/>
          <a:lstStyle/>
          <a:p>
            <a:endParaRPr lang="en-US"/>
          </a:p>
        </p:txBody>
      </p:sp>
      <p:sp>
        <p:nvSpPr>
          <p:cNvPr id="750633" name="Line 41"/>
          <p:cNvSpPr>
            <a:spLocks noChangeShapeType="1"/>
          </p:cNvSpPr>
          <p:nvPr/>
        </p:nvSpPr>
        <p:spPr bwMode="auto">
          <a:xfrm flipV="1">
            <a:off x="7696200" y="3824287"/>
            <a:ext cx="228600" cy="228600"/>
          </a:xfrm>
          <a:prstGeom prst="line">
            <a:avLst/>
          </a:prstGeom>
          <a:noFill/>
          <a:ln w="9525">
            <a:solidFill>
              <a:schemeClr val="tx1"/>
            </a:solidFill>
            <a:prstDash val="dash"/>
            <a:round/>
            <a:headEnd/>
            <a:tailEnd/>
          </a:ln>
          <a:effectLst/>
        </p:spPr>
        <p:txBody>
          <a:bodyPr/>
          <a:lstStyle/>
          <a:p>
            <a:endParaRPr lang="en-US"/>
          </a:p>
        </p:txBody>
      </p:sp>
      <p:sp>
        <p:nvSpPr>
          <p:cNvPr id="750634" name="Line 42"/>
          <p:cNvSpPr>
            <a:spLocks noChangeShapeType="1"/>
          </p:cNvSpPr>
          <p:nvPr/>
        </p:nvSpPr>
        <p:spPr bwMode="auto">
          <a:xfrm>
            <a:off x="7924800" y="3824287"/>
            <a:ext cx="228600" cy="228600"/>
          </a:xfrm>
          <a:prstGeom prst="line">
            <a:avLst/>
          </a:prstGeom>
          <a:noFill/>
          <a:ln w="9525">
            <a:solidFill>
              <a:schemeClr val="tx1"/>
            </a:solidFill>
            <a:prstDash val="dash"/>
            <a:round/>
            <a:headEnd/>
            <a:tailEnd/>
          </a:ln>
          <a:effectLst/>
        </p:spPr>
        <p:txBody>
          <a:bodyPr/>
          <a:lstStyle/>
          <a:p>
            <a:endParaRPr lang="en-US"/>
          </a:p>
        </p:txBody>
      </p:sp>
      <p:sp>
        <p:nvSpPr>
          <p:cNvPr id="750635" name="Line 43"/>
          <p:cNvSpPr>
            <a:spLocks noChangeShapeType="1"/>
          </p:cNvSpPr>
          <p:nvPr/>
        </p:nvSpPr>
        <p:spPr bwMode="auto">
          <a:xfrm flipH="1">
            <a:off x="7924800" y="4052887"/>
            <a:ext cx="228600" cy="457200"/>
          </a:xfrm>
          <a:prstGeom prst="line">
            <a:avLst/>
          </a:prstGeom>
          <a:noFill/>
          <a:ln w="9525">
            <a:solidFill>
              <a:schemeClr val="tx1"/>
            </a:solidFill>
            <a:prstDash val="dash"/>
            <a:round/>
            <a:headEnd/>
            <a:tailEnd/>
          </a:ln>
          <a:effectLst/>
        </p:spPr>
        <p:txBody>
          <a:bodyPr/>
          <a:lstStyle/>
          <a:p>
            <a:endParaRPr lang="en-US"/>
          </a:p>
        </p:txBody>
      </p:sp>
      <p:sp>
        <p:nvSpPr>
          <p:cNvPr id="750636" name="Line 44"/>
          <p:cNvSpPr>
            <a:spLocks noChangeShapeType="1"/>
          </p:cNvSpPr>
          <p:nvPr/>
        </p:nvSpPr>
        <p:spPr bwMode="auto">
          <a:xfrm flipH="1" flipV="1">
            <a:off x="7696200" y="4052887"/>
            <a:ext cx="228600" cy="457200"/>
          </a:xfrm>
          <a:prstGeom prst="line">
            <a:avLst/>
          </a:prstGeom>
          <a:noFill/>
          <a:ln w="9525">
            <a:solidFill>
              <a:schemeClr val="tx1"/>
            </a:solidFill>
            <a:prstDash val="dash"/>
            <a:round/>
            <a:headEnd/>
            <a:tailEnd/>
          </a:ln>
          <a:effectLst/>
        </p:spPr>
        <p:txBody>
          <a:bodyPr/>
          <a:lstStyle/>
          <a:p>
            <a:endParaRPr lang="en-US"/>
          </a:p>
        </p:txBody>
      </p:sp>
      <p:sp>
        <p:nvSpPr>
          <p:cNvPr id="750637" name="Line 45"/>
          <p:cNvSpPr>
            <a:spLocks noChangeShapeType="1"/>
          </p:cNvSpPr>
          <p:nvPr/>
        </p:nvSpPr>
        <p:spPr bwMode="auto">
          <a:xfrm flipH="1">
            <a:off x="7467600" y="4052887"/>
            <a:ext cx="228600" cy="533400"/>
          </a:xfrm>
          <a:prstGeom prst="line">
            <a:avLst/>
          </a:prstGeom>
          <a:noFill/>
          <a:ln w="9525">
            <a:solidFill>
              <a:schemeClr val="tx1"/>
            </a:solidFill>
            <a:prstDash val="dash"/>
            <a:round/>
            <a:headEnd/>
            <a:tailEnd/>
          </a:ln>
          <a:effectLst/>
        </p:spPr>
        <p:txBody>
          <a:bodyPr/>
          <a:lstStyle/>
          <a:p>
            <a:endParaRPr lang="en-US"/>
          </a:p>
        </p:txBody>
      </p:sp>
      <p:sp>
        <p:nvSpPr>
          <p:cNvPr id="750638" name="Line 46"/>
          <p:cNvSpPr>
            <a:spLocks noChangeShapeType="1"/>
          </p:cNvSpPr>
          <p:nvPr/>
        </p:nvSpPr>
        <p:spPr bwMode="auto">
          <a:xfrm flipH="1" flipV="1">
            <a:off x="8153400" y="4052887"/>
            <a:ext cx="228600" cy="533400"/>
          </a:xfrm>
          <a:prstGeom prst="line">
            <a:avLst/>
          </a:prstGeom>
          <a:noFill/>
          <a:ln w="9525">
            <a:solidFill>
              <a:schemeClr val="tx1"/>
            </a:solidFill>
            <a:prstDash val="dash"/>
            <a:round/>
            <a:headEnd/>
            <a:tailEnd/>
          </a:ln>
          <a:effectLst/>
        </p:spPr>
        <p:txBody>
          <a:bodyPr/>
          <a:lstStyle/>
          <a:p>
            <a:endParaRPr lang="en-US"/>
          </a:p>
        </p:txBody>
      </p:sp>
      <p:sp>
        <p:nvSpPr>
          <p:cNvPr id="750639" name="Text Box 47"/>
          <p:cNvSpPr txBox="1">
            <a:spLocks noChangeArrowheads="1"/>
          </p:cNvSpPr>
          <p:nvPr/>
        </p:nvSpPr>
        <p:spPr bwMode="auto">
          <a:xfrm>
            <a:off x="7315200" y="5043487"/>
            <a:ext cx="1289050" cy="366713"/>
          </a:xfrm>
          <a:prstGeom prst="rect">
            <a:avLst/>
          </a:prstGeom>
          <a:noFill/>
          <a:ln w="9525">
            <a:noFill/>
            <a:miter lim="800000"/>
            <a:headEnd/>
            <a:tailEnd/>
          </a:ln>
          <a:effectLst/>
        </p:spPr>
        <p:txBody>
          <a:bodyPr wrap="none">
            <a:spAutoFit/>
          </a:bodyPr>
          <a:lstStyle/>
          <a:p>
            <a:r>
              <a:rPr lang="en-US" sz="1800" dirty="0" err="1"/>
              <a:t>Isosahedron</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dirty="0"/>
              <a:t>Today</a:t>
            </a:r>
          </a:p>
        </p:txBody>
      </p:sp>
      <p:sp>
        <p:nvSpPr>
          <p:cNvPr id="34819" name="Rectangle 3"/>
          <p:cNvSpPr>
            <a:spLocks noGrp="1" noChangeArrowheads="1"/>
          </p:cNvSpPr>
          <p:nvPr>
            <p:ph type="body" idx="1"/>
          </p:nvPr>
        </p:nvSpPr>
        <p:spPr>
          <a:xfrm>
            <a:off x="490538" y="1676400"/>
            <a:ext cx="8805862" cy="4267200"/>
          </a:xfrm>
        </p:spPr>
        <p:txBody>
          <a:bodyPr/>
          <a:lstStyle/>
          <a:p>
            <a:r>
              <a:rPr lang="en-US" sz="2800" dirty="0">
                <a:solidFill>
                  <a:srgbClr val="0000FF"/>
                </a:solidFill>
              </a:rPr>
              <a:t>Final Exam</a:t>
            </a:r>
            <a:endParaRPr lang="en-US" sz="2800" dirty="0"/>
          </a:p>
          <a:p>
            <a:pPr lvl="1"/>
            <a:r>
              <a:rPr lang="en-US" sz="2400" dirty="0"/>
              <a:t>December 05 (Monday) 17:30-19:00 </a:t>
            </a:r>
          </a:p>
          <a:p>
            <a:pPr lvl="1"/>
            <a:r>
              <a:rPr lang="en-US" sz="2400" dirty="0"/>
              <a:t>To know list available on our class website</a:t>
            </a:r>
          </a:p>
          <a:p>
            <a:r>
              <a:rPr lang="en-US" sz="2800" dirty="0"/>
              <a:t>Modeling Technologies</a:t>
            </a:r>
          </a:p>
          <a:p>
            <a:endParaRPr lang="en-US" sz="2400" dirty="0">
              <a:solidFill>
                <a:srgbClr val="FF0000"/>
              </a:solidFill>
            </a:endParaRPr>
          </a:p>
          <a:p>
            <a:pPr lvl="1">
              <a:buNone/>
            </a:pPr>
            <a:endParaRPr lang="en-US" sz="2400" dirty="0">
              <a:solidFill>
                <a:srgbClr val="FF0000"/>
              </a:solidFill>
            </a:endParaRPr>
          </a:p>
          <a:p>
            <a:pPr lvl="1">
              <a:buNone/>
            </a:pPr>
            <a:r>
              <a:rPr lang="en-US" sz="2400" dirty="0">
                <a:solidFill>
                  <a:srgbClr val="0000FF"/>
                </a:solidFill>
              </a:rPr>
              <a:t>  </a:t>
            </a:r>
          </a:p>
          <a:p>
            <a:pPr lvl="1"/>
            <a:endParaRPr lang="en-US" sz="2400" dirty="0">
              <a:solidFill>
                <a:srgbClr val="0000FF"/>
              </a:solidFill>
            </a:endParaRPr>
          </a:p>
          <a:p>
            <a:endParaRPr lang="en-US" dirty="0">
              <a:solidFill>
                <a:srgbClr val="0000FF"/>
              </a:solidFill>
            </a:endParaRPr>
          </a:p>
          <a:p>
            <a:pPr lvl="1">
              <a:buNone/>
            </a:pPr>
            <a:endParaRPr lang="en-US" sz="2400" dirty="0"/>
          </a:p>
          <a:p>
            <a:endParaRPr lang="en-US" sz="2400" dirty="0">
              <a:solidFill>
                <a:srgbClr val="0000FF"/>
              </a:solidFill>
            </a:endParaRPr>
          </a:p>
          <a:p>
            <a:pPr lvl="2">
              <a:buNone/>
            </a:pPr>
            <a:endParaRPr lang="en-US" dirty="0">
              <a:solidFill>
                <a:srgbClr val="0000FF"/>
              </a:solidFill>
            </a:endParaRPr>
          </a:p>
          <a:p>
            <a:pPr>
              <a:buNone/>
            </a:pPr>
            <a:endParaRPr lang="en-US" dirty="0"/>
          </a:p>
          <a:p>
            <a:pPr>
              <a:buNone/>
            </a:pPr>
            <a:endParaRPr lang="en-US" dirty="0"/>
          </a:p>
        </p:txBody>
      </p:sp>
      <p:sp>
        <p:nvSpPr>
          <p:cNvPr id="6" name="Slide Number Placeholder 5"/>
          <p:cNvSpPr>
            <a:spLocks noGrp="1"/>
          </p:cNvSpPr>
          <p:nvPr>
            <p:ph type="sldNum" sz="quarter" idx="12"/>
          </p:nvPr>
        </p:nvSpPr>
        <p:spPr/>
        <p:txBody>
          <a:bodyPr/>
          <a:lstStyle/>
          <a:p>
            <a:fld id="{87037288-ABAD-4E56-93DB-19D719620939}"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1618" name="Rectangle 2"/>
          <p:cNvSpPr>
            <a:spLocks noGrp="1" noChangeArrowheads="1"/>
          </p:cNvSpPr>
          <p:nvPr>
            <p:ph type="title"/>
          </p:nvPr>
        </p:nvSpPr>
        <p:spPr/>
        <p:txBody>
          <a:bodyPr/>
          <a:lstStyle/>
          <a:p>
            <a:r>
              <a:rPr lang="en-US"/>
              <a:t>The First Stage</a:t>
            </a:r>
          </a:p>
        </p:txBody>
      </p:sp>
      <p:sp>
        <p:nvSpPr>
          <p:cNvPr id="751619" name="Line 3"/>
          <p:cNvSpPr>
            <a:spLocks noChangeShapeType="1"/>
          </p:cNvSpPr>
          <p:nvPr/>
        </p:nvSpPr>
        <p:spPr bwMode="auto">
          <a:xfrm flipH="1">
            <a:off x="1476375" y="1828800"/>
            <a:ext cx="471488" cy="1435100"/>
          </a:xfrm>
          <a:prstGeom prst="line">
            <a:avLst/>
          </a:prstGeom>
          <a:noFill/>
          <a:ln w="9525">
            <a:solidFill>
              <a:schemeClr val="tx1"/>
            </a:solidFill>
            <a:round/>
            <a:headEnd/>
            <a:tailEnd/>
          </a:ln>
          <a:effectLst/>
        </p:spPr>
        <p:txBody>
          <a:bodyPr/>
          <a:lstStyle/>
          <a:p>
            <a:endParaRPr lang="en-US"/>
          </a:p>
        </p:txBody>
      </p:sp>
      <p:sp>
        <p:nvSpPr>
          <p:cNvPr id="751620" name="Line 4"/>
          <p:cNvSpPr>
            <a:spLocks noChangeShapeType="1"/>
          </p:cNvSpPr>
          <p:nvPr/>
        </p:nvSpPr>
        <p:spPr bwMode="auto">
          <a:xfrm flipH="1">
            <a:off x="533400" y="1828800"/>
            <a:ext cx="1414463" cy="1290638"/>
          </a:xfrm>
          <a:prstGeom prst="line">
            <a:avLst/>
          </a:prstGeom>
          <a:noFill/>
          <a:ln w="9525">
            <a:solidFill>
              <a:schemeClr val="tx1"/>
            </a:solidFill>
            <a:round/>
            <a:headEnd/>
            <a:tailEnd/>
          </a:ln>
          <a:effectLst/>
        </p:spPr>
        <p:txBody>
          <a:bodyPr/>
          <a:lstStyle/>
          <a:p>
            <a:endParaRPr lang="en-US"/>
          </a:p>
        </p:txBody>
      </p:sp>
      <p:sp>
        <p:nvSpPr>
          <p:cNvPr id="751621" name="Line 5"/>
          <p:cNvSpPr>
            <a:spLocks noChangeShapeType="1"/>
          </p:cNvSpPr>
          <p:nvPr/>
        </p:nvSpPr>
        <p:spPr bwMode="auto">
          <a:xfrm>
            <a:off x="1947863" y="1828800"/>
            <a:ext cx="1100137" cy="1147763"/>
          </a:xfrm>
          <a:prstGeom prst="line">
            <a:avLst/>
          </a:prstGeom>
          <a:noFill/>
          <a:ln w="9525">
            <a:solidFill>
              <a:schemeClr val="tx1"/>
            </a:solidFill>
            <a:round/>
            <a:headEnd/>
            <a:tailEnd/>
          </a:ln>
          <a:effectLst/>
        </p:spPr>
        <p:txBody>
          <a:bodyPr/>
          <a:lstStyle/>
          <a:p>
            <a:endParaRPr lang="en-US"/>
          </a:p>
        </p:txBody>
      </p:sp>
      <p:sp>
        <p:nvSpPr>
          <p:cNvPr id="751622" name="Line 6"/>
          <p:cNvSpPr>
            <a:spLocks noChangeShapeType="1"/>
          </p:cNvSpPr>
          <p:nvPr/>
        </p:nvSpPr>
        <p:spPr bwMode="auto">
          <a:xfrm flipH="1">
            <a:off x="1476375" y="2976563"/>
            <a:ext cx="1571625" cy="287337"/>
          </a:xfrm>
          <a:prstGeom prst="line">
            <a:avLst/>
          </a:prstGeom>
          <a:noFill/>
          <a:ln w="9525">
            <a:solidFill>
              <a:schemeClr val="tx1"/>
            </a:solidFill>
            <a:round/>
            <a:headEnd/>
            <a:tailEnd/>
          </a:ln>
          <a:effectLst/>
        </p:spPr>
        <p:txBody>
          <a:bodyPr/>
          <a:lstStyle/>
          <a:p>
            <a:endParaRPr lang="en-US"/>
          </a:p>
        </p:txBody>
      </p:sp>
      <p:sp>
        <p:nvSpPr>
          <p:cNvPr id="751623" name="Line 7"/>
          <p:cNvSpPr>
            <a:spLocks noChangeShapeType="1"/>
          </p:cNvSpPr>
          <p:nvPr/>
        </p:nvSpPr>
        <p:spPr bwMode="auto">
          <a:xfrm flipH="1" flipV="1">
            <a:off x="533400" y="3119438"/>
            <a:ext cx="942975" cy="144462"/>
          </a:xfrm>
          <a:prstGeom prst="line">
            <a:avLst/>
          </a:prstGeom>
          <a:noFill/>
          <a:ln w="9525">
            <a:solidFill>
              <a:schemeClr val="tx1"/>
            </a:solidFill>
            <a:round/>
            <a:headEnd/>
            <a:tailEnd/>
          </a:ln>
          <a:effectLst/>
        </p:spPr>
        <p:txBody>
          <a:bodyPr/>
          <a:lstStyle/>
          <a:p>
            <a:endParaRPr lang="en-US"/>
          </a:p>
        </p:txBody>
      </p:sp>
      <p:sp>
        <p:nvSpPr>
          <p:cNvPr id="751624" name="Line 8"/>
          <p:cNvSpPr>
            <a:spLocks noChangeShapeType="1"/>
          </p:cNvSpPr>
          <p:nvPr/>
        </p:nvSpPr>
        <p:spPr bwMode="auto">
          <a:xfrm flipV="1">
            <a:off x="1947863" y="2976563"/>
            <a:ext cx="1100137" cy="1290637"/>
          </a:xfrm>
          <a:prstGeom prst="line">
            <a:avLst/>
          </a:prstGeom>
          <a:noFill/>
          <a:ln w="9525">
            <a:solidFill>
              <a:schemeClr val="tx1"/>
            </a:solidFill>
            <a:round/>
            <a:headEnd/>
            <a:tailEnd/>
          </a:ln>
          <a:effectLst/>
        </p:spPr>
        <p:txBody>
          <a:bodyPr/>
          <a:lstStyle/>
          <a:p>
            <a:endParaRPr lang="en-US"/>
          </a:p>
        </p:txBody>
      </p:sp>
      <p:sp>
        <p:nvSpPr>
          <p:cNvPr id="751625" name="Line 9"/>
          <p:cNvSpPr>
            <a:spLocks noChangeShapeType="1"/>
          </p:cNvSpPr>
          <p:nvPr/>
        </p:nvSpPr>
        <p:spPr bwMode="auto">
          <a:xfrm flipH="1" flipV="1">
            <a:off x="1476375" y="3263900"/>
            <a:ext cx="471488" cy="1003300"/>
          </a:xfrm>
          <a:prstGeom prst="line">
            <a:avLst/>
          </a:prstGeom>
          <a:noFill/>
          <a:ln w="9525">
            <a:solidFill>
              <a:schemeClr val="tx1"/>
            </a:solidFill>
            <a:round/>
            <a:headEnd/>
            <a:tailEnd/>
          </a:ln>
          <a:effectLst/>
        </p:spPr>
        <p:txBody>
          <a:bodyPr/>
          <a:lstStyle/>
          <a:p>
            <a:endParaRPr lang="en-US"/>
          </a:p>
        </p:txBody>
      </p:sp>
      <p:sp>
        <p:nvSpPr>
          <p:cNvPr id="751626" name="Line 10"/>
          <p:cNvSpPr>
            <a:spLocks noChangeShapeType="1"/>
          </p:cNvSpPr>
          <p:nvPr/>
        </p:nvSpPr>
        <p:spPr bwMode="auto">
          <a:xfrm flipH="1" flipV="1">
            <a:off x="533400" y="3119438"/>
            <a:ext cx="1414463" cy="1147762"/>
          </a:xfrm>
          <a:prstGeom prst="line">
            <a:avLst/>
          </a:prstGeom>
          <a:noFill/>
          <a:ln w="9525">
            <a:solidFill>
              <a:schemeClr val="tx1"/>
            </a:solidFill>
            <a:round/>
            <a:headEnd/>
            <a:tailEnd/>
          </a:ln>
          <a:effectLst/>
        </p:spPr>
        <p:txBody>
          <a:bodyPr/>
          <a:lstStyle/>
          <a:p>
            <a:endParaRPr lang="en-US"/>
          </a:p>
        </p:txBody>
      </p:sp>
      <p:sp>
        <p:nvSpPr>
          <p:cNvPr id="751627" name="Line 11"/>
          <p:cNvSpPr>
            <a:spLocks noChangeShapeType="1"/>
          </p:cNvSpPr>
          <p:nvPr/>
        </p:nvSpPr>
        <p:spPr bwMode="auto">
          <a:xfrm flipV="1">
            <a:off x="1947863" y="2832100"/>
            <a:ext cx="157162" cy="1435100"/>
          </a:xfrm>
          <a:prstGeom prst="line">
            <a:avLst/>
          </a:prstGeom>
          <a:noFill/>
          <a:ln w="9525">
            <a:solidFill>
              <a:schemeClr val="tx1"/>
            </a:solidFill>
            <a:prstDash val="dash"/>
            <a:round/>
            <a:headEnd/>
            <a:tailEnd/>
          </a:ln>
          <a:effectLst/>
        </p:spPr>
        <p:txBody>
          <a:bodyPr/>
          <a:lstStyle/>
          <a:p>
            <a:endParaRPr lang="en-US"/>
          </a:p>
        </p:txBody>
      </p:sp>
      <p:sp>
        <p:nvSpPr>
          <p:cNvPr id="751628" name="Line 12"/>
          <p:cNvSpPr>
            <a:spLocks noChangeShapeType="1"/>
          </p:cNvSpPr>
          <p:nvPr/>
        </p:nvSpPr>
        <p:spPr bwMode="auto">
          <a:xfrm flipH="1" flipV="1">
            <a:off x="1947863" y="1828800"/>
            <a:ext cx="157162" cy="1003300"/>
          </a:xfrm>
          <a:prstGeom prst="line">
            <a:avLst/>
          </a:prstGeom>
          <a:noFill/>
          <a:ln w="9525">
            <a:solidFill>
              <a:schemeClr val="tx1"/>
            </a:solidFill>
            <a:prstDash val="dash"/>
            <a:round/>
            <a:headEnd/>
            <a:tailEnd/>
          </a:ln>
          <a:effectLst/>
        </p:spPr>
        <p:txBody>
          <a:bodyPr/>
          <a:lstStyle/>
          <a:p>
            <a:endParaRPr lang="en-US"/>
          </a:p>
        </p:txBody>
      </p:sp>
      <p:sp>
        <p:nvSpPr>
          <p:cNvPr id="751629" name="Line 13"/>
          <p:cNvSpPr>
            <a:spLocks noChangeShapeType="1"/>
          </p:cNvSpPr>
          <p:nvPr/>
        </p:nvSpPr>
        <p:spPr bwMode="auto">
          <a:xfrm>
            <a:off x="2105025" y="2832100"/>
            <a:ext cx="942975" cy="144463"/>
          </a:xfrm>
          <a:prstGeom prst="line">
            <a:avLst/>
          </a:prstGeom>
          <a:noFill/>
          <a:ln w="9525">
            <a:solidFill>
              <a:schemeClr val="tx1"/>
            </a:solidFill>
            <a:prstDash val="dash"/>
            <a:round/>
            <a:headEnd/>
            <a:tailEnd/>
          </a:ln>
          <a:effectLst/>
        </p:spPr>
        <p:txBody>
          <a:bodyPr/>
          <a:lstStyle/>
          <a:p>
            <a:endParaRPr lang="en-US"/>
          </a:p>
        </p:txBody>
      </p:sp>
      <p:sp>
        <p:nvSpPr>
          <p:cNvPr id="751630" name="Line 14"/>
          <p:cNvSpPr>
            <a:spLocks noChangeShapeType="1"/>
          </p:cNvSpPr>
          <p:nvPr/>
        </p:nvSpPr>
        <p:spPr bwMode="auto">
          <a:xfrm flipH="1">
            <a:off x="533400" y="2832100"/>
            <a:ext cx="1571625" cy="287338"/>
          </a:xfrm>
          <a:prstGeom prst="line">
            <a:avLst/>
          </a:prstGeom>
          <a:noFill/>
          <a:ln w="9525">
            <a:solidFill>
              <a:schemeClr val="tx1"/>
            </a:solidFill>
            <a:prstDash val="dash"/>
            <a:round/>
            <a:headEnd/>
            <a:tailEnd/>
          </a:ln>
          <a:effectLst/>
        </p:spPr>
        <p:txBody>
          <a:bodyPr/>
          <a:lstStyle/>
          <a:p>
            <a:endParaRPr lang="en-US"/>
          </a:p>
        </p:txBody>
      </p:sp>
      <p:sp>
        <p:nvSpPr>
          <p:cNvPr id="751631" name="Oval 15"/>
          <p:cNvSpPr>
            <a:spLocks noChangeArrowheads="1"/>
          </p:cNvSpPr>
          <p:nvPr/>
        </p:nvSpPr>
        <p:spPr bwMode="auto">
          <a:xfrm>
            <a:off x="2438400" y="2362200"/>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32" name="Oval 16"/>
          <p:cNvSpPr>
            <a:spLocks noChangeArrowheads="1"/>
          </p:cNvSpPr>
          <p:nvPr/>
        </p:nvSpPr>
        <p:spPr bwMode="auto">
          <a:xfrm>
            <a:off x="1676400" y="2514600"/>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33" name="Oval 17"/>
          <p:cNvSpPr>
            <a:spLocks noChangeArrowheads="1"/>
          </p:cNvSpPr>
          <p:nvPr/>
        </p:nvSpPr>
        <p:spPr bwMode="auto">
          <a:xfrm>
            <a:off x="1219200" y="2438400"/>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34" name="Oval 18"/>
          <p:cNvSpPr>
            <a:spLocks noChangeArrowheads="1"/>
          </p:cNvSpPr>
          <p:nvPr/>
        </p:nvSpPr>
        <p:spPr bwMode="auto">
          <a:xfrm>
            <a:off x="1981200" y="2362200"/>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35" name="Oval 19"/>
          <p:cNvSpPr>
            <a:spLocks noChangeArrowheads="1"/>
          </p:cNvSpPr>
          <p:nvPr/>
        </p:nvSpPr>
        <p:spPr bwMode="auto">
          <a:xfrm>
            <a:off x="2498725" y="2860675"/>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36" name="Oval 20"/>
          <p:cNvSpPr>
            <a:spLocks noChangeArrowheads="1"/>
          </p:cNvSpPr>
          <p:nvPr/>
        </p:nvSpPr>
        <p:spPr bwMode="auto">
          <a:xfrm>
            <a:off x="1377950" y="2917825"/>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37" name="Oval 21"/>
          <p:cNvSpPr>
            <a:spLocks noChangeArrowheads="1"/>
          </p:cNvSpPr>
          <p:nvPr/>
        </p:nvSpPr>
        <p:spPr bwMode="auto">
          <a:xfrm>
            <a:off x="1009650" y="3163888"/>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38" name="Oval 22"/>
          <p:cNvSpPr>
            <a:spLocks noChangeArrowheads="1"/>
          </p:cNvSpPr>
          <p:nvPr/>
        </p:nvSpPr>
        <p:spPr bwMode="auto">
          <a:xfrm>
            <a:off x="2160588" y="3097213"/>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39" name="Oval 23"/>
          <p:cNvSpPr>
            <a:spLocks noChangeArrowheads="1"/>
          </p:cNvSpPr>
          <p:nvPr/>
        </p:nvSpPr>
        <p:spPr bwMode="auto">
          <a:xfrm>
            <a:off x="1981200" y="3473450"/>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40" name="Oval 24"/>
          <p:cNvSpPr>
            <a:spLocks noChangeArrowheads="1"/>
          </p:cNvSpPr>
          <p:nvPr/>
        </p:nvSpPr>
        <p:spPr bwMode="auto">
          <a:xfrm>
            <a:off x="2424113" y="3624263"/>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41" name="Oval 25"/>
          <p:cNvSpPr>
            <a:spLocks noChangeArrowheads="1"/>
          </p:cNvSpPr>
          <p:nvPr/>
        </p:nvSpPr>
        <p:spPr bwMode="auto">
          <a:xfrm>
            <a:off x="1670050" y="3719513"/>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42" name="Oval 26"/>
          <p:cNvSpPr>
            <a:spLocks noChangeArrowheads="1"/>
          </p:cNvSpPr>
          <p:nvPr/>
        </p:nvSpPr>
        <p:spPr bwMode="auto">
          <a:xfrm>
            <a:off x="1208088" y="3662363"/>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43" name="Oval 27"/>
          <p:cNvSpPr>
            <a:spLocks noChangeArrowheads="1"/>
          </p:cNvSpPr>
          <p:nvPr/>
        </p:nvSpPr>
        <p:spPr bwMode="auto">
          <a:xfrm>
            <a:off x="5368925" y="2168525"/>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44" name="Oval 28"/>
          <p:cNvSpPr>
            <a:spLocks noChangeArrowheads="1"/>
          </p:cNvSpPr>
          <p:nvPr/>
        </p:nvSpPr>
        <p:spPr bwMode="auto">
          <a:xfrm>
            <a:off x="4240213" y="2405063"/>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45" name="Oval 29"/>
          <p:cNvSpPr>
            <a:spLocks noChangeArrowheads="1"/>
          </p:cNvSpPr>
          <p:nvPr/>
        </p:nvSpPr>
        <p:spPr bwMode="auto">
          <a:xfrm>
            <a:off x="3679825" y="2273300"/>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46" name="Oval 30"/>
          <p:cNvSpPr>
            <a:spLocks noChangeArrowheads="1"/>
          </p:cNvSpPr>
          <p:nvPr/>
        </p:nvSpPr>
        <p:spPr bwMode="auto">
          <a:xfrm>
            <a:off x="4772025" y="2244725"/>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47" name="Oval 31"/>
          <p:cNvSpPr>
            <a:spLocks noChangeArrowheads="1"/>
          </p:cNvSpPr>
          <p:nvPr/>
        </p:nvSpPr>
        <p:spPr bwMode="auto">
          <a:xfrm>
            <a:off x="5381625" y="2781300"/>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48" name="Oval 32"/>
          <p:cNvSpPr>
            <a:spLocks noChangeArrowheads="1"/>
          </p:cNvSpPr>
          <p:nvPr/>
        </p:nvSpPr>
        <p:spPr bwMode="auto">
          <a:xfrm>
            <a:off x="4054475" y="2771775"/>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49" name="Oval 33"/>
          <p:cNvSpPr>
            <a:spLocks noChangeArrowheads="1"/>
          </p:cNvSpPr>
          <p:nvPr/>
        </p:nvSpPr>
        <p:spPr bwMode="auto">
          <a:xfrm>
            <a:off x="3649663" y="3243263"/>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50" name="Oval 34"/>
          <p:cNvSpPr>
            <a:spLocks noChangeArrowheads="1"/>
          </p:cNvSpPr>
          <p:nvPr/>
        </p:nvSpPr>
        <p:spPr bwMode="auto">
          <a:xfrm>
            <a:off x="4913313" y="3233738"/>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51" name="Oval 35"/>
          <p:cNvSpPr>
            <a:spLocks noChangeArrowheads="1"/>
          </p:cNvSpPr>
          <p:nvPr/>
        </p:nvSpPr>
        <p:spPr bwMode="auto">
          <a:xfrm>
            <a:off x="4762500" y="3582988"/>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52" name="Oval 36"/>
          <p:cNvSpPr>
            <a:spLocks noChangeArrowheads="1"/>
          </p:cNvSpPr>
          <p:nvPr/>
        </p:nvSpPr>
        <p:spPr bwMode="auto">
          <a:xfrm>
            <a:off x="5280025" y="3827463"/>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53" name="Oval 37"/>
          <p:cNvSpPr>
            <a:spLocks noChangeArrowheads="1"/>
          </p:cNvSpPr>
          <p:nvPr/>
        </p:nvSpPr>
        <p:spPr bwMode="auto">
          <a:xfrm>
            <a:off x="4157663" y="3817938"/>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54" name="Oval 38"/>
          <p:cNvSpPr>
            <a:spLocks noChangeArrowheads="1"/>
          </p:cNvSpPr>
          <p:nvPr/>
        </p:nvSpPr>
        <p:spPr bwMode="auto">
          <a:xfrm>
            <a:off x="3781425" y="3836988"/>
            <a:ext cx="76200" cy="762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1655" name="Line 39"/>
          <p:cNvSpPr>
            <a:spLocks noChangeShapeType="1"/>
          </p:cNvSpPr>
          <p:nvPr/>
        </p:nvSpPr>
        <p:spPr bwMode="auto">
          <a:xfrm flipH="1">
            <a:off x="3733800" y="1828800"/>
            <a:ext cx="914400" cy="457200"/>
          </a:xfrm>
          <a:prstGeom prst="line">
            <a:avLst/>
          </a:prstGeom>
          <a:noFill/>
          <a:ln w="9525">
            <a:solidFill>
              <a:schemeClr val="tx1"/>
            </a:solidFill>
            <a:round/>
            <a:headEnd/>
            <a:tailEnd/>
          </a:ln>
          <a:effectLst/>
        </p:spPr>
        <p:txBody>
          <a:bodyPr/>
          <a:lstStyle/>
          <a:p>
            <a:endParaRPr lang="en-US"/>
          </a:p>
        </p:txBody>
      </p:sp>
      <p:sp>
        <p:nvSpPr>
          <p:cNvPr id="751656" name="Line 40"/>
          <p:cNvSpPr>
            <a:spLocks noChangeShapeType="1"/>
          </p:cNvSpPr>
          <p:nvPr/>
        </p:nvSpPr>
        <p:spPr bwMode="auto">
          <a:xfrm flipH="1">
            <a:off x="3276600" y="2286000"/>
            <a:ext cx="457200" cy="838200"/>
          </a:xfrm>
          <a:prstGeom prst="line">
            <a:avLst/>
          </a:prstGeom>
          <a:noFill/>
          <a:ln w="9525">
            <a:solidFill>
              <a:schemeClr val="tx1"/>
            </a:solidFill>
            <a:round/>
            <a:headEnd/>
            <a:tailEnd/>
          </a:ln>
          <a:effectLst/>
        </p:spPr>
        <p:txBody>
          <a:bodyPr/>
          <a:lstStyle/>
          <a:p>
            <a:endParaRPr lang="en-US"/>
          </a:p>
        </p:txBody>
      </p:sp>
      <p:sp>
        <p:nvSpPr>
          <p:cNvPr id="751657" name="Line 41"/>
          <p:cNvSpPr>
            <a:spLocks noChangeShapeType="1"/>
          </p:cNvSpPr>
          <p:nvPr/>
        </p:nvSpPr>
        <p:spPr bwMode="auto">
          <a:xfrm>
            <a:off x="4648200" y="1828800"/>
            <a:ext cx="762000" cy="381000"/>
          </a:xfrm>
          <a:prstGeom prst="line">
            <a:avLst/>
          </a:prstGeom>
          <a:noFill/>
          <a:ln w="9525">
            <a:solidFill>
              <a:schemeClr val="tx1"/>
            </a:solidFill>
            <a:round/>
            <a:headEnd/>
            <a:tailEnd/>
          </a:ln>
          <a:effectLst/>
        </p:spPr>
        <p:txBody>
          <a:bodyPr/>
          <a:lstStyle/>
          <a:p>
            <a:endParaRPr lang="en-US"/>
          </a:p>
        </p:txBody>
      </p:sp>
      <p:sp>
        <p:nvSpPr>
          <p:cNvPr id="751658" name="Line 42"/>
          <p:cNvSpPr>
            <a:spLocks noChangeShapeType="1"/>
          </p:cNvSpPr>
          <p:nvPr/>
        </p:nvSpPr>
        <p:spPr bwMode="auto">
          <a:xfrm>
            <a:off x="5410200" y="2209800"/>
            <a:ext cx="381000" cy="762000"/>
          </a:xfrm>
          <a:prstGeom prst="line">
            <a:avLst/>
          </a:prstGeom>
          <a:noFill/>
          <a:ln w="9525">
            <a:solidFill>
              <a:schemeClr val="tx1"/>
            </a:solidFill>
            <a:round/>
            <a:headEnd/>
            <a:tailEnd/>
          </a:ln>
          <a:effectLst/>
        </p:spPr>
        <p:txBody>
          <a:bodyPr/>
          <a:lstStyle/>
          <a:p>
            <a:endParaRPr lang="en-US"/>
          </a:p>
        </p:txBody>
      </p:sp>
      <p:sp>
        <p:nvSpPr>
          <p:cNvPr id="751659" name="Line 43"/>
          <p:cNvSpPr>
            <a:spLocks noChangeShapeType="1"/>
          </p:cNvSpPr>
          <p:nvPr/>
        </p:nvSpPr>
        <p:spPr bwMode="auto">
          <a:xfrm>
            <a:off x="4648200" y="1828800"/>
            <a:ext cx="152400" cy="457200"/>
          </a:xfrm>
          <a:prstGeom prst="line">
            <a:avLst/>
          </a:prstGeom>
          <a:noFill/>
          <a:ln w="9525">
            <a:solidFill>
              <a:schemeClr val="tx1"/>
            </a:solidFill>
            <a:prstDash val="dash"/>
            <a:round/>
            <a:headEnd/>
            <a:tailEnd/>
          </a:ln>
          <a:effectLst/>
        </p:spPr>
        <p:txBody>
          <a:bodyPr/>
          <a:lstStyle/>
          <a:p>
            <a:endParaRPr lang="en-US"/>
          </a:p>
        </p:txBody>
      </p:sp>
      <p:sp>
        <p:nvSpPr>
          <p:cNvPr id="751660" name="Line 44"/>
          <p:cNvSpPr>
            <a:spLocks noChangeShapeType="1"/>
          </p:cNvSpPr>
          <p:nvPr/>
        </p:nvSpPr>
        <p:spPr bwMode="auto">
          <a:xfrm>
            <a:off x="4800600" y="2286000"/>
            <a:ext cx="0" cy="533400"/>
          </a:xfrm>
          <a:prstGeom prst="line">
            <a:avLst/>
          </a:prstGeom>
          <a:noFill/>
          <a:ln w="9525">
            <a:solidFill>
              <a:schemeClr val="tx1"/>
            </a:solidFill>
            <a:prstDash val="dash"/>
            <a:round/>
            <a:headEnd/>
            <a:tailEnd/>
          </a:ln>
          <a:effectLst/>
        </p:spPr>
        <p:txBody>
          <a:bodyPr/>
          <a:lstStyle/>
          <a:p>
            <a:endParaRPr lang="en-US"/>
          </a:p>
        </p:txBody>
      </p:sp>
      <p:sp>
        <p:nvSpPr>
          <p:cNvPr id="751661" name="Line 45"/>
          <p:cNvSpPr>
            <a:spLocks noChangeShapeType="1"/>
          </p:cNvSpPr>
          <p:nvPr/>
        </p:nvSpPr>
        <p:spPr bwMode="auto">
          <a:xfrm flipH="1">
            <a:off x="4267200" y="1905000"/>
            <a:ext cx="381000" cy="533400"/>
          </a:xfrm>
          <a:prstGeom prst="line">
            <a:avLst/>
          </a:prstGeom>
          <a:noFill/>
          <a:ln w="9525">
            <a:solidFill>
              <a:schemeClr val="tx1"/>
            </a:solidFill>
            <a:round/>
            <a:headEnd/>
            <a:tailEnd/>
          </a:ln>
          <a:effectLst/>
        </p:spPr>
        <p:txBody>
          <a:bodyPr/>
          <a:lstStyle/>
          <a:p>
            <a:endParaRPr lang="en-US"/>
          </a:p>
        </p:txBody>
      </p:sp>
      <p:sp>
        <p:nvSpPr>
          <p:cNvPr id="751662" name="Line 46"/>
          <p:cNvSpPr>
            <a:spLocks noChangeShapeType="1"/>
          </p:cNvSpPr>
          <p:nvPr/>
        </p:nvSpPr>
        <p:spPr bwMode="auto">
          <a:xfrm flipH="1">
            <a:off x="4114800" y="2438400"/>
            <a:ext cx="152400" cy="914400"/>
          </a:xfrm>
          <a:prstGeom prst="line">
            <a:avLst/>
          </a:prstGeom>
          <a:noFill/>
          <a:ln w="9525">
            <a:solidFill>
              <a:schemeClr val="tx1"/>
            </a:solidFill>
            <a:round/>
            <a:headEnd/>
            <a:tailEnd/>
          </a:ln>
          <a:effectLst/>
        </p:spPr>
        <p:txBody>
          <a:bodyPr/>
          <a:lstStyle/>
          <a:p>
            <a:endParaRPr lang="en-US"/>
          </a:p>
        </p:txBody>
      </p:sp>
      <p:sp>
        <p:nvSpPr>
          <p:cNvPr id="751663" name="Line 47"/>
          <p:cNvSpPr>
            <a:spLocks noChangeShapeType="1"/>
          </p:cNvSpPr>
          <p:nvPr/>
        </p:nvSpPr>
        <p:spPr bwMode="auto">
          <a:xfrm>
            <a:off x="3276600" y="3124200"/>
            <a:ext cx="381000" cy="152400"/>
          </a:xfrm>
          <a:prstGeom prst="line">
            <a:avLst/>
          </a:prstGeom>
          <a:noFill/>
          <a:ln w="9525">
            <a:solidFill>
              <a:schemeClr val="tx1"/>
            </a:solidFill>
            <a:round/>
            <a:headEnd/>
            <a:tailEnd/>
          </a:ln>
          <a:effectLst/>
        </p:spPr>
        <p:txBody>
          <a:bodyPr/>
          <a:lstStyle/>
          <a:p>
            <a:endParaRPr lang="en-US"/>
          </a:p>
        </p:txBody>
      </p:sp>
      <p:sp>
        <p:nvSpPr>
          <p:cNvPr id="751664" name="Line 48"/>
          <p:cNvSpPr>
            <a:spLocks noChangeShapeType="1"/>
          </p:cNvSpPr>
          <p:nvPr/>
        </p:nvSpPr>
        <p:spPr bwMode="auto">
          <a:xfrm>
            <a:off x="3657600" y="3276600"/>
            <a:ext cx="457200" cy="76200"/>
          </a:xfrm>
          <a:prstGeom prst="line">
            <a:avLst/>
          </a:prstGeom>
          <a:noFill/>
          <a:ln w="9525">
            <a:solidFill>
              <a:schemeClr val="tx1"/>
            </a:solidFill>
            <a:round/>
            <a:headEnd/>
            <a:tailEnd/>
          </a:ln>
          <a:effectLst/>
        </p:spPr>
        <p:txBody>
          <a:bodyPr/>
          <a:lstStyle/>
          <a:p>
            <a:endParaRPr lang="en-US"/>
          </a:p>
        </p:txBody>
      </p:sp>
      <p:sp>
        <p:nvSpPr>
          <p:cNvPr id="751665" name="Line 49"/>
          <p:cNvSpPr>
            <a:spLocks noChangeShapeType="1"/>
          </p:cNvSpPr>
          <p:nvPr/>
        </p:nvSpPr>
        <p:spPr bwMode="auto">
          <a:xfrm flipV="1">
            <a:off x="4114800" y="3276600"/>
            <a:ext cx="838200" cy="76200"/>
          </a:xfrm>
          <a:prstGeom prst="line">
            <a:avLst/>
          </a:prstGeom>
          <a:noFill/>
          <a:ln w="9525">
            <a:solidFill>
              <a:schemeClr val="tx1"/>
            </a:solidFill>
            <a:round/>
            <a:headEnd/>
            <a:tailEnd/>
          </a:ln>
          <a:effectLst/>
        </p:spPr>
        <p:txBody>
          <a:bodyPr/>
          <a:lstStyle/>
          <a:p>
            <a:endParaRPr lang="en-US"/>
          </a:p>
        </p:txBody>
      </p:sp>
      <p:sp>
        <p:nvSpPr>
          <p:cNvPr id="751666" name="Line 50"/>
          <p:cNvSpPr>
            <a:spLocks noChangeShapeType="1"/>
          </p:cNvSpPr>
          <p:nvPr/>
        </p:nvSpPr>
        <p:spPr bwMode="auto">
          <a:xfrm flipV="1">
            <a:off x="4953000" y="2971800"/>
            <a:ext cx="838200" cy="304800"/>
          </a:xfrm>
          <a:prstGeom prst="line">
            <a:avLst/>
          </a:prstGeom>
          <a:noFill/>
          <a:ln w="9525">
            <a:solidFill>
              <a:schemeClr val="tx1"/>
            </a:solidFill>
            <a:round/>
            <a:headEnd/>
            <a:tailEnd/>
          </a:ln>
          <a:effectLst/>
        </p:spPr>
        <p:txBody>
          <a:bodyPr/>
          <a:lstStyle/>
          <a:p>
            <a:endParaRPr lang="en-US"/>
          </a:p>
        </p:txBody>
      </p:sp>
      <p:sp>
        <p:nvSpPr>
          <p:cNvPr id="751667" name="Line 51"/>
          <p:cNvSpPr>
            <a:spLocks noChangeShapeType="1"/>
          </p:cNvSpPr>
          <p:nvPr/>
        </p:nvSpPr>
        <p:spPr bwMode="auto">
          <a:xfrm flipH="1" flipV="1">
            <a:off x="5410200" y="2819400"/>
            <a:ext cx="381000" cy="152400"/>
          </a:xfrm>
          <a:prstGeom prst="line">
            <a:avLst/>
          </a:prstGeom>
          <a:noFill/>
          <a:ln w="9525">
            <a:solidFill>
              <a:schemeClr val="tx1"/>
            </a:solidFill>
            <a:prstDash val="dash"/>
            <a:round/>
            <a:headEnd/>
            <a:tailEnd/>
          </a:ln>
          <a:effectLst/>
        </p:spPr>
        <p:txBody>
          <a:bodyPr/>
          <a:lstStyle/>
          <a:p>
            <a:endParaRPr lang="en-US"/>
          </a:p>
        </p:txBody>
      </p:sp>
      <p:sp>
        <p:nvSpPr>
          <p:cNvPr id="751668" name="Line 52"/>
          <p:cNvSpPr>
            <a:spLocks noChangeShapeType="1"/>
          </p:cNvSpPr>
          <p:nvPr/>
        </p:nvSpPr>
        <p:spPr bwMode="auto">
          <a:xfrm flipH="1">
            <a:off x="4800600" y="2819400"/>
            <a:ext cx="609600" cy="0"/>
          </a:xfrm>
          <a:prstGeom prst="line">
            <a:avLst/>
          </a:prstGeom>
          <a:noFill/>
          <a:ln w="9525">
            <a:solidFill>
              <a:schemeClr val="tx1"/>
            </a:solidFill>
            <a:prstDash val="dash"/>
            <a:round/>
            <a:headEnd/>
            <a:tailEnd/>
          </a:ln>
          <a:effectLst/>
        </p:spPr>
        <p:txBody>
          <a:bodyPr/>
          <a:lstStyle/>
          <a:p>
            <a:endParaRPr lang="en-US"/>
          </a:p>
        </p:txBody>
      </p:sp>
      <p:sp>
        <p:nvSpPr>
          <p:cNvPr id="751669" name="Line 53"/>
          <p:cNvSpPr>
            <a:spLocks noChangeShapeType="1"/>
          </p:cNvSpPr>
          <p:nvPr/>
        </p:nvSpPr>
        <p:spPr bwMode="auto">
          <a:xfrm flipH="1">
            <a:off x="4114800" y="2819400"/>
            <a:ext cx="685800" cy="0"/>
          </a:xfrm>
          <a:prstGeom prst="line">
            <a:avLst/>
          </a:prstGeom>
          <a:noFill/>
          <a:ln w="9525">
            <a:solidFill>
              <a:schemeClr val="tx1"/>
            </a:solidFill>
            <a:prstDash val="dash"/>
            <a:round/>
            <a:headEnd/>
            <a:tailEnd/>
          </a:ln>
          <a:effectLst/>
        </p:spPr>
        <p:txBody>
          <a:bodyPr/>
          <a:lstStyle/>
          <a:p>
            <a:endParaRPr lang="en-US"/>
          </a:p>
        </p:txBody>
      </p:sp>
      <p:sp>
        <p:nvSpPr>
          <p:cNvPr id="751670" name="Line 54"/>
          <p:cNvSpPr>
            <a:spLocks noChangeShapeType="1"/>
          </p:cNvSpPr>
          <p:nvPr/>
        </p:nvSpPr>
        <p:spPr bwMode="auto">
          <a:xfrm flipH="1">
            <a:off x="3276600" y="2819400"/>
            <a:ext cx="838200" cy="304800"/>
          </a:xfrm>
          <a:prstGeom prst="line">
            <a:avLst/>
          </a:prstGeom>
          <a:noFill/>
          <a:ln w="9525">
            <a:solidFill>
              <a:schemeClr val="tx1"/>
            </a:solidFill>
            <a:prstDash val="dash"/>
            <a:round/>
            <a:headEnd/>
            <a:tailEnd/>
          </a:ln>
          <a:effectLst/>
        </p:spPr>
        <p:txBody>
          <a:bodyPr/>
          <a:lstStyle/>
          <a:p>
            <a:endParaRPr lang="en-US"/>
          </a:p>
        </p:txBody>
      </p:sp>
      <p:sp>
        <p:nvSpPr>
          <p:cNvPr id="751671" name="Line 55"/>
          <p:cNvSpPr>
            <a:spLocks noChangeShapeType="1"/>
          </p:cNvSpPr>
          <p:nvPr/>
        </p:nvSpPr>
        <p:spPr bwMode="auto">
          <a:xfrm>
            <a:off x="3276600" y="3124200"/>
            <a:ext cx="533400" cy="762000"/>
          </a:xfrm>
          <a:prstGeom prst="line">
            <a:avLst/>
          </a:prstGeom>
          <a:noFill/>
          <a:ln w="9525">
            <a:solidFill>
              <a:schemeClr val="tx1"/>
            </a:solidFill>
            <a:round/>
            <a:headEnd/>
            <a:tailEnd/>
          </a:ln>
          <a:effectLst/>
        </p:spPr>
        <p:txBody>
          <a:bodyPr/>
          <a:lstStyle/>
          <a:p>
            <a:endParaRPr lang="en-US"/>
          </a:p>
        </p:txBody>
      </p:sp>
      <p:sp>
        <p:nvSpPr>
          <p:cNvPr id="751672" name="Line 56"/>
          <p:cNvSpPr>
            <a:spLocks noChangeShapeType="1"/>
          </p:cNvSpPr>
          <p:nvPr/>
        </p:nvSpPr>
        <p:spPr bwMode="auto">
          <a:xfrm>
            <a:off x="3810000" y="3886200"/>
            <a:ext cx="838200" cy="381000"/>
          </a:xfrm>
          <a:prstGeom prst="line">
            <a:avLst/>
          </a:prstGeom>
          <a:noFill/>
          <a:ln w="9525">
            <a:solidFill>
              <a:schemeClr val="tx1"/>
            </a:solidFill>
            <a:round/>
            <a:headEnd/>
            <a:tailEnd/>
          </a:ln>
          <a:effectLst/>
        </p:spPr>
        <p:txBody>
          <a:bodyPr/>
          <a:lstStyle/>
          <a:p>
            <a:endParaRPr lang="en-US"/>
          </a:p>
        </p:txBody>
      </p:sp>
      <p:sp>
        <p:nvSpPr>
          <p:cNvPr id="751673" name="Line 57"/>
          <p:cNvSpPr>
            <a:spLocks noChangeShapeType="1"/>
          </p:cNvSpPr>
          <p:nvPr/>
        </p:nvSpPr>
        <p:spPr bwMode="auto">
          <a:xfrm flipV="1">
            <a:off x="4648200" y="3886200"/>
            <a:ext cx="685800" cy="381000"/>
          </a:xfrm>
          <a:prstGeom prst="line">
            <a:avLst/>
          </a:prstGeom>
          <a:noFill/>
          <a:ln w="9525">
            <a:solidFill>
              <a:schemeClr val="tx1"/>
            </a:solidFill>
            <a:round/>
            <a:headEnd/>
            <a:tailEnd/>
          </a:ln>
          <a:effectLst/>
        </p:spPr>
        <p:txBody>
          <a:bodyPr/>
          <a:lstStyle/>
          <a:p>
            <a:endParaRPr lang="en-US"/>
          </a:p>
        </p:txBody>
      </p:sp>
      <p:sp>
        <p:nvSpPr>
          <p:cNvPr id="751674" name="Line 58"/>
          <p:cNvSpPr>
            <a:spLocks noChangeShapeType="1"/>
          </p:cNvSpPr>
          <p:nvPr/>
        </p:nvSpPr>
        <p:spPr bwMode="auto">
          <a:xfrm flipV="1">
            <a:off x="5334000" y="2971800"/>
            <a:ext cx="457200" cy="914400"/>
          </a:xfrm>
          <a:prstGeom prst="line">
            <a:avLst/>
          </a:prstGeom>
          <a:noFill/>
          <a:ln w="9525">
            <a:solidFill>
              <a:schemeClr val="tx1"/>
            </a:solidFill>
            <a:round/>
            <a:headEnd/>
            <a:tailEnd/>
          </a:ln>
          <a:effectLst/>
        </p:spPr>
        <p:txBody>
          <a:bodyPr/>
          <a:lstStyle/>
          <a:p>
            <a:endParaRPr lang="en-US"/>
          </a:p>
        </p:txBody>
      </p:sp>
      <p:sp>
        <p:nvSpPr>
          <p:cNvPr id="751675" name="Line 59"/>
          <p:cNvSpPr>
            <a:spLocks noChangeShapeType="1"/>
          </p:cNvSpPr>
          <p:nvPr/>
        </p:nvSpPr>
        <p:spPr bwMode="auto">
          <a:xfrm>
            <a:off x="4114800" y="3352800"/>
            <a:ext cx="76200" cy="533400"/>
          </a:xfrm>
          <a:prstGeom prst="line">
            <a:avLst/>
          </a:prstGeom>
          <a:noFill/>
          <a:ln w="9525">
            <a:solidFill>
              <a:schemeClr val="tx1"/>
            </a:solidFill>
            <a:round/>
            <a:headEnd/>
            <a:tailEnd/>
          </a:ln>
          <a:effectLst/>
        </p:spPr>
        <p:txBody>
          <a:bodyPr/>
          <a:lstStyle/>
          <a:p>
            <a:endParaRPr lang="en-US"/>
          </a:p>
        </p:txBody>
      </p:sp>
      <p:sp>
        <p:nvSpPr>
          <p:cNvPr id="751676" name="Line 60"/>
          <p:cNvSpPr>
            <a:spLocks noChangeShapeType="1"/>
          </p:cNvSpPr>
          <p:nvPr/>
        </p:nvSpPr>
        <p:spPr bwMode="auto">
          <a:xfrm>
            <a:off x="4191000" y="3886200"/>
            <a:ext cx="457200" cy="381000"/>
          </a:xfrm>
          <a:prstGeom prst="line">
            <a:avLst/>
          </a:prstGeom>
          <a:noFill/>
          <a:ln w="9525">
            <a:solidFill>
              <a:schemeClr val="tx1"/>
            </a:solidFill>
            <a:round/>
            <a:headEnd/>
            <a:tailEnd/>
          </a:ln>
          <a:effectLst/>
        </p:spPr>
        <p:txBody>
          <a:bodyPr/>
          <a:lstStyle/>
          <a:p>
            <a:endParaRPr lang="en-US"/>
          </a:p>
        </p:txBody>
      </p:sp>
      <p:sp>
        <p:nvSpPr>
          <p:cNvPr id="751677" name="Line 61"/>
          <p:cNvSpPr>
            <a:spLocks noChangeShapeType="1"/>
          </p:cNvSpPr>
          <p:nvPr/>
        </p:nvSpPr>
        <p:spPr bwMode="auto">
          <a:xfrm>
            <a:off x="4800600" y="2819400"/>
            <a:ext cx="0" cy="762000"/>
          </a:xfrm>
          <a:prstGeom prst="line">
            <a:avLst/>
          </a:prstGeom>
          <a:noFill/>
          <a:ln w="9525">
            <a:solidFill>
              <a:schemeClr val="tx1"/>
            </a:solidFill>
            <a:prstDash val="dash"/>
            <a:round/>
            <a:headEnd/>
            <a:tailEnd/>
          </a:ln>
          <a:effectLst/>
        </p:spPr>
        <p:txBody>
          <a:bodyPr/>
          <a:lstStyle/>
          <a:p>
            <a:endParaRPr lang="en-US"/>
          </a:p>
        </p:txBody>
      </p:sp>
      <p:sp>
        <p:nvSpPr>
          <p:cNvPr id="751678" name="Line 62"/>
          <p:cNvSpPr>
            <a:spLocks noChangeShapeType="1"/>
          </p:cNvSpPr>
          <p:nvPr/>
        </p:nvSpPr>
        <p:spPr bwMode="auto">
          <a:xfrm flipH="1">
            <a:off x="4648200" y="3581400"/>
            <a:ext cx="152400" cy="685800"/>
          </a:xfrm>
          <a:prstGeom prst="line">
            <a:avLst/>
          </a:prstGeom>
          <a:noFill/>
          <a:ln w="9525">
            <a:solidFill>
              <a:schemeClr val="tx1"/>
            </a:solidFill>
            <a:prstDash val="dash"/>
            <a:round/>
            <a:headEnd/>
            <a:tailEnd/>
          </a:ln>
          <a:effectLst/>
        </p:spPr>
        <p:txBody>
          <a:bodyPr/>
          <a:lstStyle/>
          <a:p>
            <a:endParaRPr lang="en-US"/>
          </a:p>
        </p:txBody>
      </p:sp>
      <p:sp>
        <p:nvSpPr>
          <p:cNvPr id="751679" name="Line 63"/>
          <p:cNvSpPr>
            <a:spLocks noChangeShapeType="1"/>
          </p:cNvSpPr>
          <p:nvPr/>
        </p:nvSpPr>
        <p:spPr bwMode="auto">
          <a:xfrm flipH="1">
            <a:off x="6553200" y="1828800"/>
            <a:ext cx="914400" cy="457200"/>
          </a:xfrm>
          <a:prstGeom prst="line">
            <a:avLst/>
          </a:prstGeom>
          <a:noFill/>
          <a:ln w="9525">
            <a:solidFill>
              <a:schemeClr val="tx1"/>
            </a:solidFill>
            <a:round/>
            <a:headEnd/>
            <a:tailEnd/>
          </a:ln>
          <a:effectLst/>
        </p:spPr>
        <p:txBody>
          <a:bodyPr/>
          <a:lstStyle/>
          <a:p>
            <a:endParaRPr lang="en-US"/>
          </a:p>
        </p:txBody>
      </p:sp>
      <p:sp>
        <p:nvSpPr>
          <p:cNvPr id="751680" name="Line 64"/>
          <p:cNvSpPr>
            <a:spLocks noChangeShapeType="1"/>
          </p:cNvSpPr>
          <p:nvPr/>
        </p:nvSpPr>
        <p:spPr bwMode="auto">
          <a:xfrm flipH="1">
            <a:off x="6096000" y="2286000"/>
            <a:ext cx="457200" cy="838200"/>
          </a:xfrm>
          <a:prstGeom prst="line">
            <a:avLst/>
          </a:prstGeom>
          <a:noFill/>
          <a:ln w="9525">
            <a:solidFill>
              <a:schemeClr val="tx1"/>
            </a:solidFill>
            <a:round/>
            <a:headEnd/>
            <a:tailEnd/>
          </a:ln>
          <a:effectLst/>
        </p:spPr>
        <p:txBody>
          <a:bodyPr/>
          <a:lstStyle/>
          <a:p>
            <a:endParaRPr lang="en-US"/>
          </a:p>
        </p:txBody>
      </p:sp>
      <p:sp>
        <p:nvSpPr>
          <p:cNvPr id="751681" name="Line 65"/>
          <p:cNvSpPr>
            <a:spLocks noChangeShapeType="1"/>
          </p:cNvSpPr>
          <p:nvPr/>
        </p:nvSpPr>
        <p:spPr bwMode="auto">
          <a:xfrm>
            <a:off x="7467600" y="1828800"/>
            <a:ext cx="762000" cy="381000"/>
          </a:xfrm>
          <a:prstGeom prst="line">
            <a:avLst/>
          </a:prstGeom>
          <a:noFill/>
          <a:ln w="9525">
            <a:solidFill>
              <a:schemeClr val="tx1"/>
            </a:solidFill>
            <a:round/>
            <a:headEnd/>
            <a:tailEnd/>
          </a:ln>
          <a:effectLst/>
        </p:spPr>
        <p:txBody>
          <a:bodyPr/>
          <a:lstStyle/>
          <a:p>
            <a:endParaRPr lang="en-US"/>
          </a:p>
        </p:txBody>
      </p:sp>
      <p:sp>
        <p:nvSpPr>
          <p:cNvPr id="751682" name="Line 66"/>
          <p:cNvSpPr>
            <a:spLocks noChangeShapeType="1"/>
          </p:cNvSpPr>
          <p:nvPr/>
        </p:nvSpPr>
        <p:spPr bwMode="auto">
          <a:xfrm>
            <a:off x="8229600" y="2209800"/>
            <a:ext cx="381000" cy="762000"/>
          </a:xfrm>
          <a:prstGeom prst="line">
            <a:avLst/>
          </a:prstGeom>
          <a:noFill/>
          <a:ln w="9525">
            <a:solidFill>
              <a:schemeClr val="tx1"/>
            </a:solidFill>
            <a:round/>
            <a:headEnd/>
            <a:tailEnd/>
          </a:ln>
          <a:effectLst/>
        </p:spPr>
        <p:txBody>
          <a:bodyPr/>
          <a:lstStyle/>
          <a:p>
            <a:endParaRPr lang="en-US"/>
          </a:p>
        </p:txBody>
      </p:sp>
      <p:sp>
        <p:nvSpPr>
          <p:cNvPr id="751683" name="Line 67"/>
          <p:cNvSpPr>
            <a:spLocks noChangeShapeType="1"/>
          </p:cNvSpPr>
          <p:nvPr/>
        </p:nvSpPr>
        <p:spPr bwMode="auto">
          <a:xfrm>
            <a:off x="7467600" y="1828800"/>
            <a:ext cx="152400" cy="457200"/>
          </a:xfrm>
          <a:prstGeom prst="line">
            <a:avLst/>
          </a:prstGeom>
          <a:noFill/>
          <a:ln w="9525">
            <a:solidFill>
              <a:schemeClr val="tx1"/>
            </a:solidFill>
            <a:prstDash val="dash"/>
            <a:round/>
            <a:headEnd/>
            <a:tailEnd/>
          </a:ln>
          <a:effectLst/>
        </p:spPr>
        <p:txBody>
          <a:bodyPr/>
          <a:lstStyle/>
          <a:p>
            <a:endParaRPr lang="en-US"/>
          </a:p>
        </p:txBody>
      </p:sp>
      <p:sp>
        <p:nvSpPr>
          <p:cNvPr id="751684" name="Line 68"/>
          <p:cNvSpPr>
            <a:spLocks noChangeShapeType="1"/>
          </p:cNvSpPr>
          <p:nvPr/>
        </p:nvSpPr>
        <p:spPr bwMode="auto">
          <a:xfrm>
            <a:off x="7620000" y="2286000"/>
            <a:ext cx="0" cy="533400"/>
          </a:xfrm>
          <a:prstGeom prst="line">
            <a:avLst/>
          </a:prstGeom>
          <a:noFill/>
          <a:ln w="9525">
            <a:solidFill>
              <a:schemeClr val="tx1"/>
            </a:solidFill>
            <a:prstDash val="dash"/>
            <a:round/>
            <a:headEnd/>
            <a:tailEnd/>
          </a:ln>
          <a:effectLst/>
        </p:spPr>
        <p:txBody>
          <a:bodyPr/>
          <a:lstStyle/>
          <a:p>
            <a:endParaRPr lang="en-US"/>
          </a:p>
        </p:txBody>
      </p:sp>
      <p:sp>
        <p:nvSpPr>
          <p:cNvPr id="751685" name="Line 69"/>
          <p:cNvSpPr>
            <a:spLocks noChangeShapeType="1"/>
          </p:cNvSpPr>
          <p:nvPr/>
        </p:nvSpPr>
        <p:spPr bwMode="auto">
          <a:xfrm flipH="1">
            <a:off x="7086600" y="1905000"/>
            <a:ext cx="381000" cy="533400"/>
          </a:xfrm>
          <a:prstGeom prst="line">
            <a:avLst/>
          </a:prstGeom>
          <a:noFill/>
          <a:ln w="9525">
            <a:solidFill>
              <a:schemeClr val="tx1"/>
            </a:solidFill>
            <a:round/>
            <a:headEnd/>
            <a:tailEnd/>
          </a:ln>
          <a:effectLst/>
        </p:spPr>
        <p:txBody>
          <a:bodyPr/>
          <a:lstStyle/>
          <a:p>
            <a:endParaRPr lang="en-US"/>
          </a:p>
        </p:txBody>
      </p:sp>
      <p:sp>
        <p:nvSpPr>
          <p:cNvPr id="751686" name="Line 70"/>
          <p:cNvSpPr>
            <a:spLocks noChangeShapeType="1"/>
          </p:cNvSpPr>
          <p:nvPr/>
        </p:nvSpPr>
        <p:spPr bwMode="auto">
          <a:xfrm flipH="1">
            <a:off x="6934200" y="2438400"/>
            <a:ext cx="152400" cy="914400"/>
          </a:xfrm>
          <a:prstGeom prst="line">
            <a:avLst/>
          </a:prstGeom>
          <a:noFill/>
          <a:ln w="9525">
            <a:solidFill>
              <a:schemeClr val="tx1"/>
            </a:solidFill>
            <a:round/>
            <a:headEnd/>
            <a:tailEnd/>
          </a:ln>
          <a:effectLst/>
        </p:spPr>
        <p:txBody>
          <a:bodyPr/>
          <a:lstStyle/>
          <a:p>
            <a:endParaRPr lang="en-US"/>
          </a:p>
        </p:txBody>
      </p:sp>
      <p:sp>
        <p:nvSpPr>
          <p:cNvPr id="751687" name="Line 71"/>
          <p:cNvSpPr>
            <a:spLocks noChangeShapeType="1"/>
          </p:cNvSpPr>
          <p:nvPr/>
        </p:nvSpPr>
        <p:spPr bwMode="auto">
          <a:xfrm>
            <a:off x="6096000" y="3124200"/>
            <a:ext cx="381000" cy="152400"/>
          </a:xfrm>
          <a:prstGeom prst="line">
            <a:avLst/>
          </a:prstGeom>
          <a:noFill/>
          <a:ln w="9525">
            <a:solidFill>
              <a:schemeClr val="tx1"/>
            </a:solidFill>
            <a:round/>
            <a:headEnd/>
            <a:tailEnd/>
          </a:ln>
          <a:effectLst/>
        </p:spPr>
        <p:txBody>
          <a:bodyPr/>
          <a:lstStyle/>
          <a:p>
            <a:endParaRPr lang="en-US"/>
          </a:p>
        </p:txBody>
      </p:sp>
      <p:sp>
        <p:nvSpPr>
          <p:cNvPr id="751688" name="Line 72"/>
          <p:cNvSpPr>
            <a:spLocks noChangeShapeType="1"/>
          </p:cNvSpPr>
          <p:nvPr/>
        </p:nvSpPr>
        <p:spPr bwMode="auto">
          <a:xfrm>
            <a:off x="6477000" y="3276600"/>
            <a:ext cx="457200" cy="76200"/>
          </a:xfrm>
          <a:prstGeom prst="line">
            <a:avLst/>
          </a:prstGeom>
          <a:noFill/>
          <a:ln w="9525">
            <a:solidFill>
              <a:schemeClr val="tx1"/>
            </a:solidFill>
            <a:round/>
            <a:headEnd/>
            <a:tailEnd/>
          </a:ln>
          <a:effectLst/>
        </p:spPr>
        <p:txBody>
          <a:bodyPr/>
          <a:lstStyle/>
          <a:p>
            <a:endParaRPr lang="en-US"/>
          </a:p>
        </p:txBody>
      </p:sp>
      <p:sp>
        <p:nvSpPr>
          <p:cNvPr id="751689" name="Line 73"/>
          <p:cNvSpPr>
            <a:spLocks noChangeShapeType="1"/>
          </p:cNvSpPr>
          <p:nvPr/>
        </p:nvSpPr>
        <p:spPr bwMode="auto">
          <a:xfrm flipV="1">
            <a:off x="6934200" y="3276600"/>
            <a:ext cx="838200" cy="76200"/>
          </a:xfrm>
          <a:prstGeom prst="line">
            <a:avLst/>
          </a:prstGeom>
          <a:noFill/>
          <a:ln w="9525">
            <a:solidFill>
              <a:schemeClr val="tx1"/>
            </a:solidFill>
            <a:round/>
            <a:headEnd/>
            <a:tailEnd/>
          </a:ln>
          <a:effectLst/>
        </p:spPr>
        <p:txBody>
          <a:bodyPr/>
          <a:lstStyle/>
          <a:p>
            <a:endParaRPr lang="en-US"/>
          </a:p>
        </p:txBody>
      </p:sp>
      <p:sp>
        <p:nvSpPr>
          <p:cNvPr id="751690" name="Line 74"/>
          <p:cNvSpPr>
            <a:spLocks noChangeShapeType="1"/>
          </p:cNvSpPr>
          <p:nvPr/>
        </p:nvSpPr>
        <p:spPr bwMode="auto">
          <a:xfrm flipV="1">
            <a:off x="7772400" y="2971800"/>
            <a:ext cx="838200" cy="304800"/>
          </a:xfrm>
          <a:prstGeom prst="line">
            <a:avLst/>
          </a:prstGeom>
          <a:noFill/>
          <a:ln w="9525">
            <a:solidFill>
              <a:schemeClr val="tx1"/>
            </a:solidFill>
            <a:round/>
            <a:headEnd/>
            <a:tailEnd/>
          </a:ln>
          <a:effectLst/>
        </p:spPr>
        <p:txBody>
          <a:bodyPr/>
          <a:lstStyle/>
          <a:p>
            <a:endParaRPr lang="en-US"/>
          </a:p>
        </p:txBody>
      </p:sp>
      <p:sp>
        <p:nvSpPr>
          <p:cNvPr id="751691" name="Line 75"/>
          <p:cNvSpPr>
            <a:spLocks noChangeShapeType="1"/>
          </p:cNvSpPr>
          <p:nvPr/>
        </p:nvSpPr>
        <p:spPr bwMode="auto">
          <a:xfrm flipH="1" flipV="1">
            <a:off x="8229600" y="2819400"/>
            <a:ext cx="381000" cy="152400"/>
          </a:xfrm>
          <a:prstGeom prst="line">
            <a:avLst/>
          </a:prstGeom>
          <a:noFill/>
          <a:ln w="9525">
            <a:solidFill>
              <a:schemeClr val="tx1"/>
            </a:solidFill>
            <a:prstDash val="dash"/>
            <a:round/>
            <a:headEnd/>
            <a:tailEnd/>
          </a:ln>
          <a:effectLst/>
        </p:spPr>
        <p:txBody>
          <a:bodyPr/>
          <a:lstStyle/>
          <a:p>
            <a:endParaRPr lang="en-US"/>
          </a:p>
        </p:txBody>
      </p:sp>
      <p:sp>
        <p:nvSpPr>
          <p:cNvPr id="751692" name="Line 76"/>
          <p:cNvSpPr>
            <a:spLocks noChangeShapeType="1"/>
          </p:cNvSpPr>
          <p:nvPr/>
        </p:nvSpPr>
        <p:spPr bwMode="auto">
          <a:xfrm flipH="1">
            <a:off x="7620000" y="2819400"/>
            <a:ext cx="609600" cy="0"/>
          </a:xfrm>
          <a:prstGeom prst="line">
            <a:avLst/>
          </a:prstGeom>
          <a:noFill/>
          <a:ln w="9525">
            <a:solidFill>
              <a:schemeClr val="tx1"/>
            </a:solidFill>
            <a:prstDash val="dash"/>
            <a:round/>
            <a:headEnd/>
            <a:tailEnd/>
          </a:ln>
          <a:effectLst/>
        </p:spPr>
        <p:txBody>
          <a:bodyPr/>
          <a:lstStyle/>
          <a:p>
            <a:endParaRPr lang="en-US"/>
          </a:p>
        </p:txBody>
      </p:sp>
      <p:sp>
        <p:nvSpPr>
          <p:cNvPr id="751693" name="Line 77"/>
          <p:cNvSpPr>
            <a:spLocks noChangeShapeType="1"/>
          </p:cNvSpPr>
          <p:nvPr/>
        </p:nvSpPr>
        <p:spPr bwMode="auto">
          <a:xfrm flipH="1">
            <a:off x="6934200" y="2819400"/>
            <a:ext cx="685800" cy="0"/>
          </a:xfrm>
          <a:prstGeom prst="line">
            <a:avLst/>
          </a:prstGeom>
          <a:noFill/>
          <a:ln w="9525">
            <a:solidFill>
              <a:schemeClr val="tx1"/>
            </a:solidFill>
            <a:prstDash val="dash"/>
            <a:round/>
            <a:headEnd/>
            <a:tailEnd/>
          </a:ln>
          <a:effectLst/>
        </p:spPr>
        <p:txBody>
          <a:bodyPr/>
          <a:lstStyle/>
          <a:p>
            <a:endParaRPr lang="en-US"/>
          </a:p>
        </p:txBody>
      </p:sp>
      <p:sp>
        <p:nvSpPr>
          <p:cNvPr id="751694" name="Line 78"/>
          <p:cNvSpPr>
            <a:spLocks noChangeShapeType="1"/>
          </p:cNvSpPr>
          <p:nvPr/>
        </p:nvSpPr>
        <p:spPr bwMode="auto">
          <a:xfrm flipH="1">
            <a:off x="6096000" y="2819400"/>
            <a:ext cx="838200" cy="304800"/>
          </a:xfrm>
          <a:prstGeom prst="line">
            <a:avLst/>
          </a:prstGeom>
          <a:noFill/>
          <a:ln w="9525">
            <a:solidFill>
              <a:schemeClr val="tx1"/>
            </a:solidFill>
            <a:prstDash val="dash"/>
            <a:round/>
            <a:headEnd/>
            <a:tailEnd/>
          </a:ln>
          <a:effectLst/>
        </p:spPr>
        <p:txBody>
          <a:bodyPr/>
          <a:lstStyle/>
          <a:p>
            <a:endParaRPr lang="en-US"/>
          </a:p>
        </p:txBody>
      </p:sp>
      <p:sp>
        <p:nvSpPr>
          <p:cNvPr id="751695" name="Line 79"/>
          <p:cNvSpPr>
            <a:spLocks noChangeShapeType="1"/>
          </p:cNvSpPr>
          <p:nvPr/>
        </p:nvSpPr>
        <p:spPr bwMode="auto">
          <a:xfrm>
            <a:off x="6096000" y="3124200"/>
            <a:ext cx="533400" cy="762000"/>
          </a:xfrm>
          <a:prstGeom prst="line">
            <a:avLst/>
          </a:prstGeom>
          <a:noFill/>
          <a:ln w="9525">
            <a:solidFill>
              <a:schemeClr val="tx1"/>
            </a:solidFill>
            <a:round/>
            <a:headEnd/>
            <a:tailEnd/>
          </a:ln>
          <a:effectLst/>
        </p:spPr>
        <p:txBody>
          <a:bodyPr/>
          <a:lstStyle/>
          <a:p>
            <a:endParaRPr lang="en-US"/>
          </a:p>
        </p:txBody>
      </p:sp>
      <p:sp>
        <p:nvSpPr>
          <p:cNvPr id="751696" name="Line 80"/>
          <p:cNvSpPr>
            <a:spLocks noChangeShapeType="1"/>
          </p:cNvSpPr>
          <p:nvPr/>
        </p:nvSpPr>
        <p:spPr bwMode="auto">
          <a:xfrm>
            <a:off x="6629400" y="3886200"/>
            <a:ext cx="838200" cy="381000"/>
          </a:xfrm>
          <a:prstGeom prst="line">
            <a:avLst/>
          </a:prstGeom>
          <a:noFill/>
          <a:ln w="9525">
            <a:solidFill>
              <a:schemeClr val="tx1"/>
            </a:solidFill>
            <a:round/>
            <a:headEnd/>
            <a:tailEnd/>
          </a:ln>
          <a:effectLst/>
        </p:spPr>
        <p:txBody>
          <a:bodyPr/>
          <a:lstStyle/>
          <a:p>
            <a:endParaRPr lang="en-US"/>
          </a:p>
        </p:txBody>
      </p:sp>
      <p:sp>
        <p:nvSpPr>
          <p:cNvPr id="751697" name="Line 81"/>
          <p:cNvSpPr>
            <a:spLocks noChangeShapeType="1"/>
          </p:cNvSpPr>
          <p:nvPr/>
        </p:nvSpPr>
        <p:spPr bwMode="auto">
          <a:xfrm flipV="1">
            <a:off x="7467600" y="3886200"/>
            <a:ext cx="685800" cy="381000"/>
          </a:xfrm>
          <a:prstGeom prst="line">
            <a:avLst/>
          </a:prstGeom>
          <a:noFill/>
          <a:ln w="9525">
            <a:solidFill>
              <a:schemeClr val="tx1"/>
            </a:solidFill>
            <a:round/>
            <a:headEnd/>
            <a:tailEnd/>
          </a:ln>
          <a:effectLst/>
        </p:spPr>
        <p:txBody>
          <a:bodyPr/>
          <a:lstStyle/>
          <a:p>
            <a:endParaRPr lang="en-US"/>
          </a:p>
        </p:txBody>
      </p:sp>
      <p:sp>
        <p:nvSpPr>
          <p:cNvPr id="751698" name="Line 82"/>
          <p:cNvSpPr>
            <a:spLocks noChangeShapeType="1"/>
          </p:cNvSpPr>
          <p:nvPr/>
        </p:nvSpPr>
        <p:spPr bwMode="auto">
          <a:xfrm flipV="1">
            <a:off x="8153400" y="2971800"/>
            <a:ext cx="457200" cy="914400"/>
          </a:xfrm>
          <a:prstGeom prst="line">
            <a:avLst/>
          </a:prstGeom>
          <a:noFill/>
          <a:ln w="9525">
            <a:solidFill>
              <a:schemeClr val="tx1"/>
            </a:solidFill>
            <a:round/>
            <a:headEnd/>
            <a:tailEnd/>
          </a:ln>
          <a:effectLst/>
        </p:spPr>
        <p:txBody>
          <a:bodyPr/>
          <a:lstStyle/>
          <a:p>
            <a:endParaRPr lang="en-US"/>
          </a:p>
        </p:txBody>
      </p:sp>
      <p:sp>
        <p:nvSpPr>
          <p:cNvPr id="751699" name="Line 83"/>
          <p:cNvSpPr>
            <a:spLocks noChangeShapeType="1"/>
          </p:cNvSpPr>
          <p:nvPr/>
        </p:nvSpPr>
        <p:spPr bwMode="auto">
          <a:xfrm>
            <a:off x="6934200" y="3352800"/>
            <a:ext cx="76200" cy="533400"/>
          </a:xfrm>
          <a:prstGeom prst="line">
            <a:avLst/>
          </a:prstGeom>
          <a:noFill/>
          <a:ln w="9525">
            <a:solidFill>
              <a:schemeClr val="tx1"/>
            </a:solidFill>
            <a:round/>
            <a:headEnd/>
            <a:tailEnd/>
          </a:ln>
          <a:effectLst/>
        </p:spPr>
        <p:txBody>
          <a:bodyPr/>
          <a:lstStyle/>
          <a:p>
            <a:endParaRPr lang="en-US"/>
          </a:p>
        </p:txBody>
      </p:sp>
      <p:sp>
        <p:nvSpPr>
          <p:cNvPr id="751700" name="Line 84"/>
          <p:cNvSpPr>
            <a:spLocks noChangeShapeType="1"/>
          </p:cNvSpPr>
          <p:nvPr/>
        </p:nvSpPr>
        <p:spPr bwMode="auto">
          <a:xfrm>
            <a:off x="7010400" y="3886200"/>
            <a:ext cx="457200" cy="381000"/>
          </a:xfrm>
          <a:prstGeom prst="line">
            <a:avLst/>
          </a:prstGeom>
          <a:noFill/>
          <a:ln w="9525">
            <a:solidFill>
              <a:schemeClr val="tx1"/>
            </a:solidFill>
            <a:round/>
            <a:headEnd/>
            <a:tailEnd/>
          </a:ln>
          <a:effectLst/>
        </p:spPr>
        <p:txBody>
          <a:bodyPr/>
          <a:lstStyle/>
          <a:p>
            <a:endParaRPr lang="en-US"/>
          </a:p>
        </p:txBody>
      </p:sp>
      <p:sp>
        <p:nvSpPr>
          <p:cNvPr id="751701" name="Line 85"/>
          <p:cNvSpPr>
            <a:spLocks noChangeShapeType="1"/>
          </p:cNvSpPr>
          <p:nvPr/>
        </p:nvSpPr>
        <p:spPr bwMode="auto">
          <a:xfrm>
            <a:off x="7620000" y="2819400"/>
            <a:ext cx="0" cy="762000"/>
          </a:xfrm>
          <a:prstGeom prst="line">
            <a:avLst/>
          </a:prstGeom>
          <a:noFill/>
          <a:ln w="9525">
            <a:solidFill>
              <a:schemeClr val="tx1"/>
            </a:solidFill>
            <a:prstDash val="dash"/>
            <a:round/>
            <a:headEnd/>
            <a:tailEnd/>
          </a:ln>
          <a:effectLst/>
        </p:spPr>
        <p:txBody>
          <a:bodyPr/>
          <a:lstStyle/>
          <a:p>
            <a:endParaRPr lang="en-US"/>
          </a:p>
        </p:txBody>
      </p:sp>
      <p:sp>
        <p:nvSpPr>
          <p:cNvPr id="751702" name="Line 86"/>
          <p:cNvSpPr>
            <a:spLocks noChangeShapeType="1"/>
          </p:cNvSpPr>
          <p:nvPr/>
        </p:nvSpPr>
        <p:spPr bwMode="auto">
          <a:xfrm flipH="1">
            <a:off x="7467600" y="3581400"/>
            <a:ext cx="152400" cy="685800"/>
          </a:xfrm>
          <a:prstGeom prst="line">
            <a:avLst/>
          </a:prstGeom>
          <a:noFill/>
          <a:ln w="9525">
            <a:solidFill>
              <a:schemeClr val="tx1"/>
            </a:solidFill>
            <a:prstDash val="dash"/>
            <a:round/>
            <a:headEnd/>
            <a:tailEnd/>
          </a:ln>
          <a:effectLst/>
        </p:spPr>
        <p:txBody>
          <a:bodyPr/>
          <a:lstStyle/>
          <a:p>
            <a:endParaRPr lang="en-US"/>
          </a:p>
        </p:txBody>
      </p:sp>
      <p:sp>
        <p:nvSpPr>
          <p:cNvPr id="751703" name="Line 87"/>
          <p:cNvSpPr>
            <a:spLocks noChangeShapeType="1"/>
          </p:cNvSpPr>
          <p:nvPr/>
        </p:nvSpPr>
        <p:spPr bwMode="auto">
          <a:xfrm>
            <a:off x="6629400" y="3886200"/>
            <a:ext cx="381000" cy="0"/>
          </a:xfrm>
          <a:prstGeom prst="line">
            <a:avLst/>
          </a:prstGeom>
          <a:noFill/>
          <a:ln w="9525">
            <a:solidFill>
              <a:schemeClr val="tx1"/>
            </a:solidFill>
            <a:round/>
            <a:headEnd/>
            <a:tailEnd/>
          </a:ln>
          <a:effectLst/>
        </p:spPr>
        <p:txBody>
          <a:bodyPr/>
          <a:lstStyle/>
          <a:p>
            <a:endParaRPr lang="en-US"/>
          </a:p>
        </p:txBody>
      </p:sp>
      <p:sp>
        <p:nvSpPr>
          <p:cNvPr id="751704" name="Line 88"/>
          <p:cNvSpPr>
            <a:spLocks noChangeShapeType="1"/>
          </p:cNvSpPr>
          <p:nvPr/>
        </p:nvSpPr>
        <p:spPr bwMode="auto">
          <a:xfrm flipH="1" flipV="1">
            <a:off x="6477000" y="3276600"/>
            <a:ext cx="152400" cy="609600"/>
          </a:xfrm>
          <a:prstGeom prst="line">
            <a:avLst/>
          </a:prstGeom>
          <a:noFill/>
          <a:ln w="9525">
            <a:solidFill>
              <a:schemeClr val="tx1"/>
            </a:solidFill>
            <a:round/>
            <a:headEnd/>
            <a:tailEnd/>
          </a:ln>
          <a:effectLst/>
        </p:spPr>
        <p:txBody>
          <a:bodyPr/>
          <a:lstStyle/>
          <a:p>
            <a:endParaRPr lang="en-US"/>
          </a:p>
        </p:txBody>
      </p:sp>
      <p:sp>
        <p:nvSpPr>
          <p:cNvPr id="751705" name="Line 89"/>
          <p:cNvSpPr>
            <a:spLocks noChangeShapeType="1"/>
          </p:cNvSpPr>
          <p:nvPr/>
        </p:nvSpPr>
        <p:spPr bwMode="auto">
          <a:xfrm>
            <a:off x="6477000" y="3276600"/>
            <a:ext cx="533400" cy="609600"/>
          </a:xfrm>
          <a:prstGeom prst="line">
            <a:avLst/>
          </a:prstGeom>
          <a:noFill/>
          <a:ln w="9525">
            <a:solidFill>
              <a:schemeClr val="tx1"/>
            </a:solidFill>
            <a:round/>
            <a:headEnd/>
            <a:tailEnd/>
          </a:ln>
          <a:effectLst/>
        </p:spPr>
        <p:txBody>
          <a:bodyPr/>
          <a:lstStyle/>
          <a:p>
            <a:endParaRPr lang="en-US"/>
          </a:p>
        </p:txBody>
      </p:sp>
      <p:sp>
        <p:nvSpPr>
          <p:cNvPr id="751706" name="Line 90"/>
          <p:cNvSpPr>
            <a:spLocks noChangeShapeType="1"/>
          </p:cNvSpPr>
          <p:nvPr/>
        </p:nvSpPr>
        <p:spPr bwMode="auto">
          <a:xfrm flipV="1">
            <a:off x="7010400" y="3276600"/>
            <a:ext cx="762000" cy="533400"/>
          </a:xfrm>
          <a:prstGeom prst="line">
            <a:avLst/>
          </a:prstGeom>
          <a:noFill/>
          <a:ln w="9525">
            <a:solidFill>
              <a:schemeClr val="tx1"/>
            </a:solidFill>
            <a:round/>
            <a:headEnd/>
            <a:tailEnd/>
          </a:ln>
          <a:effectLst/>
        </p:spPr>
        <p:txBody>
          <a:bodyPr/>
          <a:lstStyle/>
          <a:p>
            <a:endParaRPr lang="en-US"/>
          </a:p>
        </p:txBody>
      </p:sp>
      <p:sp>
        <p:nvSpPr>
          <p:cNvPr id="751707" name="Line 91"/>
          <p:cNvSpPr>
            <a:spLocks noChangeShapeType="1"/>
          </p:cNvSpPr>
          <p:nvPr/>
        </p:nvSpPr>
        <p:spPr bwMode="auto">
          <a:xfrm>
            <a:off x="7772400" y="3276600"/>
            <a:ext cx="381000" cy="609600"/>
          </a:xfrm>
          <a:prstGeom prst="line">
            <a:avLst/>
          </a:prstGeom>
          <a:noFill/>
          <a:ln w="9525">
            <a:solidFill>
              <a:schemeClr val="tx1"/>
            </a:solidFill>
            <a:round/>
            <a:headEnd/>
            <a:tailEnd/>
          </a:ln>
          <a:effectLst/>
        </p:spPr>
        <p:txBody>
          <a:bodyPr/>
          <a:lstStyle/>
          <a:p>
            <a:endParaRPr lang="en-US"/>
          </a:p>
        </p:txBody>
      </p:sp>
      <p:sp>
        <p:nvSpPr>
          <p:cNvPr id="751708" name="Line 92"/>
          <p:cNvSpPr>
            <a:spLocks noChangeShapeType="1"/>
          </p:cNvSpPr>
          <p:nvPr/>
        </p:nvSpPr>
        <p:spPr bwMode="auto">
          <a:xfrm flipH="1">
            <a:off x="7010400" y="3886200"/>
            <a:ext cx="1143000" cy="0"/>
          </a:xfrm>
          <a:prstGeom prst="line">
            <a:avLst/>
          </a:prstGeom>
          <a:noFill/>
          <a:ln w="9525">
            <a:solidFill>
              <a:schemeClr val="tx1"/>
            </a:solidFill>
            <a:round/>
            <a:headEnd/>
            <a:tailEnd/>
          </a:ln>
          <a:effectLst/>
        </p:spPr>
        <p:txBody>
          <a:bodyPr/>
          <a:lstStyle/>
          <a:p>
            <a:endParaRPr lang="en-US"/>
          </a:p>
        </p:txBody>
      </p:sp>
      <p:sp>
        <p:nvSpPr>
          <p:cNvPr id="751709" name="Line 93"/>
          <p:cNvSpPr>
            <a:spLocks noChangeShapeType="1"/>
          </p:cNvSpPr>
          <p:nvPr/>
        </p:nvSpPr>
        <p:spPr bwMode="auto">
          <a:xfrm flipH="1">
            <a:off x="6477000" y="2438400"/>
            <a:ext cx="609600" cy="838200"/>
          </a:xfrm>
          <a:prstGeom prst="line">
            <a:avLst/>
          </a:prstGeom>
          <a:noFill/>
          <a:ln w="9525">
            <a:solidFill>
              <a:schemeClr val="tx1"/>
            </a:solidFill>
            <a:round/>
            <a:headEnd/>
            <a:tailEnd/>
          </a:ln>
          <a:effectLst/>
        </p:spPr>
        <p:txBody>
          <a:bodyPr/>
          <a:lstStyle/>
          <a:p>
            <a:endParaRPr lang="en-US"/>
          </a:p>
        </p:txBody>
      </p:sp>
      <p:sp>
        <p:nvSpPr>
          <p:cNvPr id="751710" name="Line 94"/>
          <p:cNvSpPr>
            <a:spLocks noChangeShapeType="1"/>
          </p:cNvSpPr>
          <p:nvPr/>
        </p:nvSpPr>
        <p:spPr bwMode="auto">
          <a:xfrm flipH="1">
            <a:off x="6477000" y="2286000"/>
            <a:ext cx="76200" cy="990600"/>
          </a:xfrm>
          <a:prstGeom prst="line">
            <a:avLst/>
          </a:prstGeom>
          <a:noFill/>
          <a:ln w="9525">
            <a:solidFill>
              <a:schemeClr val="tx1"/>
            </a:solidFill>
            <a:round/>
            <a:headEnd/>
            <a:tailEnd/>
          </a:ln>
          <a:effectLst/>
        </p:spPr>
        <p:txBody>
          <a:bodyPr/>
          <a:lstStyle/>
          <a:p>
            <a:endParaRPr lang="en-US"/>
          </a:p>
        </p:txBody>
      </p:sp>
      <p:sp>
        <p:nvSpPr>
          <p:cNvPr id="751711" name="Line 95"/>
          <p:cNvSpPr>
            <a:spLocks noChangeShapeType="1"/>
          </p:cNvSpPr>
          <p:nvPr/>
        </p:nvSpPr>
        <p:spPr bwMode="auto">
          <a:xfrm>
            <a:off x="6553200" y="2286000"/>
            <a:ext cx="533400" cy="152400"/>
          </a:xfrm>
          <a:prstGeom prst="line">
            <a:avLst/>
          </a:prstGeom>
          <a:noFill/>
          <a:ln w="9525">
            <a:solidFill>
              <a:schemeClr val="tx1"/>
            </a:solidFill>
            <a:round/>
            <a:headEnd/>
            <a:tailEnd/>
          </a:ln>
          <a:effectLst/>
        </p:spPr>
        <p:txBody>
          <a:bodyPr/>
          <a:lstStyle/>
          <a:p>
            <a:endParaRPr lang="en-US"/>
          </a:p>
        </p:txBody>
      </p:sp>
      <p:sp>
        <p:nvSpPr>
          <p:cNvPr id="751712" name="Line 96"/>
          <p:cNvSpPr>
            <a:spLocks noChangeShapeType="1"/>
          </p:cNvSpPr>
          <p:nvPr/>
        </p:nvSpPr>
        <p:spPr bwMode="auto">
          <a:xfrm>
            <a:off x="7086600" y="2438400"/>
            <a:ext cx="685800" cy="838200"/>
          </a:xfrm>
          <a:prstGeom prst="line">
            <a:avLst/>
          </a:prstGeom>
          <a:noFill/>
          <a:ln w="9525">
            <a:solidFill>
              <a:schemeClr val="tx1"/>
            </a:solidFill>
            <a:round/>
            <a:headEnd/>
            <a:tailEnd/>
          </a:ln>
          <a:effectLst/>
        </p:spPr>
        <p:txBody>
          <a:bodyPr/>
          <a:lstStyle/>
          <a:p>
            <a:endParaRPr lang="en-US"/>
          </a:p>
        </p:txBody>
      </p:sp>
      <p:sp>
        <p:nvSpPr>
          <p:cNvPr id="751713" name="Line 97"/>
          <p:cNvSpPr>
            <a:spLocks noChangeShapeType="1"/>
          </p:cNvSpPr>
          <p:nvPr/>
        </p:nvSpPr>
        <p:spPr bwMode="auto">
          <a:xfrm flipV="1">
            <a:off x="7772400" y="2209800"/>
            <a:ext cx="457200" cy="1066800"/>
          </a:xfrm>
          <a:prstGeom prst="line">
            <a:avLst/>
          </a:prstGeom>
          <a:noFill/>
          <a:ln w="9525">
            <a:solidFill>
              <a:schemeClr val="tx1"/>
            </a:solidFill>
            <a:round/>
            <a:headEnd/>
            <a:tailEnd/>
          </a:ln>
          <a:effectLst/>
        </p:spPr>
        <p:txBody>
          <a:bodyPr/>
          <a:lstStyle/>
          <a:p>
            <a:endParaRPr lang="en-US"/>
          </a:p>
        </p:txBody>
      </p:sp>
      <p:sp>
        <p:nvSpPr>
          <p:cNvPr id="751714" name="Line 98"/>
          <p:cNvSpPr>
            <a:spLocks noChangeShapeType="1"/>
          </p:cNvSpPr>
          <p:nvPr/>
        </p:nvSpPr>
        <p:spPr bwMode="auto">
          <a:xfrm flipH="1">
            <a:off x="7086600" y="2209800"/>
            <a:ext cx="1143000" cy="228600"/>
          </a:xfrm>
          <a:prstGeom prst="line">
            <a:avLst/>
          </a:prstGeom>
          <a:noFill/>
          <a:ln w="9525">
            <a:solidFill>
              <a:schemeClr val="tx1"/>
            </a:solidFill>
            <a:round/>
            <a:headEnd/>
            <a:tailEnd/>
          </a:ln>
          <a:effectLst/>
        </p:spPr>
        <p:txBody>
          <a:bodyPr/>
          <a:lstStyle/>
          <a:p>
            <a:endParaRPr lang="en-US"/>
          </a:p>
        </p:txBody>
      </p:sp>
      <p:sp>
        <p:nvSpPr>
          <p:cNvPr id="751715" name="Line 99"/>
          <p:cNvSpPr>
            <a:spLocks noChangeShapeType="1"/>
          </p:cNvSpPr>
          <p:nvPr/>
        </p:nvSpPr>
        <p:spPr bwMode="auto">
          <a:xfrm>
            <a:off x="6553200" y="2286000"/>
            <a:ext cx="1066800" cy="0"/>
          </a:xfrm>
          <a:prstGeom prst="line">
            <a:avLst/>
          </a:prstGeom>
          <a:noFill/>
          <a:ln w="9525">
            <a:solidFill>
              <a:schemeClr val="tx1"/>
            </a:solidFill>
            <a:prstDash val="dash"/>
            <a:round/>
            <a:headEnd/>
            <a:tailEnd/>
          </a:ln>
          <a:effectLst/>
        </p:spPr>
        <p:txBody>
          <a:bodyPr/>
          <a:lstStyle/>
          <a:p>
            <a:endParaRPr lang="en-US"/>
          </a:p>
        </p:txBody>
      </p:sp>
      <p:sp>
        <p:nvSpPr>
          <p:cNvPr id="751716" name="Line 100"/>
          <p:cNvSpPr>
            <a:spLocks noChangeShapeType="1"/>
          </p:cNvSpPr>
          <p:nvPr/>
        </p:nvSpPr>
        <p:spPr bwMode="auto">
          <a:xfrm flipH="1">
            <a:off x="6934200" y="2286000"/>
            <a:ext cx="685800" cy="533400"/>
          </a:xfrm>
          <a:prstGeom prst="line">
            <a:avLst/>
          </a:prstGeom>
          <a:noFill/>
          <a:ln w="9525">
            <a:solidFill>
              <a:schemeClr val="tx1"/>
            </a:solidFill>
            <a:prstDash val="dash"/>
            <a:round/>
            <a:headEnd/>
            <a:tailEnd/>
          </a:ln>
          <a:effectLst/>
        </p:spPr>
        <p:txBody>
          <a:bodyPr/>
          <a:lstStyle/>
          <a:p>
            <a:endParaRPr lang="en-US"/>
          </a:p>
        </p:txBody>
      </p:sp>
      <p:sp>
        <p:nvSpPr>
          <p:cNvPr id="751717" name="Line 101"/>
          <p:cNvSpPr>
            <a:spLocks noChangeShapeType="1"/>
          </p:cNvSpPr>
          <p:nvPr/>
        </p:nvSpPr>
        <p:spPr bwMode="auto">
          <a:xfrm flipH="1" flipV="1">
            <a:off x="6553200" y="2286000"/>
            <a:ext cx="381000" cy="533400"/>
          </a:xfrm>
          <a:prstGeom prst="line">
            <a:avLst/>
          </a:prstGeom>
          <a:noFill/>
          <a:ln w="9525">
            <a:solidFill>
              <a:schemeClr val="tx1"/>
            </a:solidFill>
            <a:prstDash val="dash"/>
            <a:round/>
            <a:headEnd/>
            <a:tailEnd/>
          </a:ln>
          <a:effectLst/>
        </p:spPr>
        <p:txBody>
          <a:bodyPr/>
          <a:lstStyle/>
          <a:p>
            <a:endParaRPr lang="en-US"/>
          </a:p>
        </p:txBody>
      </p:sp>
      <p:sp>
        <p:nvSpPr>
          <p:cNvPr id="751718" name="Line 102"/>
          <p:cNvSpPr>
            <a:spLocks noChangeShapeType="1"/>
          </p:cNvSpPr>
          <p:nvPr/>
        </p:nvSpPr>
        <p:spPr bwMode="auto">
          <a:xfrm>
            <a:off x="7620000" y="2286000"/>
            <a:ext cx="609600" cy="533400"/>
          </a:xfrm>
          <a:prstGeom prst="line">
            <a:avLst/>
          </a:prstGeom>
          <a:noFill/>
          <a:ln w="9525">
            <a:solidFill>
              <a:schemeClr val="tx1"/>
            </a:solidFill>
            <a:prstDash val="dash"/>
            <a:round/>
            <a:headEnd/>
            <a:tailEnd/>
          </a:ln>
          <a:effectLst/>
        </p:spPr>
        <p:txBody>
          <a:bodyPr/>
          <a:lstStyle/>
          <a:p>
            <a:endParaRPr lang="en-US"/>
          </a:p>
        </p:txBody>
      </p:sp>
      <p:sp>
        <p:nvSpPr>
          <p:cNvPr id="751719" name="Line 103"/>
          <p:cNvSpPr>
            <a:spLocks noChangeShapeType="1"/>
          </p:cNvSpPr>
          <p:nvPr/>
        </p:nvSpPr>
        <p:spPr bwMode="auto">
          <a:xfrm flipV="1">
            <a:off x="8229600" y="2209800"/>
            <a:ext cx="0" cy="609600"/>
          </a:xfrm>
          <a:prstGeom prst="line">
            <a:avLst/>
          </a:prstGeom>
          <a:noFill/>
          <a:ln w="9525">
            <a:solidFill>
              <a:schemeClr val="tx1"/>
            </a:solidFill>
            <a:prstDash val="dash"/>
            <a:round/>
            <a:headEnd/>
            <a:tailEnd/>
          </a:ln>
          <a:effectLst/>
        </p:spPr>
        <p:txBody>
          <a:bodyPr/>
          <a:lstStyle/>
          <a:p>
            <a:endParaRPr lang="en-US"/>
          </a:p>
        </p:txBody>
      </p:sp>
      <p:sp>
        <p:nvSpPr>
          <p:cNvPr id="751720" name="Line 104"/>
          <p:cNvSpPr>
            <a:spLocks noChangeShapeType="1"/>
          </p:cNvSpPr>
          <p:nvPr/>
        </p:nvSpPr>
        <p:spPr bwMode="auto">
          <a:xfrm flipH="1">
            <a:off x="7620000" y="2209800"/>
            <a:ext cx="609600" cy="76200"/>
          </a:xfrm>
          <a:prstGeom prst="line">
            <a:avLst/>
          </a:prstGeom>
          <a:noFill/>
          <a:ln w="9525">
            <a:solidFill>
              <a:schemeClr val="tx1"/>
            </a:solidFill>
            <a:prstDash val="dash"/>
            <a:round/>
            <a:headEnd/>
            <a:tailEnd/>
          </a:ln>
          <a:effectLst/>
        </p:spPr>
        <p:txBody>
          <a:bodyPr/>
          <a:lstStyle/>
          <a:p>
            <a:endParaRPr lang="en-US"/>
          </a:p>
        </p:txBody>
      </p:sp>
      <p:sp>
        <p:nvSpPr>
          <p:cNvPr id="751721" name="Line 105"/>
          <p:cNvSpPr>
            <a:spLocks noChangeShapeType="1"/>
          </p:cNvSpPr>
          <p:nvPr/>
        </p:nvSpPr>
        <p:spPr bwMode="auto">
          <a:xfrm flipH="1" flipV="1">
            <a:off x="7620000" y="3657600"/>
            <a:ext cx="533400" cy="228600"/>
          </a:xfrm>
          <a:prstGeom prst="line">
            <a:avLst/>
          </a:prstGeom>
          <a:noFill/>
          <a:ln w="9525">
            <a:solidFill>
              <a:schemeClr val="tx1"/>
            </a:solidFill>
            <a:prstDash val="dash"/>
            <a:round/>
            <a:headEnd/>
            <a:tailEnd/>
          </a:ln>
          <a:effectLst/>
        </p:spPr>
        <p:txBody>
          <a:bodyPr/>
          <a:lstStyle/>
          <a:p>
            <a:endParaRPr lang="en-US"/>
          </a:p>
        </p:txBody>
      </p:sp>
      <p:sp>
        <p:nvSpPr>
          <p:cNvPr id="751722" name="Line 106"/>
          <p:cNvSpPr>
            <a:spLocks noChangeShapeType="1"/>
          </p:cNvSpPr>
          <p:nvPr/>
        </p:nvSpPr>
        <p:spPr bwMode="auto">
          <a:xfrm flipV="1">
            <a:off x="7620000" y="2819400"/>
            <a:ext cx="609600" cy="838200"/>
          </a:xfrm>
          <a:prstGeom prst="line">
            <a:avLst/>
          </a:prstGeom>
          <a:noFill/>
          <a:ln w="9525">
            <a:solidFill>
              <a:schemeClr val="tx1"/>
            </a:solidFill>
            <a:prstDash val="dash"/>
            <a:round/>
            <a:headEnd/>
            <a:tailEnd/>
          </a:ln>
          <a:effectLst/>
        </p:spPr>
        <p:txBody>
          <a:bodyPr/>
          <a:lstStyle/>
          <a:p>
            <a:endParaRPr lang="en-US"/>
          </a:p>
        </p:txBody>
      </p:sp>
      <p:sp>
        <p:nvSpPr>
          <p:cNvPr id="751723" name="Line 107"/>
          <p:cNvSpPr>
            <a:spLocks noChangeShapeType="1"/>
          </p:cNvSpPr>
          <p:nvPr/>
        </p:nvSpPr>
        <p:spPr bwMode="auto">
          <a:xfrm flipH="1">
            <a:off x="8153400" y="2819400"/>
            <a:ext cx="76200" cy="990600"/>
          </a:xfrm>
          <a:prstGeom prst="line">
            <a:avLst/>
          </a:prstGeom>
          <a:noFill/>
          <a:ln w="9525">
            <a:solidFill>
              <a:schemeClr val="tx1"/>
            </a:solidFill>
            <a:prstDash val="dash"/>
            <a:round/>
            <a:headEnd/>
            <a:tailEnd/>
          </a:ln>
          <a:effectLst/>
        </p:spPr>
        <p:txBody>
          <a:bodyPr/>
          <a:lstStyle/>
          <a:p>
            <a:endParaRPr lang="en-US"/>
          </a:p>
        </p:txBody>
      </p:sp>
      <p:sp>
        <p:nvSpPr>
          <p:cNvPr id="751724" name="Line 108"/>
          <p:cNvSpPr>
            <a:spLocks noChangeShapeType="1"/>
          </p:cNvSpPr>
          <p:nvPr/>
        </p:nvSpPr>
        <p:spPr bwMode="auto">
          <a:xfrm flipH="1">
            <a:off x="6629400" y="3657600"/>
            <a:ext cx="990600" cy="228600"/>
          </a:xfrm>
          <a:prstGeom prst="line">
            <a:avLst/>
          </a:prstGeom>
          <a:noFill/>
          <a:ln w="9525">
            <a:solidFill>
              <a:schemeClr val="tx1"/>
            </a:solidFill>
            <a:prstDash val="dash"/>
            <a:round/>
            <a:headEnd/>
            <a:tailEnd/>
          </a:ln>
          <a:effectLst/>
        </p:spPr>
        <p:txBody>
          <a:bodyPr/>
          <a:lstStyle/>
          <a:p>
            <a:endParaRPr lang="en-US"/>
          </a:p>
        </p:txBody>
      </p:sp>
      <p:sp>
        <p:nvSpPr>
          <p:cNvPr id="751725" name="Line 109"/>
          <p:cNvSpPr>
            <a:spLocks noChangeShapeType="1"/>
          </p:cNvSpPr>
          <p:nvPr/>
        </p:nvSpPr>
        <p:spPr bwMode="auto">
          <a:xfrm flipV="1">
            <a:off x="6629400" y="2819400"/>
            <a:ext cx="304800" cy="1066800"/>
          </a:xfrm>
          <a:prstGeom prst="line">
            <a:avLst/>
          </a:prstGeom>
          <a:noFill/>
          <a:ln w="9525">
            <a:solidFill>
              <a:schemeClr val="tx1"/>
            </a:solidFill>
            <a:prstDash val="dash"/>
            <a:round/>
            <a:headEnd/>
            <a:tailEnd/>
          </a:ln>
          <a:effectLst/>
        </p:spPr>
        <p:txBody>
          <a:bodyPr/>
          <a:lstStyle/>
          <a:p>
            <a:endParaRPr lang="en-US"/>
          </a:p>
        </p:txBody>
      </p:sp>
      <p:sp>
        <p:nvSpPr>
          <p:cNvPr id="751726" name="Line 110"/>
          <p:cNvSpPr>
            <a:spLocks noChangeShapeType="1"/>
          </p:cNvSpPr>
          <p:nvPr/>
        </p:nvSpPr>
        <p:spPr bwMode="auto">
          <a:xfrm>
            <a:off x="6934200" y="2819400"/>
            <a:ext cx="685800" cy="838200"/>
          </a:xfrm>
          <a:prstGeom prst="line">
            <a:avLst/>
          </a:prstGeom>
          <a:noFill/>
          <a:ln w="9525">
            <a:solidFill>
              <a:schemeClr val="tx1"/>
            </a:solidFill>
            <a:prstDash val="dash"/>
            <a:round/>
            <a:headEnd/>
            <a:tailEnd/>
          </a:ln>
          <a:effectLst/>
        </p:spPr>
        <p:txBody>
          <a:bodyPr/>
          <a:lstStyle/>
          <a:p>
            <a:endParaRPr lang="en-US"/>
          </a:p>
        </p:txBody>
      </p:sp>
      <p:sp>
        <p:nvSpPr>
          <p:cNvPr id="751727" name="Text Box 111"/>
          <p:cNvSpPr txBox="1">
            <a:spLocks noChangeArrowheads="1"/>
          </p:cNvSpPr>
          <p:nvPr/>
        </p:nvSpPr>
        <p:spPr bwMode="auto">
          <a:xfrm>
            <a:off x="609600" y="4876800"/>
            <a:ext cx="3403600" cy="457200"/>
          </a:xfrm>
          <a:prstGeom prst="rect">
            <a:avLst/>
          </a:prstGeom>
          <a:noFill/>
          <a:ln w="9525">
            <a:noFill/>
            <a:miter lim="800000"/>
            <a:headEnd/>
            <a:tailEnd/>
          </a:ln>
          <a:effectLst/>
        </p:spPr>
        <p:txBody>
          <a:bodyPr wrap="none">
            <a:spAutoFit/>
          </a:bodyPr>
          <a:lstStyle/>
          <a:p>
            <a:r>
              <a:rPr lang="en-US"/>
              <a:t>Each face gets split into 4:</a:t>
            </a:r>
          </a:p>
        </p:txBody>
      </p:sp>
      <p:sp>
        <p:nvSpPr>
          <p:cNvPr id="751728" name="Line 112"/>
          <p:cNvSpPr>
            <a:spLocks noChangeShapeType="1"/>
          </p:cNvSpPr>
          <p:nvPr/>
        </p:nvSpPr>
        <p:spPr bwMode="auto">
          <a:xfrm flipH="1">
            <a:off x="3505200" y="4419600"/>
            <a:ext cx="1295400" cy="1600200"/>
          </a:xfrm>
          <a:prstGeom prst="line">
            <a:avLst/>
          </a:prstGeom>
          <a:noFill/>
          <a:ln w="9525">
            <a:solidFill>
              <a:schemeClr val="tx1"/>
            </a:solidFill>
            <a:round/>
            <a:headEnd/>
            <a:tailEnd/>
          </a:ln>
          <a:effectLst/>
        </p:spPr>
        <p:txBody>
          <a:bodyPr/>
          <a:lstStyle/>
          <a:p>
            <a:endParaRPr lang="en-US"/>
          </a:p>
        </p:txBody>
      </p:sp>
      <p:sp>
        <p:nvSpPr>
          <p:cNvPr id="751729" name="Line 113"/>
          <p:cNvSpPr>
            <a:spLocks noChangeShapeType="1"/>
          </p:cNvSpPr>
          <p:nvPr/>
        </p:nvSpPr>
        <p:spPr bwMode="auto">
          <a:xfrm>
            <a:off x="3505200" y="6019800"/>
            <a:ext cx="2590800" cy="0"/>
          </a:xfrm>
          <a:prstGeom prst="line">
            <a:avLst/>
          </a:prstGeom>
          <a:noFill/>
          <a:ln w="9525">
            <a:solidFill>
              <a:schemeClr val="tx1"/>
            </a:solidFill>
            <a:round/>
            <a:headEnd/>
            <a:tailEnd/>
          </a:ln>
          <a:effectLst/>
        </p:spPr>
        <p:txBody>
          <a:bodyPr/>
          <a:lstStyle/>
          <a:p>
            <a:endParaRPr lang="en-US"/>
          </a:p>
        </p:txBody>
      </p:sp>
      <p:sp>
        <p:nvSpPr>
          <p:cNvPr id="751730" name="Line 114"/>
          <p:cNvSpPr>
            <a:spLocks noChangeShapeType="1"/>
          </p:cNvSpPr>
          <p:nvPr/>
        </p:nvSpPr>
        <p:spPr bwMode="auto">
          <a:xfrm flipH="1" flipV="1">
            <a:off x="4800600" y="4419600"/>
            <a:ext cx="1295400" cy="1600200"/>
          </a:xfrm>
          <a:prstGeom prst="line">
            <a:avLst/>
          </a:prstGeom>
          <a:noFill/>
          <a:ln w="9525">
            <a:solidFill>
              <a:schemeClr val="tx1"/>
            </a:solidFill>
            <a:round/>
            <a:headEnd/>
            <a:tailEnd/>
          </a:ln>
          <a:effectLst/>
        </p:spPr>
        <p:txBody>
          <a:bodyPr/>
          <a:lstStyle/>
          <a:p>
            <a:endParaRPr lang="en-US"/>
          </a:p>
        </p:txBody>
      </p:sp>
      <p:sp>
        <p:nvSpPr>
          <p:cNvPr id="751731" name="Line 115"/>
          <p:cNvSpPr>
            <a:spLocks noChangeShapeType="1"/>
          </p:cNvSpPr>
          <p:nvPr/>
        </p:nvSpPr>
        <p:spPr bwMode="auto">
          <a:xfrm>
            <a:off x="4191000" y="5181600"/>
            <a:ext cx="1219200" cy="0"/>
          </a:xfrm>
          <a:prstGeom prst="line">
            <a:avLst/>
          </a:prstGeom>
          <a:noFill/>
          <a:ln w="9525">
            <a:solidFill>
              <a:schemeClr val="tx1"/>
            </a:solidFill>
            <a:round/>
            <a:headEnd/>
            <a:tailEnd/>
          </a:ln>
          <a:effectLst/>
        </p:spPr>
        <p:txBody>
          <a:bodyPr/>
          <a:lstStyle/>
          <a:p>
            <a:endParaRPr lang="en-US"/>
          </a:p>
        </p:txBody>
      </p:sp>
      <p:sp>
        <p:nvSpPr>
          <p:cNvPr id="751732" name="Line 116"/>
          <p:cNvSpPr>
            <a:spLocks noChangeShapeType="1"/>
          </p:cNvSpPr>
          <p:nvPr/>
        </p:nvSpPr>
        <p:spPr bwMode="auto">
          <a:xfrm flipH="1">
            <a:off x="4800600" y="5181600"/>
            <a:ext cx="609600" cy="838200"/>
          </a:xfrm>
          <a:prstGeom prst="line">
            <a:avLst/>
          </a:prstGeom>
          <a:noFill/>
          <a:ln w="9525">
            <a:solidFill>
              <a:schemeClr val="tx1"/>
            </a:solidFill>
            <a:round/>
            <a:headEnd/>
            <a:tailEnd/>
          </a:ln>
          <a:effectLst/>
        </p:spPr>
        <p:txBody>
          <a:bodyPr/>
          <a:lstStyle/>
          <a:p>
            <a:endParaRPr lang="en-US"/>
          </a:p>
        </p:txBody>
      </p:sp>
      <p:sp>
        <p:nvSpPr>
          <p:cNvPr id="751733" name="Line 117"/>
          <p:cNvSpPr>
            <a:spLocks noChangeShapeType="1"/>
          </p:cNvSpPr>
          <p:nvPr/>
        </p:nvSpPr>
        <p:spPr bwMode="auto">
          <a:xfrm flipH="1" flipV="1">
            <a:off x="4191000" y="5181600"/>
            <a:ext cx="609600" cy="838200"/>
          </a:xfrm>
          <a:prstGeom prst="line">
            <a:avLst/>
          </a:prstGeom>
          <a:noFill/>
          <a:ln w="9525">
            <a:solidFill>
              <a:schemeClr val="tx1"/>
            </a:solidFill>
            <a:round/>
            <a:headEnd/>
            <a:tailEnd/>
          </a:ln>
          <a:effectLst/>
        </p:spPr>
        <p:txBody>
          <a:bodyPr/>
          <a:lstStyle/>
          <a:p>
            <a:endParaRPr lang="en-US"/>
          </a:p>
        </p:txBody>
      </p:sp>
      <p:sp>
        <p:nvSpPr>
          <p:cNvPr id="751734" name="Text Box 118"/>
          <p:cNvSpPr txBox="1">
            <a:spLocks noChangeArrowheads="1"/>
          </p:cNvSpPr>
          <p:nvPr/>
        </p:nvSpPr>
        <p:spPr bwMode="auto">
          <a:xfrm>
            <a:off x="5943600" y="4495800"/>
            <a:ext cx="2743200" cy="1187450"/>
          </a:xfrm>
          <a:prstGeom prst="rect">
            <a:avLst/>
          </a:prstGeom>
          <a:noFill/>
          <a:ln w="9525">
            <a:noFill/>
            <a:miter lim="800000"/>
            <a:headEnd/>
            <a:tailEnd/>
          </a:ln>
          <a:effectLst/>
        </p:spPr>
        <p:txBody>
          <a:bodyPr>
            <a:spAutoFit/>
          </a:bodyPr>
          <a:lstStyle/>
          <a:p>
            <a:r>
              <a:rPr lang="en-US"/>
              <a:t>Each new vertex is degree 6, original vertices are degree 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p:txBody>
          <a:bodyPr/>
          <a:lstStyle/>
          <a:p>
            <a:r>
              <a:rPr lang="en-US" dirty="0"/>
              <a:t>Sphere Subdivision Advantages</a:t>
            </a:r>
          </a:p>
        </p:txBody>
      </p:sp>
      <p:sp>
        <p:nvSpPr>
          <p:cNvPr id="752643" name="Rectangle 3"/>
          <p:cNvSpPr>
            <a:spLocks noGrp="1" noChangeArrowheads="1"/>
          </p:cNvSpPr>
          <p:nvPr>
            <p:ph type="body" idx="1"/>
          </p:nvPr>
        </p:nvSpPr>
        <p:spPr>
          <a:xfrm>
            <a:off x="566738" y="1752600"/>
            <a:ext cx="8348662" cy="4267200"/>
          </a:xfrm>
        </p:spPr>
        <p:txBody>
          <a:bodyPr/>
          <a:lstStyle/>
          <a:p>
            <a:r>
              <a:rPr lang="en-US" sz="2400" dirty="0"/>
              <a:t>All the triangles at any given level are the same size</a:t>
            </a:r>
          </a:p>
          <a:p>
            <a:pPr lvl="1"/>
            <a:r>
              <a:rPr lang="en-US" sz="2000" dirty="0"/>
              <a:t>Relies on the initial mesh having equal sized faces, and properties of the sphere</a:t>
            </a:r>
          </a:p>
          <a:p>
            <a:r>
              <a:rPr lang="en-US" sz="2400" dirty="0"/>
              <a:t>The new vertices all have the same degree</a:t>
            </a:r>
          </a:p>
          <a:p>
            <a:pPr lvl="1"/>
            <a:r>
              <a:rPr lang="en-US" sz="2000" dirty="0"/>
              <a:t>Mesh is </a:t>
            </a:r>
            <a:r>
              <a:rPr lang="en-US" sz="2000" i="1" dirty="0"/>
              <a:t>regular (or uniform)</a:t>
            </a:r>
            <a:r>
              <a:rPr lang="en-US" sz="2000" dirty="0"/>
              <a:t> in newly generated areas</a:t>
            </a:r>
          </a:p>
          <a:p>
            <a:pPr lvl="1"/>
            <a:r>
              <a:rPr lang="en-US" sz="2000" dirty="0"/>
              <a:t>Makes it easier to analyze what happens to the surface</a:t>
            </a:r>
          </a:p>
          <a:p>
            <a:r>
              <a:rPr lang="en-US" sz="2400" dirty="0"/>
              <a:t>The location and degree of existing vertices does not change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9" name="Rectangle 5"/>
          <p:cNvSpPr>
            <a:spLocks noGrp="1" noChangeArrowheads="1"/>
          </p:cNvSpPr>
          <p:nvPr>
            <p:ph type="title"/>
          </p:nvPr>
        </p:nvSpPr>
        <p:spPr>
          <a:xfrm>
            <a:off x="533400" y="533400"/>
            <a:ext cx="4724400" cy="990600"/>
          </a:xfrm>
        </p:spPr>
        <p:txBody>
          <a:bodyPr/>
          <a:lstStyle/>
          <a:p>
            <a:r>
              <a:rPr lang="en-US" dirty="0"/>
              <a:t>Fractal Surfaces</a:t>
            </a:r>
          </a:p>
        </p:txBody>
      </p:sp>
      <p:sp>
        <p:nvSpPr>
          <p:cNvPr id="753670" name="Rectangle 6"/>
          <p:cNvSpPr>
            <a:spLocks noGrp="1" noChangeArrowheads="1"/>
          </p:cNvSpPr>
          <p:nvPr>
            <p:ph type="body" idx="1"/>
          </p:nvPr>
        </p:nvSpPr>
        <p:spPr>
          <a:xfrm>
            <a:off x="536089" y="1905000"/>
            <a:ext cx="8610600" cy="3505200"/>
          </a:xfrm>
        </p:spPr>
        <p:txBody>
          <a:bodyPr/>
          <a:lstStyle/>
          <a:p>
            <a:r>
              <a:rPr lang="en-US" sz="2400" dirty="0"/>
              <a:t>Fractals are objects that show self similarity</a:t>
            </a:r>
          </a:p>
          <a:p>
            <a:pPr lvl="1"/>
            <a:r>
              <a:rPr lang="en-US" sz="2000" dirty="0"/>
              <a:t>The word is overloaded – it can also mean other things</a:t>
            </a:r>
          </a:p>
          <a:p>
            <a:r>
              <a:rPr lang="en-US" sz="2400" dirty="0"/>
              <a:t>Landscapes and coastlines are considered </a:t>
            </a:r>
            <a:br>
              <a:rPr lang="en-US" sz="2400" dirty="0"/>
            </a:br>
            <a:r>
              <a:rPr lang="en-US" sz="2400" dirty="0"/>
              <a:t>fractal in nature</a:t>
            </a:r>
          </a:p>
          <a:p>
            <a:pPr lvl="1"/>
            <a:r>
              <a:rPr lang="en-US" sz="2000" dirty="0"/>
              <a:t>Mountains have hills on them that have rocks </a:t>
            </a:r>
            <a:br>
              <a:rPr lang="en-US" sz="2000" dirty="0"/>
            </a:br>
            <a:r>
              <a:rPr lang="en-US" sz="2000" dirty="0"/>
              <a:t>on them and so on</a:t>
            </a:r>
          </a:p>
          <a:p>
            <a:pPr lvl="1"/>
            <a:r>
              <a:rPr lang="en-US" sz="2000" dirty="0"/>
              <a:t>Continents have gulfs that have harbors </a:t>
            </a:r>
            <a:br>
              <a:rPr lang="en-US" sz="2000" dirty="0"/>
            </a:br>
            <a:r>
              <a:rPr lang="en-US" sz="2000" dirty="0"/>
              <a:t>that have bays and so on</a:t>
            </a:r>
          </a:p>
        </p:txBody>
      </p:sp>
      <p:pic>
        <p:nvPicPr>
          <p:cNvPr id="753668" name="Picture 4" descr="sflake"/>
          <p:cNvPicPr>
            <a:picLocks noChangeAspect="1" noChangeArrowheads="1"/>
          </p:cNvPicPr>
          <p:nvPr/>
        </p:nvPicPr>
        <p:blipFill>
          <a:blip r:embed="rId3" cstate="print"/>
          <a:srcRect/>
          <a:stretch>
            <a:fillRect/>
          </a:stretch>
        </p:blipFill>
        <p:spPr bwMode="auto">
          <a:xfrm>
            <a:off x="6248400" y="4111773"/>
            <a:ext cx="2245211" cy="1683909"/>
          </a:xfrm>
          <a:prstGeom prst="rect">
            <a:avLst/>
          </a:prstGeom>
          <a:noFill/>
        </p:spPr>
      </p:pic>
    </p:spTree>
    <p:extLst>
      <p:ext uri="{BB962C8B-B14F-4D97-AF65-F5344CB8AC3E}">
        <p14:creationId xmlns:p14="http://schemas.microsoft.com/office/powerpoint/2010/main" val="16314596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Fractal</a:t>
            </a:r>
          </a:p>
        </p:txBody>
      </p:sp>
      <p:sp>
        <p:nvSpPr>
          <p:cNvPr id="4" name="Slide Number Placeholder 3"/>
          <p:cNvSpPr>
            <a:spLocks noGrp="1"/>
          </p:cNvSpPr>
          <p:nvPr>
            <p:ph type="sldNum" sz="quarter" idx="12"/>
          </p:nvPr>
        </p:nvSpPr>
        <p:spPr/>
        <p:txBody>
          <a:bodyPr/>
          <a:lstStyle/>
          <a:p>
            <a:fld id="{87037288-ABAD-4E56-93DB-19D719620939}" type="slidenum">
              <a:rPr lang="en-US" smtClean="0"/>
              <a:pPr/>
              <a:t>33</a:t>
            </a:fld>
            <a:endParaRPr lang="en-US"/>
          </a:p>
        </p:txBody>
      </p:sp>
      <p:pic>
        <p:nvPicPr>
          <p:cNvPr id="5" name="Picture 2" descr="Animated fractal mountain.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286000"/>
            <a:ext cx="6096000" cy="3312162"/>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27125" y="6355318"/>
            <a:ext cx="7162800" cy="276999"/>
          </a:xfrm>
          <a:prstGeom prst="rect">
            <a:avLst/>
          </a:prstGeom>
        </p:spPr>
        <p:txBody>
          <a:bodyPr wrap="square">
            <a:spAutoFit/>
          </a:bodyPr>
          <a:lstStyle/>
          <a:p>
            <a:r>
              <a:rPr lang="en-US" sz="1200" dirty="0"/>
              <a:t>https://en.wikipedia.org/wiki/Fractal_landscape</a:t>
            </a:r>
          </a:p>
        </p:txBody>
      </p:sp>
    </p:spTree>
    <p:extLst>
      <p:ext uri="{BB962C8B-B14F-4D97-AF65-F5344CB8AC3E}">
        <p14:creationId xmlns:p14="http://schemas.microsoft.com/office/powerpoint/2010/main" val="13137293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Fractal</a:t>
            </a:r>
          </a:p>
        </p:txBody>
      </p:sp>
      <p:sp>
        <p:nvSpPr>
          <p:cNvPr id="4" name="Slide Number Placeholder 3"/>
          <p:cNvSpPr>
            <a:spLocks noGrp="1"/>
          </p:cNvSpPr>
          <p:nvPr>
            <p:ph type="sldNum" sz="quarter" idx="12"/>
          </p:nvPr>
        </p:nvSpPr>
        <p:spPr/>
        <p:txBody>
          <a:bodyPr/>
          <a:lstStyle/>
          <a:p>
            <a:fld id="{87037288-ABAD-4E56-93DB-19D719620939}" type="slidenum">
              <a:rPr lang="en-US" smtClean="0"/>
              <a:pPr/>
              <a:t>34</a:t>
            </a:fld>
            <a:endParaRPr lang="en-US"/>
          </a:p>
        </p:txBody>
      </p:sp>
      <p:pic>
        <p:nvPicPr>
          <p:cNvPr id="6" name="Picture 4" descr="https://upload.wikimedia.org/wikipedia/commons/thumb/6/6e/FractalLandscape.jpg/220px-FractalLandscap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2291471"/>
            <a:ext cx="4211322" cy="28139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https://upload.wikimedia.org/wikipedia/commons/thumb/4/40/BlueRidgePastures.jpg/220px-BlueRidgePastur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4675" y="2312986"/>
            <a:ext cx="3723216" cy="2792414"/>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527125" y="6355318"/>
            <a:ext cx="7162800" cy="276999"/>
          </a:xfrm>
          <a:prstGeom prst="rect">
            <a:avLst/>
          </a:prstGeom>
        </p:spPr>
        <p:txBody>
          <a:bodyPr wrap="square">
            <a:spAutoFit/>
          </a:bodyPr>
          <a:lstStyle/>
          <a:p>
            <a:r>
              <a:rPr lang="en-US" sz="1200" dirty="0"/>
              <a:t>https://en.wikipedia.org/wiki/Fractal_landscape</a:t>
            </a:r>
          </a:p>
        </p:txBody>
      </p:sp>
    </p:spTree>
    <p:extLst>
      <p:ext uri="{BB962C8B-B14F-4D97-AF65-F5344CB8AC3E}">
        <p14:creationId xmlns:p14="http://schemas.microsoft.com/office/powerpoint/2010/main" val="26684827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9" name="Rectangle 5"/>
          <p:cNvSpPr>
            <a:spLocks noGrp="1" noChangeArrowheads="1"/>
          </p:cNvSpPr>
          <p:nvPr>
            <p:ph type="title"/>
          </p:nvPr>
        </p:nvSpPr>
        <p:spPr>
          <a:xfrm>
            <a:off x="533400" y="533400"/>
            <a:ext cx="4724400" cy="990600"/>
          </a:xfrm>
        </p:spPr>
        <p:txBody>
          <a:bodyPr/>
          <a:lstStyle/>
          <a:p>
            <a:r>
              <a:rPr lang="en-US" dirty="0"/>
              <a:t>Fractal Surfaces</a:t>
            </a:r>
          </a:p>
        </p:txBody>
      </p:sp>
      <p:sp>
        <p:nvSpPr>
          <p:cNvPr id="753670" name="Rectangle 6"/>
          <p:cNvSpPr>
            <a:spLocks noGrp="1" noChangeArrowheads="1"/>
          </p:cNvSpPr>
          <p:nvPr>
            <p:ph type="body" idx="1"/>
          </p:nvPr>
        </p:nvSpPr>
        <p:spPr>
          <a:xfrm>
            <a:off x="533400" y="1905000"/>
            <a:ext cx="8610600" cy="3505200"/>
          </a:xfrm>
        </p:spPr>
        <p:txBody>
          <a:bodyPr/>
          <a:lstStyle/>
          <a:p>
            <a:r>
              <a:rPr lang="en-US" sz="2400" dirty="0"/>
              <a:t>Fractals are objects that show self similarity</a:t>
            </a:r>
          </a:p>
          <a:p>
            <a:pPr lvl="1"/>
            <a:r>
              <a:rPr lang="en-US" sz="2000" dirty="0"/>
              <a:t>The word is overloaded – it can also mean other things</a:t>
            </a:r>
          </a:p>
          <a:p>
            <a:r>
              <a:rPr lang="en-US" sz="2400" dirty="0"/>
              <a:t>Landscapes and coastlines are considered fractal in nature</a:t>
            </a:r>
          </a:p>
          <a:p>
            <a:pPr lvl="1"/>
            <a:r>
              <a:rPr lang="en-US" sz="2000" dirty="0"/>
              <a:t>Mountains have hills on them that have rocks on them and so on</a:t>
            </a:r>
          </a:p>
          <a:p>
            <a:pPr lvl="1"/>
            <a:r>
              <a:rPr lang="en-US" sz="2000" dirty="0"/>
              <a:t>Continents have gulfs that have harbors that have bays and so on</a:t>
            </a:r>
          </a:p>
          <a:p>
            <a:r>
              <a:rPr lang="en-US" sz="2400" dirty="0"/>
              <a:t>Subdivision is the natural way of building fractal surfaces</a:t>
            </a:r>
          </a:p>
          <a:p>
            <a:pPr lvl="1"/>
            <a:r>
              <a:rPr lang="en-US" sz="2000" dirty="0"/>
              <a:t>Start with coarse features, subdivide to finer features</a:t>
            </a:r>
          </a:p>
          <a:p>
            <a:pPr lvl="1"/>
            <a:r>
              <a:rPr lang="en-US" sz="2000" dirty="0"/>
              <a:t>Different types of fractals come from different subdivision schemes and different parameters to those schemes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r>
              <a:rPr lang="en-US"/>
              <a:t>Fractal Terrain (1)</a:t>
            </a:r>
          </a:p>
        </p:txBody>
      </p:sp>
      <p:sp>
        <p:nvSpPr>
          <p:cNvPr id="754691" name="Rectangle 3"/>
          <p:cNvSpPr>
            <a:spLocks noGrp="1" noChangeArrowheads="1"/>
          </p:cNvSpPr>
          <p:nvPr>
            <p:ph type="body" idx="1"/>
          </p:nvPr>
        </p:nvSpPr>
        <p:spPr/>
        <p:txBody>
          <a:bodyPr/>
          <a:lstStyle/>
          <a:p>
            <a:r>
              <a:rPr lang="en-US" sz="2400" dirty="0"/>
              <a:t>Start with a coarse mesh</a:t>
            </a:r>
          </a:p>
          <a:p>
            <a:pPr lvl="1"/>
            <a:r>
              <a:rPr lang="en-US" sz="2000" dirty="0"/>
              <a:t>Vertices on this mesh won’t move, so they can be used to set mountain peaks and valleys</a:t>
            </a:r>
          </a:p>
          <a:p>
            <a:pPr lvl="1"/>
            <a:r>
              <a:rPr lang="en-US" sz="2000" dirty="0"/>
              <a:t>Also defines the boundary</a:t>
            </a:r>
          </a:p>
          <a:p>
            <a:pPr lvl="1"/>
            <a:r>
              <a:rPr lang="en-US" sz="2000" dirty="0"/>
              <a:t>Mesh must not have dangling edges or vertices</a:t>
            </a:r>
          </a:p>
          <a:p>
            <a:pPr lvl="2"/>
            <a:r>
              <a:rPr lang="en-US" sz="2000" dirty="0"/>
              <a:t>Every edge and every vertex must be part of a face</a:t>
            </a:r>
          </a:p>
          <a:p>
            <a:r>
              <a:rPr lang="en-US" sz="2400" dirty="0"/>
              <a:t>Also define an “up” direction</a:t>
            </a:r>
          </a:p>
          <a:p>
            <a:r>
              <a:rPr lang="en-US" sz="2400" dirty="0"/>
              <a:t>Then repeatedly:</a:t>
            </a:r>
          </a:p>
          <a:p>
            <a:pPr lvl="1"/>
            <a:r>
              <a:rPr lang="en-US" sz="2000" dirty="0"/>
              <a:t>Add new vertices at the midpoint of each edge, and randomly push them up or down</a:t>
            </a:r>
          </a:p>
          <a:p>
            <a:pPr lvl="1"/>
            <a:r>
              <a:rPr lang="en-US" sz="2000" dirty="0"/>
              <a:t>Split each face into four, as for the sphere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5714" name="Rectangle 2"/>
          <p:cNvSpPr>
            <a:spLocks noGrp="1" noChangeArrowheads="1"/>
          </p:cNvSpPr>
          <p:nvPr>
            <p:ph type="title"/>
          </p:nvPr>
        </p:nvSpPr>
        <p:spPr/>
        <p:txBody>
          <a:bodyPr/>
          <a:lstStyle/>
          <a:p>
            <a:r>
              <a:rPr lang="en-US"/>
              <a:t>Fractal Terrain Example</a:t>
            </a:r>
          </a:p>
        </p:txBody>
      </p:sp>
      <p:sp>
        <p:nvSpPr>
          <p:cNvPr id="755715" name="Line 3"/>
          <p:cNvSpPr>
            <a:spLocks noChangeShapeType="1"/>
          </p:cNvSpPr>
          <p:nvPr/>
        </p:nvSpPr>
        <p:spPr bwMode="auto">
          <a:xfrm>
            <a:off x="990600" y="1905000"/>
            <a:ext cx="0" cy="1600200"/>
          </a:xfrm>
          <a:prstGeom prst="line">
            <a:avLst/>
          </a:prstGeom>
          <a:noFill/>
          <a:ln w="9525">
            <a:solidFill>
              <a:schemeClr val="tx1"/>
            </a:solidFill>
            <a:prstDash val="dash"/>
            <a:round/>
            <a:headEnd/>
            <a:tailEnd/>
          </a:ln>
          <a:effectLst/>
        </p:spPr>
        <p:txBody>
          <a:bodyPr/>
          <a:lstStyle/>
          <a:p>
            <a:endParaRPr lang="en-US"/>
          </a:p>
        </p:txBody>
      </p:sp>
      <p:sp>
        <p:nvSpPr>
          <p:cNvPr id="755716" name="Line 4"/>
          <p:cNvSpPr>
            <a:spLocks noChangeShapeType="1"/>
          </p:cNvSpPr>
          <p:nvPr/>
        </p:nvSpPr>
        <p:spPr bwMode="auto">
          <a:xfrm>
            <a:off x="990600" y="1905000"/>
            <a:ext cx="2286000" cy="1600200"/>
          </a:xfrm>
          <a:prstGeom prst="line">
            <a:avLst/>
          </a:prstGeom>
          <a:noFill/>
          <a:ln w="9525">
            <a:solidFill>
              <a:schemeClr val="tx1"/>
            </a:solidFill>
            <a:round/>
            <a:headEnd/>
            <a:tailEnd/>
          </a:ln>
          <a:effectLst/>
        </p:spPr>
        <p:txBody>
          <a:bodyPr/>
          <a:lstStyle/>
          <a:p>
            <a:endParaRPr lang="en-US"/>
          </a:p>
        </p:txBody>
      </p:sp>
      <p:sp>
        <p:nvSpPr>
          <p:cNvPr id="755717" name="Line 5"/>
          <p:cNvSpPr>
            <a:spLocks noChangeShapeType="1"/>
          </p:cNvSpPr>
          <p:nvPr/>
        </p:nvSpPr>
        <p:spPr bwMode="auto">
          <a:xfrm flipH="1">
            <a:off x="990600" y="3505200"/>
            <a:ext cx="2286000" cy="0"/>
          </a:xfrm>
          <a:prstGeom prst="line">
            <a:avLst/>
          </a:prstGeom>
          <a:noFill/>
          <a:ln w="9525">
            <a:solidFill>
              <a:schemeClr val="tx1"/>
            </a:solidFill>
            <a:prstDash val="dash"/>
            <a:round/>
            <a:headEnd/>
            <a:tailEnd/>
          </a:ln>
          <a:effectLst/>
        </p:spPr>
        <p:txBody>
          <a:bodyPr/>
          <a:lstStyle/>
          <a:p>
            <a:endParaRPr lang="en-US"/>
          </a:p>
        </p:txBody>
      </p:sp>
      <p:sp>
        <p:nvSpPr>
          <p:cNvPr id="755718" name="Line 6"/>
          <p:cNvSpPr>
            <a:spLocks noChangeShapeType="1"/>
          </p:cNvSpPr>
          <p:nvPr/>
        </p:nvSpPr>
        <p:spPr bwMode="auto">
          <a:xfrm flipH="1">
            <a:off x="457200" y="3505200"/>
            <a:ext cx="2819400" cy="1143000"/>
          </a:xfrm>
          <a:prstGeom prst="line">
            <a:avLst/>
          </a:prstGeom>
          <a:noFill/>
          <a:ln w="9525">
            <a:solidFill>
              <a:schemeClr val="tx1"/>
            </a:solidFill>
            <a:round/>
            <a:headEnd/>
            <a:tailEnd/>
          </a:ln>
          <a:effectLst/>
        </p:spPr>
        <p:txBody>
          <a:bodyPr/>
          <a:lstStyle/>
          <a:p>
            <a:endParaRPr lang="en-US"/>
          </a:p>
        </p:txBody>
      </p:sp>
      <p:sp>
        <p:nvSpPr>
          <p:cNvPr id="755719" name="Line 7"/>
          <p:cNvSpPr>
            <a:spLocks noChangeShapeType="1"/>
          </p:cNvSpPr>
          <p:nvPr/>
        </p:nvSpPr>
        <p:spPr bwMode="auto">
          <a:xfrm flipH="1">
            <a:off x="457200" y="1905000"/>
            <a:ext cx="533400" cy="2743200"/>
          </a:xfrm>
          <a:prstGeom prst="line">
            <a:avLst/>
          </a:prstGeom>
          <a:noFill/>
          <a:ln w="9525">
            <a:solidFill>
              <a:schemeClr val="tx1"/>
            </a:solidFill>
            <a:round/>
            <a:headEnd/>
            <a:tailEnd/>
          </a:ln>
          <a:effectLst/>
        </p:spPr>
        <p:txBody>
          <a:bodyPr/>
          <a:lstStyle/>
          <a:p>
            <a:endParaRPr lang="en-US"/>
          </a:p>
        </p:txBody>
      </p:sp>
      <p:sp>
        <p:nvSpPr>
          <p:cNvPr id="755720" name="Line 8"/>
          <p:cNvSpPr>
            <a:spLocks noChangeShapeType="1"/>
          </p:cNvSpPr>
          <p:nvPr/>
        </p:nvSpPr>
        <p:spPr bwMode="auto">
          <a:xfrm flipH="1">
            <a:off x="457200" y="3505200"/>
            <a:ext cx="533400" cy="1143000"/>
          </a:xfrm>
          <a:prstGeom prst="line">
            <a:avLst/>
          </a:prstGeom>
          <a:noFill/>
          <a:ln w="9525">
            <a:solidFill>
              <a:schemeClr val="tx1"/>
            </a:solidFill>
            <a:prstDash val="dash"/>
            <a:round/>
            <a:headEnd/>
            <a:tailEnd/>
          </a:ln>
          <a:effectLst/>
        </p:spPr>
        <p:txBody>
          <a:bodyPr/>
          <a:lstStyle/>
          <a:p>
            <a:endParaRPr lang="en-US"/>
          </a:p>
        </p:txBody>
      </p:sp>
      <p:sp>
        <p:nvSpPr>
          <p:cNvPr id="755721" name="Text Box 9"/>
          <p:cNvSpPr txBox="1">
            <a:spLocks noChangeArrowheads="1"/>
          </p:cNvSpPr>
          <p:nvPr/>
        </p:nvSpPr>
        <p:spPr bwMode="auto">
          <a:xfrm>
            <a:off x="304800" y="4800600"/>
            <a:ext cx="2120900" cy="457200"/>
          </a:xfrm>
          <a:prstGeom prst="rect">
            <a:avLst/>
          </a:prstGeom>
          <a:noFill/>
          <a:ln w="9525">
            <a:noFill/>
            <a:miter lim="800000"/>
            <a:headEnd/>
            <a:tailEnd/>
          </a:ln>
          <a:effectLst/>
        </p:spPr>
        <p:txBody>
          <a:bodyPr wrap="none">
            <a:spAutoFit/>
          </a:bodyPr>
          <a:lstStyle/>
          <a:p>
            <a:r>
              <a:rPr lang="en-US"/>
              <a:t>A mountainside</a:t>
            </a:r>
          </a:p>
        </p:txBody>
      </p:sp>
      <p:sp>
        <p:nvSpPr>
          <p:cNvPr id="755722" name="Oval 10"/>
          <p:cNvSpPr>
            <a:spLocks noChangeArrowheads="1"/>
          </p:cNvSpPr>
          <p:nvPr/>
        </p:nvSpPr>
        <p:spPr bwMode="auto">
          <a:xfrm>
            <a:off x="1905000" y="2514600"/>
            <a:ext cx="123825" cy="13335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5723" name="Line 11"/>
          <p:cNvSpPr>
            <a:spLocks noChangeShapeType="1"/>
          </p:cNvSpPr>
          <p:nvPr/>
        </p:nvSpPr>
        <p:spPr bwMode="auto">
          <a:xfrm>
            <a:off x="1981200" y="2590800"/>
            <a:ext cx="0" cy="914400"/>
          </a:xfrm>
          <a:prstGeom prst="line">
            <a:avLst/>
          </a:prstGeom>
          <a:noFill/>
          <a:ln w="9525">
            <a:solidFill>
              <a:schemeClr val="tx1"/>
            </a:solidFill>
            <a:prstDash val="dash"/>
            <a:round/>
            <a:headEnd/>
            <a:tailEnd/>
          </a:ln>
          <a:effectLst/>
        </p:spPr>
        <p:txBody>
          <a:bodyPr/>
          <a:lstStyle/>
          <a:p>
            <a:endParaRPr lang="en-US"/>
          </a:p>
        </p:txBody>
      </p:sp>
      <p:sp>
        <p:nvSpPr>
          <p:cNvPr id="755724" name="Line 12"/>
          <p:cNvSpPr>
            <a:spLocks noChangeShapeType="1"/>
          </p:cNvSpPr>
          <p:nvPr/>
        </p:nvSpPr>
        <p:spPr bwMode="auto">
          <a:xfrm>
            <a:off x="762000" y="3200400"/>
            <a:ext cx="0" cy="838200"/>
          </a:xfrm>
          <a:prstGeom prst="line">
            <a:avLst/>
          </a:prstGeom>
          <a:noFill/>
          <a:ln w="9525">
            <a:solidFill>
              <a:schemeClr val="tx1"/>
            </a:solidFill>
            <a:prstDash val="dash"/>
            <a:round/>
            <a:headEnd/>
            <a:tailEnd/>
          </a:ln>
          <a:effectLst/>
        </p:spPr>
        <p:txBody>
          <a:bodyPr/>
          <a:lstStyle/>
          <a:p>
            <a:endParaRPr lang="en-US"/>
          </a:p>
        </p:txBody>
      </p:sp>
      <p:sp>
        <p:nvSpPr>
          <p:cNvPr id="755725" name="Oval 13"/>
          <p:cNvSpPr>
            <a:spLocks noChangeArrowheads="1"/>
          </p:cNvSpPr>
          <p:nvPr/>
        </p:nvSpPr>
        <p:spPr bwMode="auto">
          <a:xfrm>
            <a:off x="685800" y="3124200"/>
            <a:ext cx="123825" cy="13335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5726" name="Oval 14"/>
          <p:cNvSpPr>
            <a:spLocks noChangeArrowheads="1"/>
          </p:cNvSpPr>
          <p:nvPr/>
        </p:nvSpPr>
        <p:spPr bwMode="auto">
          <a:xfrm>
            <a:off x="1752600" y="4038600"/>
            <a:ext cx="123825" cy="13335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5727" name="Line 15"/>
          <p:cNvSpPr>
            <a:spLocks noChangeShapeType="1"/>
          </p:cNvSpPr>
          <p:nvPr/>
        </p:nvSpPr>
        <p:spPr bwMode="auto">
          <a:xfrm>
            <a:off x="3886200" y="1905000"/>
            <a:ext cx="0" cy="1600200"/>
          </a:xfrm>
          <a:prstGeom prst="line">
            <a:avLst/>
          </a:prstGeom>
          <a:noFill/>
          <a:ln w="9525">
            <a:solidFill>
              <a:schemeClr val="tx1"/>
            </a:solidFill>
            <a:prstDash val="dash"/>
            <a:round/>
            <a:headEnd/>
            <a:tailEnd/>
          </a:ln>
          <a:effectLst/>
        </p:spPr>
        <p:txBody>
          <a:bodyPr/>
          <a:lstStyle/>
          <a:p>
            <a:endParaRPr lang="en-US"/>
          </a:p>
        </p:txBody>
      </p:sp>
      <p:sp>
        <p:nvSpPr>
          <p:cNvPr id="755728" name="Line 16"/>
          <p:cNvSpPr>
            <a:spLocks noChangeShapeType="1"/>
          </p:cNvSpPr>
          <p:nvPr/>
        </p:nvSpPr>
        <p:spPr bwMode="auto">
          <a:xfrm flipH="1">
            <a:off x="3886200" y="3505200"/>
            <a:ext cx="2286000" cy="0"/>
          </a:xfrm>
          <a:prstGeom prst="line">
            <a:avLst/>
          </a:prstGeom>
          <a:noFill/>
          <a:ln w="9525">
            <a:solidFill>
              <a:schemeClr val="tx1"/>
            </a:solidFill>
            <a:prstDash val="dash"/>
            <a:round/>
            <a:headEnd/>
            <a:tailEnd/>
          </a:ln>
          <a:effectLst/>
        </p:spPr>
        <p:txBody>
          <a:bodyPr/>
          <a:lstStyle/>
          <a:p>
            <a:endParaRPr lang="en-US"/>
          </a:p>
        </p:txBody>
      </p:sp>
      <p:sp>
        <p:nvSpPr>
          <p:cNvPr id="755729" name="Line 17"/>
          <p:cNvSpPr>
            <a:spLocks noChangeShapeType="1"/>
          </p:cNvSpPr>
          <p:nvPr/>
        </p:nvSpPr>
        <p:spPr bwMode="auto">
          <a:xfrm flipH="1">
            <a:off x="3352800" y="3505200"/>
            <a:ext cx="533400" cy="1143000"/>
          </a:xfrm>
          <a:prstGeom prst="line">
            <a:avLst/>
          </a:prstGeom>
          <a:noFill/>
          <a:ln w="9525">
            <a:solidFill>
              <a:schemeClr val="tx1"/>
            </a:solidFill>
            <a:prstDash val="dash"/>
            <a:round/>
            <a:headEnd/>
            <a:tailEnd/>
          </a:ln>
          <a:effectLst/>
        </p:spPr>
        <p:txBody>
          <a:bodyPr/>
          <a:lstStyle/>
          <a:p>
            <a:endParaRPr lang="en-US"/>
          </a:p>
        </p:txBody>
      </p:sp>
      <p:sp>
        <p:nvSpPr>
          <p:cNvPr id="755730" name="Oval 18"/>
          <p:cNvSpPr>
            <a:spLocks noChangeArrowheads="1"/>
          </p:cNvSpPr>
          <p:nvPr/>
        </p:nvSpPr>
        <p:spPr bwMode="auto">
          <a:xfrm>
            <a:off x="4800600" y="2819400"/>
            <a:ext cx="123825" cy="13335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5731" name="Line 19"/>
          <p:cNvSpPr>
            <a:spLocks noChangeShapeType="1"/>
          </p:cNvSpPr>
          <p:nvPr/>
        </p:nvSpPr>
        <p:spPr bwMode="auto">
          <a:xfrm>
            <a:off x="4876800" y="2895600"/>
            <a:ext cx="0" cy="609600"/>
          </a:xfrm>
          <a:prstGeom prst="line">
            <a:avLst/>
          </a:prstGeom>
          <a:noFill/>
          <a:ln w="9525">
            <a:solidFill>
              <a:schemeClr val="tx1"/>
            </a:solidFill>
            <a:prstDash val="dash"/>
            <a:round/>
            <a:headEnd/>
            <a:tailEnd/>
          </a:ln>
          <a:effectLst/>
        </p:spPr>
        <p:txBody>
          <a:bodyPr/>
          <a:lstStyle/>
          <a:p>
            <a:endParaRPr lang="en-US"/>
          </a:p>
        </p:txBody>
      </p:sp>
      <p:sp>
        <p:nvSpPr>
          <p:cNvPr id="755732" name="Line 20"/>
          <p:cNvSpPr>
            <a:spLocks noChangeShapeType="1"/>
          </p:cNvSpPr>
          <p:nvPr/>
        </p:nvSpPr>
        <p:spPr bwMode="auto">
          <a:xfrm>
            <a:off x="3657600" y="2438400"/>
            <a:ext cx="0" cy="1600200"/>
          </a:xfrm>
          <a:prstGeom prst="line">
            <a:avLst/>
          </a:prstGeom>
          <a:noFill/>
          <a:ln w="9525">
            <a:solidFill>
              <a:schemeClr val="tx1"/>
            </a:solidFill>
            <a:prstDash val="dash"/>
            <a:round/>
            <a:headEnd/>
            <a:tailEnd/>
          </a:ln>
          <a:effectLst/>
        </p:spPr>
        <p:txBody>
          <a:bodyPr/>
          <a:lstStyle/>
          <a:p>
            <a:endParaRPr lang="en-US"/>
          </a:p>
        </p:txBody>
      </p:sp>
      <p:sp>
        <p:nvSpPr>
          <p:cNvPr id="755733" name="Oval 21"/>
          <p:cNvSpPr>
            <a:spLocks noChangeArrowheads="1"/>
          </p:cNvSpPr>
          <p:nvPr/>
        </p:nvSpPr>
        <p:spPr bwMode="auto">
          <a:xfrm>
            <a:off x="3581400" y="2362200"/>
            <a:ext cx="123825" cy="13335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5734" name="Oval 22"/>
          <p:cNvSpPr>
            <a:spLocks noChangeArrowheads="1"/>
          </p:cNvSpPr>
          <p:nvPr/>
        </p:nvSpPr>
        <p:spPr bwMode="auto">
          <a:xfrm>
            <a:off x="4648200" y="3733800"/>
            <a:ext cx="123825" cy="13335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5735" name="Line 23"/>
          <p:cNvSpPr>
            <a:spLocks noChangeShapeType="1"/>
          </p:cNvSpPr>
          <p:nvPr/>
        </p:nvSpPr>
        <p:spPr bwMode="auto">
          <a:xfrm>
            <a:off x="4724400" y="3810000"/>
            <a:ext cx="0" cy="304800"/>
          </a:xfrm>
          <a:prstGeom prst="line">
            <a:avLst/>
          </a:prstGeom>
          <a:noFill/>
          <a:ln w="9525">
            <a:solidFill>
              <a:schemeClr val="tx1"/>
            </a:solidFill>
            <a:prstDash val="dash"/>
            <a:round/>
            <a:headEnd/>
            <a:tailEnd/>
          </a:ln>
          <a:effectLst/>
        </p:spPr>
        <p:txBody>
          <a:bodyPr/>
          <a:lstStyle/>
          <a:p>
            <a:endParaRPr lang="en-US"/>
          </a:p>
        </p:txBody>
      </p:sp>
      <p:sp>
        <p:nvSpPr>
          <p:cNvPr id="755736" name="Line 24"/>
          <p:cNvSpPr>
            <a:spLocks noChangeShapeType="1"/>
          </p:cNvSpPr>
          <p:nvPr/>
        </p:nvSpPr>
        <p:spPr bwMode="auto">
          <a:xfrm flipH="1">
            <a:off x="3657600" y="1905000"/>
            <a:ext cx="228600" cy="533400"/>
          </a:xfrm>
          <a:prstGeom prst="line">
            <a:avLst/>
          </a:prstGeom>
          <a:noFill/>
          <a:ln w="9525">
            <a:solidFill>
              <a:schemeClr val="tx1"/>
            </a:solidFill>
            <a:round/>
            <a:headEnd/>
            <a:tailEnd/>
          </a:ln>
          <a:effectLst/>
        </p:spPr>
        <p:txBody>
          <a:bodyPr/>
          <a:lstStyle/>
          <a:p>
            <a:endParaRPr lang="en-US"/>
          </a:p>
        </p:txBody>
      </p:sp>
      <p:sp>
        <p:nvSpPr>
          <p:cNvPr id="755737" name="Line 25"/>
          <p:cNvSpPr>
            <a:spLocks noChangeShapeType="1"/>
          </p:cNvSpPr>
          <p:nvPr/>
        </p:nvSpPr>
        <p:spPr bwMode="auto">
          <a:xfrm flipH="1">
            <a:off x="3352800" y="2438400"/>
            <a:ext cx="304800" cy="2209800"/>
          </a:xfrm>
          <a:prstGeom prst="line">
            <a:avLst/>
          </a:prstGeom>
          <a:noFill/>
          <a:ln w="9525">
            <a:solidFill>
              <a:schemeClr val="tx1"/>
            </a:solidFill>
            <a:round/>
            <a:headEnd/>
            <a:tailEnd/>
          </a:ln>
          <a:effectLst/>
        </p:spPr>
        <p:txBody>
          <a:bodyPr/>
          <a:lstStyle/>
          <a:p>
            <a:endParaRPr lang="en-US"/>
          </a:p>
        </p:txBody>
      </p:sp>
      <p:sp>
        <p:nvSpPr>
          <p:cNvPr id="755738" name="Line 26"/>
          <p:cNvSpPr>
            <a:spLocks noChangeShapeType="1"/>
          </p:cNvSpPr>
          <p:nvPr/>
        </p:nvSpPr>
        <p:spPr bwMode="auto">
          <a:xfrm flipV="1">
            <a:off x="3352800" y="3810000"/>
            <a:ext cx="1371600" cy="838200"/>
          </a:xfrm>
          <a:prstGeom prst="line">
            <a:avLst/>
          </a:prstGeom>
          <a:noFill/>
          <a:ln w="9525">
            <a:solidFill>
              <a:schemeClr val="tx1"/>
            </a:solidFill>
            <a:round/>
            <a:headEnd/>
            <a:tailEnd/>
          </a:ln>
          <a:effectLst/>
        </p:spPr>
        <p:txBody>
          <a:bodyPr/>
          <a:lstStyle/>
          <a:p>
            <a:endParaRPr lang="en-US"/>
          </a:p>
        </p:txBody>
      </p:sp>
      <p:sp>
        <p:nvSpPr>
          <p:cNvPr id="755739" name="Line 27"/>
          <p:cNvSpPr>
            <a:spLocks noChangeShapeType="1"/>
          </p:cNvSpPr>
          <p:nvPr/>
        </p:nvSpPr>
        <p:spPr bwMode="auto">
          <a:xfrm flipV="1">
            <a:off x="4724400" y="3505200"/>
            <a:ext cx="1447800" cy="304800"/>
          </a:xfrm>
          <a:prstGeom prst="line">
            <a:avLst/>
          </a:prstGeom>
          <a:noFill/>
          <a:ln w="9525">
            <a:solidFill>
              <a:schemeClr val="tx1"/>
            </a:solidFill>
            <a:round/>
            <a:headEnd/>
            <a:tailEnd/>
          </a:ln>
          <a:effectLst/>
        </p:spPr>
        <p:txBody>
          <a:bodyPr/>
          <a:lstStyle/>
          <a:p>
            <a:endParaRPr lang="en-US"/>
          </a:p>
        </p:txBody>
      </p:sp>
      <p:sp>
        <p:nvSpPr>
          <p:cNvPr id="755740" name="Line 28"/>
          <p:cNvSpPr>
            <a:spLocks noChangeShapeType="1"/>
          </p:cNvSpPr>
          <p:nvPr/>
        </p:nvSpPr>
        <p:spPr bwMode="auto">
          <a:xfrm flipH="1" flipV="1">
            <a:off x="4876800" y="2895600"/>
            <a:ext cx="1295400" cy="609600"/>
          </a:xfrm>
          <a:prstGeom prst="line">
            <a:avLst/>
          </a:prstGeom>
          <a:noFill/>
          <a:ln w="9525">
            <a:solidFill>
              <a:schemeClr val="tx1"/>
            </a:solidFill>
            <a:round/>
            <a:headEnd/>
            <a:tailEnd/>
          </a:ln>
          <a:effectLst/>
        </p:spPr>
        <p:txBody>
          <a:bodyPr/>
          <a:lstStyle/>
          <a:p>
            <a:endParaRPr lang="en-US"/>
          </a:p>
        </p:txBody>
      </p:sp>
      <p:sp>
        <p:nvSpPr>
          <p:cNvPr id="755741" name="Line 29"/>
          <p:cNvSpPr>
            <a:spLocks noChangeShapeType="1"/>
          </p:cNvSpPr>
          <p:nvPr/>
        </p:nvSpPr>
        <p:spPr bwMode="auto">
          <a:xfrm flipH="1" flipV="1">
            <a:off x="3886200" y="1905000"/>
            <a:ext cx="990600" cy="990600"/>
          </a:xfrm>
          <a:prstGeom prst="line">
            <a:avLst/>
          </a:prstGeom>
          <a:noFill/>
          <a:ln w="9525">
            <a:solidFill>
              <a:schemeClr val="tx1"/>
            </a:solidFill>
            <a:round/>
            <a:headEnd/>
            <a:tailEnd/>
          </a:ln>
          <a:effectLst/>
        </p:spPr>
        <p:txBody>
          <a:bodyPr/>
          <a:lstStyle/>
          <a:p>
            <a:endParaRPr lang="en-US"/>
          </a:p>
        </p:txBody>
      </p:sp>
      <p:sp>
        <p:nvSpPr>
          <p:cNvPr id="755742" name="Line 30"/>
          <p:cNvSpPr>
            <a:spLocks noChangeShapeType="1"/>
          </p:cNvSpPr>
          <p:nvPr/>
        </p:nvSpPr>
        <p:spPr bwMode="auto">
          <a:xfrm>
            <a:off x="3657600" y="2438400"/>
            <a:ext cx="1219200" cy="457200"/>
          </a:xfrm>
          <a:prstGeom prst="line">
            <a:avLst/>
          </a:prstGeom>
          <a:noFill/>
          <a:ln w="9525">
            <a:solidFill>
              <a:schemeClr val="tx1"/>
            </a:solidFill>
            <a:round/>
            <a:headEnd/>
            <a:tailEnd/>
          </a:ln>
          <a:effectLst/>
        </p:spPr>
        <p:txBody>
          <a:bodyPr/>
          <a:lstStyle/>
          <a:p>
            <a:endParaRPr lang="en-US"/>
          </a:p>
        </p:txBody>
      </p:sp>
      <p:sp>
        <p:nvSpPr>
          <p:cNvPr id="755743" name="Line 31"/>
          <p:cNvSpPr>
            <a:spLocks noChangeShapeType="1"/>
          </p:cNvSpPr>
          <p:nvPr/>
        </p:nvSpPr>
        <p:spPr bwMode="auto">
          <a:xfrm flipH="1">
            <a:off x="4724400" y="2895600"/>
            <a:ext cx="152400" cy="914400"/>
          </a:xfrm>
          <a:prstGeom prst="line">
            <a:avLst/>
          </a:prstGeom>
          <a:noFill/>
          <a:ln w="9525">
            <a:solidFill>
              <a:schemeClr val="tx1"/>
            </a:solidFill>
            <a:round/>
            <a:headEnd/>
            <a:tailEnd/>
          </a:ln>
          <a:effectLst/>
        </p:spPr>
        <p:txBody>
          <a:bodyPr/>
          <a:lstStyle/>
          <a:p>
            <a:endParaRPr lang="en-US"/>
          </a:p>
        </p:txBody>
      </p:sp>
      <p:sp>
        <p:nvSpPr>
          <p:cNvPr id="755744" name="Line 32"/>
          <p:cNvSpPr>
            <a:spLocks noChangeShapeType="1"/>
          </p:cNvSpPr>
          <p:nvPr/>
        </p:nvSpPr>
        <p:spPr bwMode="auto">
          <a:xfrm flipH="1" flipV="1">
            <a:off x="3657600" y="2438400"/>
            <a:ext cx="1066800" cy="1371600"/>
          </a:xfrm>
          <a:prstGeom prst="line">
            <a:avLst/>
          </a:prstGeom>
          <a:noFill/>
          <a:ln w="9525">
            <a:solidFill>
              <a:schemeClr val="tx1"/>
            </a:solidFill>
            <a:round/>
            <a:headEnd/>
            <a:tailEnd/>
          </a:ln>
          <a:effectLst/>
        </p:spPr>
        <p:txBody>
          <a:bodyPr/>
          <a:lstStyle/>
          <a:p>
            <a:endParaRPr lang="en-US"/>
          </a:p>
        </p:txBody>
      </p:sp>
      <p:sp>
        <p:nvSpPr>
          <p:cNvPr id="755745" name="Line 33"/>
          <p:cNvSpPr>
            <a:spLocks noChangeShapeType="1"/>
          </p:cNvSpPr>
          <p:nvPr/>
        </p:nvSpPr>
        <p:spPr bwMode="auto">
          <a:xfrm flipH="1" flipV="1">
            <a:off x="3524250" y="3457575"/>
            <a:ext cx="0" cy="838200"/>
          </a:xfrm>
          <a:prstGeom prst="line">
            <a:avLst/>
          </a:prstGeom>
          <a:noFill/>
          <a:ln w="9525">
            <a:solidFill>
              <a:schemeClr val="tx1"/>
            </a:solidFill>
            <a:prstDash val="dash"/>
            <a:round/>
            <a:headEnd/>
            <a:tailEnd/>
          </a:ln>
          <a:effectLst/>
        </p:spPr>
        <p:txBody>
          <a:bodyPr/>
          <a:lstStyle/>
          <a:p>
            <a:endParaRPr lang="en-US"/>
          </a:p>
        </p:txBody>
      </p:sp>
      <p:sp>
        <p:nvSpPr>
          <p:cNvPr id="755746" name="Line 34"/>
          <p:cNvSpPr>
            <a:spLocks noChangeShapeType="1"/>
          </p:cNvSpPr>
          <p:nvPr/>
        </p:nvSpPr>
        <p:spPr bwMode="auto">
          <a:xfrm flipV="1">
            <a:off x="3789363" y="2116138"/>
            <a:ext cx="0" cy="1601787"/>
          </a:xfrm>
          <a:prstGeom prst="line">
            <a:avLst/>
          </a:prstGeom>
          <a:noFill/>
          <a:ln w="9525">
            <a:solidFill>
              <a:schemeClr val="tx1"/>
            </a:solidFill>
            <a:prstDash val="dash"/>
            <a:round/>
            <a:headEnd/>
            <a:tailEnd/>
          </a:ln>
          <a:effectLst/>
        </p:spPr>
        <p:txBody>
          <a:bodyPr/>
          <a:lstStyle/>
          <a:p>
            <a:endParaRPr lang="en-US"/>
          </a:p>
        </p:txBody>
      </p:sp>
      <p:sp>
        <p:nvSpPr>
          <p:cNvPr id="755747" name="Line 35"/>
          <p:cNvSpPr>
            <a:spLocks noChangeShapeType="1"/>
          </p:cNvSpPr>
          <p:nvPr/>
        </p:nvSpPr>
        <p:spPr bwMode="auto">
          <a:xfrm flipV="1">
            <a:off x="4392613" y="2427288"/>
            <a:ext cx="0" cy="1074737"/>
          </a:xfrm>
          <a:prstGeom prst="line">
            <a:avLst/>
          </a:prstGeom>
          <a:noFill/>
          <a:ln w="9525">
            <a:solidFill>
              <a:schemeClr val="tx1"/>
            </a:solidFill>
            <a:prstDash val="dash"/>
            <a:round/>
            <a:headEnd/>
            <a:tailEnd/>
          </a:ln>
          <a:effectLst/>
        </p:spPr>
        <p:txBody>
          <a:bodyPr/>
          <a:lstStyle/>
          <a:p>
            <a:endParaRPr lang="en-US"/>
          </a:p>
        </p:txBody>
      </p:sp>
      <p:sp>
        <p:nvSpPr>
          <p:cNvPr id="755748" name="Line 36"/>
          <p:cNvSpPr>
            <a:spLocks noChangeShapeType="1"/>
          </p:cNvSpPr>
          <p:nvPr/>
        </p:nvSpPr>
        <p:spPr bwMode="auto">
          <a:xfrm flipV="1">
            <a:off x="5448300" y="3171825"/>
            <a:ext cx="0" cy="330200"/>
          </a:xfrm>
          <a:prstGeom prst="line">
            <a:avLst/>
          </a:prstGeom>
          <a:noFill/>
          <a:ln w="9525">
            <a:solidFill>
              <a:schemeClr val="tx1"/>
            </a:solidFill>
            <a:prstDash val="dash"/>
            <a:round/>
            <a:headEnd/>
            <a:tailEnd/>
          </a:ln>
          <a:effectLst/>
        </p:spPr>
        <p:txBody>
          <a:bodyPr/>
          <a:lstStyle/>
          <a:p>
            <a:endParaRPr lang="en-US"/>
          </a:p>
        </p:txBody>
      </p:sp>
      <p:sp>
        <p:nvSpPr>
          <p:cNvPr id="755749" name="Oval 37"/>
          <p:cNvSpPr>
            <a:spLocks noChangeArrowheads="1"/>
          </p:cNvSpPr>
          <p:nvPr/>
        </p:nvSpPr>
        <p:spPr bwMode="auto">
          <a:xfrm>
            <a:off x="3429000" y="34290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50" name="Oval 38"/>
          <p:cNvSpPr>
            <a:spLocks noChangeArrowheads="1"/>
          </p:cNvSpPr>
          <p:nvPr/>
        </p:nvSpPr>
        <p:spPr bwMode="auto">
          <a:xfrm>
            <a:off x="4314825" y="235585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51" name="Oval 39"/>
          <p:cNvSpPr>
            <a:spLocks noChangeArrowheads="1"/>
          </p:cNvSpPr>
          <p:nvPr/>
        </p:nvSpPr>
        <p:spPr bwMode="auto">
          <a:xfrm>
            <a:off x="3711575" y="2090738"/>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52" name="Oval 40"/>
          <p:cNvSpPr>
            <a:spLocks noChangeArrowheads="1"/>
          </p:cNvSpPr>
          <p:nvPr/>
        </p:nvSpPr>
        <p:spPr bwMode="auto">
          <a:xfrm>
            <a:off x="5380038" y="3119438"/>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53" name="Oval 41"/>
          <p:cNvSpPr>
            <a:spLocks noChangeArrowheads="1"/>
          </p:cNvSpPr>
          <p:nvPr/>
        </p:nvSpPr>
        <p:spPr bwMode="auto">
          <a:xfrm>
            <a:off x="5351463" y="3589338"/>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54" name="Oval 42"/>
          <p:cNvSpPr>
            <a:spLocks noChangeArrowheads="1"/>
          </p:cNvSpPr>
          <p:nvPr/>
        </p:nvSpPr>
        <p:spPr bwMode="auto">
          <a:xfrm>
            <a:off x="4032250" y="4098925"/>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55" name="Oval 43"/>
          <p:cNvSpPr>
            <a:spLocks noChangeArrowheads="1"/>
          </p:cNvSpPr>
          <p:nvPr/>
        </p:nvSpPr>
        <p:spPr bwMode="auto">
          <a:xfrm>
            <a:off x="4211638" y="2600325"/>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56" name="Oval 44"/>
          <p:cNvSpPr>
            <a:spLocks noChangeArrowheads="1"/>
          </p:cNvSpPr>
          <p:nvPr/>
        </p:nvSpPr>
        <p:spPr bwMode="auto">
          <a:xfrm>
            <a:off x="4125913" y="3062288"/>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57" name="Oval 45"/>
          <p:cNvSpPr>
            <a:spLocks noChangeArrowheads="1"/>
          </p:cNvSpPr>
          <p:nvPr/>
        </p:nvSpPr>
        <p:spPr bwMode="auto">
          <a:xfrm>
            <a:off x="4711700" y="3260725"/>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58" name="Line 46"/>
          <p:cNvSpPr>
            <a:spLocks noChangeShapeType="1"/>
          </p:cNvSpPr>
          <p:nvPr/>
        </p:nvSpPr>
        <p:spPr bwMode="auto">
          <a:xfrm>
            <a:off x="4203700" y="3162300"/>
            <a:ext cx="0" cy="847725"/>
          </a:xfrm>
          <a:prstGeom prst="line">
            <a:avLst/>
          </a:prstGeom>
          <a:noFill/>
          <a:ln w="9525">
            <a:solidFill>
              <a:schemeClr val="tx1"/>
            </a:solidFill>
            <a:prstDash val="dash"/>
            <a:round/>
            <a:headEnd/>
            <a:tailEnd/>
          </a:ln>
          <a:effectLst/>
        </p:spPr>
        <p:txBody>
          <a:bodyPr/>
          <a:lstStyle/>
          <a:p>
            <a:endParaRPr lang="en-US"/>
          </a:p>
        </p:txBody>
      </p:sp>
      <p:sp>
        <p:nvSpPr>
          <p:cNvPr id="755759" name="Line 47"/>
          <p:cNvSpPr>
            <a:spLocks noChangeShapeType="1"/>
          </p:cNvSpPr>
          <p:nvPr/>
        </p:nvSpPr>
        <p:spPr bwMode="auto">
          <a:xfrm flipH="1">
            <a:off x="4279900" y="2671763"/>
            <a:ext cx="9525" cy="1017587"/>
          </a:xfrm>
          <a:prstGeom prst="line">
            <a:avLst/>
          </a:prstGeom>
          <a:noFill/>
          <a:ln w="9525">
            <a:solidFill>
              <a:schemeClr val="tx1"/>
            </a:solidFill>
            <a:prstDash val="dash"/>
            <a:round/>
            <a:headEnd/>
            <a:tailEnd/>
          </a:ln>
          <a:effectLst/>
        </p:spPr>
        <p:txBody>
          <a:bodyPr/>
          <a:lstStyle/>
          <a:p>
            <a:endParaRPr lang="en-US"/>
          </a:p>
        </p:txBody>
      </p:sp>
      <p:sp>
        <p:nvSpPr>
          <p:cNvPr id="755760" name="Line 48"/>
          <p:cNvSpPr>
            <a:spLocks noChangeShapeType="1"/>
          </p:cNvSpPr>
          <p:nvPr/>
        </p:nvSpPr>
        <p:spPr bwMode="auto">
          <a:xfrm>
            <a:off x="4779963" y="3332163"/>
            <a:ext cx="9525" cy="338137"/>
          </a:xfrm>
          <a:prstGeom prst="line">
            <a:avLst/>
          </a:prstGeom>
          <a:noFill/>
          <a:ln w="9525">
            <a:solidFill>
              <a:schemeClr val="tx1"/>
            </a:solidFill>
            <a:prstDash val="dash"/>
            <a:round/>
            <a:headEnd/>
            <a:tailEnd/>
          </a:ln>
          <a:effectLst/>
        </p:spPr>
        <p:txBody>
          <a:bodyPr/>
          <a:lstStyle/>
          <a:p>
            <a:endParaRPr lang="en-US"/>
          </a:p>
        </p:txBody>
      </p:sp>
      <p:sp>
        <p:nvSpPr>
          <p:cNvPr id="755761" name="Line 49"/>
          <p:cNvSpPr>
            <a:spLocks noChangeShapeType="1"/>
          </p:cNvSpPr>
          <p:nvPr/>
        </p:nvSpPr>
        <p:spPr bwMode="auto">
          <a:xfrm flipH="1">
            <a:off x="3352800" y="3505200"/>
            <a:ext cx="2819400" cy="1143000"/>
          </a:xfrm>
          <a:prstGeom prst="line">
            <a:avLst/>
          </a:prstGeom>
          <a:noFill/>
          <a:ln w="9525">
            <a:solidFill>
              <a:schemeClr val="tx1"/>
            </a:solidFill>
            <a:prstDash val="dash"/>
            <a:round/>
            <a:headEnd/>
            <a:tailEnd/>
          </a:ln>
          <a:effectLst/>
        </p:spPr>
        <p:txBody>
          <a:bodyPr/>
          <a:lstStyle/>
          <a:p>
            <a:endParaRPr lang="en-US"/>
          </a:p>
        </p:txBody>
      </p:sp>
      <p:sp>
        <p:nvSpPr>
          <p:cNvPr id="755762" name="Oval 50"/>
          <p:cNvSpPr>
            <a:spLocks noChangeArrowheads="1"/>
          </p:cNvSpPr>
          <p:nvPr/>
        </p:nvSpPr>
        <p:spPr bwMode="auto">
          <a:xfrm>
            <a:off x="7620000" y="2819400"/>
            <a:ext cx="123825" cy="13335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5763" name="Oval 51"/>
          <p:cNvSpPr>
            <a:spLocks noChangeArrowheads="1"/>
          </p:cNvSpPr>
          <p:nvPr/>
        </p:nvSpPr>
        <p:spPr bwMode="auto">
          <a:xfrm>
            <a:off x="6400800" y="2362200"/>
            <a:ext cx="123825" cy="13335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5764" name="Oval 52"/>
          <p:cNvSpPr>
            <a:spLocks noChangeArrowheads="1"/>
          </p:cNvSpPr>
          <p:nvPr/>
        </p:nvSpPr>
        <p:spPr bwMode="auto">
          <a:xfrm>
            <a:off x="7467600" y="3733800"/>
            <a:ext cx="123825" cy="13335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55765" name="Line 53"/>
          <p:cNvSpPr>
            <a:spLocks noChangeShapeType="1"/>
          </p:cNvSpPr>
          <p:nvPr/>
        </p:nvSpPr>
        <p:spPr bwMode="auto">
          <a:xfrm flipH="1" flipV="1">
            <a:off x="6705600" y="1905000"/>
            <a:ext cx="533400" cy="304800"/>
          </a:xfrm>
          <a:prstGeom prst="line">
            <a:avLst/>
          </a:prstGeom>
          <a:noFill/>
          <a:ln w="9525">
            <a:solidFill>
              <a:schemeClr val="tx1"/>
            </a:solidFill>
            <a:round/>
            <a:headEnd/>
            <a:tailEnd/>
          </a:ln>
          <a:effectLst/>
        </p:spPr>
        <p:txBody>
          <a:bodyPr/>
          <a:lstStyle/>
          <a:p>
            <a:endParaRPr lang="en-US"/>
          </a:p>
        </p:txBody>
      </p:sp>
      <p:sp>
        <p:nvSpPr>
          <p:cNvPr id="755766" name="Line 54"/>
          <p:cNvSpPr>
            <a:spLocks noChangeShapeType="1"/>
          </p:cNvSpPr>
          <p:nvPr/>
        </p:nvSpPr>
        <p:spPr bwMode="auto">
          <a:xfrm flipV="1">
            <a:off x="8267700" y="2954338"/>
            <a:ext cx="9525" cy="547687"/>
          </a:xfrm>
          <a:prstGeom prst="line">
            <a:avLst/>
          </a:prstGeom>
          <a:noFill/>
          <a:ln w="9525">
            <a:solidFill>
              <a:schemeClr val="tx1"/>
            </a:solidFill>
            <a:prstDash val="dash"/>
            <a:round/>
            <a:headEnd/>
            <a:tailEnd/>
          </a:ln>
          <a:effectLst/>
        </p:spPr>
        <p:txBody>
          <a:bodyPr/>
          <a:lstStyle/>
          <a:p>
            <a:endParaRPr lang="en-US"/>
          </a:p>
        </p:txBody>
      </p:sp>
      <p:sp>
        <p:nvSpPr>
          <p:cNvPr id="755767" name="Oval 55"/>
          <p:cNvSpPr>
            <a:spLocks noChangeArrowheads="1"/>
          </p:cNvSpPr>
          <p:nvPr/>
        </p:nvSpPr>
        <p:spPr bwMode="auto">
          <a:xfrm>
            <a:off x="6257925" y="2892425"/>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68" name="Oval 56"/>
          <p:cNvSpPr>
            <a:spLocks noChangeArrowheads="1"/>
          </p:cNvSpPr>
          <p:nvPr/>
        </p:nvSpPr>
        <p:spPr bwMode="auto">
          <a:xfrm>
            <a:off x="7143750" y="213995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69" name="Oval 57"/>
          <p:cNvSpPr>
            <a:spLocks noChangeArrowheads="1"/>
          </p:cNvSpPr>
          <p:nvPr/>
        </p:nvSpPr>
        <p:spPr bwMode="auto">
          <a:xfrm>
            <a:off x="6540500" y="2346325"/>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70" name="Oval 58"/>
          <p:cNvSpPr>
            <a:spLocks noChangeArrowheads="1"/>
          </p:cNvSpPr>
          <p:nvPr/>
        </p:nvSpPr>
        <p:spPr bwMode="auto">
          <a:xfrm>
            <a:off x="8199438" y="2865438"/>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71" name="Oval 59"/>
          <p:cNvSpPr>
            <a:spLocks noChangeArrowheads="1"/>
          </p:cNvSpPr>
          <p:nvPr/>
        </p:nvSpPr>
        <p:spPr bwMode="auto">
          <a:xfrm>
            <a:off x="8170863" y="3617913"/>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72" name="Oval 60"/>
          <p:cNvSpPr>
            <a:spLocks noChangeArrowheads="1"/>
          </p:cNvSpPr>
          <p:nvPr/>
        </p:nvSpPr>
        <p:spPr bwMode="auto">
          <a:xfrm>
            <a:off x="6842125" y="3910013"/>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73" name="Oval 61"/>
          <p:cNvSpPr>
            <a:spLocks noChangeArrowheads="1"/>
          </p:cNvSpPr>
          <p:nvPr/>
        </p:nvSpPr>
        <p:spPr bwMode="auto">
          <a:xfrm>
            <a:off x="7031038" y="2741613"/>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74" name="Oval 62"/>
          <p:cNvSpPr>
            <a:spLocks noChangeArrowheads="1"/>
          </p:cNvSpPr>
          <p:nvPr/>
        </p:nvSpPr>
        <p:spPr bwMode="auto">
          <a:xfrm>
            <a:off x="6945313" y="3241675"/>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75" name="Oval 63"/>
          <p:cNvSpPr>
            <a:spLocks noChangeArrowheads="1"/>
          </p:cNvSpPr>
          <p:nvPr/>
        </p:nvSpPr>
        <p:spPr bwMode="auto">
          <a:xfrm>
            <a:off x="7531100" y="3119438"/>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55776" name="Line 64"/>
          <p:cNvSpPr>
            <a:spLocks noChangeShapeType="1"/>
          </p:cNvSpPr>
          <p:nvPr/>
        </p:nvSpPr>
        <p:spPr bwMode="auto">
          <a:xfrm>
            <a:off x="4100513" y="4170363"/>
            <a:ext cx="9525" cy="160337"/>
          </a:xfrm>
          <a:prstGeom prst="line">
            <a:avLst/>
          </a:prstGeom>
          <a:noFill/>
          <a:ln w="9525">
            <a:solidFill>
              <a:schemeClr val="tx1"/>
            </a:solidFill>
            <a:prstDash val="sysDot"/>
            <a:round/>
            <a:headEnd/>
            <a:tailEnd/>
          </a:ln>
          <a:effectLst/>
        </p:spPr>
        <p:txBody>
          <a:bodyPr/>
          <a:lstStyle/>
          <a:p>
            <a:endParaRPr lang="en-US"/>
          </a:p>
        </p:txBody>
      </p:sp>
      <p:sp>
        <p:nvSpPr>
          <p:cNvPr id="755777" name="Line 65"/>
          <p:cNvSpPr>
            <a:spLocks noChangeShapeType="1"/>
          </p:cNvSpPr>
          <p:nvPr/>
        </p:nvSpPr>
        <p:spPr bwMode="auto">
          <a:xfrm flipH="1">
            <a:off x="5419725" y="3660775"/>
            <a:ext cx="9525" cy="142875"/>
          </a:xfrm>
          <a:prstGeom prst="line">
            <a:avLst/>
          </a:prstGeom>
          <a:noFill/>
          <a:ln w="9525">
            <a:solidFill>
              <a:schemeClr val="tx1"/>
            </a:solidFill>
            <a:prstDash val="dash"/>
            <a:round/>
            <a:headEnd/>
            <a:tailEnd/>
          </a:ln>
          <a:effectLst/>
        </p:spPr>
        <p:txBody>
          <a:bodyPr/>
          <a:lstStyle/>
          <a:p>
            <a:endParaRPr lang="en-US"/>
          </a:p>
        </p:txBody>
      </p:sp>
      <p:sp>
        <p:nvSpPr>
          <p:cNvPr id="755778" name="Line 66"/>
          <p:cNvSpPr>
            <a:spLocks noChangeShapeType="1"/>
          </p:cNvSpPr>
          <p:nvPr/>
        </p:nvSpPr>
        <p:spPr bwMode="auto">
          <a:xfrm flipV="1">
            <a:off x="8248650" y="3727450"/>
            <a:ext cx="0" cy="76200"/>
          </a:xfrm>
          <a:prstGeom prst="line">
            <a:avLst/>
          </a:prstGeom>
          <a:noFill/>
          <a:ln w="9525">
            <a:solidFill>
              <a:schemeClr val="tx1"/>
            </a:solidFill>
            <a:round/>
            <a:headEnd/>
            <a:tailEnd/>
          </a:ln>
          <a:effectLst/>
        </p:spPr>
        <p:txBody>
          <a:bodyPr/>
          <a:lstStyle/>
          <a:p>
            <a:endParaRPr lang="en-US"/>
          </a:p>
        </p:txBody>
      </p:sp>
      <p:sp>
        <p:nvSpPr>
          <p:cNvPr id="755779" name="Line 67"/>
          <p:cNvSpPr>
            <a:spLocks noChangeShapeType="1"/>
          </p:cNvSpPr>
          <p:nvPr/>
        </p:nvSpPr>
        <p:spPr bwMode="auto">
          <a:xfrm>
            <a:off x="7239000" y="2209800"/>
            <a:ext cx="457200" cy="685800"/>
          </a:xfrm>
          <a:prstGeom prst="line">
            <a:avLst/>
          </a:prstGeom>
          <a:noFill/>
          <a:ln w="9525">
            <a:solidFill>
              <a:schemeClr val="tx1"/>
            </a:solidFill>
            <a:round/>
            <a:headEnd/>
            <a:tailEnd/>
          </a:ln>
          <a:effectLst/>
        </p:spPr>
        <p:txBody>
          <a:bodyPr/>
          <a:lstStyle/>
          <a:p>
            <a:endParaRPr lang="en-US"/>
          </a:p>
        </p:txBody>
      </p:sp>
      <p:sp>
        <p:nvSpPr>
          <p:cNvPr id="755780" name="Line 68"/>
          <p:cNvSpPr>
            <a:spLocks noChangeShapeType="1"/>
          </p:cNvSpPr>
          <p:nvPr/>
        </p:nvSpPr>
        <p:spPr bwMode="auto">
          <a:xfrm>
            <a:off x="7696200" y="2895600"/>
            <a:ext cx="590550" cy="58738"/>
          </a:xfrm>
          <a:prstGeom prst="line">
            <a:avLst/>
          </a:prstGeom>
          <a:noFill/>
          <a:ln w="9525">
            <a:solidFill>
              <a:schemeClr val="tx1"/>
            </a:solidFill>
            <a:round/>
            <a:headEnd/>
            <a:tailEnd/>
          </a:ln>
          <a:effectLst/>
        </p:spPr>
        <p:txBody>
          <a:bodyPr/>
          <a:lstStyle/>
          <a:p>
            <a:endParaRPr lang="en-US"/>
          </a:p>
        </p:txBody>
      </p:sp>
      <p:sp>
        <p:nvSpPr>
          <p:cNvPr id="755781" name="Line 69"/>
          <p:cNvSpPr>
            <a:spLocks noChangeShapeType="1"/>
          </p:cNvSpPr>
          <p:nvPr/>
        </p:nvSpPr>
        <p:spPr bwMode="auto">
          <a:xfrm>
            <a:off x="8286750" y="2954338"/>
            <a:ext cx="704850" cy="550862"/>
          </a:xfrm>
          <a:prstGeom prst="line">
            <a:avLst/>
          </a:prstGeom>
          <a:noFill/>
          <a:ln w="9525">
            <a:solidFill>
              <a:schemeClr val="tx1"/>
            </a:solidFill>
            <a:round/>
            <a:headEnd/>
            <a:tailEnd/>
          </a:ln>
          <a:effectLst/>
        </p:spPr>
        <p:txBody>
          <a:bodyPr/>
          <a:lstStyle/>
          <a:p>
            <a:endParaRPr lang="en-US"/>
          </a:p>
        </p:txBody>
      </p:sp>
      <p:sp>
        <p:nvSpPr>
          <p:cNvPr id="755782" name="Line 70"/>
          <p:cNvSpPr>
            <a:spLocks noChangeShapeType="1"/>
          </p:cNvSpPr>
          <p:nvPr/>
        </p:nvSpPr>
        <p:spPr bwMode="auto">
          <a:xfrm flipH="1">
            <a:off x="8229600" y="3505200"/>
            <a:ext cx="762000" cy="231775"/>
          </a:xfrm>
          <a:prstGeom prst="line">
            <a:avLst/>
          </a:prstGeom>
          <a:noFill/>
          <a:ln w="9525">
            <a:solidFill>
              <a:schemeClr val="tx1"/>
            </a:solidFill>
            <a:round/>
            <a:headEnd/>
            <a:tailEnd/>
          </a:ln>
          <a:effectLst/>
        </p:spPr>
        <p:txBody>
          <a:bodyPr/>
          <a:lstStyle/>
          <a:p>
            <a:endParaRPr lang="en-US"/>
          </a:p>
        </p:txBody>
      </p:sp>
      <p:sp>
        <p:nvSpPr>
          <p:cNvPr id="755783" name="Line 71"/>
          <p:cNvSpPr>
            <a:spLocks noChangeShapeType="1"/>
          </p:cNvSpPr>
          <p:nvPr/>
        </p:nvSpPr>
        <p:spPr bwMode="auto">
          <a:xfrm flipH="1">
            <a:off x="7543800" y="3736975"/>
            <a:ext cx="704850" cy="73025"/>
          </a:xfrm>
          <a:prstGeom prst="line">
            <a:avLst/>
          </a:prstGeom>
          <a:noFill/>
          <a:ln w="9525">
            <a:solidFill>
              <a:schemeClr val="tx1"/>
            </a:solidFill>
            <a:round/>
            <a:headEnd/>
            <a:tailEnd/>
          </a:ln>
          <a:effectLst/>
        </p:spPr>
        <p:txBody>
          <a:bodyPr/>
          <a:lstStyle/>
          <a:p>
            <a:endParaRPr lang="en-US"/>
          </a:p>
        </p:txBody>
      </p:sp>
      <p:sp>
        <p:nvSpPr>
          <p:cNvPr id="755784" name="Line 72"/>
          <p:cNvSpPr>
            <a:spLocks noChangeShapeType="1"/>
          </p:cNvSpPr>
          <p:nvPr/>
        </p:nvSpPr>
        <p:spPr bwMode="auto">
          <a:xfrm flipH="1">
            <a:off x="6919913" y="3810000"/>
            <a:ext cx="623887" cy="180975"/>
          </a:xfrm>
          <a:prstGeom prst="line">
            <a:avLst/>
          </a:prstGeom>
          <a:noFill/>
          <a:ln w="9525">
            <a:solidFill>
              <a:schemeClr val="tx1"/>
            </a:solidFill>
            <a:round/>
            <a:headEnd/>
            <a:tailEnd/>
          </a:ln>
          <a:effectLst/>
        </p:spPr>
        <p:txBody>
          <a:bodyPr/>
          <a:lstStyle/>
          <a:p>
            <a:endParaRPr lang="en-US"/>
          </a:p>
        </p:txBody>
      </p:sp>
      <p:sp>
        <p:nvSpPr>
          <p:cNvPr id="755785" name="Line 73"/>
          <p:cNvSpPr>
            <a:spLocks noChangeShapeType="1"/>
          </p:cNvSpPr>
          <p:nvPr/>
        </p:nvSpPr>
        <p:spPr bwMode="auto">
          <a:xfrm flipH="1">
            <a:off x="6172200" y="3990975"/>
            <a:ext cx="747713" cy="657225"/>
          </a:xfrm>
          <a:prstGeom prst="line">
            <a:avLst/>
          </a:prstGeom>
          <a:noFill/>
          <a:ln w="9525">
            <a:solidFill>
              <a:schemeClr val="tx1"/>
            </a:solidFill>
            <a:round/>
            <a:headEnd/>
            <a:tailEnd/>
          </a:ln>
          <a:effectLst/>
        </p:spPr>
        <p:txBody>
          <a:bodyPr/>
          <a:lstStyle/>
          <a:p>
            <a:endParaRPr lang="en-US"/>
          </a:p>
        </p:txBody>
      </p:sp>
      <p:sp>
        <p:nvSpPr>
          <p:cNvPr id="755786" name="Line 74"/>
          <p:cNvSpPr>
            <a:spLocks noChangeShapeType="1"/>
          </p:cNvSpPr>
          <p:nvPr/>
        </p:nvSpPr>
        <p:spPr bwMode="auto">
          <a:xfrm flipH="1">
            <a:off x="6334125" y="2438400"/>
            <a:ext cx="142875" cy="534988"/>
          </a:xfrm>
          <a:prstGeom prst="line">
            <a:avLst/>
          </a:prstGeom>
          <a:noFill/>
          <a:ln w="9525">
            <a:solidFill>
              <a:schemeClr val="tx1"/>
            </a:solidFill>
            <a:round/>
            <a:headEnd/>
            <a:tailEnd/>
          </a:ln>
          <a:effectLst/>
        </p:spPr>
        <p:txBody>
          <a:bodyPr/>
          <a:lstStyle/>
          <a:p>
            <a:endParaRPr lang="en-US"/>
          </a:p>
        </p:txBody>
      </p:sp>
      <p:sp>
        <p:nvSpPr>
          <p:cNvPr id="755787" name="Line 75"/>
          <p:cNvSpPr>
            <a:spLocks noChangeShapeType="1"/>
          </p:cNvSpPr>
          <p:nvPr/>
        </p:nvSpPr>
        <p:spPr bwMode="auto">
          <a:xfrm flipH="1">
            <a:off x="6172200" y="2973388"/>
            <a:ext cx="161925" cy="1674812"/>
          </a:xfrm>
          <a:prstGeom prst="line">
            <a:avLst/>
          </a:prstGeom>
          <a:noFill/>
          <a:ln w="9525">
            <a:solidFill>
              <a:schemeClr val="tx1"/>
            </a:solidFill>
            <a:round/>
            <a:headEnd/>
            <a:tailEnd/>
          </a:ln>
          <a:effectLst/>
        </p:spPr>
        <p:txBody>
          <a:bodyPr/>
          <a:lstStyle/>
          <a:p>
            <a:endParaRPr lang="en-US"/>
          </a:p>
        </p:txBody>
      </p:sp>
      <p:sp>
        <p:nvSpPr>
          <p:cNvPr id="755788" name="Line 76"/>
          <p:cNvSpPr>
            <a:spLocks noChangeShapeType="1"/>
          </p:cNvSpPr>
          <p:nvPr/>
        </p:nvSpPr>
        <p:spPr bwMode="auto">
          <a:xfrm flipV="1">
            <a:off x="6477000" y="2436813"/>
            <a:ext cx="150813" cy="1587"/>
          </a:xfrm>
          <a:prstGeom prst="line">
            <a:avLst/>
          </a:prstGeom>
          <a:noFill/>
          <a:ln w="9525">
            <a:solidFill>
              <a:schemeClr val="tx1"/>
            </a:solidFill>
            <a:round/>
            <a:headEnd/>
            <a:tailEnd/>
          </a:ln>
          <a:effectLst/>
        </p:spPr>
        <p:txBody>
          <a:bodyPr/>
          <a:lstStyle/>
          <a:p>
            <a:endParaRPr lang="en-US"/>
          </a:p>
        </p:txBody>
      </p:sp>
      <p:sp>
        <p:nvSpPr>
          <p:cNvPr id="755789" name="Line 77"/>
          <p:cNvSpPr>
            <a:spLocks noChangeShapeType="1"/>
          </p:cNvSpPr>
          <p:nvPr/>
        </p:nvSpPr>
        <p:spPr bwMode="auto">
          <a:xfrm flipV="1">
            <a:off x="6627813" y="1905000"/>
            <a:ext cx="77787" cy="531813"/>
          </a:xfrm>
          <a:prstGeom prst="line">
            <a:avLst/>
          </a:prstGeom>
          <a:noFill/>
          <a:ln w="9525">
            <a:solidFill>
              <a:schemeClr val="tx1"/>
            </a:solidFill>
            <a:round/>
            <a:headEnd/>
            <a:tailEnd/>
          </a:ln>
          <a:effectLst/>
        </p:spPr>
        <p:txBody>
          <a:bodyPr/>
          <a:lstStyle/>
          <a:p>
            <a:endParaRPr lang="en-US"/>
          </a:p>
        </p:txBody>
      </p:sp>
      <p:sp>
        <p:nvSpPr>
          <p:cNvPr id="755790" name="Line 78"/>
          <p:cNvSpPr>
            <a:spLocks noChangeShapeType="1"/>
          </p:cNvSpPr>
          <p:nvPr/>
        </p:nvSpPr>
        <p:spPr bwMode="auto">
          <a:xfrm flipV="1">
            <a:off x="6627813" y="2200275"/>
            <a:ext cx="603250" cy="227013"/>
          </a:xfrm>
          <a:prstGeom prst="line">
            <a:avLst/>
          </a:prstGeom>
          <a:noFill/>
          <a:ln w="9525">
            <a:solidFill>
              <a:schemeClr val="tx1"/>
            </a:solidFill>
            <a:round/>
            <a:headEnd/>
            <a:tailEnd/>
          </a:ln>
          <a:effectLst/>
        </p:spPr>
        <p:txBody>
          <a:bodyPr/>
          <a:lstStyle/>
          <a:p>
            <a:endParaRPr lang="en-US"/>
          </a:p>
        </p:txBody>
      </p:sp>
      <p:sp>
        <p:nvSpPr>
          <p:cNvPr id="755791" name="Line 79"/>
          <p:cNvSpPr>
            <a:spLocks noChangeShapeType="1"/>
          </p:cNvSpPr>
          <p:nvPr/>
        </p:nvSpPr>
        <p:spPr bwMode="auto">
          <a:xfrm flipH="1">
            <a:off x="7107238" y="2200275"/>
            <a:ext cx="123825" cy="612775"/>
          </a:xfrm>
          <a:prstGeom prst="line">
            <a:avLst/>
          </a:prstGeom>
          <a:noFill/>
          <a:ln w="9525">
            <a:solidFill>
              <a:schemeClr val="tx1"/>
            </a:solidFill>
            <a:round/>
            <a:headEnd/>
            <a:tailEnd/>
          </a:ln>
          <a:effectLst/>
        </p:spPr>
        <p:txBody>
          <a:bodyPr/>
          <a:lstStyle/>
          <a:p>
            <a:endParaRPr lang="en-US"/>
          </a:p>
        </p:txBody>
      </p:sp>
      <p:sp>
        <p:nvSpPr>
          <p:cNvPr id="755792" name="Line 80"/>
          <p:cNvSpPr>
            <a:spLocks noChangeShapeType="1"/>
          </p:cNvSpPr>
          <p:nvPr/>
        </p:nvSpPr>
        <p:spPr bwMode="auto">
          <a:xfrm flipH="1" flipV="1">
            <a:off x="6599238" y="2408238"/>
            <a:ext cx="508000" cy="404812"/>
          </a:xfrm>
          <a:prstGeom prst="line">
            <a:avLst/>
          </a:prstGeom>
          <a:noFill/>
          <a:ln w="9525">
            <a:solidFill>
              <a:schemeClr val="tx1"/>
            </a:solidFill>
            <a:round/>
            <a:headEnd/>
            <a:tailEnd/>
          </a:ln>
          <a:effectLst/>
        </p:spPr>
        <p:txBody>
          <a:bodyPr/>
          <a:lstStyle/>
          <a:p>
            <a:endParaRPr lang="en-US"/>
          </a:p>
        </p:txBody>
      </p:sp>
      <p:sp>
        <p:nvSpPr>
          <p:cNvPr id="755793" name="Line 81"/>
          <p:cNvSpPr>
            <a:spLocks noChangeShapeType="1"/>
          </p:cNvSpPr>
          <p:nvPr/>
        </p:nvSpPr>
        <p:spPr bwMode="auto">
          <a:xfrm>
            <a:off x="6477000" y="2438400"/>
            <a:ext cx="555625" cy="893763"/>
          </a:xfrm>
          <a:prstGeom prst="line">
            <a:avLst/>
          </a:prstGeom>
          <a:noFill/>
          <a:ln w="9525">
            <a:solidFill>
              <a:schemeClr val="tx1"/>
            </a:solidFill>
            <a:round/>
            <a:headEnd/>
            <a:tailEnd/>
          </a:ln>
          <a:effectLst/>
        </p:spPr>
        <p:txBody>
          <a:bodyPr/>
          <a:lstStyle/>
          <a:p>
            <a:endParaRPr lang="en-US"/>
          </a:p>
        </p:txBody>
      </p:sp>
      <p:sp>
        <p:nvSpPr>
          <p:cNvPr id="755794" name="Line 82"/>
          <p:cNvSpPr>
            <a:spLocks noChangeShapeType="1"/>
          </p:cNvSpPr>
          <p:nvPr/>
        </p:nvSpPr>
        <p:spPr bwMode="auto">
          <a:xfrm>
            <a:off x="7032625" y="3332163"/>
            <a:ext cx="511175" cy="477837"/>
          </a:xfrm>
          <a:prstGeom prst="line">
            <a:avLst/>
          </a:prstGeom>
          <a:noFill/>
          <a:ln w="9525">
            <a:solidFill>
              <a:schemeClr val="tx1"/>
            </a:solidFill>
            <a:round/>
            <a:headEnd/>
            <a:tailEnd/>
          </a:ln>
          <a:effectLst/>
        </p:spPr>
        <p:txBody>
          <a:bodyPr/>
          <a:lstStyle/>
          <a:p>
            <a:endParaRPr lang="en-US"/>
          </a:p>
        </p:txBody>
      </p:sp>
      <p:sp>
        <p:nvSpPr>
          <p:cNvPr id="755795" name="Line 83"/>
          <p:cNvSpPr>
            <a:spLocks noChangeShapeType="1"/>
          </p:cNvSpPr>
          <p:nvPr/>
        </p:nvSpPr>
        <p:spPr bwMode="auto">
          <a:xfrm flipV="1">
            <a:off x="7543800" y="3171825"/>
            <a:ext cx="53975" cy="638175"/>
          </a:xfrm>
          <a:prstGeom prst="line">
            <a:avLst/>
          </a:prstGeom>
          <a:noFill/>
          <a:ln w="9525">
            <a:solidFill>
              <a:schemeClr val="tx1"/>
            </a:solidFill>
            <a:round/>
            <a:headEnd/>
            <a:tailEnd/>
          </a:ln>
          <a:effectLst/>
        </p:spPr>
        <p:txBody>
          <a:bodyPr/>
          <a:lstStyle/>
          <a:p>
            <a:endParaRPr lang="en-US"/>
          </a:p>
        </p:txBody>
      </p:sp>
      <p:sp>
        <p:nvSpPr>
          <p:cNvPr id="755796" name="Line 84"/>
          <p:cNvSpPr>
            <a:spLocks noChangeShapeType="1"/>
          </p:cNvSpPr>
          <p:nvPr/>
        </p:nvSpPr>
        <p:spPr bwMode="auto">
          <a:xfrm flipV="1">
            <a:off x="7597775" y="2895600"/>
            <a:ext cx="98425" cy="276225"/>
          </a:xfrm>
          <a:prstGeom prst="line">
            <a:avLst/>
          </a:prstGeom>
          <a:noFill/>
          <a:ln w="9525">
            <a:solidFill>
              <a:schemeClr val="tx1"/>
            </a:solidFill>
            <a:round/>
            <a:headEnd/>
            <a:tailEnd/>
          </a:ln>
          <a:effectLst/>
        </p:spPr>
        <p:txBody>
          <a:bodyPr/>
          <a:lstStyle/>
          <a:p>
            <a:endParaRPr lang="en-US"/>
          </a:p>
        </p:txBody>
      </p:sp>
      <p:sp>
        <p:nvSpPr>
          <p:cNvPr id="755797" name="Line 85"/>
          <p:cNvSpPr>
            <a:spLocks noChangeShapeType="1"/>
          </p:cNvSpPr>
          <p:nvPr/>
        </p:nvSpPr>
        <p:spPr bwMode="auto">
          <a:xfrm flipH="1" flipV="1">
            <a:off x="7097713" y="2803525"/>
            <a:ext cx="598487" cy="92075"/>
          </a:xfrm>
          <a:prstGeom prst="line">
            <a:avLst/>
          </a:prstGeom>
          <a:noFill/>
          <a:ln w="9525">
            <a:solidFill>
              <a:schemeClr val="tx1"/>
            </a:solidFill>
            <a:round/>
            <a:headEnd/>
            <a:tailEnd/>
          </a:ln>
          <a:effectLst/>
        </p:spPr>
        <p:txBody>
          <a:bodyPr/>
          <a:lstStyle/>
          <a:p>
            <a:endParaRPr lang="en-US"/>
          </a:p>
        </p:txBody>
      </p:sp>
      <p:sp>
        <p:nvSpPr>
          <p:cNvPr id="755798" name="Line 86"/>
          <p:cNvSpPr>
            <a:spLocks noChangeShapeType="1"/>
          </p:cNvSpPr>
          <p:nvPr/>
        </p:nvSpPr>
        <p:spPr bwMode="auto">
          <a:xfrm flipH="1" flipV="1">
            <a:off x="6477000" y="2438400"/>
            <a:ext cx="620713" cy="365125"/>
          </a:xfrm>
          <a:prstGeom prst="line">
            <a:avLst/>
          </a:prstGeom>
          <a:noFill/>
          <a:ln w="9525">
            <a:solidFill>
              <a:schemeClr val="tx1"/>
            </a:solidFill>
            <a:round/>
            <a:headEnd/>
            <a:tailEnd/>
          </a:ln>
          <a:effectLst/>
        </p:spPr>
        <p:txBody>
          <a:bodyPr/>
          <a:lstStyle/>
          <a:p>
            <a:endParaRPr lang="en-US"/>
          </a:p>
        </p:txBody>
      </p:sp>
      <p:sp>
        <p:nvSpPr>
          <p:cNvPr id="755799" name="Line 87"/>
          <p:cNvSpPr>
            <a:spLocks noChangeShapeType="1"/>
          </p:cNvSpPr>
          <p:nvPr/>
        </p:nvSpPr>
        <p:spPr bwMode="auto">
          <a:xfrm flipH="1">
            <a:off x="7023100" y="2803525"/>
            <a:ext cx="65088" cy="528638"/>
          </a:xfrm>
          <a:prstGeom prst="line">
            <a:avLst/>
          </a:prstGeom>
          <a:noFill/>
          <a:ln w="9525">
            <a:solidFill>
              <a:schemeClr val="tx1"/>
            </a:solidFill>
            <a:round/>
            <a:headEnd/>
            <a:tailEnd/>
          </a:ln>
          <a:effectLst/>
        </p:spPr>
        <p:txBody>
          <a:bodyPr/>
          <a:lstStyle/>
          <a:p>
            <a:endParaRPr lang="en-US"/>
          </a:p>
        </p:txBody>
      </p:sp>
      <p:sp>
        <p:nvSpPr>
          <p:cNvPr id="755800" name="Line 88"/>
          <p:cNvSpPr>
            <a:spLocks noChangeShapeType="1"/>
          </p:cNvSpPr>
          <p:nvPr/>
        </p:nvSpPr>
        <p:spPr bwMode="auto">
          <a:xfrm flipV="1">
            <a:off x="7023100" y="3181350"/>
            <a:ext cx="584200" cy="150813"/>
          </a:xfrm>
          <a:prstGeom prst="line">
            <a:avLst/>
          </a:prstGeom>
          <a:noFill/>
          <a:ln w="9525">
            <a:solidFill>
              <a:schemeClr val="tx1"/>
            </a:solidFill>
            <a:round/>
            <a:headEnd/>
            <a:tailEnd/>
          </a:ln>
          <a:effectLst/>
        </p:spPr>
        <p:txBody>
          <a:bodyPr/>
          <a:lstStyle/>
          <a:p>
            <a:endParaRPr lang="en-US"/>
          </a:p>
        </p:txBody>
      </p:sp>
      <p:sp>
        <p:nvSpPr>
          <p:cNvPr id="755801" name="Line 89"/>
          <p:cNvSpPr>
            <a:spLocks noChangeShapeType="1"/>
          </p:cNvSpPr>
          <p:nvPr/>
        </p:nvSpPr>
        <p:spPr bwMode="auto">
          <a:xfrm flipH="1" flipV="1">
            <a:off x="7116763" y="2803525"/>
            <a:ext cx="490537" cy="377825"/>
          </a:xfrm>
          <a:prstGeom prst="line">
            <a:avLst/>
          </a:prstGeom>
          <a:noFill/>
          <a:ln w="9525">
            <a:solidFill>
              <a:schemeClr val="tx1"/>
            </a:solidFill>
            <a:round/>
            <a:headEnd/>
            <a:tailEnd/>
          </a:ln>
          <a:effectLst/>
        </p:spPr>
        <p:txBody>
          <a:bodyPr/>
          <a:lstStyle/>
          <a:p>
            <a:endParaRPr lang="en-US"/>
          </a:p>
        </p:txBody>
      </p:sp>
      <p:sp>
        <p:nvSpPr>
          <p:cNvPr id="755802" name="Line 90"/>
          <p:cNvSpPr>
            <a:spLocks noChangeShapeType="1"/>
          </p:cNvSpPr>
          <p:nvPr/>
        </p:nvSpPr>
        <p:spPr bwMode="auto">
          <a:xfrm flipV="1">
            <a:off x="7607300" y="2963863"/>
            <a:ext cx="679450" cy="217487"/>
          </a:xfrm>
          <a:prstGeom prst="line">
            <a:avLst/>
          </a:prstGeom>
          <a:noFill/>
          <a:ln w="9525">
            <a:solidFill>
              <a:schemeClr val="tx1"/>
            </a:solidFill>
            <a:round/>
            <a:headEnd/>
            <a:tailEnd/>
          </a:ln>
          <a:effectLst/>
        </p:spPr>
        <p:txBody>
          <a:bodyPr/>
          <a:lstStyle/>
          <a:p>
            <a:endParaRPr lang="en-US"/>
          </a:p>
        </p:txBody>
      </p:sp>
      <p:sp>
        <p:nvSpPr>
          <p:cNvPr id="755803" name="Line 91"/>
          <p:cNvSpPr>
            <a:spLocks noChangeShapeType="1"/>
          </p:cNvSpPr>
          <p:nvPr/>
        </p:nvSpPr>
        <p:spPr bwMode="auto">
          <a:xfrm flipH="1">
            <a:off x="8239125" y="2963863"/>
            <a:ext cx="47625" cy="763587"/>
          </a:xfrm>
          <a:prstGeom prst="line">
            <a:avLst/>
          </a:prstGeom>
          <a:noFill/>
          <a:ln w="9525">
            <a:solidFill>
              <a:schemeClr val="tx1"/>
            </a:solidFill>
            <a:round/>
            <a:headEnd/>
            <a:tailEnd/>
          </a:ln>
          <a:effectLst/>
        </p:spPr>
        <p:txBody>
          <a:bodyPr/>
          <a:lstStyle/>
          <a:p>
            <a:endParaRPr lang="en-US"/>
          </a:p>
        </p:txBody>
      </p:sp>
      <p:sp>
        <p:nvSpPr>
          <p:cNvPr id="755804" name="Line 92"/>
          <p:cNvSpPr>
            <a:spLocks noChangeShapeType="1"/>
          </p:cNvSpPr>
          <p:nvPr/>
        </p:nvSpPr>
        <p:spPr bwMode="auto">
          <a:xfrm flipH="1" flipV="1">
            <a:off x="7597775" y="3171825"/>
            <a:ext cx="641350" cy="555625"/>
          </a:xfrm>
          <a:prstGeom prst="line">
            <a:avLst/>
          </a:prstGeom>
          <a:noFill/>
          <a:ln w="9525">
            <a:solidFill>
              <a:schemeClr val="tx1"/>
            </a:solidFill>
            <a:round/>
            <a:headEnd/>
            <a:tailEnd/>
          </a:ln>
          <a:effectLst/>
        </p:spPr>
        <p:txBody>
          <a:bodyPr/>
          <a:lstStyle/>
          <a:p>
            <a:endParaRPr lang="en-US"/>
          </a:p>
        </p:txBody>
      </p:sp>
      <p:sp>
        <p:nvSpPr>
          <p:cNvPr id="755805" name="Line 93"/>
          <p:cNvSpPr>
            <a:spLocks noChangeShapeType="1"/>
          </p:cNvSpPr>
          <p:nvPr/>
        </p:nvSpPr>
        <p:spPr bwMode="auto">
          <a:xfrm flipH="1">
            <a:off x="6910388" y="3313113"/>
            <a:ext cx="84137" cy="687387"/>
          </a:xfrm>
          <a:prstGeom prst="line">
            <a:avLst/>
          </a:prstGeom>
          <a:noFill/>
          <a:ln w="9525">
            <a:solidFill>
              <a:schemeClr val="tx1"/>
            </a:solidFill>
            <a:round/>
            <a:headEnd/>
            <a:tailEnd/>
          </a:ln>
          <a:effectLst/>
        </p:spPr>
        <p:txBody>
          <a:bodyPr/>
          <a:lstStyle/>
          <a:p>
            <a:endParaRPr lang="en-US"/>
          </a:p>
        </p:txBody>
      </p:sp>
      <p:sp>
        <p:nvSpPr>
          <p:cNvPr id="755806" name="Line 94"/>
          <p:cNvSpPr>
            <a:spLocks noChangeShapeType="1"/>
          </p:cNvSpPr>
          <p:nvPr/>
        </p:nvSpPr>
        <p:spPr bwMode="auto">
          <a:xfrm flipH="1" flipV="1">
            <a:off x="6316663" y="2963863"/>
            <a:ext cx="593725" cy="1036637"/>
          </a:xfrm>
          <a:prstGeom prst="line">
            <a:avLst/>
          </a:prstGeom>
          <a:noFill/>
          <a:ln w="9525">
            <a:solidFill>
              <a:schemeClr val="tx1"/>
            </a:solidFill>
            <a:round/>
            <a:headEnd/>
            <a:tailEnd/>
          </a:ln>
          <a:effectLst/>
        </p:spPr>
        <p:txBody>
          <a:bodyPr/>
          <a:lstStyle/>
          <a:p>
            <a:endParaRPr lang="en-US"/>
          </a:p>
        </p:txBody>
      </p:sp>
      <p:sp>
        <p:nvSpPr>
          <p:cNvPr id="755807" name="Line 95"/>
          <p:cNvSpPr>
            <a:spLocks noChangeShapeType="1"/>
          </p:cNvSpPr>
          <p:nvPr/>
        </p:nvSpPr>
        <p:spPr bwMode="auto">
          <a:xfrm>
            <a:off x="6316663" y="2963863"/>
            <a:ext cx="715962" cy="358775"/>
          </a:xfrm>
          <a:prstGeom prst="line">
            <a:avLst/>
          </a:prstGeom>
          <a:noFill/>
          <a:ln w="9525">
            <a:solidFill>
              <a:schemeClr val="tx1"/>
            </a:solidFill>
            <a:round/>
            <a:headEnd/>
            <a:tailEnd/>
          </a:ln>
          <a:effectLst/>
        </p:spPr>
        <p:txBody>
          <a:bodyPr/>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738" name="Rectangle 2"/>
          <p:cNvSpPr>
            <a:spLocks noGrp="1" noChangeArrowheads="1"/>
          </p:cNvSpPr>
          <p:nvPr>
            <p:ph type="title"/>
          </p:nvPr>
        </p:nvSpPr>
        <p:spPr>
          <a:xfrm>
            <a:off x="533400" y="304800"/>
            <a:ext cx="8001000" cy="1216025"/>
          </a:xfrm>
        </p:spPr>
        <p:txBody>
          <a:bodyPr/>
          <a:lstStyle/>
          <a:p>
            <a:r>
              <a:rPr lang="en-US" dirty="0"/>
              <a:t>Fractal Terrain Details</a:t>
            </a:r>
          </a:p>
        </p:txBody>
      </p:sp>
      <p:sp>
        <p:nvSpPr>
          <p:cNvPr id="756739" name="Rectangle 3"/>
          <p:cNvSpPr>
            <a:spLocks noGrp="1" noChangeArrowheads="1"/>
          </p:cNvSpPr>
          <p:nvPr>
            <p:ph type="body" idx="1"/>
          </p:nvPr>
        </p:nvSpPr>
        <p:spPr/>
        <p:txBody>
          <a:bodyPr/>
          <a:lstStyle/>
          <a:p>
            <a:r>
              <a:rPr lang="en-US" sz="2400" dirty="0"/>
              <a:t>There are options for choosing where to move the new vertices</a:t>
            </a:r>
          </a:p>
          <a:p>
            <a:pPr lvl="1"/>
            <a:r>
              <a:rPr lang="en-US" sz="2000" dirty="0"/>
              <a:t>Uniform random offset</a:t>
            </a:r>
          </a:p>
          <a:p>
            <a:pPr lvl="1"/>
            <a:r>
              <a:rPr lang="en-US" sz="2000" dirty="0"/>
              <a:t>Normally distributed offset – small motions more likely</a:t>
            </a:r>
          </a:p>
          <a:p>
            <a:pPr lvl="1"/>
            <a:r>
              <a:rPr lang="en-US" sz="2000" dirty="0"/>
              <a:t>Procedural rule – </a:t>
            </a:r>
            <a:r>
              <a:rPr lang="en-US" sz="2000" dirty="0" err="1"/>
              <a:t>eg</a:t>
            </a:r>
            <a:r>
              <a:rPr lang="en-US" sz="2000" dirty="0"/>
              <a:t> </a:t>
            </a:r>
            <a:r>
              <a:rPr lang="en-US" sz="2000" i="1" dirty="0" err="1"/>
              <a:t>Perlin</a:t>
            </a:r>
            <a:r>
              <a:rPr lang="en-US" sz="2000" i="1" dirty="0"/>
              <a:t> noise</a:t>
            </a:r>
          </a:p>
          <a:p>
            <a:r>
              <a:rPr lang="en-US" sz="2400" dirty="0"/>
              <a:t>Reducing the offset of new points according to the subdivision level is essential</a:t>
            </a:r>
          </a:p>
          <a:p>
            <a:pPr lvl="1"/>
            <a:r>
              <a:rPr lang="en-US" sz="2000" dirty="0"/>
              <a:t>Define a scale, </a:t>
            </a:r>
            <a:r>
              <a:rPr lang="en-US" sz="2000" i="1" dirty="0"/>
              <a:t>s</a:t>
            </a:r>
            <a:r>
              <a:rPr lang="en-US" sz="2000" dirty="0"/>
              <a:t>, and a ratio, </a:t>
            </a:r>
            <a:r>
              <a:rPr lang="en-US" sz="2000" i="1" dirty="0"/>
              <a:t>k</a:t>
            </a:r>
            <a:r>
              <a:rPr lang="en-US" sz="2000" dirty="0"/>
              <a:t>, and at each level: </a:t>
            </a:r>
            <a:r>
              <a:rPr lang="en-US" sz="2000" i="1" dirty="0"/>
              <a:t>s</a:t>
            </a:r>
            <a:r>
              <a:rPr lang="en-US" sz="2000" i="1" baseline="-25000" dirty="0"/>
              <a:t>i+1</a:t>
            </a:r>
            <a:r>
              <a:rPr lang="en-US" sz="2000" i="1" dirty="0"/>
              <a:t>=</a:t>
            </a:r>
            <a:r>
              <a:rPr lang="en-US" sz="2000" i="1" dirty="0" err="1"/>
              <a:t>ks</a:t>
            </a:r>
            <a:r>
              <a:rPr lang="en-US" sz="2000" i="1" baseline="-25000" dirty="0" err="1"/>
              <a:t>i</a:t>
            </a:r>
            <a:endParaRPr lang="en-US" sz="2000" i="1" baseline="-25000" dirty="0"/>
          </a:p>
          <a:p>
            <a:r>
              <a:rPr lang="en-US" sz="2400" dirty="0"/>
              <a:t>Colors are frequently chosen based on “altitude”</a:t>
            </a:r>
          </a:p>
          <a:p>
            <a:endParaRPr lang="en-US"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0834" name="Rectangle 2"/>
          <p:cNvSpPr>
            <a:spLocks noGrp="1" noChangeArrowheads="1"/>
          </p:cNvSpPr>
          <p:nvPr>
            <p:ph type="title"/>
          </p:nvPr>
        </p:nvSpPr>
        <p:spPr/>
        <p:txBody>
          <a:bodyPr/>
          <a:lstStyle/>
          <a:p>
            <a:r>
              <a:rPr lang="en-US"/>
              <a:t>Fractal Terrain Algorithm</a:t>
            </a:r>
          </a:p>
        </p:txBody>
      </p:sp>
      <p:sp>
        <p:nvSpPr>
          <p:cNvPr id="760835" name="Rectangle 3"/>
          <p:cNvSpPr>
            <a:spLocks noGrp="1" noChangeArrowheads="1"/>
          </p:cNvSpPr>
          <p:nvPr>
            <p:ph type="body" idx="1"/>
          </p:nvPr>
        </p:nvSpPr>
        <p:spPr>
          <a:xfrm>
            <a:off x="522767" y="1665767"/>
            <a:ext cx="7924800" cy="835025"/>
          </a:xfrm>
        </p:spPr>
        <p:txBody>
          <a:bodyPr/>
          <a:lstStyle/>
          <a:p>
            <a:pPr>
              <a:lnSpc>
                <a:spcPct val="90000"/>
              </a:lnSpc>
            </a:pPr>
            <a:r>
              <a:rPr lang="en-US" sz="2000" dirty="0"/>
              <a:t>The hard part is keeping track of all the indices and other data</a:t>
            </a:r>
          </a:p>
          <a:p>
            <a:pPr>
              <a:lnSpc>
                <a:spcPct val="90000"/>
              </a:lnSpc>
            </a:pPr>
            <a:r>
              <a:rPr lang="en-US" sz="2000" dirty="0"/>
              <a:t>Same algorithm works for subdividing sphere</a:t>
            </a:r>
          </a:p>
        </p:txBody>
      </p:sp>
      <p:sp>
        <p:nvSpPr>
          <p:cNvPr id="760836" name="Text Box 4"/>
          <p:cNvSpPr txBox="1">
            <a:spLocks noChangeArrowheads="1"/>
          </p:cNvSpPr>
          <p:nvPr/>
        </p:nvSpPr>
        <p:spPr bwMode="auto">
          <a:xfrm>
            <a:off x="1066800" y="2438400"/>
            <a:ext cx="7239000" cy="3444875"/>
          </a:xfrm>
          <a:prstGeom prst="rect">
            <a:avLst/>
          </a:prstGeom>
          <a:noFill/>
          <a:ln w="9525">
            <a:noFill/>
            <a:miter lim="800000"/>
            <a:headEnd/>
            <a:tailEnd/>
          </a:ln>
          <a:effectLst/>
        </p:spPr>
        <p:txBody>
          <a:bodyPr>
            <a:spAutoFit/>
          </a:bodyPr>
          <a:lstStyle/>
          <a:p>
            <a:r>
              <a:rPr lang="en-US" sz="2000">
                <a:latin typeface="Courier New" pitchFamily="49" charset="0"/>
              </a:rPr>
              <a:t>Split_One_Level(struct Mesh terrain)</a:t>
            </a:r>
          </a:p>
          <a:p>
            <a:r>
              <a:rPr lang="en-US" sz="2000">
                <a:latin typeface="Courier New" pitchFamily="49" charset="0"/>
              </a:rPr>
              <a:t>	Copy old vertices</a:t>
            </a:r>
          </a:p>
          <a:p>
            <a:r>
              <a:rPr lang="en-US" sz="2000">
                <a:latin typeface="Courier New" pitchFamily="49" charset="0"/>
              </a:rPr>
              <a:t>	for all edges</a:t>
            </a:r>
          </a:p>
          <a:p>
            <a:r>
              <a:rPr lang="en-US" sz="2000">
                <a:latin typeface="Courier New" pitchFamily="49" charset="0"/>
              </a:rPr>
              <a:t>		Create and store new vertex</a:t>
            </a:r>
          </a:p>
          <a:p>
            <a:r>
              <a:rPr lang="en-US" sz="2000">
                <a:latin typeface="Courier New" pitchFamily="49" charset="0"/>
              </a:rPr>
              <a:t>		Create and store new edges</a:t>
            </a:r>
          </a:p>
          <a:p>
            <a:r>
              <a:rPr lang="en-US" sz="2000">
                <a:latin typeface="Courier New" pitchFamily="49" charset="0"/>
              </a:rPr>
              <a:t>	for all faces</a:t>
            </a:r>
          </a:p>
          <a:p>
            <a:r>
              <a:rPr lang="en-US" sz="2000">
                <a:latin typeface="Courier New" pitchFamily="49" charset="0"/>
              </a:rPr>
              <a:t>		Create new edges interior to face</a:t>
            </a:r>
          </a:p>
          <a:p>
            <a:r>
              <a:rPr lang="en-US" sz="2000">
                <a:latin typeface="Courier New" pitchFamily="49" charset="0"/>
              </a:rPr>
              <a:t>		Create new faces</a:t>
            </a:r>
          </a:p>
          <a:p>
            <a:r>
              <a:rPr lang="en-US" sz="2000">
                <a:latin typeface="Courier New" pitchFamily="49" charset="0"/>
              </a:rPr>
              <a:t>	Replace old vertices, edges and faces</a:t>
            </a:r>
          </a:p>
          <a:p>
            <a:endParaRPr lang="en-US" sz="2000">
              <a:latin typeface="Courier New" pitchFamily="49" charset="0"/>
            </a:endParaRPr>
          </a:p>
          <a:p>
            <a:r>
              <a:rPr lang="en-US" sz="2000">
                <a:latin typeface="Courier New" pitchFamily="49"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p:txBody>
          <a:bodyPr/>
          <a:lstStyle/>
          <a:p>
            <a:r>
              <a:rPr lang="en-US" dirty="0"/>
              <a:t>Modeling Techniques</a:t>
            </a:r>
          </a:p>
        </p:txBody>
      </p:sp>
      <p:sp>
        <p:nvSpPr>
          <p:cNvPr id="70661" name="Rectangle 5"/>
          <p:cNvSpPr>
            <a:spLocks noGrp="1" noChangeArrowheads="1"/>
          </p:cNvSpPr>
          <p:nvPr>
            <p:ph type="body" idx="1"/>
          </p:nvPr>
        </p:nvSpPr>
        <p:spPr>
          <a:xfrm>
            <a:off x="566738" y="1752600"/>
            <a:ext cx="8001000" cy="3581400"/>
          </a:xfrm>
        </p:spPr>
        <p:txBody>
          <a:bodyPr/>
          <a:lstStyle/>
          <a:p>
            <a:r>
              <a:rPr lang="en-US" sz="2800" dirty="0"/>
              <a:t>Obtaining polygonal meshes</a:t>
            </a:r>
          </a:p>
          <a:p>
            <a:r>
              <a:rPr lang="en-US" sz="2800" dirty="0"/>
              <a:t>Hierarchical modeling</a:t>
            </a:r>
          </a:p>
          <a:p>
            <a:r>
              <a:rPr lang="en-US" sz="2800" dirty="0"/>
              <a:t>Instancing and Parametric Instancing</a:t>
            </a:r>
          </a:p>
          <a:p>
            <a:r>
              <a:rPr lang="en-US" sz="2800" dirty="0"/>
              <a:t>Constructive Solid Geometry</a:t>
            </a:r>
          </a:p>
          <a:p>
            <a:r>
              <a:rPr lang="en-US" sz="2800" dirty="0"/>
              <a:t>Sweep Objects</a:t>
            </a:r>
          </a:p>
          <a:p>
            <a:r>
              <a:rPr lang="en-US" sz="2800" dirty="0"/>
              <a:t>Subdivision </a:t>
            </a:r>
          </a:p>
          <a:p>
            <a:pPr lvl="1">
              <a:buNone/>
            </a:pPr>
            <a:endParaRPr lang="en-US" dirty="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858" name="Rectangle 2"/>
          <p:cNvSpPr>
            <a:spLocks noGrp="1" noChangeArrowheads="1"/>
          </p:cNvSpPr>
          <p:nvPr>
            <p:ph type="title"/>
          </p:nvPr>
        </p:nvSpPr>
        <p:spPr/>
        <p:txBody>
          <a:bodyPr/>
          <a:lstStyle/>
          <a:p>
            <a:r>
              <a:rPr lang="en-US"/>
              <a:t>Subdivision Operations</a:t>
            </a:r>
          </a:p>
        </p:txBody>
      </p:sp>
      <p:sp>
        <p:nvSpPr>
          <p:cNvPr id="761859" name="Rectangle 3"/>
          <p:cNvSpPr>
            <a:spLocks noGrp="1" noChangeArrowheads="1"/>
          </p:cNvSpPr>
          <p:nvPr>
            <p:ph type="body" idx="1"/>
          </p:nvPr>
        </p:nvSpPr>
        <p:spPr>
          <a:xfrm>
            <a:off x="533400" y="1676400"/>
            <a:ext cx="5867400" cy="4343400"/>
          </a:xfrm>
        </p:spPr>
        <p:txBody>
          <a:bodyPr/>
          <a:lstStyle/>
          <a:p>
            <a:pPr>
              <a:lnSpc>
                <a:spcPct val="90000"/>
              </a:lnSpc>
            </a:pPr>
            <a:r>
              <a:rPr lang="en-US" sz="2000" dirty="0"/>
              <a:t>Split an edge, create a new vertex and two new edges</a:t>
            </a:r>
          </a:p>
          <a:p>
            <a:pPr lvl="1">
              <a:lnSpc>
                <a:spcPct val="90000"/>
              </a:lnSpc>
            </a:pPr>
            <a:r>
              <a:rPr lang="en-US" sz="1800" dirty="0"/>
              <a:t>Each edge must be split exactly once</a:t>
            </a:r>
          </a:p>
          <a:p>
            <a:pPr lvl="1">
              <a:lnSpc>
                <a:spcPct val="90000"/>
              </a:lnSpc>
            </a:pPr>
            <a:r>
              <a:rPr lang="en-US" sz="1800" dirty="0"/>
              <a:t>Need to know endpoints of edge to create new vertex</a:t>
            </a:r>
          </a:p>
          <a:p>
            <a:pPr>
              <a:lnSpc>
                <a:spcPct val="90000"/>
              </a:lnSpc>
            </a:pPr>
            <a:r>
              <a:rPr lang="en-US" sz="2000" dirty="0"/>
              <a:t>Split a face, creating new edges and new faces based on the old edges and the old and new vertices</a:t>
            </a:r>
          </a:p>
          <a:p>
            <a:pPr lvl="1">
              <a:lnSpc>
                <a:spcPct val="90000"/>
              </a:lnSpc>
            </a:pPr>
            <a:r>
              <a:rPr lang="en-US" sz="1800" dirty="0"/>
              <a:t>Require knowledge of which new edges to use</a:t>
            </a:r>
          </a:p>
          <a:p>
            <a:pPr lvl="1">
              <a:lnSpc>
                <a:spcPct val="90000"/>
              </a:lnSpc>
            </a:pPr>
            <a:r>
              <a:rPr lang="en-US" sz="1800" dirty="0"/>
              <a:t>Require knowledge of new vertex locations</a:t>
            </a:r>
          </a:p>
        </p:txBody>
      </p:sp>
      <p:sp>
        <p:nvSpPr>
          <p:cNvPr id="761860" name="Oval 4"/>
          <p:cNvSpPr>
            <a:spLocks noChangeArrowheads="1"/>
          </p:cNvSpPr>
          <p:nvPr/>
        </p:nvSpPr>
        <p:spPr bwMode="auto">
          <a:xfrm>
            <a:off x="6477000" y="16002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1861" name="Oval 5"/>
          <p:cNvSpPr>
            <a:spLocks noChangeArrowheads="1"/>
          </p:cNvSpPr>
          <p:nvPr/>
        </p:nvSpPr>
        <p:spPr bwMode="auto">
          <a:xfrm>
            <a:off x="8001000" y="16002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1862" name="Line 6"/>
          <p:cNvSpPr>
            <a:spLocks noChangeShapeType="1"/>
          </p:cNvSpPr>
          <p:nvPr/>
        </p:nvSpPr>
        <p:spPr bwMode="auto">
          <a:xfrm flipV="1">
            <a:off x="6553200" y="1676400"/>
            <a:ext cx="1524000" cy="0"/>
          </a:xfrm>
          <a:prstGeom prst="line">
            <a:avLst/>
          </a:prstGeom>
          <a:noFill/>
          <a:ln w="9525">
            <a:solidFill>
              <a:schemeClr val="tx1"/>
            </a:solidFill>
            <a:round/>
            <a:headEnd/>
            <a:tailEnd/>
          </a:ln>
          <a:effectLst/>
        </p:spPr>
        <p:txBody>
          <a:bodyPr/>
          <a:lstStyle/>
          <a:p>
            <a:endParaRPr lang="en-US"/>
          </a:p>
        </p:txBody>
      </p:sp>
      <p:sp>
        <p:nvSpPr>
          <p:cNvPr id="761863" name="Oval 7"/>
          <p:cNvSpPr>
            <a:spLocks noChangeArrowheads="1"/>
          </p:cNvSpPr>
          <p:nvPr/>
        </p:nvSpPr>
        <p:spPr bwMode="auto">
          <a:xfrm>
            <a:off x="6477000" y="23622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1864" name="Oval 8"/>
          <p:cNvSpPr>
            <a:spLocks noChangeArrowheads="1"/>
          </p:cNvSpPr>
          <p:nvPr/>
        </p:nvSpPr>
        <p:spPr bwMode="auto">
          <a:xfrm>
            <a:off x="8001000" y="23622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1865" name="Oval 9"/>
          <p:cNvSpPr>
            <a:spLocks noChangeArrowheads="1"/>
          </p:cNvSpPr>
          <p:nvPr/>
        </p:nvSpPr>
        <p:spPr bwMode="auto">
          <a:xfrm>
            <a:off x="7239000" y="2133600"/>
            <a:ext cx="152400" cy="1524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61866" name="Line 10"/>
          <p:cNvSpPr>
            <a:spLocks noChangeShapeType="1"/>
          </p:cNvSpPr>
          <p:nvPr/>
        </p:nvSpPr>
        <p:spPr bwMode="auto">
          <a:xfrm flipV="1">
            <a:off x="6553200" y="2209800"/>
            <a:ext cx="762000" cy="228600"/>
          </a:xfrm>
          <a:prstGeom prst="line">
            <a:avLst/>
          </a:prstGeom>
          <a:noFill/>
          <a:ln w="9525">
            <a:solidFill>
              <a:srgbClr val="F80000"/>
            </a:solidFill>
            <a:round/>
            <a:headEnd/>
            <a:tailEnd/>
          </a:ln>
          <a:effectLst/>
        </p:spPr>
        <p:txBody>
          <a:bodyPr/>
          <a:lstStyle/>
          <a:p>
            <a:endParaRPr lang="en-US"/>
          </a:p>
        </p:txBody>
      </p:sp>
      <p:sp>
        <p:nvSpPr>
          <p:cNvPr id="761867" name="Line 11"/>
          <p:cNvSpPr>
            <a:spLocks noChangeShapeType="1"/>
          </p:cNvSpPr>
          <p:nvPr/>
        </p:nvSpPr>
        <p:spPr bwMode="auto">
          <a:xfrm>
            <a:off x="7315200" y="2209800"/>
            <a:ext cx="762000" cy="228600"/>
          </a:xfrm>
          <a:prstGeom prst="line">
            <a:avLst/>
          </a:prstGeom>
          <a:noFill/>
          <a:ln w="9525">
            <a:solidFill>
              <a:srgbClr val="F80000"/>
            </a:solidFill>
            <a:round/>
            <a:headEnd/>
            <a:tailEnd/>
          </a:ln>
          <a:effectLst/>
        </p:spPr>
        <p:txBody>
          <a:bodyPr/>
          <a:lstStyle/>
          <a:p>
            <a:endParaRPr lang="en-US"/>
          </a:p>
        </p:txBody>
      </p:sp>
      <p:sp>
        <p:nvSpPr>
          <p:cNvPr id="761868" name="Line 12"/>
          <p:cNvSpPr>
            <a:spLocks noChangeShapeType="1"/>
          </p:cNvSpPr>
          <p:nvPr/>
        </p:nvSpPr>
        <p:spPr bwMode="auto">
          <a:xfrm flipH="1">
            <a:off x="6934200" y="1676400"/>
            <a:ext cx="457200" cy="609600"/>
          </a:xfrm>
          <a:prstGeom prst="line">
            <a:avLst/>
          </a:prstGeom>
          <a:noFill/>
          <a:ln w="9525">
            <a:solidFill>
              <a:schemeClr val="tx1"/>
            </a:solidFill>
            <a:round/>
            <a:headEnd/>
            <a:tailEnd type="triangle" w="med" len="med"/>
          </a:ln>
          <a:effectLst/>
        </p:spPr>
        <p:txBody>
          <a:bodyPr/>
          <a:lstStyle/>
          <a:p>
            <a:endParaRPr lang="en-US"/>
          </a:p>
        </p:txBody>
      </p:sp>
      <p:sp>
        <p:nvSpPr>
          <p:cNvPr id="761869" name="Line 13"/>
          <p:cNvSpPr>
            <a:spLocks noChangeShapeType="1"/>
          </p:cNvSpPr>
          <p:nvPr/>
        </p:nvSpPr>
        <p:spPr bwMode="auto">
          <a:xfrm>
            <a:off x="7391400" y="1676400"/>
            <a:ext cx="304800" cy="609600"/>
          </a:xfrm>
          <a:prstGeom prst="line">
            <a:avLst/>
          </a:prstGeom>
          <a:noFill/>
          <a:ln w="9525">
            <a:solidFill>
              <a:schemeClr val="tx1"/>
            </a:solidFill>
            <a:round/>
            <a:headEnd/>
            <a:tailEnd type="triangle" w="med" len="med"/>
          </a:ln>
          <a:effectLst/>
        </p:spPr>
        <p:txBody>
          <a:bodyPr/>
          <a:lstStyle/>
          <a:p>
            <a:endParaRPr lang="en-US"/>
          </a:p>
        </p:txBody>
      </p:sp>
      <p:sp>
        <p:nvSpPr>
          <p:cNvPr id="761870" name="Line 14"/>
          <p:cNvSpPr>
            <a:spLocks noChangeShapeType="1"/>
          </p:cNvSpPr>
          <p:nvPr/>
        </p:nvSpPr>
        <p:spPr bwMode="auto">
          <a:xfrm flipH="1">
            <a:off x="7315200" y="1676400"/>
            <a:ext cx="76200" cy="457200"/>
          </a:xfrm>
          <a:prstGeom prst="line">
            <a:avLst/>
          </a:prstGeom>
          <a:noFill/>
          <a:ln w="9525">
            <a:solidFill>
              <a:schemeClr val="tx1"/>
            </a:solidFill>
            <a:round/>
            <a:headEnd/>
            <a:tailEnd type="triangle" w="med" len="med"/>
          </a:ln>
          <a:effectLst/>
        </p:spPr>
        <p:txBody>
          <a:bodyPr/>
          <a:lstStyle/>
          <a:p>
            <a:endParaRPr lang="en-US"/>
          </a:p>
        </p:txBody>
      </p:sp>
      <p:sp>
        <p:nvSpPr>
          <p:cNvPr id="761871" name="Line 15"/>
          <p:cNvSpPr>
            <a:spLocks noChangeShapeType="1"/>
          </p:cNvSpPr>
          <p:nvPr/>
        </p:nvSpPr>
        <p:spPr bwMode="auto">
          <a:xfrm>
            <a:off x="6553200" y="1752600"/>
            <a:ext cx="0" cy="533400"/>
          </a:xfrm>
          <a:prstGeom prst="line">
            <a:avLst/>
          </a:prstGeom>
          <a:noFill/>
          <a:ln w="9525">
            <a:solidFill>
              <a:schemeClr val="tx1"/>
            </a:solidFill>
            <a:round/>
            <a:headEnd/>
            <a:tailEnd type="triangle" w="med" len="med"/>
          </a:ln>
          <a:effectLst/>
        </p:spPr>
        <p:txBody>
          <a:bodyPr/>
          <a:lstStyle/>
          <a:p>
            <a:endParaRPr lang="en-US"/>
          </a:p>
        </p:txBody>
      </p:sp>
      <p:sp>
        <p:nvSpPr>
          <p:cNvPr id="761872" name="Line 16"/>
          <p:cNvSpPr>
            <a:spLocks noChangeShapeType="1"/>
          </p:cNvSpPr>
          <p:nvPr/>
        </p:nvSpPr>
        <p:spPr bwMode="auto">
          <a:xfrm flipH="1">
            <a:off x="8077200" y="1752600"/>
            <a:ext cx="0" cy="533400"/>
          </a:xfrm>
          <a:prstGeom prst="line">
            <a:avLst/>
          </a:prstGeom>
          <a:noFill/>
          <a:ln w="9525">
            <a:solidFill>
              <a:schemeClr val="tx1"/>
            </a:solidFill>
            <a:round/>
            <a:headEnd/>
            <a:tailEnd type="triangle" w="med" len="med"/>
          </a:ln>
          <a:effectLst/>
        </p:spPr>
        <p:txBody>
          <a:bodyPr/>
          <a:lstStyle/>
          <a:p>
            <a:endParaRPr lang="en-US"/>
          </a:p>
        </p:txBody>
      </p:sp>
      <p:sp>
        <p:nvSpPr>
          <p:cNvPr id="761873" name="Line 17"/>
          <p:cNvSpPr>
            <a:spLocks noChangeShapeType="1"/>
          </p:cNvSpPr>
          <p:nvPr/>
        </p:nvSpPr>
        <p:spPr bwMode="auto">
          <a:xfrm flipH="1">
            <a:off x="6858000" y="3124200"/>
            <a:ext cx="685800" cy="1295400"/>
          </a:xfrm>
          <a:prstGeom prst="line">
            <a:avLst/>
          </a:prstGeom>
          <a:noFill/>
          <a:ln w="9525">
            <a:solidFill>
              <a:srgbClr val="F80000"/>
            </a:solidFill>
            <a:round/>
            <a:headEnd/>
            <a:tailEnd/>
          </a:ln>
          <a:effectLst/>
        </p:spPr>
        <p:txBody>
          <a:bodyPr/>
          <a:lstStyle/>
          <a:p>
            <a:endParaRPr lang="en-US"/>
          </a:p>
        </p:txBody>
      </p:sp>
      <p:sp>
        <p:nvSpPr>
          <p:cNvPr id="761874" name="Line 18"/>
          <p:cNvSpPr>
            <a:spLocks noChangeShapeType="1"/>
          </p:cNvSpPr>
          <p:nvPr/>
        </p:nvSpPr>
        <p:spPr bwMode="auto">
          <a:xfrm flipH="1">
            <a:off x="5943600" y="4419600"/>
            <a:ext cx="914400" cy="1219200"/>
          </a:xfrm>
          <a:prstGeom prst="line">
            <a:avLst/>
          </a:prstGeom>
          <a:noFill/>
          <a:ln w="9525">
            <a:solidFill>
              <a:srgbClr val="F80000"/>
            </a:solidFill>
            <a:round/>
            <a:headEnd/>
            <a:tailEnd/>
          </a:ln>
          <a:effectLst/>
        </p:spPr>
        <p:txBody>
          <a:bodyPr/>
          <a:lstStyle/>
          <a:p>
            <a:endParaRPr lang="en-US"/>
          </a:p>
        </p:txBody>
      </p:sp>
      <p:sp>
        <p:nvSpPr>
          <p:cNvPr id="761875" name="Line 19"/>
          <p:cNvSpPr>
            <a:spLocks noChangeShapeType="1"/>
          </p:cNvSpPr>
          <p:nvPr/>
        </p:nvSpPr>
        <p:spPr bwMode="auto">
          <a:xfrm flipV="1">
            <a:off x="5943600" y="5105400"/>
            <a:ext cx="1828800" cy="533400"/>
          </a:xfrm>
          <a:prstGeom prst="line">
            <a:avLst/>
          </a:prstGeom>
          <a:noFill/>
          <a:ln w="9525">
            <a:solidFill>
              <a:srgbClr val="F80000"/>
            </a:solidFill>
            <a:round/>
            <a:headEnd/>
            <a:tailEnd/>
          </a:ln>
          <a:effectLst/>
        </p:spPr>
        <p:txBody>
          <a:bodyPr/>
          <a:lstStyle/>
          <a:p>
            <a:endParaRPr lang="en-US"/>
          </a:p>
        </p:txBody>
      </p:sp>
      <p:sp>
        <p:nvSpPr>
          <p:cNvPr id="761876" name="Line 20"/>
          <p:cNvSpPr>
            <a:spLocks noChangeShapeType="1"/>
          </p:cNvSpPr>
          <p:nvPr/>
        </p:nvSpPr>
        <p:spPr bwMode="auto">
          <a:xfrm>
            <a:off x="7772400" y="5105400"/>
            <a:ext cx="1295400" cy="533400"/>
          </a:xfrm>
          <a:prstGeom prst="line">
            <a:avLst/>
          </a:prstGeom>
          <a:noFill/>
          <a:ln w="9525">
            <a:solidFill>
              <a:srgbClr val="F80000"/>
            </a:solidFill>
            <a:round/>
            <a:headEnd/>
            <a:tailEnd/>
          </a:ln>
          <a:effectLst/>
        </p:spPr>
        <p:txBody>
          <a:bodyPr/>
          <a:lstStyle/>
          <a:p>
            <a:endParaRPr lang="en-US"/>
          </a:p>
        </p:txBody>
      </p:sp>
      <p:sp>
        <p:nvSpPr>
          <p:cNvPr id="761877" name="Line 21"/>
          <p:cNvSpPr>
            <a:spLocks noChangeShapeType="1"/>
          </p:cNvSpPr>
          <p:nvPr/>
        </p:nvSpPr>
        <p:spPr bwMode="auto">
          <a:xfrm flipH="1" flipV="1">
            <a:off x="8153400" y="4495800"/>
            <a:ext cx="914400" cy="1143000"/>
          </a:xfrm>
          <a:prstGeom prst="line">
            <a:avLst/>
          </a:prstGeom>
          <a:noFill/>
          <a:ln w="9525">
            <a:solidFill>
              <a:srgbClr val="F80000"/>
            </a:solidFill>
            <a:round/>
            <a:headEnd/>
            <a:tailEnd/>
          </a:ln>
          <a:effectLst/>
        </p:spPr>
        <p:txBody>
          <a:bodyPr/>
          <a:lstStyle/>
          <a:p>
            <a:endParaRPr lang="en-US"/>
          </a:p>
        </p:txBody>
      </p:sp>
      <p:sp>
        <p:nvSpPr>
          <p:cNvPr id="761878" name="Line 22"/>
          <p:cNvSpPr>
            <a:spLocks noChangeShapeType="1"/>
          </p:cNvSpPr>
          <p:nvPr/>
        </p:nvSpPr>
        <p:spPr bwMode="auto">
          <a:xfrm flipH="1" flipV="1">
            <a:off x="7543800" y="3124200"/>
            <a:ext cx="609600" cy="1371600"/>
          </a:xfrm>
          <a:prstGeom prst="line">
            <a:avLst/>
          </a:prstGeom>
          <a:noFill/>
          <a:ln w="9525">
            <a:solidFill>
              <a:srgbClr val="F80000"/>
            </a:solidFill>
            <a:round/>
            <a:headEnd/>
            <a:tailEnd/>
          </a:ln>
          <a:effectLst/>
        </p:spPr>
        <p:txBody>
          <a:bodyPr/>
          <a:lstStyle/>
          <a:p>
            <a:endParaRPr lang="en-US"/>
          </a:p>
        </p:txBody>
      </p:sp>
      <p:sp>
        <p:nvSpPr>
          <p:cNvPr id="761879" name="Line 23"/>
          <p:cNvSpPr>
            <a:spLocks noChangeShapeType="1"/>
          </p:cNvSpPr>
          <p:nvPr/>
        </p:nvSpPr>
        <p:spPr bwMode="auto">
          <a:xfrm>
            <a:off x="6858000" y="4419600"/>
            <a:ext cx="1295400" cy="76200"/>
          </a:xfrm>
          <a:prstGeom prst="line">
            <a:avLst/>
          </a:prstGeom>
          <a:noFill/>
          <a:ln w="9525">
            <a:solidFill>
              <a:srgbClr val="F80000"/>
            </a:solidFill>
            <a:round/>
            <a:headEnd/>
            <a:tailEnd/>
          </a:ln>
          <a:effectLst/>
        </p:spPr>
        <p:txBody>
          <a:bodyPr/>
          <a:lstStyle/>
          <a:p>
            <a:endParaRPr lang="en-US"/>
          </a:p>
        </p:txBody>
      </p:sp>
      <p:sp>
        <p:nvSpPr>
          <p:cNvPr id="761880" name="Line 24"/>
          <p:cNvSpPr>
            <a:spLocks noChangeShapeType="1"/>
          </p:cNvSpPr>
          <p:nvPr/>
        </p:nvSpPr>
        <p:spPr bwMode="auto">
          <a:xfrm flipH="1">
            <a:off x="7772400" y="4495800"/>
            <a:ext cx="381000" cy="609600"/>
          </a:xfrm>
          <a:prstGeom prst="line">
            <a:avLst/>
          </a:prstGeom>
          <a:noFill/>
          <a:ln w="9525">
            <a:solidFill>
              <a:srgbClr val="F80000"/>
            </a:solidFill>
            <a:round/>
            <a:headEnd/>
            <a:tailEnd/>
          </a:ln>
          <a:effectLst/>
        </p:spPr>
        <p:txBody>
          <a:bodyPr/>
          <a:lstStyle/>
          <a:p>
            <a:endParaRPr lang="en-US"/>
          </a:p>
        </p:txBody>
      </p:sp>
      <p:sp>
        <p:nvSpPr>
          <p:cNvPr id="761881" name="Line 25"/>
          <p:cNvSpPr>
            <a:spLocks noChangeShapeType="1"/>
          </p:cNvSpPr>
          <p:nvPr/>
        </p:nvSpPr>
        <p:spPr bwMode="auto">
          <a:xfrm flipH="1" flipV="1">
            <a:off x="6858000" y="4419600"/>
            <a:ext cx="914400" cy="685800"/>
          </a:xfrm>
          <a:prstGeom prst="line">
            <a:avLst/>
          </a:prstGeom>
          <a:noFill/>
          <a:ln w="9525">
            <a:solidFill>
              <a:srgbClr val="F80000"/>
            </a:solidFill>
            <a:round/>
            <a:headEnd/>
            <a:tailEnd/>
          </a:ln>
          <a:effectLst/>
        </p:spPr>
        <p:txBody>
          <a:bodyPr/>
          <a:lstStyle/>
          <a:p>
            <a:endParaRPr lang="en-US"/>
          </a:p>
        </p:txBody>
      </p:sp>
      <p:sp>
        <p:nvSpPr>
          <p:cNvPr id="761882" name="Line 26"/>
          <p:cNvSpPr>
            <a:spLocks noChangeShapeType="1"/>
          </p:cNvSpPr>
          <p:nvPr/>
        </p:nvSpPr>
        <p:spPr bwMode="auto">
          <a:xfrm flipH="1">
            <a:off x="5943600" y="3124200"/>
            <a:ext cx="1600200" cy="2514600"/>
          </a:xfrm>
          <a:prstGeom prst="line">
            <a:avLst/>
          </a:prstGeom>
          <a:noFill/>
          <a:ln w="9525">
            <a:solidFill>
              <a:schemeClr val="tx1"/>
            </a:solidFill>
            <a:round/>
            <a:headEnd/>
            <a:tailEnd/>
          </a:ln>
          <a:effectLst/>
        </p:spPr>
        <p:txBody>
          <a:bodyPr/>
          <a:lstStyle/>
          <a:p>
            <a:endParaRPr lang="en-US"/>
          </a:p>
        </p:txBody>
      </p:sp>
      <p:sp>
        <p:nvSpPr>
          <p:cNvPr id="761883" name="Line 27"/>
          <p:cNvSpPr>
            <a:spLocks noChangeShapeType="1"/>
          </p:cNvSpPr>
          <p:nvPr/>
        </p:nvSpPr>
        <p:spPr bwMode="auto">
          <a:xfrm>
            <a:off x="5943600" y="5638800"/>
            <a:ext cx="3124200" cy="0"/>
          </a:xfrm>
          <a:prstGeom prst="line">
            <a:avLst/>
          </a:prstGeom>
          <a:noFill/>
          <a:ln w="9525">
            <a:solidFill>
              <a:schemeClr val="tx1"/>
            </a:solidFill>
            <a:round/>
            <a:headEnd/>
            <a:tailEnd/>
          </a:ln>
          <a:effectLst/>
        </p:spPr>
        <p:txBody>
          <a:bodyPr/>
          <a:lstStyle/>
          <a:p>
            <a:endParaRPr lang="en-US"/>
          </a:p>
        </p:txBody>
      </p:sp>
      <p:sp>
        <p:nvSpPr>
          <p:cNvPr id="761884" name="Line 28"/>
          <p:cNvSpPr>
            <a:spLocks noChangeShapeType="1"/>
          </p:cNvSpPr>
          <p:nvPr/>
        </p:nvSpPr>
        <p:spPr bwMode="auto">
          <a:xfrm flipH="1" flipV="1">
            <a:off x="7543800" y="3124200"/>
            <a:ext cx="1524000" cy="2514600"/>
          </a:xfrm>
          <a:prstGeom prst="line">
            <a:avLst/>
          </a:prstGeom>
          <a:noFill/>
          <a:ln w="9525">
            <a:solidFill>
              <a:schemeClr val="tx1"/>
            </a:solidFill>
            <a:round/>
            <a:headEnd/>
            <a:tailEnd/>
          </a:ln>
          <a:effectLst/>
        </p:spPr>
        <p:txBody>
          <a:bodyPr/>
          <a:lstStyle/>
          <a:p>
            <a:endParaRPr lang="en-US"/>
          </a:p>
        </p:txBody>
      </p:sp>
      <p:sp>
        <p:nvSpPr>
          <p:cNvPr id="761885" name="Line 29"/>
          <p:cNvSpPr>
            <a:spLocks noChangeShapeType="1"/>
          </p:cNvSpPr>
          <p:nvPr/>
        </p:nvSpPr>
        <p:spPr bwMode="auto">
          <a:xfrm flipV="1">
            <a:off x="6781800" y="4114800"/>
            <a:ext cx="228600" cy="152400"/>
          </a:xfrm>
          <a:prstGeom prst="line">
            <a:avLst/>
          </a:prstGeom>
          <a:noFill/>
          <a:ln w="9525">
            <a:solidFill>
              <a:schemeClr val="tx1"/>
            </a:solidFill>
            <a:round/>
            <a:headEnd/>
            <a:tailEnd type="triangle" w="med" len="med"/>
          </a:ln>
          <a:effectLst/>
        </p:spPr>
        <p:txBody>
          <a:bodyPr/>
          <a:lstStyle/>
          <a:p>
            <a:endParaRPr lang="en-US"/>
          </a:p>
        </p:txBody>
      </p:sp>
      <p:sp>
        <p:nvSpPr>
          <p:cNvPr id="761886" name="Line 30"/>
          <p:cNvSpPr>
            <a:spLocks noChangeShapeType="1"/>
          </p:cNvSpPr>
          <p:nvPr/>
        </p:nvSpPr>
        <p:spPr bwMode="auto">
          <a:xfrm flipH="1">
            <a:off x="6705600" y="4267200"/>
            <a:ext cx="76200" cy="304800"/>
          </a:xfrm>
          <a:prstGeom prst="line">
            <a:avLst/>
          </a:prstGeom>
          <a:noFill/>
          <a:ln w="9525">
            <a:solidFill>
              <a:schemeClr val="tx1"/>
            </a:solidFill>
            <a:round/>
            <a:headEnd/>
            <a:tailEnd type="triangle" w="med" len="med"/>
          </a:ln>
          <a:effectLst/>
        </p:spPr>
        <p:txBody>
          <a:bodyPr/>
          <a:lstStyle/>
          <a:p>
            <a:endParaRPr lang="en-US"/>
          </a:p>
        </p:txBody>
      </p:sp>
      <p:sp>
        <p:nvSpPr>
          <p:cNvPr id="761887" name="Line 31"/>
          <p:cNvSpPr>
            <a:spLocks noChangeShapeType="1"/>
          </p:cNvSpPr>
          <p:nvPr/>
        </p:nvSpPr>
        <p:spPr bwMode="auto">
          <a:xfrm flipH="1" flipV="1">
            <a:off x="8077200" y="4191000"/>
            <a:ext cx="228600" cy="228600"/>
          </a:xfrm>
          <a:prstGeom prst="line">
            <a:avLst/>
          </a:prstGeom>
          <a:noFill/>
          <a:ln w="9525">
            <a:solidFill>
              <a:schemeClr val="tx1"/>
            </a:solidFill>
            <a:round/>
            <a:headEnd/>
            <a:tailEnd type="triangle" w="med" len="med"/>
          </a:ln>
          <a:effectLst/>
        </p:spPr>
        <p:txBody>
          <a:bodyPr/>
          <a:lstStyle/>
          <a:p>
            <a:endParaRPr lang="en-US"/>
          </a:p>
        </p:txBody>
      </p:sp>
      <p:sp>
        <p:nvSpPr>
          <p:cNvPr id="761888" name="Line 32"/>
          <p:cNvSpPr>
            <a:spLocks noChangeShapeType="1"/>
          </p:cNvSpPr>
          <p:nvPr/>
        </p:nvSpPr>
        <p:spPr bwMode="auto">
          <a:xfrm>
            <a:off x="8305800" y="4419600"/>
            <a:ext cx="0" cy="228600"/>
          </a:xfrm>
          <a:prstGeom prst="line">
            <a:avLst/>
          </a:prstGeom>
          <a:noFill/>
          <a:ln w="9525">
            <a:solidFill>
              <a:schemeClr val="tx1"/>
            </a:solidFill>
            <a:round/>
            <a:headEnd/>
            <a:tailEnd type="triangle" w="med" len="med"/>
          </a:ln>
          <a:effectLst/>
        </p:spPr>
        <p:txBody>
          <a:bodyPr/>
          <a:lstStyle/>
          <a:p>
            <a:endParaRPr lang="en-US"/>
          </a:p>
        </p:txBody>
      </p:sp>
      <p:sp>
        <p:nvSpPr>
          <p:cNvPr id="761889" name="Line 33"/>
          <p:cNvSpPr>
            <a:spLocks noChangeShapeType="1"/>
          </p:cNvSpPr>
          <p:nvPr/>
        </p:nvSpPr>
        <p:spPr bwMode="auto">
          <a:xfrm flipV="1">
            <a:off x="7620000" y="5334000"/>
            <a:ext cx="533400" cy="304800"/>
          </a:xfrm>
          <a:prstGeom prst="line">
            <a:avLst/>
          </a:prstGeom>
          <a:noFill/>
          <a:ln w="9525">
            <a:solidFill>
              <a:schemeClr val="tx1"/>
            </a:solidFill>
            <a:round/>
            <a:headEnd/>
            <a:tailEnd type="triangle" w="med" len="med"/>
          </a:ln>
          <a:effectLst/>
        </p:spPr>
        <p:txBody>
          <a:bodyPr/>
          <a:lstStyle/>
          <a:p>
            <a:endParaRPr lang="en-US"/>
          </a:p>
        </p:txBody>
      </p:sp>
      <p:sp>
        <p:nvSpPr>
          <p:cNvPr id="761890" name="Line 34"/>
          <p:cNvSpPr>
            <a:spLocks noChangeShapeType="1"/>
          </p:cNvSpPr>
          <p:nvPr/>
        </p:nvSpPr>
        <p:spPr bwMode="auto">
          <a:xfrm flipH="1" flipV="1">
            <a:off x="7239000" y="5334000"/>
            <a:ext cx="381000" cy="30480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2882" name="Rectangle 2"/>
          <p:cNvSpPr>
            <a:spLocks noGrp="1" noChangeArrowheads="1"/>
          </p:cNvSpPr>
          <p:nvPr>
            <p:ph type="title"/>
          </p:nvPr>
        </p:nvSpPr>
        <p:spPr/>
        <p:txBody>
          <a:bodyPr/>
          <a:lstStyle/>
          <a:p>
            <a:r>
              <a:rPr lang="en-US"/>
              <a:t>Data Structure Issues</a:t>
            </a:r>
          </a:p>
        </p:txBody>
      </p:sp>
      <p:sp>
        <p:nvSpPr>
          <p:cNvPr id="762883" name="Rectangle 3"/>
          <p:cNvSpPr>
            <a:spLocks noGrp="1" noChangeArrowheads="1"/>
          </p:cNvSpPr>
          <p:nvPr>
            <p:ph type="body" idx="1"/>
          </p:nvPr>
        </p:nvSpPr>
        <p:spPr/>
        <p:txBody>
          <a:bodyPr/>
          <a:lstStyle/>
          <a:p>
            <a:r>
              <a:rPr lang="en-US" sz="2400" dirty="0"/>
              <a:t>We must represent a polygon mesh so that the subdivision operations are easy to perform</a:t>
            </a:r>
          </a:p>
          <a:p>
            <a:r>
              <a:rPr lang="en-US" sz="2400" dirty="0"/>
              <a:t>Questions influencing the data structures:</a:t>
            </a:r>
          </a:p>
          <a:p>
            <a:pPr lvl="1"/>
            <a:r>
              <a:rPr lang="en-US" sz="2000" dirty="0"/>
              <a:t>What information about faces, edges and vertices must we have, and how do we get at it?</a:t>
            </a:r>
          </a:p>
          <a:p>
            <a:pPr lvl="1"/>
            <a:r>
              <a:rPr lang="en-US" sz="2000" dirty="0"/>
              <a:t>Should we store edges explicitly?</a:t>
            </a:r>
          </a:p>
          <a:p>
            <a:pPr lvl="1"/>
            <a:r>
              <a:rPr lang="en-US" sz="2000" dirty="0"/>
              <a:t>Should faces know about their edges?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Time</a:t>
            </a:r>
          </a:p>
        </p:txBody>
      </p:sp>
      <p:sp>
        <p:nvSpPr>
          <p:cNvPr id="3" name="Content Placeholder 2"/>
          <p:cNvSpPr>
            <a:spLocks noGrp="1"/>
          </p:cNvSpPr>
          <p:nvPr>
            <p:ph idx="1"/>
          </p:nvPr>
        </p:nvSpPr>
        <p:spPr/>
        <p:txBody>
          <a:bodyPr/>
          <a:lstStyle/>
          <a:p>
            <a:r>
              <a:rPr lang="en-US" dirty="0"/>
              <a:t>Implicit Surfaces </a:t>
            </a:r>
          </a:p>
        </p:txBody>
      </p:sp>
      <p:sp>
        <p:nvSpPr>
          <p:cNvPr id="4" name="Slide Number Placeholder 3"/>
          <p:cNvSpPr>
            <a:spLocks noGrp="1"/>
          </p:cNvSpPr>
          <p:nvPr>
            <p:ph type="sldNum" sz="quarter" idx="12"/>
          </p:nvPr>
        </p:nvSpPr>
        <p:spPr/>
        <p:txBody>
          <a:bodyPr/>
          <a:lstStyle/>
          <a:p>
            <a:fld id="{87037288-ABAD-4E56-93DB-19D719620939}"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3906" name="Rectangle 2"/>
          <p:cNvSpPr>
            <a:spLocks noGrp="1" noChangeArrowheads="1"/>
          </p:cNvSpPr>
          <p:nvPr>
            <p:ph type="title"/>
          </p:nvPr>
        </p:nvSpPr>
        <p:spPr/>
        <p:txBody>
          <a:bodyPr/>
          <a:lstStyle/>
          <a:p>
            <a:r>
              <a:rPr lang="en-US" dirty="0"/>
              <a:t>General Subdivision Schemes</a:t>
            </a:r>
          </a:p>
        </p:txBody>
      </p:sp>
      <p:sp>
        <p:nvSpPr>
          <p:cNvPr id="763907" name="Rectangle 3"/>
          <p:cNvSpPr>
            <a:spLocks noGrp="1" noChangeArrowheads="1"/>
          </p:cNvSpPr>
          <p:nvPr>
            <p:ph type="body" idx="1"/>
          </p:nvPr>
        </p:nvSpPr>
        <p:spPr/>
        <p:txBody>
          <a:bodyPr/>
          <a:lstStyle/>
          <a:p>
            <a:r>
              <a:rPr lang="en-US" sz="2400" dirty="0"/>
              <a:t>Subdivision schemes can also be used where there is no “target” surface</a:t>
            </a:r>
          </a:p>
          <a:p>
            <a:r>
              <a:rPr lang="en-US" sz="2400" dirty="0"/>
              <a:t>They aim to replace a polygonal mesh with a smooth surface that approximates the coarse mesh</a:t>
            </a:r>
          </a:p>
          <a:p>
            <a:r>
              <a:rPr lang="en-US" sz="2400" dirty="0"/>
              <a:t>There are many schemes:</a:t>
            </a:r>
          </a:p>
          <a:p>
            <a:pPr lvl="1"/>
            <a:r>
              <a:rPr lang="en-US" sz="2000" dirty="0"/>
              <a:t>Butterfly scheme (for triangular meshes)</a:t>
            </a:r>
          </a:p>
          <a:p>
            <a:pPr lvl="1"/>
            <a:r>
              <a:rPr lang="en-US" sz="2000" dirty="0" err="1"/>
              <a:t>Catmull</a:t>
            </a:r>
            <a:r>
              <a:rPr lang="en-US" sz="2000" dirty="0"/>
              <a:t>-Clark subdivision (for mostly rectangular meshes)</a:t>
            </a:r>
          </a:p>
          <a:p>
            <a:pPr lvl="1"/>
            <a:r>
              <a:rPr lang="en-US" sz="2000" dirty="0"/>
              <a:t>Loop’s scheme (for triangular meshes)</a:t>
            </a:r>
          </a:p>
          <a:p>
            <a:pPr lvl="1"/>
            <a:r>
              <a:rPr lang="en-US" sz="2000" dirty="0"/>
              <a:t>Modified butterfly scheme (for triangular meshes)</a:t>
            </a:r>
          </a:p>
          <a:p>
            <a:pPr lvl="1"/>
            <a:r>
              <a:rPr lang="en-US" sz="2000" dirty="0"/>
              <a:t>Many more…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4930" name="Rectangle 2"/>
          <p:cNvSpPr>
            <a:spLocks noGrp="1" noChangeArrowheads="1"/>
          </p:cNvSpPr>
          <p:nvPr>
            <p:ph type="title"/>
          </p:nvPr>
        </p:nvSpPr>
        <p:spPr/>
        <p:txBody>
          <a:bodyPr/>
          <a:lstStyle/>
          <a:p>
            <a:r>
              <a:rPr lang="en-US"/>
              <a:t>Modified Butterfly Scheme</a:t>
            </a:r>
          </a:p>
        </p:txBody>
      </p:sp>
      <p:sp>
        <p:nvSpPr>
          <p:cNvPr id="764931" name="Rectangle 3"/>
          <p:cNvSpPr>
            <a:spLocks noGrp="1" noChangeArrowheads="1"/>
          </p:cNvSpPr>
          <p:nvPr>
            <p:ph type="body" idx="1"/>
          </p:nvPr>
        </p:nvSpPr>
        <p:spPr/>
        <p:txBody>
          <a:bodyPr/>
          <a:lstStyle/>
          <a:p>
            <a:r>
              <a:rPr lang="en-US" sz="2400" dirty="0"/>
              <a:t>Subdivides the same way we have been discussing</a:t>
            </a:r>
          </a:p>
          <a:p>
            <a:pPr lvl="1"/>
            <a:r>
              <a:rPr lang="en-US" sz="2000" dirty="0"/>
              <a:t>Each edge is split</a:t>
            </a:r>
          </a:p>
          <a:p>
            <a:pPr lvl="1"/>
            <a:r>
              <a:rPr lang="en-US" sz="2000" dirty="0"/>
              <a:t>Each face is split into four</a:t>
            </a:r>
          </a:p>
          <a:p>
            <a:r>
              <a:rPr lang="en-US" sz="2400" dirty="0"/>
              <a:t>Rules are defined for computing the splitting vertex of each edge</a:t>
            </a:r>
          </a:p>
          <a:p>
            <a:r>
              <a:rPr lang="en-US" sz="2400" dirty="0"/>
              <a:t>Basic rule for a uniform region</a:t>
            </a:r>
          </a:p>
          <a:p>
            <a:pPr lvl="1"/>
            <a:r>
              <a:rPr lang="en-US" sz="2000" dirty="0"/>
              <a:t>Splitting an edge with endpoints that have degree 6</a:t>
            </a:r>
          </a:p>
          <a:p>
            <a:pPr lvl="1"/>
            <a:r>
              <a:rPr lang="en-US" sz="2000" dirty="0"/>
              <a:t>As before, all new interior vertices will have degree 6</a:t>
            </a:r>
          </a:p>
          <a:p>
            <a:pPr lvl="1"/>
            <a:r>
              <a:rPr lang="en-US" sz="2000" dirty="0"/>
              <a:t>Take a weighted sum of the neighboring vertices</a:t>
            </a:r>
          </a:p>
          <a:p>
            <a:pPr lvl="1"/>
            <a:r>
              <a:rPr lang="en-US" sz="2000" dirty="0"/>
              <a:t>Weights define rules</a:t>
            </a:r>
          </a:p>
          <a:p>
            <a:r>
              <a:rPr lang="en-US" sz="2000" dirty="0">
                <a:hlinkClick r:id="rId2"/>
              </a:rPr>
              <a:t>http://www.gamasutra.com/features/20000411/sharp_01.htm</a:t>
            </a:r>
            <a:endParaRPr lang="en-US"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5954" name="Rectangle 2"/>
          <p:cNvSpPr>
            <a:spLocks noGrp="1" noChangeArrowheads="1"/>
          </p:cNvSpPr>
          <p:nvPr>
            <p:ph type="title"/>
          </p:nvPr>
        </p:nvSpPr>
        <p:spPr/>
        <p:txBody>
          <a:bodyPr/>
          <a:lstStyle/>
          <a:p>
            <a:r>
              <a:rPr lang="en-US"/>
              <a:t>Modified Butterfly Scheme</a:t>
            </a:r>
          </a:p>
        </p:txBody>
      </p:sp>
      <p:sp>
        <p:nvSpPr>
          <p:cNvPr id="765955" name="Line 3"/>
          <p:cNvSpPr>
            <a:spLocks noChangeShapeType="1"/>
          </p:cNvSpPr>
          <p:nvPr/>
        </p:nvSpPr>
        <p:spPr bwMode="auto">
          <a:xfrm>
            <a:off x="1752600" y="2133600"/>
            <a:ext cx="2057400" cy="0"/>
          </a:xfrm>
          <a:prstGeom prst="line">
            <a:avLst/>
          </a:prstGeom>
          <a:noFill/>
          <a:ln w="9525">
            <a:solidFill>
              <a:schemeClr val="tx1"/>
            </a:solidFill>
            <a:round/>
            <a:headEnd/>
            <a:tailEnd/>
          </a:ln>
          <a:effectLst/>
        </p:spPr>
        <p:txBody>
          <a:bodyPr/>
          <a:lstStyle/>
          <a:p>
            <a:endParaRPr lang="en-US"/>
          </a:p>
        </p:txBody>
      </p:sp>
      <p:sp>
        <p:nvSpPr>
          <p:cNvPr id="765956" name="Line 4"/>
          <p:cNvSpPr>
            <a:spLocks noChangeShapeType="1"/>
          </p:cNvSpPr>
          <p:nvPr/>
        </p:nvSpPr>
        <p:spPr bwMode="auto">
          <a:xfrm>
            <a:off x="3810000" y="2133600"/>
            <a:ext cx="1981200" cy="0"/>
          </a:xfrm>
          <a:prstGeom prst="line">
            <a:avLst/>
          </a:prstGeom>
          <a:noFill/>
          <a:ln w="9525">
            <a:solidFill>
              <a:schemeClr val="tx1"/>
            </a:solidFill>
            <a:round/>
            <a:headEnd/>
            <a:tailEnd/>
          </a:ln>
          <a:effectLst/>
        </p:spPr>
        <p:txBody>
          <a:bodyPr/>
          <a:lstStyle/>
          <a:p>
            <a:endParaRPr lang="en-US"/>
          </a:p>
        </p:txBody>
      </p:sp>
      <p:sp>
        <p:nvSpPr>
          <p:cNvPr id="765957" name="Line 5"/>
          <p:cNvSpPr>
            <a:spLocks noChangeShapeType="1"/>
          </p:cNvSpPr>
          <p:nvPr/>
        </p:nvSpPr>
        <p:spPr bwMode="auto">
          <a:xfrm flipH="1">
            <a:off x="685800" y="2133600"/>
            <a:ext cx="1066800" cy="1219200"/>
          </a:xfrm>
          <a:prstGeom prst="line">
            <a:avLst/>
          </a:prstGeom>
          <a:noFill/>
          <a:ln w="9525">
            <a:solidFill>
              <a:schemeClr val="tx1"/>
            </a:solidFill>
            <a:round/>
            <a:headEnd/>
            <a:tailEnd/>
          </a:ln>
          <a:effectLst/>
        </p:spPr>
        <p:txBody>
          <a:bodyPr/>
          <a:lstStyle/>
          <a:p>
            <a:endParaRPr lang="en-US"/>
          </a:p>
        </p:txBody>
      </p:sp>
      <p:sp>
        <p:nvSpPr>
          <p:cNvPr id="765958" name="Line 6"/>
          <p:cNvSpPr>
            <a:spLocks noChangeShapeType="1"/>
          </p:cNvSpPr>
          <p:nvPr/>
        </p:nvSpPr>
        <p:spPr bwMode="auto">
          <a:xfrm>
            <a:off x="685800" y="3352800"/>
            <a:ext cx="1752600" cy="0"/>
          </a:xfrm>
          <a:prstGeom prst="line">
            <a:avLst/>
          </a:prstGeom>
          <a:noFill/>
          <a:ln w="9525">
            <a:solidFill>
              <a:schemeClr val="tx1"/>
            </a:solidFill>
            <a:round/>
            <a:headEnd/>
            <a:tailEnd/>
          </a:ln>
          <a:effectLst/>
        </p:spPr>
        <p:txBody>
          <a:bodyPr/>
          <a:lstStyle/>
          <a:p>
            <a:endParaRPr lang="en-US"/>
          </a:p>
        </p:txBody>
      </p:sp>
      <p:sp>
        <p:nvSpPr>
          <p:cNvPr id="765959" name="Line 7"/>
          <p:cNvSpPr>
            <a:spLocks noChangeShapeType="1"/>
          </p:cNvSpPr>
          <p:nvPr/>
        </p:nvSpPr>
        <p:spPr bwMode="auto">
          <a:xfrm>
            <a:off x="1752600" y="2133600"/>
            <a:ext cx="685800" cy="1219200"/>
          </a:xfrm>
          <a:prstGeom prst="line">
            <a:avLst/>
          </a:prstGeom>
          <a:noFill/>
          <a:ln w="9525">
            <a:solidFill>
              <a:schemeClr val="tx1"/>
            </a:solidFill>
            <a:round/>
            <a:headEnd/>
            <a:tailEnd/>
          </a:ln>
          <a:effectLst/>
        </p:spPr>
        <p:txBody>
          <a:bodyPr/>
          <a:lstStyle/>
          <a:p>
            <a:endParaRPr lang="en-US"/>
          </a:p>
        </p:txBody>
      </p:sp>
      <p:sp>
        <p:nvSpPr>
          <p:cNvPr id="765960" name="Line 8"/>
          <p:cNvSpPr>
            <a:spLocks noChangeShapeType="1"/>
          </p:cNvSpPr>
          <p:nvPr/>
        </p:nvSpPr>
        <p:spPr bwMode="auto">
          <a:xfrm flipH="1">
            <a:off x="2438400" y="2133600"/>
            <a:ext cx="1371600" cy="1219200"/>
          </a:xfrm>
          <a:prstGeom prst="line">
            <a:avLst/>
          </a:prstGeom>
          <a:noFill/>
          <a:ln w="9525">
            <a:solidFill>
              <a:schemeClr val="tx1"/>
            </a:solidFill>
            <a:round/>
            <a:headEnd/>
            <a:tailEnd/>
          </a:ln>
          <a:effectLst/>
        </p:spPr>
        <p:txBody>
          <a:bodyPr/>
          <a:lstStyle/>
          <a:p>
            <a:endParaRPr lang="en-US"/>
          </a:p>
        </p:txBody>
      </p:sp>
      <p:sp>
        <p:nvSpPr>
          <p:cNvPr id="765961" name="Line 9"/>
          <p:cNvSpPr>
            <a:spLocks noChangeShapeType="1"/>
          </p:cNvSpPr>
          <p:nvPr/>
        </p:nvSpPr>
        <p:spPr bwMode="auto">
          <a:xfrm>
            <a:off x="3810000" y="2133600"/>
            <a:ext cx="990600" cy="1219200"/>
          </a:xfrm>
          <a:prstGeom prst="line">
            <a:avLst/>
          </a:prstGeom>
          <a:noFill/>
          <a:ln w="9525">
            <a:solidFill>
              <a:schemeClr val="tx1"/>
            </a:solidFill>
            <a:round/>
            <a:headEnd/>
            <a:tailEnd/>
          </a:ln>
          <a:effectLst/>
        </p:spPr>
        <p:txBody>
          <a:bodyPr/>
          <a:lstStyle/>
          <a:p>
            <a:endParaRPr lang="en-US"/>
          </a:p>
        </p:txBody>
      </p:sp>
      <p:sp>
        <p:nvSpPr>
          <p:cNvPr id="765962" name="Line 10"/>
          <p:cNvSpPr>
            <a:spLocks noChangeShapeType="1"/>
          </p:cNvSpPr>
          <p:nvPr/>
        </p:nvSpPr>
        <p:spPr bwMode="auto">
          <a:xfrm flipH="1">
            <a:off x="2438400" y="3352800"/>
            <a:ext cx="2362200" cy="0"/>
          </a:xfrm>
          <a:prstGeom prst="line">
            <a:avLst/>
          </a:prstGeom>
          <a:noFill/>
          <a:ln w="9525">
            <a:solidFill>
              <a:schemeClr val="tx1"/>
            </a:solidFill>
            <a:round/>
            <a:headEnd/>
            <a:tailEnd/>
          </a:ln>
          <a:effectLst/>
        </p:spPr>
        <p:txBody>
          <a:bodyPr/>
          <a:lstStyle/>
          <a:p>
            <a:endParaRPr lang="en-US"/>
          </a:p>
        </p:txBody>
      </p:sp>
      <p:sp>
        <p:nvSpPr>
          <p:cNvPr id="765963" name="Line 11"/>
          <p:cNvSpPr>
            <a:spLocks noChangeShapeType="1"/>
          </p:cNvSpPr>
          <p:nvPr/>
        </p:nvSpPr>
        <p:spPr bwMode="auto">
          <a:xfrm flipV="1">
            <a:off x="4800600" y="2133600"/>
            <a:ext cx="990600" cy="1219200"/>
          </a:xfrm>
          <a:prstGeom prst="line">
            <a:avLst/>
          </a:prstGeom>
          <a:noFill/>
          <a:ln w="9525">
            <a:solidFill>
              <a:schemeClr val="tx1"/>
            </a:solidFill>
            <a:round/>
            <a:headEnd/>
            <a:tailEnd/>
          </a:ln>
          <a:effectLst/>
        </p:spPr>
        <p:txBody>
          <a:bodyPr/>
          <a:lstStyle/>
          <a:p>
            <a:endParaRPr lang="en-US"/>
          </a:p>
        </p:txBody>
      </p:sp>
      <p:sp>
        <p:nvSpPr>
          <p:cNvPr id="765964" name="Line 12"/>
          <p:cNvSpPr>
            <a:spLocks noChangeShapeType="1"/>
          </p:cNvSpPr>
          <p:nvPr/>
        </p:nvSpPr>
        <p:spPr bwMode="auto">
          <a:xfrm>
            <a:off x="5791200" y="2133600"/>
            <a:ext cx="1066800" cy="1219200"/>
          </a:xfrm>
          <a:prstGeom prst="line">
            <a:avLst/>
          </a:prstGeom>
          <a:noFill/>
          <a:ln w="9525">
            <a:solidFill>
              <a:schemeClr val="tx1"/>
            </a:solidFill>
            <a:round/>
            <a:headEnd/>
            <a:tailEnd/>
          </a:ln>
          <a:effectLst/>
        </p:spPr>
        <p:txBody>
          <a:bodyPr/>
          <a:lstStyle/>
          <a:p>
            <a:endParaRPr lang="en-US"/>
          </a:p>
        </p:txBody>
      </p:sp>
      <p:sp>
        <p:nvSpPr>
          <p:cNvPr id="765965" name="Line 13"/>
          <p:cNvSpPr>
            <a:spLocks noChangeShapeType="1"/>
          </p:cNvSpPr>
          <p:nvPr/>
        </p:nvSpPr>
        <p:spPr bwMode="auto">
          <a:xfrm flipH="1">
            <a:off x="4800600" y="3352800"/>
            <a:ext cx="2057400" cy="0"/>
          </a:xfrm>
          <a:prstGeom prst="line">
            <a:avLst/>
          </a:prstGeom>
          <a:noFill/>
          <a:ln w="9525">
            <a:solidFill>
              <a:schemeClr val="tx1"/>
            </a:solidFill>
            <a:round/>
            <a:headEnd/>
            <a:tailEnd/>
          </a:ln>
          <a:effectLst/>
        </p:spPr>
        <p:txBody>
          <a:bodyPr/>
          <a:lstStyle/>
          <a:p>
            <a:endParaRPr lang="en-US"/>
          </a:p>
        </p:txBody>
      </p:sp>
      <p:sp>
        <p:nvSpPr>
          <p:cNvPr id="765966" name="Line 14"/>
          <p:cNvSpPr>
            <a:spLocks noChangeShapeType="1"/>
          </p:cNvSpPr>
          <p:nvPr/>
        </p:nvSpPr>
        <p:spPr bwMode="auto">
          <a:xfrm flipH="1">
            <a:off x="5715000" y="3352800"/>
            <a:ext cx="1143000" cy="1371600"/>
          </a:xfrm>
          <a:prstGeom prst="line">
            <a:avLst/>
          </a:prstGeom>
          <a:noFill/>
          <a:ln w="9525">
            <a:solidFill>
              <a:schemeClr val="tx1"/>
            </a:solidFill>
            <a:round/>
            <a:headEnd/>
            <a:tailEnd/>
          </a:ln>
          <a:effectLst/>
        </p:spPr>
        <p:txBody>
          <a:bodyPr/>
          <a:lstStyle/>
          <a:p>
            <a:endParaRPr lang="en-US"/>
          </a:p>
        </p:txBody>
      </p:sp>
      <p:sp>
        <p:nvSpPr>
          <p:cNvPr id="765967" name="Line 15"/>
          <p:cNvSpPr>
            <a:spLocks noChangeShapeType="1"/>
          </p:cNvSpPr>
          <p:nvPr/>
        </p:nvSpPr>
        <p:spPr bwMode="auto">
          <a:xfrm flipH="1" flipV="1">
            <a:off x="4800600" y="3352800"/>
            <a:ext cx="914400" cy="1371600"/>
          </a:xfrm>
          <a:prstGeom prst="line">
            <a:avLst/>
          </a:prstGeom>
          <a:noFill/>
          <a:ln w="9525">
            <a:solidFill>
              <a:schemeClr val="tx1"/>
            </a:solidFill>
            <a:round/>
            <a:headEnd/>
            <a:tailEnd/>
          </a:ln>
          <a:effectLst/>
        </p:spPr>
        <p:txBody>
          <a:bodyPr/>
          <a:lstStyle/>
          <a:p>
            <a:endParaRPr lang="en-US"/>
          </a:p>
        </p:txBody>
      </p:sp>
      <p:sp>
        <p:nvSpPr>
          <p:cNvPr id="765968" name="Line 16"/>
          <p:cNvSpPr>
            <a:spLocks noChangeShapeType="1"/>
          </p:cNvSpPr>
          <p:nvPr/>
        </p:nvSpPr>
        <p:spPr bwMode="auto">
          <a:xfrm flipH="1">
            <a:off x="3810000" y="3352800"/>
            <a:ext cx="990600" cy="1371600"/>
          </a:xfrm>
          <a:prstGeom prst="line">
            <a:avLst/>
          </a:prstGeom>
          <a:noFill/>
          <a:ln w="9525">
            <a:solidFill>
              <a:schemeClr val="tx1"/>
            </a:solidFill>
            <a:round/>
            <a:headEnd/>
            <a:tailEnd/>
          </a:ln>
          <a:effectLst/>
        </p:spPr>
        <p:txBody>
          <a:bodyPr/>
          <a:lstStyle/>
          <a:p>
            <a:endParaRPr lang="en-US"/>
          </a:p>
        </p:txBody>
      </p:sp>
      <p:sp>
        <p:nvSpPr>
          <p:cNvPr id="765969" name="Line 17"/>
          <p:cNvSpPr>
            <a:spLocks noChangeShapeType="1"/>
          </p:cNvSpPr>
          <p:nvPr/>
        </p:nvSpPr>
        <p:spPr bwMode="auto">
          <a:xfrm flipH="1" flipV="1">
            <a:off x="2438400" y="3352800"/>
            <a:ext cx="1371600" cy="1371600"/>
          </a:xfrm>
          <a:prstGeom prst="line">
            <a:avLst/>
          </a:prstGeom>
          <a:noFill/>
          <a:ln w="9525">
            <a:solidFill>
              <a:schemeClr val="tx1"/>
            </a:solidFill>
            <a:round/>
            <a:headEnd/>
            <a:tailEnd/>
          </a:ln>
          <a:effectLst/>
        </p:spPr>
        <p:txBody>
          <a:bodyPr/>
          <a:lstStyle/>
          <a:p>
            <a:endParaRPr lang="en-US"/>
          </a:p>
        </p:txBody>
      </p:sp>
      <p:sp>
        <p:nvSpPr>
          <p:cNvPr id="765970" name="Line 18"/>
          <p:cNvSpPr>
            <a:spLocks noChangeShapeType="1"/>
          </p:cNvSpPr>
          <p:nvPr/>
        </p:nvSpPr>
        <p:spPr bwMode="auto">
          <a:xfrm flipH="1">
            <a:off x="1676400" y="3352800"/>
            <a:ext cx="762000" cy="1371600"/>
          </a:xfrm>
          <a:prstGeom prst="line">
            <a:avLst/>
          </a:prstGeom>
          <a:noFill/>
          <a:ln w="9525">
            <a:solidFill>
              <a:schemeClr val="tx1"/>
            </a:solidFill>
            <a:round/>
            <a:headEnd/>
            <a:tailEnd/>
          </a:ln>
          <a:effectLst/>
        </p:spPr>
        <p:txBody>
          <a:bodyPr/>
          <a:lstStyle/>
          <a:p>
            <a:endParaRPr lang="en-US"/>
          </a:p>
        </p:txBody>
      </p:sp>
      <p:sp>
        <p:nvSpPr>
          <p:cNvPr id="765971" name="Line 19"/>
          <p:cNvSpPr>
            <a:spLocks noChangeShapeType="1"/>
          </p:cNvSpPr>
          <p:nvPr/>
        </p:nvSpPr>
        <p:spPr bwMode="auto">
          <a:xfrm flipH="1" flipV="1">
            <a:off x="685800" y="3352800"/>
            <a:ext cx="990600" cy="1371600"/>
          </a:xfrm>
          <a:prstGeom prst="line">
            <a:avLst/>
          </a:prstGeom>
          <a:noFill/>
          <a:ln w="9525">
            <a:solidFill>
              <a:schemeClr val="tx1"/>
            </a:solidFill>
            <a:round/>
            <a:headEnd/>
            <a:tailEnd/>
          </a:ln>
          <a:effectLst/>
        </p:spPr>
        <p:txBody>
          <a:bodyPr/>
          <a:lstStyle/>
          <a:p>
            <a:endParaRPr lang="en-US"/>
          </a:p>
        </p:txBody>
      </p:sp>
      <p:sp>
        <p:nvSpPr>
          <p:cNvPr id="765972" name="Line 20"/>
          <p:cNvSpPr>
            <a:spLocks noChangeShapeType="1"/>
          </p:cNvSpPr>
          <p:nvPr/>
        </p:nvSpPr>
        <p:spPr bwMode="auto">
          <a:xfrm flipV="1">
            <a:off x="1676400" y="4724400"/>
            <a:ext cx="2133600" cy="0"/>
          </a:xfrm>
          <a:prstGeom prst="line">
            <a:avLst/>
          </a:prstGeom>
          <a:noFill/>
          <a:ln w="9525">
            <a:solidFill>
              <a:schemeClr val="tx1"/>
            </a:solidFill>
            <a:round/>
            <a:headEnd/>
            <a:tailEnd/>
          </a:ln>
          <a:effectLst/>
        </p:spPr>
        <p:txBody>
          <a:bodyPr/>
          <a:lstStyle/>
          <a:p>
            <a:endParaRPr lang="en-US"/>
          </a:p>
        </p:txBody>
      </p:sp>
      <p:sp>
        <p:nvSpPr>
          <p:cNvPr id="765973" name="Line 21"/>
          <p:cNvSpPr>
            <a:spLocks noChangeShapeType="1"/>
          </p:cNvSpPr>
          <p:nvPr/>
        </p:nvSpPr>
        <p:spPr bwMode="auto">
          <a:xfrm>
            <a:off x="3810000" y="4724400"/>
            <a:ext cx="1905000" cy="0"/>
          </a:xfrm>
          <a:prstGeom prst="line">
            <a:avLst/>
          </a:prstGeom>
          <a:noFill/>
          <a:ln w="9525">
            <a:solidFill>
              <a:schemeClr val="tx1"/>
            </a:solidFill>
            <a:round/>
            <a:headEnd/>
            <a:tailEnd/>
          </a:ln>
          <a:effectLst/>
        </p:spPr>
        <p:txBody>
          <a:bodyPr/>
          <a:lstStyle/>
          <a:p>
            <a:endParaRPr lang="en-US"/>
          </a:p>
        </p:txBody>
      </p:sp>
      <p:sp>
        <p:nvSpPr>
          <p:cNvPr id="765974" name="Oval 22"/>
          <p:cNvSpPr>
            <a:spLocks noChangeArrowheads="1"/>
          </p:cNvSpPr>
          <p:nvPr/>
        </p:nvSpPr>
        <p:spPr bwMode="auto">
          <a:xfrm>
            <a:off x="3581400" y="3276600"/>
            <a:ext cx="152400" cy="1524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65975" name="Oval 23"/>
          <p:cNvSpPr>
            <a:spLocks noChangeArrowheads="1"/>
          </p:cNvSpPr>
          <p:nvPr/>
        </p:nvSpPr>
        <p:spPr bwMode="auto">
          <a:xfrm>
            <a:off x="4724400" y="32766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65976" name="Oval 24"/>
          <p:cNvSpPr>
            <a:spLocks noChangeArrowheads="1"/>
          </p:cNvSpPr>
          <p:nvPr/>
        </p:nvSpPr>
        <p:spPr bwMode="auto">
          <a:xfrm>
            <a:off x="3733800" y="20574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65977" name="Oval 25"/>
          <p:cNvSpPr>
            <a:spLocks noChangeArrowheads="1"/>
          </p:cNvSpPr>
          <p:nvPr/>
        </p:nvSpPr>
        <p:spPr bwMode="auto">
          <a:xfrm>
            <a:off x="5715000" y="20574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65978" name="Oval 26"/>
          <p:cNvSpPr>
            <a:spLocks noChangeArrowheads="1"/>
          </p:cNvSpPr>
          <p:nvPr/>
        </p:nvSpPr>
        <p:spPr bwMode="auto">
          <a:xfrm>
            <a:off x="6781800" y="32766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65979" name="Oval 27"/>
          <p:cNvSpPr>
            <a:spLocks noChangeArrowheads="1"/>
          </p:cNvSpPr>
          <p:nvPr/>
        </p:nvSpPr>
        <p:spPr bwMode="auto">
          <a:xfrm>
            <a:off x="5638800" y="46482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65980" name="Oval 28"/>
          <p:cNvSpPr>
            <a:spLocks noChangeArrowheads="1"/>
          </p:cNvSpPr>
          <p:nvPr/>
        </p:nvSpPr>
        <p:spPr bwMode="auto">
          <a:xfrm>
            <a:off x="3733800" y="46482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65981" name="Oval 29"/>
          <p:cNvSpPr>
            <a:spLocks noChangeArrowheads="1"/>
          </p:cNvSpPr>
          <p:nvPr/>
        </p:nvSpPr>
        <p:spPr bwMode="auto">
          <a:xfrm>
            <a:off x="2362200" y="32766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65982" name="Oval 30"/>
          <p:cNvSpPr>
            <a:spLocks noChangeArrowheads="1"/>
          </p:cNvSpPr>
          <p:nvPr/>
        </p:nvSpPr>
        <p:spPr bwMode="auto">
          <a:xfrm>
            <a:off x="1676400" y="20574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65983" name="Oval 31"/>
          <p:cNvSpPr>
            <a:spLocks noChangeArrowheads="1"/>
          </p:cNvSpPr>
          <p:nvPr/>
        </p:nvSpPr>
        <p:spPr bwMode="auto">
          <a:xfrm>
            <a:off x="609600" y="32766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65984" name="Oval 32"/>
          <p:cNvSpPr>
            <a:spLocks noChangeArrowheads="1"/>
          </p:cNvSpPr>
          <p:nvPr/>
        </p:nvSpPr>
        <p:spPr bwMode="auto">
          <a:xfrm>
            <a:off x="1600200" y="46482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65985" name="Text Box 33"/>
          <p:cNvSpPr txBox="1">
            <a:spLocks noChangeArrowheads="1"/>
          </p:cNvSpPr>
          <p:nvPr/>
        </p:nvSpPr>
        <p:spPr bwMode="auto">
          <a:xfrm>
            <a:off x="2346325" y="2784475"/>
            <a:ext cx="319088" cy="457200"/>
          </a:xfrm>
          <a:prstGeom prst="rect">
            <a:avLst/>
          </a:prstGeom>
          <a:noFill/>
          <a:ln w="9525">
            <a:noFill/>
            <a:miter lim="800000"/>
            <a:headEnd/>
            <a:tailEnd/>
          </a:ln>
          <a:effectLst/>
        </p:spPr>
        <p:txBody>
          <a:bodyPr wrap="none">
            <a:spAutoFit/>
          </a:bodyPr>
          <a:lstStyle/>
          <a:p>
            <a:r>
              <a:rPr lang="en-US"/>
              <a:t>a</a:t>
            </a:r>
          </a:p>
        </p:txBody>
      </p:sp>
      <p:sp>
        <p:nvSpPr>
          <p:cNvPr id="765986" name="Text Box 34"/>
          <p:cNvSpPr txBox="1">
            <a:spLocks noChangeArrowheads="1"/>
          </p:cNvSpPr>
          <p:nvPr/>
        </p:nvSpPr>
        <p:spPr bwMode="auto">
          <a:xfrm>
            <a:off x="4648200" y="2819400"/>
            <a:ext cx="319088" cy="457200"/>
          </a:xfrm>
          <a:prstGeom prst="rect">
            <a:avLst/>
          </a:prstGeom>
          <a:noFill/>
          <a:ln w="9525">
            <a:noFill/>
            <a:miter lim="800000"/>
            <a:headEnd/>
            <a:tailEnd/>
          </a:ln>
          <a:effectLst/>
        </p:spPr>
        <p:txBody>
          <a:bodyPr wrap="none">
            <a:spAutoFit/>
          </a:bodyPr>
          <a:lstStyle/>
          <a:p>
            <a:r>
              <a:rPr lang="en-US"/>
              <a:t>a</a:t>
            </a:r>
          </a:p>
        </p:txBody>
      </p:sp>
      <p:sp>
        <p:nvSpPr>
          <p:cNvPr id="765987" name="Text Box 35"/>
          <p:cNvSpPr txBox="1">
            <a:spLocks noChangeArrowheads="1"/>
          </p:cNvSpPr>
          <p:nvPr/>
        </p:nvSpPr>
        <p:spPr bwMode="auto">
          <a:xfrm>
            <a:off x="3581400" y="1676400"/>
            <a:ext cx="336550" cy="457200"/>
          </a:xfrm>
          <a:prstGeom prst="rect">
            <a:avLst/>
          </a:prstGeom>
          <a:noFill/>
          <a:ln w="9525">
            <a:noFill/>
            <a:miter lim="800000"/>
            <a:headEnd/>
            <a:tailEnd/>
          </a:ln>
          <a:effectLst/>
        </p:spPr>
        <p:txBody>
          <a:bodyPr wrap="none">
            <a:spAutoFit/>
          </a:bodyPr>
          <a:lstStyle/>
          <a:p>
            <a:r>
              <a:rPr lang="en-US"/>
              <a:t>b</a:t>
            </a:r>
          </a:p>
        </p:txBody>
      </p:sp>
      <p:sp>
        <p:nvSpPr>
          <p:cNvPr id="765988" name="Text Box 36"/>
          <p:cNvSpPr txBox="1">
            <a:spLocks noChangeArrowheads="1"/>
          </p:cNvSpPr>
          <p:nvPr/>
        </p:nvSpPr>
        <p:spPr bwMode="auto">
          <a:xfrm>
            <a:off x="3657600" y="4724400"/>
            <a:ext cx="336550" cy="457200"/>
          </a:xfrm>
          <a:prstGeom prst="rect">
            <a:avLst/>
          </a:prstGeom>
          <a:noFill/>
          <a:ln w="9525">
            <a:noFill/>
            <a:miter lim="800000"/>
            <a:headEnd/>
            <a:tailEnd/>
          </a:ln>
          <a:effectLst/>
        </p:spPr>
        <p:txBody>
          <a:bodyPr wrap="none">
            <a:spAutoFit/>
          </a:bodyPr>
          <a:lstStyle/>
          <a:p>
            <a:r>
              <a:rPr lang="en-US"/>
              <a:t>b</a:t>
            </a:r>
          </a:p>
        </p:txBody>
      </p:sp>
      <p:sp>
        <p:nvSpPr>
          <p:cNvPr id="765989" name="Text Box 37"/>
          <p:cNvSpPr txBox="1">
            <a:spLocks noChangeArrowheads="1"/>
          </p:cNvSpPr>
          <p:nvPr/>
        </p:nvSpPr>
        <p:spPr bwMode="auto">
          <a:xfrm>
            <a:off x="5562600" y="4724400"/>
            <a:ext cx="319088" cy="457200"/>
          </a:xfrm>
          <a:prstGeom prst="rect">
            <a:avLst/>
          </a:prstGeom>
          <a:noFill/>
          <a:ln w="9525">
            <a:noFill/>
            <a:miter lim="800000"/>
            <a:headEnd/>
            <a:tailEnd/>
          </a:ln>
          <a:effectLst/>
        </p:spPr>
        <p:txBody>
          <a:bodyPr wrap="none">
            <a:spAutoFit/>
          </a:bodyPr>
          <a:lstStyle/>
          <a:p>
            <a:r>
              <a:rPr lang="en-US"/>
              <a:t>c</a:t>
            </a:r>
          </a:p>
        </p:txBody>
      </p:sp>
      <p:sp>
        <p:nvSpPr>
          <p:cNvPr id="765990" name="Text Box 38"/>
          <p:cNvSpPr txBox="1">
            <a:spLocks noChangeArrowheads="1"/>
          </p:cNvSpPr>
          <p:nvPr/>
        </p:nvSpPr>
        <p:spPr bwMode="auto">
          <a:xfrm>
            <a:off x="1524000" y="4724400"/>
            <a:ext cx="319088" cy="457200"/>
          </a:xfrm>
          <a:prstGeom prst="rect">
            <a:avLst/>
          </a:prstGeom>
          <a:noFill/>
          <a:ln w="9525">
            <a:noFill/>
            <a:miter lim="800000"/>
            <a:headEnd/>
            <a:tailEnd/>
          </a:ln>
          <a:effectLst/>
        </p:spPr>
        <p:txBody>
          <a:bodyPr wrap="none">
            <a:spAutoFit/>
          </a:bodyPr>
          <a:lstStyle/>
          <a:p>
            <a:r>
              <a:rPr lang="en-US"/>
              <a:t>c</a:t>
            </a:r>
          </a:p>
        </p:txBody>
      </p:sp>
      <p:sp>
        <p:nvSpPr>
          <p:cNvPr id="765991" name="Text Box 39"/>
          <p:cNvSpPr txBox="1">
            <a:spLocks noChangeArrowheads="1"/>
          </p:cNvSpPr>
          <p:nvPr/>
        </p:nvSpPr>
        <p:spPr bwMode="auto">
          <a:xfrm>
            <a:off x="1600200" y="1676400"/>
            <a:ext cx="319088" cy="457200"/>
          </a:xfrm>
          <a:prstGeom prst="rect">
            <a:avLst/>
          </a:prstGeom>
          <a:noFill/>
          <a:ln w="9525">
            <a:noFill/>
            <a:miter lim="800000"/>
            <a:headEnd/>
            <a:tailEnd/>
          </a:ln>
          <a:effectLst/>
        </p:spPr>
        <p:txBody>
          <a:bodyPr wrap="none">
            <a:spAutoFit/>
          </a:bodyPr>
          <a:lstStyle/>
          <a:p>
            <a:r>
              <a:rPr lang="en-US"/>
              <a:t>c</a:t>
            </a:r>
          </a:p>
        </p:txBody>
      </p:sp>
      <p:sp>
        <p:nvSpPr>
          <p:cNvPr id="765992" name="Text Box 40"/>
          <p:cNvSpPr txBox="1">
            <a:spLocks noChangeArrowheads="1"/>
          </p:cNvSpPr>
          <p:nvPr/>
        </p:nvSpPr>
        <p:spPr bwMode="auto">
          <a:xfrm>
            <a:off x="5638800" y="1676400"/>
            <a:ext cx="319088" cy="457200"/>
          </a:xfrm>
          <a:prstGeom prst="rect">
            <a:avLst/>
          </a:prstGeom>
          <a:noFill/>
          <a:ln w="9525">
            <a:noFill/>
            <a:miter lim="800000"/>
            <a:headEnd/>
            <a:tailEnd/>
          </a:ln>
          <a:effectLst/>
        </p:spPr>
        <p:txBody>
          <a:bodyPr wrap="none">
            <a:spAutoFit/>
          </a:bodyPr>
          <a:lstStyle/>
          <a:p>
            <a:r>
              <a:rPr lang="en-US"/>
              <a:t>c</a:t>
            </a:r>
          </a:p>
        </p:txBody>
      </p:sp>
      <p:sp>
        <p:nvSpPr>
          <p:cNvPr id="765993" name="Text Box 41"/>
          <p:cNvSpPr txBox="1">
            <a:spLocks noChangeArrowheads="1"/>
          </p:cNvSpPr>
          <p:nvPr/>
        </p:nvSpPr>
        <p:spPr bwMode="auto">
          <a:xfrm>
            <a:off x="6858000" y="3124200"/>
            <a:ext cx="336550" cy="457200"/>
          </a:xfrm>
          <a:prstGeom prst="rect">
            <a:avLst/>
          </a:prstGeom>
          <a:noFill/>
          <a:ln w="9525">
            <a:noFill/>
            <a:miter lim="800000"/>
            <a:headEnd/>
            <a:tailEnd/>
          </a:ln>
          <a:effectLst/>
        </p:spPr>
        <p:txBody>
          <a:bodyPr wrap="none">
            <a:spAutoFit/>
          </a:bodyPr>
          <a:lstStyle/>
          <a:p>
            <a:r>
              <a:rPr lang="en-US"/>
              <a:t>d</a:t>
            </a:r>
          </a:p>
        </p:txBody>
      </p:sp>
      <p:sp>
        <p:nvSpPr>
          <p:cNvPr id="765994" name="Text Box 42"/>
          <p:cNvSpPr txBox="1">
            <a:spLocks noChangeArrowheads="1"/>
          </p:cNvSpPr>
          <p:nvPr/>
        </p:nvSpPr>
        <p:spPr bwMode="auto">
          <a:xfrm>
            <a:off x="381000" y="3124200"/>
            <a:ext cx="336550" cy="457200"/>
          </a:xfrm>
          <a:prstGeom prst="rect">
            <a:avLst/>
          </a:prstGeom>
          <a:noFill/>
          <a:ln w="9525">
            <a:noFill/>
            <a:miter lim="800000"/>
            <a:headEnd/>
            <a:tailEnd/>
          </a:ln>
          <a:effectLst/>
        </p:spPr>
        <p:txBody>
          <a:bodyPr wrap="none">
            <a:spAutoFit/>
          </a:bodyPr>
          <a:lstStyle/>
          <a:p>
            <a:r>
              <a:rPr lang="en-US"/>
              <a:t>d</a:t>
            </a:r>
          </a:p>
        </p:txBody>
      </p:sp>
      <p:graphicFrame>
        <p:nvGraphicFramePr>
          <p:cNvPr id="765995" name="Object 43"/>
          <p:cNvGraphicFramePr>
            <a:graphicFrameLocks noChangeAspect="1"/>
          </p:cNvGraphicFramePr>
          <p:nvPr/>
        </p:nvGraphicFramePr>
        <p:xfrm>
          <a:off x="7162800" y="1828800"/>
          <a:ext cx="1390650" cy="3200400"/>
        </p:xfrm>
        <a:graphic>
          <a:graphicData uri="http://schemas.openxmlformats.org/presentationml/2006/ole">
            <mc:AlternateContent xmlns:mc="http://schemas.openxmlformats.org/markup-compatibility/2006">
              <mc:Choice xmlns:v="urn:schemas-microsoft-com:vml" Requires="v">
                <p:oleObj name="Equation" r:id="rId2" imgW="711000" imgH="1638000" progId="Equation.3">
                  <p:embed/>
                </p:oleObj>
              </mc:Choice>
              <mc:Fallback>
                <p:oleObj name="Equation" r:id="rId2" imgW="711000" imgH="16380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1828800"/>
                        <a:ext cx="1390650" cy="320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65996" name="Text Box 44"/>
          <p:cNvSpPr txBox="1">
            <a:spLocks noChangeArrowheads="1"/>
          </p:cNvSpPr>
          <p:nvPr/>
        </p:nvSpPr>
        <p:spPr bwMode="auto">
          <a:xfrm>
            <a:off x="685800" y="5137150"/>
            <a:ext cx="7102475" cy="1187450"/>
          </a:xfrm>
          <a:prstGeom prst="rect">
            <a:avLst/>
          </a:prstGeom>
          <a:noFill/>
          <a:ln w="9525">
            <a:noFill/>
            <a:miter lim="800000"/>
            <a:headEnd/>
            <a:tailEnd/>
          </a:ln>
          <a:effectLst/>
        </p:spPr>
        <p:txBody>
          <a:bodyPr>
            <a:spAutoFit/>
          </a:bodyPr>
          <a:lstStyle/>
          <a:p>
            <a:pPr>
              <a:buFontTx/>
              <a:buChar char="•"/>
            </a:pPr>
            <a:r>
              <a:rPr lang="en-US" dirty="0"/>
              <a:t>Multiply each vertex by its weight and sum them up</a:t>
            </a:r>
          </a:p>
          <a:p>
            <a:pPr>
              <a:buFontTx/>
              <a:buChar char="•"/>
            </a:pPr>
            <a:r>
              <a:rPr lang="en-US" i="1" dirty="0"/>
              <a:t>w</a:t>
            </a:r>
            <a:r>
              <a:rPr lang="en-US" dirty="0"/>
              <a:t> is a control parameter – determines how closely the shape conforms to the original mesh</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title"/>
          </p:nvPr>
        </p:nvSpPr>
        <p:spPr/>
        <p:txBody>
          <a:bodyPr/>
          <a:lstStyle/>
          <a:p>
            <a:r>
              <a:rPr lang="en-US"/>
              <a:t>Data Structures</a:t>
            </a:r>
          </a:p>
        </p:txBody>
      </p:sp>
      <p:sp>
        <p:nvSpPr>
          <p:cNvPr id="771075" name="Rectangle 3"/>
          <p:cNvSpPr>
            <a:spLocks noGrp="1" noChangeArrowheads="1"/>
          </p:cNvSpPr>
          <p:nvPr>
            <p:ph type="body" idx="1"/>
          </p:nvPr>
        </p:nvSpPr>
        <p:spPr/>
        <p:txBody>
          <a:bodyPr/>
          <a:lstStyle/>
          <a:p>
            <a:r>
              <a:rPr lang="en-US" sz="2000" dirty="0"/>
              <a:t>Given an edge, how do we find </a:t>
            </a:r>
            <a:r>
              <a:rPr lang="en-US" sz="2000" dirty="0" err="1"/>
              <a:t>a’s</a:t>
            </a:r>
            <a:r>
              <a:rPr lang="en-US" sz="2000" dirty="0"/>
              <a:t>, </a:t>
            </a:r>
            <a:r>
              <a:rPr lang="en-US" sz="2000" dirty="0" err="1"/>
              <a:t>b’s</a:t>
            </a:r>
            <a:r>
              <a:rPr lang="en-US" sz="2000" dirty="0"/>
              <a:t>, </a:t>
            </a:r>
            <a:r>
              <a:rPr lang="en-US" sz="2000" dirty="0" err="1"/>
              <a:t>c’s</a:t>
            </a:r>
            <a:r>
              <a:rPr lang="en-US" sz="2000" dirty="0"/>
              <a:t>, and </a:t>
            </a:r>
            <a:r>
              <a:rPr lang="en-US" sz="2000" dirty="0" err="1"/>
              <a:t>d’s</a:t>
            </a:r>
            <a:r>
              <a:rPr lang="en-US" sz="2000" dirty="0"/>
              <a:t>?</a:t>
            </a:r>
          </a:p>
          <a:p>
            <a:r>
              <a:rPr lang="en-US" sz="2000" dirty="0"/>
              <a:t>What do we know about the number of edges out of a?</a:t>
            </a:r>
          </a:p>
          <a:p>
            <a:r>
              <a:rPr lang="en-US" sz="2000" dirty="0"/>
              <a:t>Key idea: Store the edges out of each vertex in an ordered list</a:t>
            </a:r>
          </a:p>
        </p:txBody>
      </p:sp>
      <p:sp>
        <p:nvSpPr>
          <p:cNvPr id="771076" name="Line 4"/>
          <p:cNvSpPr>
            <a:spLocks noChangeShapeType="1"/>
          </p:cNvSpPr>
          <p:nvPr/>
        </p:nvSpPr>
        <p:spPr bwMode="auto">
          <a:xfrm>
            <a:off x="2514600" y="3200400"/>
            <a:ext cx="2057400" cy="0"/>
          </a:xfrm>
          <a:prstGeom prst="line">
            <a:avLst/>
          </a:prstGeom>
          <a:noFill/>
          <a:ln w="9525">
            <a:solidFill>
              <a:schemeClr val="tx1"/>
            </a:solidFill>
            <a:round/>
            <a:headEnd/>
            <a:tailEnd/>
          </a:ln>
          <a:effectLst/>
        </p:spPr>
        <p:txBody>
          <a:bodyPr/>
          <a:lstStyle/>
          <a:p>
            <a:endParaRPr lang="en-US"/>
          </a:p>
        </p:txBody>
      </p:sp>
      <p:sp>
        <p:nvSpPr>
          <p:cNvPr id="771077" name="Line 5"/>
          <p:cNvSpPr>
            <a:spLocks noChangeShapeType="1"/>
          </p:cNvSpPr>
          <p:nvPr/>
        </p:nvSpPr>
        <p:spPr bwMode="auto">
          <a:xfrm>
            <a:off x="4572000" y="3200400"/>
            <a:ext cx="1981200" cy="0"/>
          </a:xfrm>
          <a:prstGeom prst="line">
            <a:avLst/>
          </a:prstGeom>
          <a:noFill/>
          <a:ln w="9525">
            <a:solidFill>
              <a:schemeClr val="tx1"/>
            </a:solidFill>
            <a:round/>
            <a:headEnd/>
            <a:tailEnd/>
          </a:ln>
          <a:effectLst/>
        </p:spPr>
        <p:txBody>
          <a:bodyPr/>
          <a:lstStyle/>
          <a:p>
            <a:endParaRPr lang="en-US"/>
          </a:p>
        </p:txBody>
      </p:sp>
      <p:sp>
        <p:nvSpPr>
          <p:cNvPr id="771078" name="Line 6"/>
          <p:cNvSpPr>
            <a:spLocks noChangeShapeType="1"/>
          </p:cNvSpPr>
          <p:nvPr/>
        </p:nvSpPr>
        <p:spPr bwMode="auto">
          <a:xfrm flipH="1">
            <a:off x="1447800" y="3200400"/>
            <a:ext cx="1066800" cy="1219200"/>
          </a:xfrm>
          <a:prstGeom prst="line">
            <a:avLst/>
          </a:prstGeom>
          <a:noFill/>
          <a:ln w="9525">
            <a:solidFill>
              <a:schemeClr val="tx1"/>
            </a:solidFill>
            <a:round/>
            <a:headEnd/>
            <a:tailEnd/>
          </a:ln>
          <a:effectLst/>
        </p:spPr>
        <p:txBody>
          <a:bodyPr/>
          <a:lstStyle/>
          <a:p>
            <a:endParaRPr lang="en-US"/>
          </a:p>
        </p:txBody>
      </p:sp>
      <p:sp>
        <p:nvSpPr>
          <p:cNvPr id="771079" name="Line 7"/>
          <p:cNvSpPr>
            <a:spLocks noChangeShapeType="1"/>
          </p:cNvSpPr>
          <p:nvPr/>
        </p:nvSpPr>
        <p:spPr bwMode="auto">
          <a:xfrm>
            <a:off x="1447800" y="4419600"/>
            <a:ext cx="1752600" cy="0"/>
          </a:xfrm>
          <a:prstGeom prst="line">
            <a:avLst/>
          </a:prstGeom>
          <a:noFill/>
          <a:ln w="9525">
            <a:solidFill>
              <a:schemeClr val="tx1"/>
            </a:solidFill>
            <a:round/>
            <a:headEnd/>
            <a:tailEnd/>
          </a:ln>
          <a:effectLst/>
        </p:spPr>
        <p:txBody>
          <a:bodyPr/>
          <a:lstStyle/>
          <a:p>
            <a:endParaRPr lang="en-US"/>
          </a:p>
        </p:txBody>
      </p:sp>
      <p:sp>
        <p:nvSpPr>
          <p:cNvPr id="771080" name="Line 8"/>
          <p:cNvSpPr>
            <a:spLocks noChangeShapeType="1"/>
          </p:cNvSpPr>
          <p:nvPr/>
        </p:nvSpPr>
        <p:spPr bwMode="auto">
          <a:xfrm>
            <a:off x="2514600" y="3200400"/>
            <a:ext cx="685800" cy="1219200"/>
          </a:xfrm>
          <a:prstGeom prst="line">
            <a:avLst/>
          </a:prstGeom>
          <a:noFill/>
          <a:ln w="9525">
            <a:solidFill>
              <a:schemeClr val="tx1"/>
            </a:solidFill>
            <a:round/>
            <a:headEnd/>
            <a:tailEnd/>
          </a:ln>
          <a:effectLst/>
        </p:spPr>
        <p:txBody>
          <a:bodyPr/>
          <a:lstStyle/>
          <a:p>
            <a:endParaRPr lang="en-US"/>
          </a:p>
        </p:txBody>
      </p:sp>
      <p:sp>
        <p:nvSpPr>
          <p:cNvPr id="771081" name="Line 9"/>
          <p:cNvSpPr>
            <a:spLocks noChangeShapeType="1"/>
          </p:cNvSpPr>
          <p:nvPr/>
        </p:nvSpPr>
        <p:spPr bwMode="auto">
          <a:xfrm flipH="1">
            <a:off x="3200400" y="3200400"/>
            <a:ext cx="1371600" cy="1219200"/>
          </a:xfrm>
          <a:prstGeom prst="line">
            <a:avLst/>
          </a:prstGeom>
          <a:noFill/>
          <a:ln w="9525">
            <a:solidFill>
              <a:schemeClr val="tx1"/>
            </a:solidFill>
            <a:round/>
            <a:headEnd/>
            <a:tailEnd/>
          </a:ln>
          <a:effectLst/>
        </p:spPr>
        <p:txBody>
          <a:bodyPr/>
          <a:lstStyle/>
          <a:p>
            <a:endParaRPr lang="en-US"/>
          </a:p>
        </p:txBody>
      </p:sp>
      <p:sp>
        <p:nvSpPr>
          <p:cNvPr id="771082" name="Line 10"/>
          <p:cNvSpPr>
            <a:spLocks noChangeShapeType="1"/>
          </p:cNvSpPr>
          <p:nvPr/>
        </p:nvSpPr>
        <p:spPr bwMode="auto">
          <a:xfrm>
            <a:off x="4572000" y="3200400"/>
            <a:ext cx="990600" cy="1219200"/>
          </a:xfrm>
          <a:prstGeom prst="line">
            <a:avLst/>
          </a:prstGeom>
          <a:noFill/>
          <a:ln w="9525">
            <a:solidFill>
              <a:schemeClr val="tx1"/>
            </a:solidFill>
            <a:round/>
            <a:headEnd/>
            <a:tailEnd/>
          </a:ln>
          <a:effectLst/>
        </p:spPr>
        <p:txBody>
          <a:bodyPr/>
          <a:lstStyle/>
          <a:p>
            <a:endParaRPr lang="en-US"/>
          </a:p>
        </p:txBody>
      </p:sp>
      <p:sp>
        <p:nvSpPr>
          <p:cNvPr id="771083" name="Line 11"/>
          <p:cNvSpPr>
            <a:spLocks noChangeShapeType="1"/>
          </p:cNvSpPr>
          <p:nvPr/>
        </p:nvSpPr>
        <p:spPr bwMode="auto">
          <a:xfrm flipH="1">
            <a:off x="3200400" y="4419600"/>
            <a:ext cx="2362200" cy="0"/>
          </a:xfrm>
          <a:prstGeom prst="line">
            <a:avLst/>
          </a:prstGeom>
          <a:noFill/>
          <a:ln w="9525">
            <a:solidFill>
              <a:schemeClr val="tx1"/>
            </a:solidFill>
            <a:round/>
            <a:headEnd/>
            <a:tailEnd/>
          </a:ln>
          <a:effectLst/>
        </p:spPr>
        <p:txBody>
          <a:bodyPr/>
          <a:lstStyle/>
          <a:p>
            <a:endParaRPr lang="en-US"/>
          </a:p>
        </p:txBody>
      </p:sp>
      <p:sp>
        <p:nvSpPr>
          <p:cNvPr id="771084" name="Line 12"/>
          <p:cNvSpPr>
            <a:spLocks noChangeShapeType="1"/>
          </p:cNvSpPr>
          <p:nvPr/>
        </p:nvSpPr>
        <p:spPr bwMode="auto">
          <a:xfrm flipV="1">
            <a:off x="5562600" y="3200400"/>
            <a:ext cx="990600" cy="1219200"/>
          </a:xfrm>
          <a:prstGeom prst="line">
            <a:avLst/>
          </a:prstGeom>
          <a:noFill/>
          <a:ln w="9525">
            <a:solidFill>
              <a:schemeClr val="tx1"/>
            </a:solidFill>
            <a:round/>
            <a:headEnd/>
            <a:tailEnd/>
          </a:ln>
          <a:effectLst/>
        </p:spPr>
        <p:txBody>
          <a:bodyPr/>
          <a:lstStyle/>
          <a:p>
            <a:endParaRPr lang="en-US"/>
          </a:p>
        </p:txBody>
      </p:sp>
      <p:sp>
        <p:nvSpPr>
          <p:cNvPr id="771085" name="Line 13"/>
          <p:cNvSpPr>
            <a:spLocks noChangeShapeType="1"/>
          </p:cNvSpPr>
          <p:nvPr/>
        </p:nvSpPr>
        <p:spPr bwMode="auto">
          <a:xfrm>
            <a:off x="6553200" y="3200400"/>
            <a:ext cx="1066800" cy="1219200"/>
          </a:xfrm>
          <a:prstGeom prst="line">
            <a:avLst/>
          </a:prstGeom>
          <a:noFill/>
          <a:ln w="9525">
            <a:solidFill>
              <a:schemeClr val="tx1"/>
            </a:solidFill>
            <a:round/>
            <a:headEnd/>
            <a:tailEnd/>
          </a:ln>
          <a:effectLst/>
        </p:spPr>
        <p:txBody>
          <a:bodyPr/>
          <a:lstStyle/>
          <a:p>
            <a:endParaRPr lang="en-US"/>
          </a:p>
        </p:txBody>
      </p:sp>
      <p:sp>
        <p:nvSpPr>
          <p:cNvPr id="771086" name="Line 14"/>
          <p:cNvSpPr>
            <a:spLocks noChangeShapeType="1"/>
          </p:cNvSpPr>
          <p:nvPr/>
        </p:nvSpPr>
        <p:spPr bwMode="auto">
          <a:xfrm flipH="1">
            <a:off x="5562600" y="4419600"/>
            <a:ext cx="2057400" cy="0"/>
          </a:xfrm>
          <a:prstGeom prst="line">
            <a:avLst/>
          </a:prstGeom>
          <a:noFill/>
          <a:ln w="9525">
            <a:solidFill>
              <a:schemeClr val="tx1"/>
            </a:solidFill>
            <a:round/>
            <a:headEnd/>
            <a:tailEnd/>
          </a:ln>
          <a:effectLst/>
        </p:spPr>
        <p:txBody>
          <a:bodyPr/>
          <a:lstStyle/>
          <a:p>
            <a:endParaRPr lang="en-US"/>
          </a:p>
        </p:txBody>
      </p:sp>
      <p:sp>
        <p:nvSpPr>
          <p:cNvPr id="771087" name="Line 15"/>
          <p:cNvSpPr>
            <a:spLocks noChangeShapeType="1"/>
          </p:cNvSpPr>
          <p:nvPr/>
        </p:nvSpPr>
        <p:spPr bwMode="auto">
          <a:xfrm flipH="1">
            <a:off x="6477000" y="4419600"/>
            <a:ext cx="1143000" cy="1371600"/>
          </a:xfrm>
          <a:prstGeom prst="line">
            <a:avLst/>
          </a:prstGeom>
          <a:noFill/>
          <a:ln w="9525">
            <a:solidFill>
              <a:schemeClr val="tx1"/>
            </a:solidFill>
            <a:round/>
            <a:headEnd/>
            <a:tailEnd/>
          </a:ln>
          <a:effectLst/>
        </p:spPr>
        <p:txBody>
          <a:bodyPr/>
          <a:lstStyle/>
          <a:p>
            <a:endParaRPr lang="en-US"/>
          </a:p>
        </p:txBody>
      </p:sp>
      <p:sp>
        <p:nvSpPr>
          <p:cNvPr id="771088" name="Line 16"/>
          <p:cNvSpPr>
            <a:spLocks noChangeShapeType="1"/>
          </p:cNvSpPr>
          <p:nvPr/>
        </p:nvSpPr>
        <p:spPr bwMode="auto">
          <a:xfrm flipH="1" flipV="1">
            <a:off x="5562600" y="4419600"/>
            <a:ext cx="914400" cy="1371600"/>
          </a:xfrm>
          <a:prstGeom prst="line">
            <a:avLst/>
          </a:prstGeom>
          <a:noFill/>
          <a:ln w="9525">
            <a:solidFill>
              <a:schemeClr val="tx1"/>
            </a:solidFill>
            <a:round/>
            <a:headEnd/>
            <a:tailEnd/>
          </a:ln>
          <a:effectLst/>
        </p:spPr>
        <p:txBody>
          <a:bodyPr/>
          <a:lstStyle/>
          <a:p>
            <a:endParaRPr lang="en-US"/>
          </a:p>
        </p:txBody>
      </p:sp>
      <p:sp>
        <p:nvSpPr>
          <p:cNvPr id="771089" name="Line 17"/>
          <p:cNvSpPr>
            <a:spLocks noChangeShapeType="1"/>
          </p:cNvSpPr>
          <p:nvPr/>
        </p:nvSpPr>
        <p:spPr bwMode="auto">
          <a:xfrm flipH="1">
            <a:off x="4572000" y="4419600"/>
            <a:ext cx="990600" cy="1371600"/>
          </a:xfrm>
          <a:prstGeom prst="line">
            <a:avLst/>
          </a:prstGeom>
          <a:noFill/>
          <a:ln w="9525">
            <a:solidFill>
              <a:schemeClr val="tx1"/>
            </a:solidFill>
            <a:round/>
            <a:headEnd/>
            <a:tailEnd/>
          </a:ln>
          <a:effectLst/>
        </p:spPr>
        <p:txBody>
          <a:bodyPr/>
          <a:lstStyle/>
          <a:p>
            <a:endParaRPr lang="en-US"/>
          </a:p>
        </p:txBody>
      </p:sp>
      <p:sp>
        <p:nvSpPr>
          <p:cNvPr id="771090" name="Line 18"/>
          <p:cNvSpPr>
            <a:spLocks noChangeShapeType="1"/>
          </p:cNvSpPr>
          <p:nvPr/>
        </p:nvSpPr>
        <p:spPr bwMode="auto">
          <a:xfrm flipH="1" flipV="1">
            <a:off x="3200400" y="4419600"/>
            <a:ext cx="1371600" cy="1371600"/>
          </a:xfrm>
          <a:prstGeom prst="line">
            <a:avLst/>
          </a:prstGeom>
          <a:noFill/>
          <a:ln w="9525">
            <a:solidFill>
              <a:schemeClr val="tx1"/>
            </a:solidFill>
            <a:round/>
            <a:headEnd/>
            <a:tailEnd/>
          </a:ln>
          <a:effectLst/>
        </p:spPr>
        <p:txBody>
          <a:bodyPr/>
          <a:lstStyle/>
          <a:p>
            <a:endParaRPr lang="en-US"/>
          </a:p>
        </p:txBody>
      </p:sp>
      <p:sp>
        <p:nvSpPr>
          <p:cNvPr id="771091" name="Line 19"/>
          <p:cNvSpPr>
            <a:spLocks noChangeShapeType="1"/>
          </p:cNvSpPr>
          <p:nvPr/>
        </p:nvSpPr>
        <p:spPr bwMode="auto">
          <a:xfrm flipH="1">
            <a:off x="2438400" y="4419600"/>
            <a:ext cx="762000" cy="1371600"/>
          </a:xfrm>
          <a:prstGeom prst="line">
            <a:avLst/>
          </a:prstGeom>
          <a:noFill/>
          <a:ln w="9525">
            <a:solidFill>
              <a:schemeClr val="tx1"/>
            </a:solidFill>
            <a:round/>
            <a:headEnd/>
            <a:tailEnd/>
          </a:ln>
          <a:effectLst/>
        </p:spPr>
        <p:txBody>
          <a:bodyPr/>
          <a:lstStyle/>
          <a:p>
            <a:endParaRPr lang="en-US"/>
          </a:p>
        </p:txBody>
      </p:sp>
      <p:sp>
        <p:nvSpPr>
          <p:cNvPr id="771092" name="Line 20"/>
          <p:cNvSpPr>
            <a:spLocks noChangeShapeType="1"/>
          </p:cNvSpPr>
          <p:nvPr/>
        </p:nvSpPr>
        <p:spPr bwMode="auto">
          <a:xfrm flipH="1" flipV="1">
            <a:off x="1447800" y="4419600"/>
            <a:ext cx="990600" cy="1371600"/>
          </a:xfrm>
          <a:prstGeom prst="line">
            <a:avLst/>
          </a:prstGeom>
          <a:noFill/>
          <a:ln w="9525">
            <a:solidFill>
              <a:schemeClr val="tx1"/>
            </a:solidFill>
            <a:round/>
            <a:headEnd/>
            <a:tailEnd/>
          </a:ln>
          <a:effectLst/>
        </p:spPr>
        <p:txBody>
          <a:bodyPr/>
          <a:lstStyle/>
          <a:p>
            <a:endParaRPr lang="en-US"/>
          </a:p>
        </p:txBody>
      </p:sp>
      <p:sp>
        <p:nvSpPr>
          <p:cNvPr id="771093" name="Line 21"/>
          <p:cNvSpPr>
            <a:spLocks noChangeShapeType="1"/>
          </p:cNvSpPr>
          <p:nvPr/>
        </p:nvSpPr>
        <p:spPr bwMode="auto">
          <a:xfrm flipV="1">
            <a:off x="2438400" y="5791200"/>
            <a:ext cx="2133600" cy="0"/>
          </a:xfrm>
          <a:prstGeom prst="line">
            <a:avLst/>
          </a:prstGeom>
          <a:noFill/>
          <a:ln w="9525">
            <a:solidFill>
              <a:schemeClr val="tx1"/>
            </a:solidFill>
            <a:round/>
            <a:headEnd/>
            <a:tailEnd/>
          </a:ln>
          <a:effectLst/>
        </p:spPr>
        <p:txBody>
          <a:bodyPr/>
          <a:lstStyle/>
          <a:p>
            <a:endParaRPr lang="en-US"/>
          </a:p>
        </p:txBody>
      </p:sp>
      <p:sp>
        <p:nvSpPr>
          <p:cNvPr id="771094" name="Line 22"/>
          <p:cNvSpPr>
            <a:spLocks noChangeShapeType="1"/>
          </p:cNvSpPr>
          <p:nvPr/>
        </p:nvSpPr>
        <p:spPr bwMode="auto">
          <a:xfrm>
            <a:off x="4572000" y="5791200"/>
            <a:ext cx="1905000" cy="0"/>
          </a:xfrm>
          <a:prstGeom prst="line">
            <a:avLst/>
          </a:prstGeom>
          <a:noFill/>
          <a:ln w="9525">
            <a:solidFill>
              <a:schemeClr val="tx1"/>
            </a:solidFill>
            <a:round/>
            <a:headEnd/>
            <a:tailEnd/>
          </a:ln>
          <a:effectLst/>
        </p:spPr>
        <p:txBody>
          <a:bodyPr/>
          <a:lstStyle/>
          <a:p>
            <a:endParaRPr lang="en-US"/>
          </a:p>
        </p:txBody>
      </p:sp>
      <p:sp>
        <p:nvSpPr>
          <p:cNvPr id="771095" name="Oval 23"/>
          <p:cNvSpPr>
            <a:spLocks noChangeArrowheads="1"/>
          </p:cNvSpPr>
          <p:nvPr/>
        </p:nvSpPr>
        <p:spPr bwMode="auto">
          <a:xfrm>
            <a:off x="4343400" y="4343400"/>
            <a:ext cx="152400" cy="152400"/>
          </a:xfrm>
          <a:prstGeom prst="ellipse">
            <a:avLst/>
          </a:prstGeom>
          <a:solidFill>
            <a:srgbClr val="F80000"/>
          </a:solidFill>
          <a:ln w="9525">
            <a:solidFill>
              <a:schemeClr val="tx1"/>
            </a:solidFill>
            <a:round/>
            <a:headEnd/>
            <a:tailEnd/>
          </a:ln>
          <a:effectLst/>
        </p:spPr>
        <p:txBody>
          <a:bodyPr wrap="none" anchor="ctr"/>
          <a:lstStyle/>
          <a:p>
            <a:endParaRPr lang="en-US"/>
          </a:p>
        </p:txBody>
      </p:sp>
      <p:sp>
        <p:nvSpPr>
          <p:cNvPr id="771096" name="Oval 24"/>
          <p:cNvSpPr>
            <a:spLocks noChangeArrowheads="1"/>
          </p:cNvSpPr>
          <p:nvPr/>
        </p:nvSpPr>
        <p:spPr bwMode="auto">
          <a:xfrm>
            <a:off x="5486400" y="43434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71097" name="Oval 25"/>
          <p:cNvSpPr>
            <a:spLocks noChangeArrowheads="1"/>
          </p:cNvSpPr>
          <p:nvPr/>
        </p:nvSpPr>
        <p:spPr bwMode="auto">
          <a:xfrm>
            <a:off x="4495800" y="31242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71098" name="Oval 26"/>
          <p:cNvSpPr>
            <a:spLocks noChangeArrowheads="1"/>
          </p:cNvSpPr>
          <p:nvPr/>
        </p:nvSpPr>
        <p:spPr bwMode="auto">
          <a:xfrm>
            <a:off x="6477000" y="31242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71099" name="Oval 27"/>
          <p:cNvSpPr>
            <a:spLocks noChangeArrowheads="1"/>
          </p:cNvSpPr>
          <p:nvPr/>
        </p:nvSpPr>
        <p:spPr bwMode="auto">
          <a:xfrm>
            <a:off x="7543800" y="43434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71100" name="Oval 28"/>
          <p:cNvSpPr>
            <a:spLocks noChangeArrowheads="1"/>
          </p:cNvSpPr>
          <p:nvPr/>
        </p:nvSpPr>
        <p:spPr bwMode="auto">
          <a:xfrm>
            <a:off x="6400800" y="57150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71101" name="Oval 29"/>
          <p:cNvSpPr>
            <a:spLocks noChangeArrowheads="1"/>
          </p:cNvSpPr>
          <p:nvPr/>
        </p:nvSpPr>
        <p:spPr bwMode="auto">
          <a:xfrm>
            <a:off x="4495800" y="57150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71102" name="Oval 30"/>
          <p:cNvSpPr>
            <a:spLocks noChangeArrowheads="1"/>
          </p:cNvSpPr>
          <p:nvPr/>
        </p:nvSpPr>
        <p:spPr bwMode="auto">
          <a:xfrm>
            <a:off x="3124200" y="43434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71103" name="Oval 31"/>
          <p:cNvSpPr>
            <a:spLocks noChangeArrowheads="1"/>
          </p:cNvSpPr>
          <p:nvPr/>
        </p:nvSpPr>
        <p:spPr bwMode="auto">
          <a:xfrm>
            <a:off x="2438400" y="31242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71104" name="Oval 32"/>
          <p:cNvSpPr>
            <a:spLocks noChangeArrowheads="1"/>
          </p:cNvSpPr>
          <p:nvPr/>
        </p:nvSpPr>
        <p:spPr bwMode="auto">
          <a:xfrm>
            <a:off x="1371600" y="43434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71105" name="Oval 33"/>
          <p:cNvSpPr>
            <a:spLocks noChangeArrowheads="1"/>
          </p:cNvSpPr>
          <p:nvPr/>
        </p:nvSpPr>
        <p:spPr bwMode="auto">
          <a:xfrm>
            <a:off x="2362200" y="5715000"/>
            <a:ext cx="152400" cy="152400"/>
          </a:xfrm>
          <a:prstGeom prst="ellipse">
            <a:avLst/>
          </a:prstGeom>
          <a:solidFill>
            <a:srgbClr val="008000"/>
          </a:solidFill>
          <a:ln w="9525">
            <a:solidFill>
              <a:srgbClr val="008000"/>
            </a:solidFill>
            <a:round/>
            <a:headEnd/>
            <a:tailEnd/>
          </a:ln>
          <a:effectLst/>
        </p:spPr>
        <p:txBody>
          <a:bodyPr wrap="none" anchor="ctr"/>
          <a:lstStyle/>
          <a:p>
            <a:endParaRPr lang="en-US"/>
          </a:p>
        </p:txBody>
      </p:sp>
      <p:sp>
        <p:nvSpPr>
          <p:cNvPr id="771106" name="Text Box 34"/>
          <p:cNvSpPr txBox="1">
            <a:spLocks noChangeArrowheads="1"/>
          </p:cNvSpPr>
          <p:nvPr/>
        </p:nvSpPr>
        <p:spPr bwMode="auto">
          <a:xfrm>
            <a:off x="3108325" y="3851275"/>
            <a:ext cx="319088" cy="457200"/>
          </a:xfrm>
          <a:prstGeom prst="rect">
            <a:avLst/>
          </a:prstGeom>
          <a:noFill/>
          <a:ln w="9525">
            <a:noFill/>
            <a:miter lim="800000"/>
            <a:headEnd/>
            <a:tailEnd/>
          </a:ln>
          <a:effectLst/>
        </p:spPr>
        <p:txBody>
          <a:bodyPr wrap="none">
            <a:spAutoFit/>
          </a:bodyPr>
          <a:lstStyle/>
          <a:p>
            <a:r>
              <a:rPr lang="en-US"/>
              <a:t>a</a:t>
            </a:r>
          </a:p>
        </p:txBody>
      </p:sp>
      <p:sp>
        <p:nvSpPr>
          <p:cNvPr id="771107" name="Text Box 35"/>
          <p:cNvSpPr txBox="1">
            <a:spLocks noChangeArrowheads="1"/>
          </p:cNvSpPr>
          <p:nvPr/>
        </p:nvSpPr>
        <p:spPr bwMode="auto">
          <a:xfrm>
            <a:off x="5410200" y="3886200"/>
            <a:ext cx="319088" cy="457200"/>
          </a:xfrm>
          <a:prstGeom prst="rect">
            <a:avLst/>
          </a:prstGeom>
          <a:noFill/>
          <a:ln w="9525">
            <a:noFill/>
            <a:miter lim="800000"/>
            <a:headEnd/>
            <a:tailEnd/>
          </a:ln>
          <a:effectLst/>
        </p:spPr>
        <p:txBody>
          <a:bodyPr wrap="none">
            <a:spAutoFit/>
          </a:bodyPr>
          <a:lstStyle/>
          <a:p>
            <a:r>
              <a:rPr lang="en-US"/>
              <a:t>a</a:t>
            </a:r>
          </a:p>
        </p:txBody>
      </p:sp>
      <p:sp>
        <p:nvSpPr>
          <p:cNvPr id="771108" name="Text Box 36"/>
          <p:cNvSpPr txBox="1">
            <a:spLocks noChangeArrowheads="1"/>
          </p:cNvSpPr>
          <p:nvPr/>
        </p:nvSpPr>
        <p:spPr bwMode="auto">
          <a:xfrm>
            <a:off x="4343400" y="2743200"/>
            <a:ext cx="336550" cy="457200"/>
          </a:xfrm>
          <a:prstGeom prst="rect">
            <a:avLst/>
          </a:prstGeom>
          <a:noFill/>
          <a:ln w="9525">
            <a:noFill/>
            <a:miter lim="800000"/>
            <a:headEnd/>
            <a:tailEnd/>
          </a:ln>
          <a:effectLst/>
        </p:spPr>
        <p:txBody>
          <a:bodyPr wrap="none">
            <a:spAutoFit/>
          </a:bodyPr>
          <a:lstStyle/>
          <a:p>
            <a:r>
              <a:rPr lang="en-US"/>
              <a:t>b</a:t>
            </a:r>
          </a:p>
        </p:txBody>
      </p:sp>
      <p:sp>
        <p:nvSpPr>
          <p:cNvPr id="771109" name="Text Box 37"/>
          <p:cNvSpPr txBox="1">
            <a:spLocks noChangeArrowheads="1"/>
          </p:cNvSpPr>
          <p:nvPr/>
        </p:nvSpPr>
        <p:spPr bwMode="auto">
          <a:xfrm>
            <a:off x="4419600" y="5791200"/>
            <a:ext cx="336550" cy="457200"/>
          </a:xfrm>
          <a:prstGeom prst="rect">
            <a:avLst/>
          </a:prstGeom>
          <a:noFill/>
          <a:ln w="9525">
            <a:noFill/>
            <a:miter lim="800000"/>
            <a:headEnd/>
            <a:tailEnd/>
          </a:ln>
          <a:effectLst/>
        </p:spPr>
        <p:txBody>
          <a:bodyPr wrap="none">
            <a:spAutoFit/>
          </a:bodyPr>
          <a:lstStyle/>
          <a:p>
            <a:r>
              <a:rPr lang="en-US"/>
              <a:t>b</a:t>
            </a:r>
          </a:p>
        </p:txBody>
      </p:sp>
      <p:sp>
        <p:nvSpPr>
          <p:cNvPr id="771110" name="Text Box 38"/>
          <p:cNvSpPr txBox="1">
            <a:spLocks noChangeArrowheads="1"/>
          </p:cNvSpPr>
          <p:nvPr/>
        </p:nvSpPr>
        <p:spPr bwMode="auto">
          <a:xfrm>
            <a:off x="6324600" y="5791200"/>
            <a:ext cx="319088" cy="457200"/>
          </a:xfrm>
          <a:prstGeom prst="rect">
            <a:avLst/>
          </a:prstGeom>
          <a:noFill/>
          <a:ln w="9525">
            <a:noFill/>
            <a:miter lim="800000"/>
            <a:headEnd/>
            <a:tailEnd/>
          </a:ln>
          <a:effectLst/>
        </p:spPr>
        <p:txBody>
          <a:bodyPr wrap="none">
            <a:spAutoFit/>
          </a:bodyPr>
          <a:lstStyle/>
          <a:p>
            <a:r>
              <a:rPr lang="en-US"/>
              <a:t>c</a:t>
            </a:r>
          </a:p>
        </p:txBody>
      </p:sp>
      <p:sp>
        <p:nvSpPr>
          <p:cNvPr id="771111" name="Text Box 39"/>
          <p:cNvSpPr txBox="1">
            <a:spLocks noChangeArrowheads="1"/>
          </p:cNvSpPr>
          <p:nvPr/>
        </p:nvSpPr>
        <p:spPr bwMode="auto">
          <a:xfrm>
            <a:off x="2286000" y="5791200"/>
            <a:ext cx="319088" cy="457200"/>
          </a:xfrm>
          <a:prstGeom prst="rect">
            <a:avLst/>
          </a:prstGeom>
          <a:noFill/>
          <a:ln w="9525">
            <a:noFill/>
            <a:miter lim="800000"/>
            <a:headEnd/>
            <a:tailEnd/>
          </a:ln>
          <a:effectLst/>
        </p:spPr>
        <p:txBody>
          <a:bodyPr wrap="none">
            <a:spAutoFit/>
          </a:bodyPr>
          <a:lstStyle/>
          <a:p>
            <a:r>
              <a:rPr lang="en-US"/>
              <a:t>c</a:t>
            </a:r>
          </a:p>
        </p:txBody>
      </p:sp>
      <p:sp>
        <p:nvSpPr>
          <p:cNvPr id="771112" name="Text Box 40"/>
          <p:cNvSpPr txBox="1">
            <a:spLocks noChangeArrowheads="1"/>
          </p:cNvSpPr>
          <p:nvPr/>
        </p:nvSpPr>
        <p:spPr bwMode="auto">
          <a:xfrm>
            <a:off x="2362200" y="2743200"/>
            <a:ext cx="319088" cy="457200"/>
          </a:xfrm>
          <a:prstGeom prst="rect">
            <a:avLst/>
          </a:prstGeom>
          <a:noFill/>
          <a:ln w="9525">
            <a:noFill/>
            <a:miter lim="800000"/>
            <a:headEnd/>
            <a:tailEnd/>
          </a:ln>
          <a:effectLst/>
        </p:spPr>
        <p:txBody>
          <a:bodyPr wrap="none">
            <a:spAutoFit/>
          </a:bodyPr>
          <a:lstStyle/>
          <a:p>
            <a:r>
              <a:rPr lang="en-US"/>
              <a:t>c</a:t>
            </a:r>
          </a:p>
        </p:txBody>
      </p:sp>
      <p:sp>
        <p:nvSpPr>
          <p:cNvPr id="771113" name="Text Box 41"/>
          <p:cNvSpPr txBox="1">
            <a:spLocks noChangeArrowheads="1"/>
          </p:cNvSpPr>
          <p:nvPr/>
        </p:nvSpPr>
        <p:spPr bwMode="auto">
          <a:xfrm>
            <a:off x="6400800" y="2743200"/>
            <a:ext cx="319088" cy="457200"/>
          </a:xfrm>
          <a:prstGeom prst="rect">
            <a:avLst/>
          </a:prstGeom>
          <a:noFill/>
          <a:ln w="9525">
            <a:noFill/>
            <a:miter lim="800000"/>
            <a:headEnd/>
            <a:tailEnd/>
          </a:ln>
          <a:effectLst/>
        </p:spPr>
        <p:txBody>
          <a:bodyPr wrap="none">
            <a:spAutoFit/>
          </a:bodyPr>
          <a:lstStyle/>
          <a:p>
            <a:r>
              <a:rPr lang="en-US"/>
              <a:t>c</a:t>
            </a:r>
          </a:p>
        </p:txBody>
      </p:sp>
      <p:sp>
        <p:nvSpPr>
          <p:cNvPr id="771114" name="Text Box 42"/>
          <p:cNvSpPr txBox="1">
            <a:spLocks noChangeArrowheads="1"/>
          </p:cNvSpPr>
          <p:nvPr/>
        </p:nvSpPr>
        <p:spPr bwMode="auto">
          <a:xfrm>
            <a:off x="7620000" y="4191000"/>
            <a:ext cx="336550" cy="457200"/>
          </a:xfrm>
          <a:prstGeom prst="rect">
            <a:avLst/>
          </a:prstGeom>
          <a:noFill/>
          <a:ln w="9525">
            <a:noFill/>
            <a:miter lim="800000"/>
            <a:headEnd/>
            <a:tailEnd/>
          </a:ln>
          <a:effectLst/>
        </p:spPr>
        <p:txBody>
          <a:bodyPr wrap="none">
            <a:spAutoFit/>
          </a:bodyPr>
          <a:lstStyle/>
          <a:p>
            <a:r>
              <a:rPr lang="en-US"/>
              <a:t>d</a:t>
            </a:r>
          </a:p>
        </p:txBody>
      </p:sp>
      <p:sp>
        <p:nvSpPr>
          <p:cNvPr id="771115" name="Text Box 43"/>
          <p:cNvSpPr txBox="1">
            <a:spLocks noChangeArrowheads="1"/>
          </p:cNvSpPr>
          <p:nvPr/>
        </p:nvSpPr>
        <p:spPr bwMode="auto">
          <a:xfrm>
            <a:off x="1143000" y="4191000"/>
            <a:ext cx="336550" cy="457200"/>
          </a:xfrm>
          <a:prstGeom prst="rect">
            <a:avLst/>
          </a:prstGeom>
          <a:noFill/>
          <a:ln w="9525">
            <a:noFill/>
            <a:miter lim="800000"/>
            <a:headEnd/>
            <a:tailEnd/>
          </a:ln>
          <a:effectLst/>
        </p:spPr>
        <p:txBody>
          <a:bodyPr wrap="none">
            <a:spAutoFit/>
          </a:bodyPr>
          <a:lstStyle/>
          <a:p>
            <a:r>
              <a:rPr lang="en-US"/>
              <a:t>d</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80" name="Rectangle 4"/>
          <p:cNvSpPr>
            <a:spLocks noGrp="1" noChangeArrowheads="1"/>
          </p:cNvSpPr>
          <p:nvPr>
            <p:ph type="title"/>
          </p:nvPr>
        </p:nvSpPr>
        <p:spPr/>
        <p:txBody>
          <a:bodyPr/>
          <a:lstStyle/>
          <a:p>
            <a:r>
              <a:rPr lang="en-US" dirty="0"/>
              <a:t>Modified Butterfly Scheme</a:t>
            </a:r>
          </a:p>
        </p:txBody>
      </p:sp>
      <p:sp>
        <p:nvSpPr>
          <p:cNvPr id="766981" name="Rectangle 5"/>
          <p:cNvSpPr>
            <a:spLocks noGrp="1" noChangeArrowheads="1"/>
          </p:cNvSpPr>
          <p:nvPr>
            <p:ph type="body" idx="1"/>
          </p:nvPr>
        </p:nvSpPr>
        <p:spPr/>
        <p:txBody>
          <a:bodyPr/>
          <a:lstStyle/>
          <a:p>
            <a:r>
              <a:rPr lang="en-US" sz="2400" dirty="0"/>
              <a:t>The butterfly scheme must be modified to deal with edges with an endpoint of degree </a:t>
            </a:r>
            <a:r>
              <a:rPr lang="en-US" sz="2400" dirty="0">
                <a:sym typeface="Symbol" pitchFamily="18" charset="2"/>
              </a:rPr>
              <a:t> 6</a:t>
            </a:r>
          </a:p>
          <a:p>
            <a:r>
              <a:rPr lang="en-US" sz="2400" dirty="0">
                <a:sym typeface="Symbol" pitchFamily="18" charset="2"/>
              </a:rPr>
              <a:t>In that case, compute new vertex based on only the neighbors of the </a:t>
            </a:r>
            <a:r>
              <a:rPr lang="en-US" sz="2400" i="1" dirty="0">
                <a:sym typeface="Symbol" pitchFamily="18" charset="2"/>
              </a:rPr>
              <a:t>extraordinary </a:t>
            </a:r>
            <a:r>
              <a:rPr lang="en-US" sz="2400" dirty="0">
                <a:sym typeface="Symbol" pitchFamily="18" charset="2"/>
              </a:rPr>
              <a:t>vertex</a:t>
            </a:r>
          </a:p>
          <a:p>
            <a:r>
              <a:rPr lang="en-US" sz="2400" dirty="0">
                <a:sym typeface="Symbol" pitchFamily="18" charset="2"/>
              </a:rPr>
              <a:t>If an edge has two extraordinary endpoints, average the results from each endpoint to get the new endpoint</a:t>
            </a:r>
          </a:p>
          <a:p>
            <a:r>
              <a:rPr lang="en-US" sz="2400" dirty="0">
                <a:sym typeface="Symbol" pitchFamily="18" charset="2"/>
              </a:rPr>
              <a:t>The modified butterfly scheme is provably continuous about extraordinary vertices</a:t>
            </a:r>
          </a:p>
          <a:p>
            <a:pPr lvl="1"/>
            <a:r>
              <a:rPr lang="en-US" sz="2000" dirty="0">
                <a:sym typeface="Symbol" pitchFamily="18" charset="2"/>
              </a:rPr>
              <a:t>Proof formulates subdivision as a matrix operator and does </a:t>
            </a:r>
            <a:r>
              <a:rPr lang="en-US" sz="2000" dirty="0" err="1">
                <a:sym typeface="Symbol" pitchFamily="18" charset="2"/>
              </a:rPr>
              <a:t>eigen</a:t>
            </a:r>
            <a:r>
              <a:rPr lang="en-US" sz="2000" dirty="0">
                <a:sym typeface="Symbol" pitchFamily="18" charset="2"/>
              </a:rPr>
              <a:t>-analysis of subdivision matrix</a:t>
            </a:r>
          </a:p>
          <a:p>
            <a:endParaRPr lang="en-US" sz="2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US"/>
              <a:t>Modified Butterfly Scheme</a:t>
            </a:r>
          </a:p>
        </p:txBody>
      </p:sp>
      <p:sp>
        <p:nvSpPr>
          <p:cNvPr id="768003" name="Line 3"/>
          <p:cNvSpPr>
            <a:spLocks noChangeShapeType="1"/>
          </p:cNvSpPr>
          <p:nvPr/>
        </p:nvSpPr>
        <p:spPr bwMode="auto">
          <a:xfrm>
            <a:off x="1600200" y="3429000"/>
            <a:ext cx="1600200" cy="0"/>
          </a:xfrm>
          <a:prstGeom prst="line">
            <a:avLst/>
          </a:prstGeom>
          <a:noFill/>
          <a:ln w="9525">
            <a:solidFill>
              <a:schemeClr val="tx1"/>
            </a:solidFill>
            <a:round/>
            <a:headEnd/>
            <a:tailEnd/>
          </a:ln>
          <a:effectLst/>
        </p:spPr>
        <p:txBody>
          <a:bodyPr/>
          <a:lstStyle/>
          <a:p>
            <a:endParaRPr lang="en-US"/>
          </a:p>
        </p:txBody>
      </p:sp>
      <p:sp>
        <p:nvSpPr>
          <p:cNvPr id="768004" name="Line 4"/>
          <p:cNvSpPr>
            <a:spLocks noChangeShapeType="1"/>
          </p:cNvSpPr>
          <p:nvPr/>
        </p:nvSpPr>
        <p:spPr bwMode="auto">
          <a:xfrm flipV="1">
            <a:off x="1600200" y="2514600"/>
            <a:ext cx="1219200" cy="914400"/>
          </a:xfrm>
          <a:prstGeom prst="line">
            <a:avLst/>
          </a:prstGeom>
          <a:noFill/>
          <a:ln w="9525">
            <a:solidFill>
              <a:schemeClr val="tx1"/>
            </a:solidFill>
            <a:round/>
            <a:headEnd/>
            <a:tailEnd/>
          </a:ln>
          <a:effectLst/>
        </p:spPr>
        <p:txBody>
          <a:bodyPr/>
          <a:lstStyle/>
          <a:p>
            <a:endParaRPr lang="en-US"/>
          </a:p>
        </p:txBody>
      </p:sp>
      <p:sp>
        <p:nvSpPr>
          <p:cNvPr id="768005" name="Line 5"/>
          <p:cNvSpPr>
            <a:spLocks noChangeShapeType="1"/>
          </p:cNvSpPr>
          <p:nvPr/>
        </p:nvSpPr>
        <p:spPr bwMode="auto">
          <a:xfrm flipV="1">
            <a:off x="1600200" y="2209800"/>
            <a:ext cx="381000" cy="1219200"/>
          </a:xfrm>
          <a:prstGeom prst="line">
            <a:avLst/>
          </a:prstGeom>
          <a:noFill/>
          <a:ln w="9525">
            <a:solidFill>
              <a:schemeClr val="tx1"/>
            </a:solidFill>
            <a:round/>
            <a:headEnd/>
            <a:tailEnd/>
          </a:ln>
          <a:effectLst/>
        </p:spPr>
        <p:txBody>
          <a:bodyPr/>
          <a:lstStyle/>
          <a:p>
            <a:endParaRPr lang="en-US"/>
          </a:p>
        </p:txBody>
      </p:sp>
      <p:sp>
        <p:nvSpPr>
          <p:cNvPr id="768006" name="Line 6"/>
          <p:cNvSpPr>
            <a:spLocks noChangeShapeType="1"/>
          </p:cNvSpPr>
          <p:nvPr/>
        </p:nvSpPr>
        <p:spPr bwMode="auto">
          <a:xfrm flipH="1" flipV="1">
            <a:off x="1143000" y="2209800"/>
            <a:ext cx="457200" cy="1219200"/>
          </a:xfrm>
          <a:prstGeom prst="line">
            <a:avLst/>
          </a:prstGeom>
          <a:noFill/>
          <a:ln w="9525">
            <a:solidFill>
              <a:schemeClr val="tx1"/>
            </a:solidFill>
            <a:round/>
            <a:headEnd/>
            <a:tailEnd/>
          </a:ln>
          <a:effectLst/>
        </p:spPr>
        <p:txBody>
          <a:bodyPr/>
          <a:lstStyle/>
          <a:p>
            <a:endParaRPr lang="en-US"/>
          </a:p>
        </p:txBody>
      </p:sp>
      <p:sp>
        <p:nvSpPr>
          <p:cNvPr id="768007" name="Line 7"/>
          <p:cNvSpPr>
            <a:spLocks noChangeShapeType="1"/>
          </p:cNvSpPr>
          <p:nvPr/>
        </p:nvSpPr>
        <p:spPr bwMode="auto">
          <a:xfrm>
            <a:off x="1600200" y="3429000"/>
            <a:ext cx="1219200" cy="762000"/>
          </a:xfrm>
          <a:prstGeom prst="line">
            <a:avLst/>
          </a:prstGeom>
          <a:noFill/>
          <a:ln w="9525">
            <a:solidFill>
              <a:schemeClr val="tx1"/>
            </a:solidFill>
            <a:round/>
            <a:headEnd/>
            <a:tailEnd/>
          </a:ln>
          <a:effectLst/>
        </p:spPr>
        <p:txBody>
          <a:bodyPr/>
          <a:lstStyle/>
          <a:p>
            <a:endParaRPr lang="en-US"/>
          </a:p>
        </p:txBody>
      </p:sp>
      <p:sp>
        <p:nvSpPr>
          <p:cNvPr id="768008" name="Line 8"/>
          <p:cNvSpPr>
            <a:spLocks noChangeShapeType="1"/>
          </p:cNvSpPr>
          <p:nvPr/>
        </p:nvSpPr>
        <p:spPr bwMode="auto">
          <a:xfrm>
            <a:off x="1600200" y="3429000"/>
            <a:ext cx="228600" cy="1066800"/>
          </a:xfrm>
          <a:prstGeom prst="line">
            <a:avLst/>
          </a:prstGeom>
          <a:noFill/>
          <a:ln w="9525">
            <a:solidFill>
              <a:schemeClr val="tx1"/>
            </a:solidFill>
            <a:round/>
            <a:headEnd/>
            <a:tailEnd/>
          </a:ln>
          <a:effectLst/>
        </p:spPr>
        <p:txBody>
          <a:bodyPr/>
          <a:lstStyle/>
          <a:p>
            <a:endParaRPr lang="en-US"/>
          </a:p>
        </p:txBody>
      </p:sp>
      <p:sp>
        <p:nvSpPr>
          <p:cNvPr id="768009" name="Line 9"/>
          <p:cNvSpPr>
            <a:spLocks noChangeShapeType="1"/>
          </p:cNvSpPr>
          <p:nvPr/>
        </p:nvSpPr>
        <p:spPr bwMode="auto">
          <a:xfrm flipH="1">
            <a:off x="914400" y="3429000"/>
            <a:ext cx="685800" cy="990600"/>
          </a:xfrm>
          <a:prstGeom prst="line">
            <a:avLst/>
          </a:prstGeom>
          <a:noFill/>
          <a:ln w="9525">
            <a:solidFill>
              <a:schemeClr val="tx1"/>
            </a:solidFill>
            <a:round/>
            <a:headEnd/>
            <a:tailEnd/>
          </a:ln>
          <a:effectLst/>
        </p:spPr>
        <p:txBody>
          <a:bodyPr/>
          <a:lstStyle/>
          <a:p>
            <a:endParaRPr lang="en-US"/>
          </a:p>
        </p:txBody>
      </p:sp>
      <p:sp>
        <p:nvSpPr>
          <p:cNvPr id="768010" name="Line 10"/>
          <p:cNvSpPr>
            <a:spLocks noChangeShapeType="1"/>
          </p:cNvSpPr>
          <p:nvPr/>
        </p:nvSpPr>
        <p:spPr bwMode="auto">
          <a:xfrm>
            <a:off x="914400" y="4419600"/>
            <a:ext cx="914400" cy="76200"/>
          </a:xfrm>
          <a:prstGeom prst="line">
            <a:avLst/>
          </a:prstGeom>
          <a:noFill/>
          <a:ln w="9525">
            <a:solidFill>
              <a:schemeClr val="tx1"/>
            </a:solidFill>
            <a:round/>
            <a:headEnd/>
            <a:tailEnd/>
          </a:ln>
          <a:effectLst/>
        </p:spPr>
        <p:txBody>
          <a:bodyPr/>
          <a:lstStyle/>
          <a:p>
            <a:endParaRPr lang="en-US"/>
          </a:p>
        </p:txBody>
      </p:sp>
      <p:sp>
        <p:nvSpPr>
          <p:cNvPr id="768011" name="Line 11"/>
          <p:cNvSpPr>
            <a:spLocks noChangeShapeType="1"/>
          </p:cNvSpPr>
          <p:nvPr/>
        </p:nvSpPr>
        <p:spPr bwMode="auto">
          <a:xfrm flipV="1">
            <a:off x="1828800" y="4191000"/>
            <a:ext cx="990600" cy="304800"/>
          </a:xfrm>
          <a:prstGeom prst="line">
            <a:avLst/>
          </a:prstGeom>
          <a:noFill/>
          <a:ln w="9525">
            <a:solidFill>
              <a:schemeClr val="tx1"/>
            </a:solidFill>
            <a:round/>
            <a:headEnd/>
            <a:tailEnd/>
          </a:ln>
          <a:effectLst/>
        </p:spPr>
        <p:txBody>
          <a:bodyPr/>
          <a:lstStyle/>
          <a:p>
            <a:endParaRPr lang="en-US"/>
          </a:p>
        </p:txBody>
      </p:sp>
      <p:sp>
        <p:nvSpPr>
          <p:cNvPr id="768012" name="Line 12"/>
          <p:cNvSpPr>
            <a:spLocks noChangeShapeType="1"/>
          </p:cNvSpPr>
          <p:nvPr/>
        </p:nvSpPr>
        <p:spPr bwMode="auto">
          <a:xfrm flipV="1">
            <a:off x="2819400" y="3429000"/>
            <a:ext cx="381000" cy="762000"/>
          </a:xfrm>
          <a:prstGeom prst="line">
            <a:avLst/>
          </a:prstGeom>
          <a:noFill/>
          <a:ln w="9525">
            <a:solidFill>
              <a:schemeClr val="tx1"/>
            </a:solidFill>
            <a:round/>
            <a:headEnd/>
            <a:tailEnd/>
          </a:ln>
          <a:effectLst/>
        </p:spPr>
        <p:txBody>
          <a:bodyPr/>
          <a:lstStyle/>
          <a:p>
            <a:endParaRPr lang="en-US"/>
          </a:p>
        </p:txBody>
      </p:sp>
      <p:sp>
        <p:nvSpPr>
          <p:cNvPr id="768013" name="Line 13"/>
          <p:cNvSpPr>
            <a:spLocks noChangeShapeType="1"/>
          </p:cNvSpPr>
          <p:nvPr/>
        </p:nvSpPr>
        <p:spPr bwMode="auto">
          <a:xfrm flipH="1" flipV="1">
            <a:off x="2819400" y="2514600"/>
            <a:ext cx="381000" cy="914400"/>
          </a:xfrm>
          <a:prstGeom prst="line">
            <a:avLst/>
          </a:prstGeom>
          <a:noFill/>
          <a:ln w="9525">
            <a:solidFill>
              <a:schemeClr val="tx1"/>
            </a:solidFill>
            <a:round/>
            <a:headEnd/>
            <a:tailEnd/>
          </a:ln>
          <a:effectLst/>
        </p:spPr>
        <p:txBody>
          <a:bodyPr/>
          <a:lstStyle/>
          <a:p>
            <a:endParaRPr lang="en-US"/>
          </a:p>
        </p:txBody>
      </p:sp>
      <p:sp>
        <p:nvSpPr>
          <p:cNvPr id="768014" name="Line 14"/>
          <p:cNvSpPr>
            <a:spLocks noChangeShapeType="1"/>
          </p:cNvSpPr>
          <p:nvPr/>
        </p:nvSpPr>
        <p:spPr bwMode="auto">
          <a:xfrm flipH="1" flipV="1">
            <a:off x="1981200" y="2209800"/>
            <a:ext cx="838200" cy="304800"/>
          </a:xfrm>
          <a:prstGeom prst="line">
            <a:avLst/>
          </a:prstGeom>
          <a:noFill/>
          <a:ln w="9525">
            <a:solidFill>
              <a:schemeClr val="tx1"/>
            </a:solidFill>
            <a:round/>
            <a:headEnd/>
            <a:tailEnd/>
          </a:ln>
          <a:effectLst/>
        </p:spPr>
        <p:txBody>
          <a:bodyPr/>
          <a:lstStyle/>
          <a:p>
            <a:endParaRPr lang="en-US"/>
          </a:p>
        </p:txBody>
      </p:sp>
      <p:sp>
        <p:nvSpPr>
          <p:cNvPr id="768015" name="Line 15"/>
          <p:cNvSpPr>
            <a:spLocks noChangeShapeType="1"/>
          </p:cNvSpPr>
          <p:nvPr/>
        </p:nvSpPr>
        <p:spPr bwMode="auto">
          <a:xfrm flipH="1">
            <a:off x="1143000" y="2209800"/>
            <a:ext cx="838200" cy="0"/>
          </a:xfrm>
          <a:prstGeom prst="line">
            <a:avLst/>
          </a:prstGeom>
          <a:noFill/>
          <a:ln w="9525">
            <a:solidFill>
              <a:schemeClr val="tx1"/>
            </a:solidFill>
            <a:round/>
            <a:headEnd/>
            <a:tailEnd/>
          </a:ln>
          <a:effectLst/>
        </p:spPr>
        <p:txBody>
          <a:bodyPr/>
          <a:lstStyle/>
          <a:p>
            <a:endParaRPr lang="en-US"/>
          </a:p>
        </p:txBody>
      </p:sp>
      <p:sp>
        <p:nvSpPr>
          <p:cNvPr id="768016" name="Line 16"/>
          <p:cNvSpPr>
            <a:spLocks noChangeShapeType="1"/>
          </p:cNvSpPr>
          <p:nvPr/>
        </p:nvSpPr>
        <p:spPr bwMode="auto">
          <a:xfrm flipH="1">
            <a:off x="838200" y="2209800"/>
            <a:ext cx="304800" cy="381000"/>
          </a:xfrm>
          <a:prstGeom prst="line">
            <a:avLst/>
          </a:prstGeom>
          <a:noFill/>
          <a:ln w="9525">
            <a:solidFill>
              <a:schemeClr val="tx1"/>
            </a:solidFill>
            <a:round/>
            <a:headEnd/>
            <a:tailEnd/>
          </a:ln>
          <a:effectLst/>
        </p:spPr>
        <p:txBody>
          <a:bodyPr/>
          <a:lstStyle/>
          <a:p>
            <a:endParaRPr lang="en-US"/>
          </a:p>
        </p:txBody>
      </p:sp>
      <p:sp>
        <p:nvSpPr>
          <p:cNvPr id="768017" name="Line 17"/>
          <p:cNvSpPr>
            <a:spLocks noChangeShapeType="1"/>
          </p:cNvSpPr>
          <p:nvPr/>
        </p:nvSpPr>
        <p:spPr bwMode="auto">
          <a:xfrm flipH="1" flipV="1">
            <a:off x="609600" y="3886200"/>
            <a:ext cx="304800" cy="533400"/>
          </a:xfrm>
          <a:prstGeom prst="line">
            <a:avLst/>
          </a:prstGeom>
          <a:noFill/>
          <a:ln w="9525">
            <a:solidFill>
              <a:schemeClr val="tx1"/>
            </a:solidFill>
            <a:round/>
            <a:headEnd/>
            <a:tailEnd/>
          </a:ln>
          <a:effectLst/>
        </p:spPr>
        <p:txBody>
          <a:bodyPr/>
          <a:lstStyle/>
          <a:p>
            <a:endParaRPr lang="en-US"/>
          </a:p>
        </p:txBody>
      </p:sp>
      <p:sp>
        <p:nvSpPr>
          <p:cNvPr id="768018" name="Line 18"/>
          <p:cNvSpPr>
            <a:spLocks noChangeShapeType="1"/>
          </p:cNvSpPr>
          <p:nvPr/>
        </p:nvSpPr>
        <p:spPr bwMode="auto">
          <a:xfrm flipH="1" flipV="1">
            <a:off x="1143000" y="3048000"/>
            <a:ext cx="457200" cy="381000"/>
          </a:xfrm>
          <a:prstGeom prst="line">
            <a:avLst/>
          </a:prstGeom>
          <a:noFill/>
          <a:ln w="9525">
            <a:solidFill>
              <a:schemeClr val="tx1"/>
            </a:solidFill>
            <a:round/>
            <a:headEnd/>
            <a:tailEnd/>
          </a:ln>
          <a:effectLst/>
        </p:spPr>
        <p:txBody>
          <a:bodyPr/>
          <a:lstStyle/>
          <a:p>
            <a:endParaRPr lang="en-US"/>
          </a:p>
        </p:txBody>
      </p:sp>
      <p:sp>
        <p:nvSpPr>
          <p:cNvPr id="768019" name="Line 19"/>
          <p:cNvSpPr>
            <a:spLocks noChangeShapeType="1"/>
          </p:cNvSpPr>
          <p:nvPr/>
        </p:nvSpPr>
        <p:spPr bwMode="auto">
          <a:xfrm flipH="1">
            <a:off x="990600" y="3429000"/>
            <a:ext cx="609600" cy="152400"/>
          </a:xfrm>
          <a:prstGeom prst="line">
            <a:avLst/>
          </a:prstGeom>
          <a:noFill/>
          <a:ln w="9525">
            <a:solidFill>
              <a:schemeClr val="tx1"/>
            </a:solidFill>
            <a:round/>
            <a:headEnd/>
            <a:tailEnd/>
          </a:ln>
          <a:effectLst/>
        </p:spPr>
        <p:txBody>
          <a:bodyPr/>
          <a:lstStyle/>
          <a:p>
            <a:endParaRPr lang="en-US"/>
          </a:p>
        </p:txBody>
      </p:sp>
      <p:sp>
        <p:nvSpPr>
          <p:cNvPr id="768020" name="Oval 20"/>
          <p:cNvSpPr>
            <a:spLocks noChangeArrowheads="1"/>
          </p:cNvSpPr>
          <p:nvPr/>
        </p:nvSpPr>
        <p:spPr bwMode="auto">
          <a:xfrm>
            <a:off x="1524000" y="33528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8021" name="Oval 21"/>
          <p:cNvSpPr>
            <a:spLocks noChangeArrowheads="1"/>
          </p:cNvSpPr>
          <p:nvPr/>
        </p:nvSpPr>
        <p:spPr bwMode="auto">
          <a:xfrm>
            <a:off x="1752600" y="44196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8022" name="Oval 22"/>
          <p:cNvSpPr>
            <a:spLocks noChangeArrowheads="1"/>
          </p:cNvSpPr>
          <p:nvPr/>
        </p:nvSpPr>
        <p:spPr bwMode="auto">
          <a:xfrm>
            <a:off x="838200" y="43434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8023" name="Oval 23"/>
          <p:cNvSpPr>
            <a:spLocks noChangeArrowheads="1"/>
          </p:cNvSpPr>
          <p:nvPr/>
        </p:nvSpPr>
        <p:spPr bwMode="auto">
          <a:xfrm>
            <a:off x="2743200" y="41148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8024" name="Oval 24"/>
          <p:cNvSpPr>
            <a:spLocks noChangeArrowheads="1"/>
          </p:cNvSpPr>
          <p:nvPr/>
        </p:nvSpPr>
        <p:spPr bwMode="auto">
          <a:xfrm>
            <a:off x="3124200" y="33528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8025" name="Oval 25"/>
          <p:cNvSpPr>
            <a:spLocks noChangeArrowheads="1"/>
          </p:cNvSpPr>
          <p:nvPr/>
        </p:nvSpPr>
        <p:spPr bwMode="auto">
          <a:xfrm>
            <a:off x="2743200" y="24384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8026" name="Oval 26"/>
          <p:cNvSpPr>
            <a:spLocks noChangeArrowheads="1"/>
          </p:cNvSpPr>
          <p:nvPr/>
        </p:nvSpPr>
        <p:spPr bwMode="auto">
          <a:xfrm>
            <a:off x="1905000" y="21336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8027" name="Oval 27"/>
          <p:cNvSpPr>
            <a:spLocks noChangeArrowheads="1"/>
          </p:cNvSpPr>
          <p:nvPr/>
        </p:nvSpPr>
        <p:spPr bwMode="auto">
          <a:xfrm>
            <a:off x="1066800" y="2133600"/>
            <a:ext cx="152400" cy="152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68028" name="Line 28"/>
          <p:cNvSpPr>
            <a:spLocks noChangeShapeType="1"/>
          </p:cNvSpPr>
          <p:nvPr/>
        </p:nvSpPr>
        <p:spPr bwMode="auto">
          <a:xfrm flipV="1">
            <a:off x="3200400" y="2819400"/>
            <a:ext cx="381000" cy="609600"/>
          </a:xfrm>
          <a:prstGeom prst="line">
            <a:avLst/>
          </a:prstGeom>
          <a:noFill/>
          <a:ln w="9525">
            <a:solidFill>
              <a:schemeClr val="tx1"/>
            </a:solidFill>
            <a:round/>
            <a:headEnd/>
            <a:tailEnd/>
          </a:ln>
          <a:effectLst/>
        </p:spPr>
        <p:txBody>
          <a:bodyPr/>
          <a:lstStyle/>
          <a:p>
            <a:endParaRPr lang="en-US"/>
          </a:p>
        </p:txBody>
      </p:sp>
      <p:sp>
        <p:nvSpPr>
          <p:cNvPr id="768029" name="Line 29"/>
          <p:cNvSpPr>
            <a:spLocks noChangeShapeType="1"/>
          </p:cNvSpPr>
          <p:nvPr/>
        </p:nvSpPr>
        <p:spPr bwMode="auto">
          <a:xfrm>
            <a:off x="3200400" y="3429000"/>
            <a:ext cx="609600" cy="0"/>
          </a:xfrm>
          <a:prstGeom prst="line">
            <a:avLst/>
          </a:prstGeom>
          <a:noFill/>
          <a:ln w="9525">
            <a:solidFill>
              <a:schemeClr val="tx1"/>
            </a:solidFill>
            <a:round/>
            <a:headEnd/>
            <a:tailEnd/>
          </a:ln>
          <a:effectLst/>
        </p:spPr>
        <p:txBody>
          <a:bodyPr/>
          <a:lstStyle/>
          <a:p>
            <a:endParaRPr lang="en-US"/>
          </a:p>
        </p:txBody>
      </p:sp>
      <p:sp>
        <p:nvSpPr>
          <p:cNvPr id="768030" name="Line 30"/>
          <p:cNvSpPr>
            <a:spLocks noChangeShapeType="1"/>
          </p:cNvSpPr>
          <p:nvPr/>
        </p:nvSpPr>
        <p:spPr bwMode="auto">
          <a:xfrm>
            <a:off x="3200400" y="3429000"/>
            <a:ext cx="228600" cy="609600"/>
          </a:xfrm>
          <a:prstGeom prst="line">
            <a:avLst/>
          </a:prstGeom>
          <a:noFill/>
          <a:ln w="9525">
            <a:solidFill>
              <a:schemeClr val="tx1"/>
            </a:solidFill>
            <a:round/>
            <a:headEnd/>
            <a:tailEnd/>
          </a:ln>
          <a:effectLst/>
        </p:spPr>
        <p:txBody>
          <a:bodyPr/>
          <a:lstStyle/>
          <a:p>
            <a:endParaRPr lang="en-US"/>
          </a:p>
        </p:txBody>
      </p:sp>
      <p:sp>
        <p:nvSpPr>
          <p:cNvPr id="768031" name="Oval 31"/>
          <p:cNvSpPr>
            <a:spLocks noChangeArrowheads="1"/>
          </p:cNvSpPr>
          <p:nvPr/>
        </p:nvSpPr>
        <p:spPr bwMode="auto">
          <a:xfrm>
            <a:off x="2438400" y="3352800"/>
            <a:ext cx="152400" cy="152400"/>
          </a:xfrm>
          <a:prstGeom prst="ellipse">
            <a:avLst/>
          </a:prstGeom>
          <a:solidFill>
            <a:srgbClr val="F80000"/>
          </a:solidFill>
          <a:ln w="9525">
            <a:solidFill>
              <a:srgbClr val="F80000"/>
            </a:solidFill>
            <a:round/>
            <a:headEnd/>
            <a:tailEnd/>
          </a:ln>
          <a:effectLst/>
        </p:spPr>
        <p:txBody>
          <a:bodyPr wrap="none" anchor="ctr"/>
          <a:lstStyle/>
          <a:p>
            <a:endParaRPr lang="en-US"/>
          </a:p>
        </p:txBody>
      </p:sp>
      <p:sp>
        <p:nvSpPr>
          <p:cNvPr id="768032" name="Text Box 32"/>
          <p:cNvSpPr txBox="1">
            <a:spLocks noChangeArrowheads="1"/>
          </p:cNvSpPr>
          <p:nvPr/>
        </p:nvSpPr>
        <p:spPr bwMode="auto">
          <a:xfrm>
            <a:off x="1203325" y="3089275"/>
            <a:ext cx="319088" cy="457200"/>
          </a:xfrm>
          <a:prstGeom prst="rect">
            <a:avLst/>
          </a:prstGeom>
          <a:noFill/>
          <a:ln w="9525">
            <a:noFill/>
            <a:miter lim="800000"/>
            <a:headEnd/>
            <a:tailEnd/>
          </a:ln>
          <a:effectLst/>
        </p:spPr>
        <p:txBody>
          <a:bodyPr wrap="none">
            <a:spAutoFit/>
          </a:bodyPr>
          <a:lstStyle/>
          <a:p>
            <a:r>
              <a:rPr lang="en-US" i="1"/>
              <a:t>v</a:t>
            </a:r>
          </a:p>
        </p:txBody>
      </p:sp>
      <p:sp>
        <p:nvSpPr>
          <p:cNvPr id="768033" name="Text Box 33"/>
          <p:cNvSpPr txBox="1">
            <a:spLocks noChangeArrowheads="1"/>
          </p:cNvSpPr>
          <p:nvPr/>
        </p:nvSpPr>
        <p:spPr bwMode="auto">
          <a:xfrm>
            <a:off x="3276600" y="2971800"/>
            <a:ext cx="420688" cy="457200"/>
          </a:xfrm>
          <a:prstGeom prst="rect">
            <a:avLst/>
          </a:prstGeom>
          <a:noFill/>
          <a:ln w="9525">
            <a:noFill/>
            <a:miter lim="800000"/>
            <a:headEnd/>
            <a:tailEnd/>
          </a:ln>
          <a:effectLst/>
        </p:spPr>
        <p:txBody>
          <a:bodyPr wrap="none">
            <a:spAutoFit/>
          </a:bodyPr>
          <a:lstStyle/>
          <a:p>
            <a:r>
              <a:rPr lang="en-US" i="1"/>
              <a:t>e</a:t>
            </a:r>
            <a:r>
              <a:rPr lang="en-US" baseline="-25000"/>
              <a:t>0</a:t>
            </a:r>
          </a:p>
        </p:txBody>
      </p:sp>
      <p:sp>
        <p:nvSpPr>
          <p:cNvPr id="768034" name="Text Box 34"/>
          <p:cNvSpPr txBox="1">
            <a:spLocks noChangeArrowheads="1"/>
          </p:cNvSpPr>
          <p:nvPr/>
        </p:nvSpPr>
        <p:spPr bwMode="auto">
          <a:xfrm>
            <a:off x="2819400" y="2209800"/>
            <a:ext cx="420688" cy="457200"/>
          </a:xfrm>
          <a:prstGeom prst="rect">
            <a:avLst/>
          </a:prstGeom>
          <a:noFill/>
          <a:ln w="9525">
            <a:noFill/>
            <a:miter lim="800000"/>
            <a:headEnd/>
            <a:tailEnd/>
          </a:ln>
          <a:effectLst/>
        </p:spPr>
        <p:txBody>
          <a:bodyPr wrap="none">
            <a:spAutoFit/>
          </a:bodyPr>
          <a:lstStyle/>
          <a:p>
            <a:r>
              <a:rPr lang="en-US" i="1"/>
              <a:t>e</a:t>
            </a:r>
            <a:r>
              <a:rPr lang="en-US" baseline="-25000"/>
              <a:t>1</a:t>
            </a:r>
          </a:p>
        </p:txBody>
      </p:sp>
      <p:sp>
        <p:nvSpPr>
          <p:cNvPr id="768035" name="Text Box 35"/>
          <p:cNvSpPr txBox="1">
            <a:spLocks noChangeArrowheads="1"/>
          </p:cNvSpPr>
          <p:nvPr/>
        </p:nvSpPr>
        <p:spPr bwMode="auto">
          <a:xfrm>
            <a:off x="1981200" y="1828800"/>
            <a:ext cx="420688" cy="457200"/>
          </a:xfrm>
          <a:prstGeom prst="rect">
            <a:avLst/>
          </a:prstGeom>
          <a:noFill/>
          <a:ln w="9525">
            <a:noFill/>
            <a:miter lim="800000"/>
            <a:headEnd/>
            <a:tailEnd/>
          </a:ln>
          <a:effectLst/>
        </p:spPr>
        <p:txBody>
          <a:bodyPr wrap="none">
            <a:spAutoFit/>
          </a:bodyPr>
          <a:lstStyle/>
          <a:p>
            <a:r>
              <a:rPr lang="en-US" i="1"/>
              <a:t>e</a:t>
            </a:r>
            <a:r>
              <a:rPr lang="en-US" baseline="-25000"/>
              <a:t>2</a:t>
            </a:r>
          </a:p>
        </p:txBody>
      </p:sp>
      <p:sp>
        <p:nvSpPr>
          <p:cNvPr id="768036" name="Text Box 36"/>
          <p:cNvSpPr txBox="1">
            <a:spLocks noChangeArrowheads="1"/>
          </p:cNvSpPr>
          <p:nvPr/>
        </p:nvSpPr>
        <p:spPr bwMode="auto">
          <a:xfrm>
            <a:off x="1066800" y="1752600"/>
            <a:ext cx="420688" cy="457200"/>
          </a:xfrm>
          <a:prstGeom prst="rect">
            <a:avLst/>
          </a:prstGeom>
          <a:noFill/>
          <a:ln w="9525">
            <a:noFill/>
            <a:miter lim="800000"/>
            <a:headEnd/>
            <a:tailEnd/>
          </a:ln>
          <a:effectLst/>
        </p:spPr>
        <p:txBody>
          <a:bodyPr wrap="none">
            <a:spAutoFit/>
          </a:bodyPr>
          <a:lstStyle/>
          <a:p>
            <a:r>
              <a:rPr lang="en-US" i="1"/>
              <a:t>e</a:t>
            </a:r>
            <a:r>
              <a:rPr lang="en-US" baseline="-25000"/>
              <a:t>3</a:t>
            </a:r>
          </a:p>
        </p:txBody>
      </p:sp>
      <p:sp>
        <p:nvSpPr>
          <p:cNvPr id="768037" name="Text Box 37"/>
          <p:cNvSpPr txBox="1">
            <a:spLocks noChangeArrowheads="1"/>
          </p:cNvSpPr>
          <p:nvPr/>
        </p:nvSpPr>
        <p:spPr bwMode="auto">
          <a:xfrm>
            <a:off x="2819400" y="4038600"/>
            <a:ext cx="623888" cy="457200"/>
          </a:xfrm>
          <a:prstGeom prst="rect">
            <a:avLst/>
          </a:prstGeom>
          <a:noFill/>
          <a:ln w="9525">
            <a:noFill/>
            <a:miter lim="800000"/>
            <a:headEnd/>
            <a:tailEnd/>
          </a:ln>
          <a:effectLst/>
        </p:spPr>
        <p:txBody>
          <a:bodyPr wrap="none">
            <a:spAutoFit/>
          </a:bodyPr>
          <a:lstStyle/>
          <a:p>
            <a:r>
              <a:rPr lang="en-US" i="1"/>
              <a:t>e</a:t>
            </a:r>
            <a:r>
              <a:rPr lang="en-US" i="1" baseline="-25000"/>
              <a:t>N</a:t>
            </a:r>
            <a:r>
              <a:rPr lang="en-US" baseline="-25000"/>
              <a:t>-1</a:t>
            </a:r>
          </a:p>
        </p:txBody>
      </p:sp>
      <p:sp>
        <p:nvSpPr>
          <p:cNvPr id="768038" name="Text Box 38"/>
          <p:cNvSpPr txBox="1">
            <a:spLocks noChangeArrowheads="1"/>
          </p:cNvSpPr>
          <p:nvPr/>
        </p:nvSpPr>
        <p:spPr bwMode="auto">
          <a:xfrm>
            <a:off x="1752600" y="4419600"/>
            <a:ext cx="623888" cy="457200"/>
          </a:xfrm>
          <a:prstGeom prst="rect">
            <a:avLst/>
          </a:prstGeom>
          <a:noFill/>
          <a:ln w="9525">
            <a:noFill/>
            <a:miter lim="800000"/>
            <a:headEnd/>
            <a:tailEnd/>
          </a:ln>
          <a:effectLst/>
        </p:spPr>
        <p:txBody>
          <a:bodyPr wrap="none">
            <a:spAutoFit/>
          </a:bodyPr>
          <a:lstStyle/>
          <a:p>
            <a:r>
              <a:rPr lang="en-US" i="1"/>
              <a:t>e</a:t>
            </a:r>
            <a:r>
              <a:rPr lang="en-US" i="1" baseline="-25000"/>
              <a:t>N</a:t>
            </a:r>
            <a:r>
              <a:rPr lang="en-US" baseline="-25000"/>
              <a:t>-2</a:t>
            </a:r>
          </a:p>
        </p:txBody>
      </p:sp>
      <p:sp>
        <p:nvSpPr>
          <p:cNvPr id="768039" name="Text Box 39"/>
          <p:cNvSpPr txBox="1">
            <a:spLocks noChangeArrowheads="1"/>
          </p:cNvSpPr>
          <p:nvPr/>
        </p:nvSpPr>
        <p:spPr bwMode="auto">
          <a:xfrm>
            <a:off x="838200" y="4343400"/>
            <a:ext cx="623888" cy="457200"/>
          </a:xfrm>
          <a:prstGeom prst="rect">
            <a:avLst/>
          </a:prstGeom>
          <a:noFill/>
          <a:ln w="9525">
            <a:noFill/>
            <a:miter lim="800000"/>
            <a:headEnd/>
            <a:tailEnd/>
          </a:ln>
          <a:effectLst/>
        </p:spPr>
        <p:txBody>
          <a:bodyPr wrap="none">
            <a:spAutoFit/>
          </a:bodyPr>
          <a:lstStyle/>
          <a:p>
            <a:r>
              <a:rPr lang="en-US" i="1"/>
              <a:t>e</a:t>
            </a:r>
            <a:r>
              <a:rPr lang="en-US" i="1" baseline="-25000"/>
              <a:t>N</a:t>
            </a:r>
            <a:r>
              <a:rPr lang="en-US" baseline="-25000"/>
              <a:t>-3</a:t>
            </a:r>
          </a:p>
        </p:txBody>
      </p:sp>
      <p:graphicFrame>
        <p:nvGraphicFramePr>
          <p:cNvPr id="768040" name="Object 40"/>
          <p:cNvGraphicFramePr>
            <a:graphicFrameLocks noChangeAspect="1"/>
          </p:cNvGraphicFramePr>
          <p:nvPr/>
        </p:nvGraphicFramePr>
        <p:xfrm>
          <a:off x="3962400" y="2819400"/>
          <a:ext cx="4953000" cy="2362200"/>
        </p:xfrm>
        <a:graphic>
          <a:graphicData uri="http://schemas.openxmlformats.org/presentationml/2006/ole">
            <mc:AlternateContent xmlns:mc="http://schemas.openxmlformats.org/markup-compatibility/2006">
              <mc:Choice xmlns:v="urn:schemas-microsoft-com:vml" Requires="v">
                <p:oleObj name="Equation" r:id="rId2" imgW="3111480" imgH="1600200" progId="Equation.3">
                  <p:embed/>
                </p:oleObj>
              </mc:Choice>
              <mc:Fallback>
                <p:oleObj name="Equation" r:id="rId2" imgW="3111480" imgH="16002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2819400"/>
                        <a:ext cx="4953000" cy="236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68041" name="Text Box 41"/>
          <p:cNvSpPr txBox="1">
            <a:spLocks noChangeArrowheads="1"/>
          </p:cNvSpPr>
          <p:nvPr/>
        </p:nvSpPr>
        <p:spPr bwMode="auto">
          <a:xfrm>
            <a:off x="4114800" y="2133600"/>
            <a:ext cx="3598863" cy="457200"/>
          </a:xfrm>
          <a:prstGeom prst="rect">
            <a:avLst/>
          </a:prstGeom>
          <a:noFill/>
          <a:ln w="9525">
            <a:noFill/>
            <a:miter lim="800000"/>
            <a:headEnd/>
            <a:tailEnd/>
          </a:ln>
          <a:effectLst/>
        </p:spPr>
        <p:txBody>
          <a:bodyPr wrap="none">
            <a:spAutoFit/>
          </a:bodyPr>
          <a:lstStyle/>
          <a:p>
            <a:r>
              <a:rPr lang="en-US" i="1"/>
              <a:t>v</a:t>
            </a:r>
            <a:r>
              <a:rPr lang="en-US"/>
              <a:t> is the extraordinary vertex</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11/30/04</a:t>
            </a:r>
          </a:p>
        </p:txBody>
      </p:sp>
      <p:sp>
        <p:nvSpPr>
          <p:cNvPr id="5" name="Footer Placeholder 4"/>
          <p:cNvSpPr>
            <a:spLocks noGrp="1"/>
          </p:cNvSpPr>
          <p:nvPr>
            <p:ph type="ftr" sz="quarter" idx="11"/>
          </p:nvPr>
        </p:nvSpPr>
        <p:spPr/>
        <p:txBody>
          <a:bodyPr/>
          <a:lstStyle/>
          <a:p>
            <a:r>
              <a:rPr lang="en-US"/>
              <a:t>© University of Wisconsin, CS559 Fall 2004</a:t>
            </a:r>
          </a:p>
        </p:txBody>
      </p:sp>
      <p:sp>
        <p:nvSpPr>
          <p:cNvPr id="772098" name="Rectangle 2"/>
          <p:cNvSpPr>
            <a:spLocks noGrp="1" noChangeArrowheads="1"/>
          </p:cNvSpPr>
          <p:nvPr>
            <p:ph type="title"/>
          </p:nvPr>
        </p:nvSpPr>
        <p:spPr/>
        <p:txBody>
          <a:bodyPr/>
          <a:lstStyle/>
          <a:p>
            <a:r>
              <a:rPr lang="en-US"/>
              <a:t>Boundaries</a:t>
            </a:r>
          </a:p>
        </p:txBody>
      </p:sp>
      <p:sp>
        <p:nvSpPr>
          <p:cNvPr id="772099" name="Rectangle 3"/>
          <p:cNvSpPr>
            <a:spLocks noGrp="1" noChangeArrowheads="1"/>
          </p:cNvSpPr>
          <p:nvPr>
            <p:ph type="body" idx="1"/>
          </p:nvPr>
        </p:nvSpPr>
        <p:spPr/>
        <p:txBody>
          <a:bodyPr/>
          <a:lstStyle/>
          <a:p>
            <a:r>
              <a:rPr lang="en-US" sz="2400" dirty="0"/>
              <a:t>Meshes with boundaries, or sharp edges, pose problems</a:t>
            </a:r>
          </a:p>
          <a:p>
            <a:r>
              <a:rPr lang="en-US" sz="2400" dirty="0"/>
              <a:t>Boundaries are simpler: split edges on the boundary, but do not move the new vertex – place it at the edge midpoint</a:t>
            </a:r>
          </a:p>
          <a:p>
            <a:pPr lvl="1"/>
            <a:r>
              <a:rPr lang="en-US" sz="2000" dirty="0"/>
              <a:t>Vertices on the boundary will probably be extraordinary</a:t>
            </a:r>
          </a:p>
          <a:p>
            <a:r>
              <a:rPr lang="en-US" sz="2400" dirty="0"/>
              <a:t>Sharp corners need special rules – beyond our scope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5C70D-611C-4365-83A4-922AFCC55E4A}"/>
              </a:ext>
            </a:extLst>
          </p:cNvPr>
          <p:cNvSpPr>
            <a:spLocks noGrp="1"/>
          </p:cNvSpPr>
          <p:nvPr>
            <p:ph type="title"/>
          </p:nvPr>
        </p:nvSpPr>
        <p:spPr>
          <a:xfrm>
            <a:off x="0" y="-9525"/>
            <a:ext cx="9144000" cy="6867525"/>
          </a:xfrm>
          <a:solidFill>
            <a:schemeClr val="accent1"/>
          </a:solidFill>
        </p:spPr>
        <p:txBody>
          <a:bodyPr/>
          <a:lstStyle/>
          <a:p>
            <a:endParaRPr lang="en-US" dirty="0">
              <a:noFill/>
            </a:endParaRPr>
          </a:p>
        </p:txBody>
      </p:sp>
      <p:sp>
        <p:nvSpPr>
          <p:cNvPr id="3" name="Slide Number Placeholder 2">
            <a:extLst>
              <a:ext uri="{FF2B5EF4-FFF2-40B4-BE49-F238E27FC236}">
                <a16:creationId xmlns:a16="http://schemas.microsoft.com/office/drawing/2014/main" id="{CB8EDECC-8D54-483F-9012-10854FED16C5}"/>
              </a:ext>
            </a:extLst>
          </p:cNvPr>
          <p:cNvSpPr>
            <a:spLocks noGrp="1"/>
          </p:cNvSpPr>
          <p:nvPr>
            <p:ph type="sldNum" sz="quarter" idx="12"/>
          </p:nvPr>
        </p:nvSpPr>
        <p:spPr/>
        <p:txBody>
          <a:bodyPr/>
          <a:lstStyle/>
          <a:p>
            <a:fld id="{B1256FC4-4315-4C46-9870-1CC822852738}" type="slidenum">
              <a:rPr lang="en-US" smtClean="0"/>
              <a:pPr/>
              <a:t>5</a:t>
            </a:fld>
            <a:endParaRPr lang="en-US"/>
          </a:p>
        </p:txBody>
      </p:sp>
      <p:pic>
        <p:nvPicPr>
          <p:cNvPr id="7170" name="Picture 2" descr="Simple rigging concept feature">
            <a:extLst>
              <a:ext uri="{FF2B5EF4-FFF2-40B4-BE49-F238E27FC236}">
                <a16:creationId xmlns:a16="http://schemas.microsoft.com/office/drawing/2014/main" id="{4FB76B6C-2BDB-40A0-B583-D4873593B4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76325"/>
            <a:ext cx="9190137" cy="47053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832DC41E-2AD6-4209-B902-663E2B6A50F7}"/>
              </a:ext>
            </a:extLst>
          </p:cNvPr>
          <p:cNvSpPr/>
          <p:nvPr/>
        </p:nvSpPr>
        <p:spPr>
          <a:xfrm>
            <a:off x="-46137" y="6553200"/>
            <a:ext cx="6705600" cy="276999"/>
          </a:xfrm>
          <a:prstGeom prst="rect">
            <a:avLst/>
          </a:prstGeom>
        </p:spPr>
        <p:txBody>
          <a:bodyPr wrap="square">
            <a:spAutoFit/>
          </a:bodyPr>
          <a:lstStyle/>
          <a:p>
            <a:r>
              <a:rPr lang="en-US" sz="1200" dirty="0"/>
              <a:t>https://www.youtube.com/watch?v=TOMEtLJUyXY</a:t>
            </a:r>
          </a:p>
        </p:txBody>
      </p:sp>
      <p:sp>
        <p:nvSpPr>
          <p:cNvPr id="5" name="Rectangle 4">
            <a:extLst>
              <a:ext uri="{FF2B5EF4-FFF2-40B4-BE49-F238E27FC236}">
                <a16:creationId xmlns:a16="http://schemas.microsoft.com/office/drawing/2014/main" id="{39DBB00F-995B-43E5-A52D-B3213F33BFD6}"/>
              </a:ext>
            </a:extLst>
          </p:cNvPr>
          <p:cNvSpPr/>
          <p:nvPr/>
        </p:nvSpPr>
        <p:spPr>
          <a:xfrm>
            <a:off x="3223154" y="5781675"/>
            <a:ext cx="2743828" cy="369332"/>
          </a:xfrm>
          <a:prstGeom prst="rect">
            <a:avLst/>
          </a:prstGeom>
        </p:spPr>
        <p:txBody>
          <a:bodyPr wrap="none">
            <a:spAutoFit/>
          </a:bodyPr>
          <a:lstStyle/>
          <a:p>
            <a:r>
              <a:rPr lang="en-US" dirty="0"/>
              <a:t>Animating a character</a:t>
            </a:r>
          </a:p>
        </p:txBody>
      </p:sp>
    </p:spTree>
    <p:extLst>
      <p:ext uri="{BB962C8B-B14F-4D97-AF65-F5344CB8AC3E}">
        <p14:creationId xmlns:p14="http://schemas.microsoft.com/office/powerpoint/2010/main" val="7074094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6" name="Rectangle 2"/>
          <p:cNvSpPr>
            <a:spLocks noGrp="1" noChangeArrowheads="1"/>
          </p:cNvSpPr>
          <p:nvPr>
            <p:ph type="title"/>
          </p:nvPr>
        </p:nvSpPr>
        <p:spPr/>
        <p:txBody>
          <a:bodyPr/>
          <a:lstStyle/>
          <a:p>
            <a:r>
              <a:rPr lang="en-US"/>
              <a:t>Modified Butterfly Example</a:t>
            </a:r>
          </a:p>
        </p:txBody>
      </p:sp>
      <p:sp>
        <p:nvSpPr>
          <p:cNvPr id="769027" name="Rectangle 3"/>
          <p:cNvSpPr>
            <a:spLocks noGrp="1" noChangeArrowheads="1"/>
          </p:cNvSpPr>
          <p:nvPr>
            <p:ph type="body" idx="1"/>
          </p:nvPr>
        </p:nvSpPr>
        <p:spPr>
          <a:xfrm>
            <a:off x="533400" y="1600200"/>
            <a:ext cx="4660900" cy="4343400"/>
          </a:xfrm>
        </p:spPr>
        <p:txBody>
          <a:bodyPr/>
          <a:lstStyle/>
          <a:p>
            <a:r>
              <a:rPr lang="en-US" dirty="0"/>
              <a:t>Notes:</a:t>
            </a:r>
          </a:p>
          <a:p>
            <a:pPr lvl="1"/>
            <a:r>
              <a:rPr lang="en-US" sz="2400" dirty="0"/>
              <a:t>The mesh is uniform everywhere except the original vertices</a:t>
            </a:r>
          </a:p>
          <a:p>
            <a:pPr lvl="1"/>
            <a:r>
              <a:rPr lang="en-US" sz="2400" dirty="0"/>
              <a:t>It interpolates the original vertices</a:t>
            </a:r>
          </a:p>
          <a:p>
            <a:pPr lvl="1"/>
            <a:r>
              <a:rPr lang="en-US" sz="2400" dirty="0"/>
              <a:t>It has smoothed out the underlying mesh</a:t>
            </a:r>
          </a:p>
        </p:txBody>
      </p:sp>
      <p:pic>
        <p:nvPicPr>
          <p:cNvPr id="769028" name="Picture 4" descr="butterfly"/>
          <p:cNvPicPr>
            <a:picLocks noChangeAspect="1" noChangeArrowheads="1"/>
          </p:cNvPicPr>
          <p:nvPr/>
        </p:nvPicPr>
        <p:blipFill>
          <a:blip r:embed="rId2" cstate="print"/>
          <a:srcRect/>
          <a:stretch>
            <a:fillRect/>
          </a:stretch>
        </p:blipFill>
        <p:spPr bwMode="auto">
          <a:xfrm>
            <a:off x="5105400" y="1524000"/>
            <a:ext cx="3409950" cy="458628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0114" name="Rectangle 2"/>
          <p:cNvSpPr>
            <a:spLocks noGrp="1" noChangeArrowheads="1"/>
          </p:cNvSpPr>
          <p:nvPr>
            <p:ph type="title"/>
          </p:nvPr>
        </p:nvSpPr>
        <p:spPr/>
        <p:txBody>
          <a:bodyPr/>
          <a:lstStyle/>
          <a:p>
            <a:r>
              <a:rPr lang="en-US"/>
              <a:t>Hierarchical Modeling</a:t>
            </a:r>
          </a:p>
        </p:txBody>
      </p:sp>
      <p:sp>
        <p:nvSpPr>
          <p:cNvPr id="730115" name="Rectangle 3"/>
          <p:cNvSpPr>
            <a:spLocks noGrp="1" noChangeArrowheads="1"/>
          </p:cNvSpPr>
          <p:nvPr>
            <p:ph type="body" idx="1"/>
          </p:nvPr>
        </p:nvSpPr>
        <p:spPr>
          <a:xfrm>
            <a:off x="489099" y="1621466"/>
            <a:ext cx="6324600" cy="4343400"/>
          </a:xfrm>
        </p:spPr>
        <p:txBody>
          <a:bodyPr/>
          <a:lstStyle/>
          <a:p>
            <a:r>
              <a:rPr lang="en-US" sz="2400" dirty="0"/>
              <a:t>Hierarchical model: Group of meshes related by a tree (or graph) structure</a:t>
            </a:r>
          </a:p>
          <a:p>
            <a:pPr lvl="1"/>
            <a:r>
              <a:rPr lang="en-US" sz="2000" dirty="0"/>
              <a:t>Properties of children are derived from their parents</a:t>
            </a:r>
          </a:p>
          <a:p>
            <a:pPr lvl="1"/>
            <a:r>
              <a:rPr lang="en-US" sz="2000" dirty="0"/>
              <a:t>Most useful for animating polygonal meshes</a:t>
            </a:r>
          </a:p>
          <a:p>
            <a:r>
              <a:rPr lang="en-US" sz="2400" dirty="0"/>
              <a:t>Consider a walking (humanoid, classic) robot:</a:t>
            </a:r>
          </a:p>
          <a:p>
            <a:pPr lvl="1"/>
            <a:r>
              <a:rPr lang="en-US" sz="2000" dirty="0"/>
              <a:t>How would you move the robot around?</a:t>
            </a:r>
          </a:p>
          <a:p>
            <a:pPr lvl="1"/>
            <a:r>
              <a:rPr lang="en-US" sz="2000" dirty="0"/>
              <a:t>Does the entire robot move in the same way?</a:t>
            </a:r>
          </a:p>
          <a:p>
            <a:pPr lvl="1"/>
            <a:r>
              <a:rPr lang="en-US" sz="2000" dirty="0"/>
              <a:t>Does the position of one part of the robot depend on other parts?</a:t>
            </a:r>
          </a:p>
          <a:p>
            <a:pPr lvl="1"/>
            <a:endParaRPr lang="en-US" sz="2000" dirty="0"/>
          </a:p>
        </p:txBody>
      </p:sp>
      <p:sp>
        <p:nvSpPr>
          <p:cNvPr id="730116" name="Oval 4"/>
          <p:cNvSpPr>
            <a:spLocks noChangeArrowheads="1"/>
          </p:cNvSpPr>
          <p:nvPr/>
        </p:nvSpPr>
        <p:spPr bwMode="auto">
          <a:xfrm>
            <a:off x="7696200" y="2362200"/>
            <a:ext cx="457200" cy="457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30117" name="Rectangle 5"/>
          <p:cNvSpPr>
            <a:spLocks noChangeArrowheads="1"/>
          </p:cNvSpPr>
          <p:nvPr/>
        </p:nvSpPr>
        <p:spPr bwMode="auto">
          <a:xfrm>
            <a:off x="7696200" y="2819400"/>
            <a:ext cx="457200" cy="914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30118" name="Rectangle 6"/>
          <p:cNvSpPr>
            <a:spLocks noChangeArrowheads="1"/>
          </p:cNvSpPr>
          <p:nvPr/>
        </p:nvSpPr>
        <p:spPr bwMode="auto">
          <a:xfrm>
            <a:off x="7696200" y="3733800"/>
            <a:ext cx="152400" cy="762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30119" name="Rectangle 7"/>
          <p:cNvSpPr>
            <a:spLocks noChangeArrowheads="1"/>
          </p:cNvSpPr>
          <p:nvPr/>
        </p:nvSpPr>
        <p:spPr bwMode="auto">
          <a:xfrm>
            <a:off x="8001000" y="3733800"/>
            <a:ext cx="152400" cy="762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30120" name="Rectangle 8"/>
          <p:cNvSpPr>
            <a:spLocks noChangeArrowheads="1"/>
          </p:cNvSpPr>
          <p:nvPr/>
        </p:nvSpPr>
        <p:spPr bwMode="auto">
          <a:xfrm>
            <a:off x="8153400" y="2819400"/>
            <a:ext cx="533400" cy="152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30121" name="Rectangle 9"/>
          <p:cNvSpPr>
            <a:spLocks noChangeArrowheads="1"/>
          </p:cNvSpPr>
          <p:nvPr/>
        </p:nvSpPr>
        <p:spPr bwMode="auto">
          <a:xfrm>
            <a:off x="7162800" y="2819400"/>
            <a:ext cx="533400" cy="1524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30122" name="Oval 10"/>
          <p:cNvSpPr>
            <a:spLocks noChangeArrowheads="1"/>
          </p:cNvSpPr>
          <p:nvPr/>
        </p:nvSpPr>
        <p:spPr bwMode="auto">
          <a:xfrm>
            <a:off x="7620000" y="2819400"/>
            <a:ext cx="152400" cy="152400"/>
          </a:xfrm>
          <a:prstGeom prst="ellipse">
            <a:avLst/>
          </a:prstGeom>
          <a:solidFill>
            <a:srgbClr val="FF0000"/>
          </a:solidFill>
          <a:ln w="9525">
            <a:solidFill>
              <a:schemeClr val="tx1"/>
            </a:solidFill>
            <a:round/>
            <a:headEnd/>
            <a:tailEnd/>
          </a:ln>
          <a:effectLst/>
        </p:spPr>
        <p:txBody>
          <a:bodyPr wrap="none" anchor="ctr"/>
          <a:lstStyle/>
          <a:p>
            <a:endParaRPr lang="en-US"/>
          </a:p>
        </p:txBody>
      </p:sp>
      <p:sp>
        <p:nvSpPr>
          <p:cNvPr id="730123" name="Oval 11"/>
          <p:cNvSpPr>
            <a:spLocks noChangeArrowheads="1"/>
          </p:cNvSpPr>
          <p:nvPr/>
        </p:nvSpPr>
        <p:spPr bwMode="auto">
          <a:xfrm>
            <a:off x="8077200" y="2819400"/>
            <a:ext cx="152400" cy="152400"/>
          </a:xfrm>
          <a:prstGeom prst="ellipse">
            <a:avLst/>
          </a:prstGeom>
          <a:solidFill>
            <a:srgbClr val="FF0000"/>
          </a:solidFill>
          <a:ln w="9525">
            <a:solidFill>
              <a:schemeClr val="tx1"/>
            </a:solidFill>
            <a:round/>
            <a:headEnd/>
            <a:tailEnd/>
          </a:ln>
          <a:effectLst/>
        </p:spPr>
        <p:txBody>
          <a:bodyPr wrap="none" anchor="ctr"/>
          <a:lstStyle/>
          <a:p>
            <a:endParaRPr lang="en-US"/>
          </a:p>
        </p:txBody>
      </p:sp>
      <p:sp>
        <p:nvSpPr>
          <p:cNvPr id="730124" name="Oval 12"/>
          <p:cNvSpPr>
            <a:spLocks noChangeArrowheads="1"/>
          </p:cNvSpPr>
          <p:nvPr/>
        </p:nvSpPr>
        <p:spPr bwMode="auto">
          <a:xfrm>
            <a:off x="8001000" y="3657600"/>
            <a:ext cx="152400" cy="152400"/>
          </a:xfrm>
          <a:prstGeom prst="ellipse">
            <a:avLst/>
          </a:prstGeom>
          <a:solidFill>
            <a:srgbClr val="FF0000"/>
          </a:solidFill>
          <a:ln w="9525">
            <a:solidFill>
              <a:schemeClr val="tx1"/>
            </a:solidFill>
            <a:round/>
            <a:headEnd/>
            <a:tailEnd/>
          </a:ln>
          <a:effectLst/>
        </p:spPr>
        <p:txBody>
          <a:bodyPr wrap="none" anchor="ctr"/>
          <a:lstStyle/>
          <a:p>
            <a:endParaRPr lang="en-US"/>
          </a:p>
        </p:txBody>
      </p:sp>
      <p:sp>
        <p:nvSpPr>
          <p:cNvPr id="730125" name="Oval 13"/>
          <p:cNvSpPr>
            <a:spLocks noChangeArrowheads="1"/>
          </p:cNvSpPr>
          <p:nvPr/>
        </p:nvSpPr>
        <p:spPr bwMode="auto">
          <a:xfrm>
            <a:off x="7696200" y="3657600"/>
            <a:ext cx="152400" cy="152400"/>
          </a:xfrm>
          <a:prstGeom prst="ellipse">
            <a:avLst/>
          </a:prstGeom>
          <a:solidFill>
            <a:srgbClr val="FF0000"/>
          </a:solidFill>
          <a:ln w="9525">
            <a:solidFill>
              <a:schemeClr val="tx1"/>
            </a:solidFill>
            <a:round/>
            <a:headEnd/>
            <a:tailEnd/>
          </a:ln>
          <a:effectLst/>
        </p:spPr>
        <p:txBody>
          <a:bodyPr wrap="none" anchor="ctr"/>
          <a:lstStyle/>
          <a:p>
            <a:endParaRPr lang="en-US"/>
          </a:p>
        </p:txBody>
      </p:sp>
      <p:sp>
        <p:nvSpPr>
          <p:cNvPr id="730126" name="Oval 14"/>
          <p:cNvSpPr>
            <a:spLocks noChangeArrowheads="1"/>
          </p:cNvSpPr>
          <p:nvPr/>
        </p:nvSpPr>
        <p:spPr bwMode="auto">
          <a:xfrm>
            <a:off x="7848600" y="2743200"/>
            <a:ext cx="152400" cy="152400"/>
          </a:xfrm>
          <a:prstGeom prst="ellipse">
            <a:avLst/>
          </a:prstGeom>
          <a:solidFill>
            <a:srgbClr val="FF0000"/>
          </a:solidFill>
          <a:ln w="9525">
            <a:solidFill>
              <a:schemeClr val="tx1"/>
            </a:solidFill>
            <a:round/>
            <a:headEnd/>
            <a:tailEnd/>
          </a:ln>
          <a:effectLst/>
        </p:spPr>
        <p:txBody>
          <a:bodyPr wrap="none" anchor="ct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1138" name="Rectangle 2"/>
          <p:cNvSpPr>
            <a:spLocks noGrp="1" noChangeArrowheads="1"/>
          </p:cNvSpPr>
          <p:nvPr>
            <p:ph type="title"/>
          </p:nvPr>
        </p:nvSpPr>
        <p:spPr/>
        <p:txBody>
          <a:bodyPr/>
          <a:lstStyle/>
          <a:p>
            <a:r>
              <a:rPr lang="en-US"/>
              <a:t>Hierarchical Model Example</a:t>
            </a:r>
          </a:p>
        </p:txBody>
      </p:sp>
      <p:sp>
        <p:nvSpPr>
          <p:cNvPr id="731139" name="Rectangle 3" descr="Light downward diagonal"/>
          <p:cNvSpPr>
            <a:spLocks noChangeArrowheads="1"/>
          </p:cNvSpPr>
          <p:nvPr/>
        </p:nvSpPr>
        <p:spPr bwMode="auto">
          <a:xfrm>
            <a:off x="533400" y="1981200"/>
            <a:ext cx="990600" cy="1905000"/>
          </a:xfrm>
          <a:prstGeom prst="rect">
            <a:avLst/>
          </a:prstGeom>
          <a:pattFill prst="ltDnDiag">
            <a:fgClr>
              <a:schemeClr val="tx1"/>
            </a:fgClr>
            <a:bgClr>
              <a:schemeClr val="bg1"/>
            </a:bgClr>
          </a:pattFill>
          <a:ln w="9525">
            <a:solidFill>
              <a:schemeClr val="tx1"/>
            </a:solidFill>
            <a:miter lim="800000"/>
            <a:headEnd/>
            <a:tailEnd/>
          </a:ln>
          <a:effectLst/>
        </p:spPr>
        <p:txBody>
          <a:bodyPr wrap="none" anchor="ctr"/>
          <a:lstStyle/>
          <a:p>
            <a:endParaRPr lang="en-US"/>
          </a:p>
        </p:txBody>
      </p:sp>
      <p:sp>
        <p:nvSpPr>
          <p:cNvPr id="731140" name="Rectangle 4"/>
          <p:cNvSpPr>
            <a:spLocks noChangeArrowheads="1"/>
          </p:cNvSpPr>
          <p:nvPr/>
        </p:nvSpPr>
        <p:spPr bwMode="auto">
          <a:xfrm rot="2769127">
            <a:off x="673100" y="2617788"/>
            <a:ext cx="1447800" cy="304800"/>
          </a:xfrm>
          <a:prstGeom prst="rect">
            <a:avLst/>
          </a:prstGeom>
          <a:solidFill>
            <a:schemeClr val="bg2"/>
          </a:solidFill>
          <a:ln w="9525">
            <a:solidFill>
              <a:schemeClr val="tx1"/>
            </a:solidFill>
            <a:miter lim="800000"/>
            <a:headEnd/>
            <a:tailEnd/>
          </a:ln>
          <a:effectLst/>
        </p:spPr>
        <p:txBody>
          <a:bodyPr wrap="none" anchor="ctr"/>
          <a:lstStyle/>
          <a:p>
            <a:endParaRPr lang="en-US"/>
          </a:p>
        </p:txBody>
      </p:sp>
      <p:sp>
        <p:nvSpPr>
          <p:cNvPr id="731141" name="Oval 5"/>
          <p:cNvSpPr>
            <a:spLocks noChangeArrowheads="1"/>
          </p:cNvSpPr>
          <p:nvPr/>
        </p:nvSpPr>
        <p:spPr bwMode="auto">
          <a:xfrm>
            <a:off x="990600" y="2362200"/>
            <a:ext cx="76200" cy="76200"/>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731142" name="Rectangle 6"/>
          <p:cNvSpPr>
            <a:spLocks noChangeArrowheads="1"/>
          </p:cNvSpPr>
          <p:nvPr/>
        </p:nvSpPr>
        <p:spPr bwMode="auto">
          <a:xfrm>
            <a:off x="1676400" y="3048000"/>
            <a:ext cx="1219200" cy="228600"/>
          </a:xfrm>
          <a:prstGeom prst="rect">
            <a:avLst/>
          </a:prstGeom>
          <a:solidFill>
            <a:schemeClr val="folHlink"/>
          </a:solidFill>
          <a:ln w="9525">
            <a:solidFill>
              <a:schemeClr val="tx1"/>
            </a:solidFill>
            <a:miter lim="800000"/>
            <a:headEnd/>
            <a:tailEnd/>
          </a:ln>
          <a:effectLst/>
        </p:spPr>
        <p:txBody>
          <a:bodyPr wrap="none" anchor="ctr"/>
          <a:lstStyle/>
          <a:p>
            <a:endParaRPr lang="en-US"/>
          </a:p>
        </p:txBody>
      </p:sp>
      <p:sp>
        <p:nvSpPr>
          <p:cNvPr id="731143" name="Oval 7"/>
          <p:cNvSpPr>
            <a:spLocks noChangeArrowheads="1"/>
          </p:cNvSpPr>
          <p:nvPr/>
        </p:nvSpPr>
        <p:spPr bwMode="auto">
          <a:xfrm>
            <a:off x="1752600" y="3124200"/>
            <a:ext cx="76200" cy="76200"/>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731144" name="Text Box 8"/>
          <p:cNvSpPr txBox="1">
            <a:spLocks noChangeArrowheads="1"/>
          </p:cNvSpPr>
          <p:nvPr/>
        </p:nvSpPr>
        <p:spPr bwMode="auto">
          <a:xfrm>
            <a:off x="2667000" y="1676400"/>
            <a:ext cx="1298689" cy="584775"/>
          </a:xfrm>
          <a:prstGeom prst="rect">
            <a:avLst/>
          </a:prstGeom>
          <a:noFill/>
          <a:ln w="9525">
            <a:solidFill>
              <a:schemeClr val="tx1"/>
            </a:solidFill>
            <a:miter lim="800000"/>
            <a:headEnd/>
            <a:tailEnd/>
          </a:ln>
          <a:effectLst/>
        </p:spPr>
        <p:txBody>
          <a:bodyPr wrap="none">
            <a:spAutoFit/>
          </a:bodyPr>
          <a:lstStyle/>
          <a:p>
            <a:r>
              <a:rPr lang="en-US" sz="1600" dirty="0"/>
              <a:t>Move body</a:t>
            </a:r>
          </a:p>
          <a:p>
            <a:r>
              <a:rPr lang="en-US" sz="1600" dirty="0"/>
              <a:t>Draw body</a:t>
            </a:r>
          </a:p>
        </p:txBody>
      </p:sp>
      <p:sp>
        <p:nvSpPr>
          <p:cNvPr id="731145" name="Text Box 9"/>
          <p:cNvSpPr txBox="1">
            <a:spLocks noChangeArrowheads="1"/>
          </p:cNvSpPr>
          <p:nvPr/>
        </p:nvSpPr>
        <p:spPr bwMode="auto">
          <a:xfrm>
            <a:off x="2209800" y="2590800"/>
            <a:ext cx="998991" cy="338554"/>
          </a:xfrm>
          <a:prstGeom prst="rect">
            <a:avLst/>
          </a:prstGeom>
          <a:noFill/>
          <a:ln w="9525">
            <a:noFill/>
            <a:miter lim="800000"/>
            <a:headEnd/>
            <a:tailEnd/>
          </a:ln>
          <a:effectLst/>
        </p:spPr>
        <p:txBody>
          <a:bodyPr wrap="none">
            <a:spAutoFit/>
          </a:bodyPr>
          <a:lstStyle/>
          <a:p>
            <a:r>
              <a:rPr lang="en-US" sz="1600" dirty="0"/>
              <a:t>left arm</a:t>
            </a:r>
          </a:p>
        </p:txBody>
      </p:sp>
      <p:sp>
        <p:nvSpPr>
          <p:cNvPr id="731146" name="Line 10"/>
          <p:cNvSpPr>
            <a:spLocks noChangeShapeType="1"/>
          </p:cNvSpPr>
          <p:nvPr/>
        </p:nvSpPr>
        <p:spPr bwMode="auto">
          <a:xfrm>
            <a:off x="1028700" y="2419350"/>
            <a:ext cx="762000" cy="762000"/>
          </a:xfrm>
          <a:prstGeom prst="line">
            <a:avLst/>
          </a:prstGeom>
          <a:noFill/>
          <a:ln w="9525">
            <a:solidFill>
              <a:schemeClr val="tx1"/>
            </a:solidFill>
            <a:round/>
            <a:headEnd type="triangle" w="med" len="med"/>
            <a:tailEnd type="triangle" w="med" len="med"/>
          </a:ln>
          <a:effectLst/>
        </p:spPr>
        <p:txBody>
          <a:bodyPr/>
          <a:lstStyle/>
          <a:p>
            <a:endParaRPr lang="en-US"/>
          </a:p>
        </p:txBody>
      </p:sp>
      <p:sp>
        <p:nvSpPr>
          <p:cNvPr id="731147" name="Rectangle 11"/>
          <p:cNvSpPr>
            <a:spLocks noChangeArrowheads="1"/>
          </p:cNvSpPr>
          <p:nvPr/>
        </p:nvSpPr>
        <p:spPr bwMode="auto">
          <a:xfrm>
            <a:off x="1066800" y="2667000"/>
            <a:ext cx="381000" cy="457200"/>
          </a:xfrm>
          <a:prstGeom prst="rect">
            <a:avLst/>
          </a:prstGeom>
          <a:noFill/>
          <a:ln w="9525">
            <a:noFill/>
            <a:miter lim="800000"/>
            <a:headEnd/>
            <a:tailEnd/>
          </a:ln>
          <a:effectLst/>
        </p:spPr>
        <p:txBody>
          <a:bodyPr wrap="none" anchor="ctr"/>
          <a:lstStyle/>
          <a:p>
            <a:pPr algn="ctr"/>
            <a:r>
              <a:rPr lang="en-US" i="1" dirty="0"/>
              <a:t>l</a:t>
            </a:r>
          </a:p>
        </p:txBody>
      </p:sp>
      <p:sp>
        <p:nvSpPr>
          <p:cNvPr id="731148" name="Text Box 12"/>
          <p:cNvSpPr txBox="1">
            <a:spLocks noChangeArrowheads="1"/>
          </p:cNvSpPr>
          <p:nvPr/>
        </p:nvSpPr>
        <p:spPr bwMode="auto">
          <a:xfrm>
            <a:off x="3276600" y="2819400"/>
            <a:ext cx="2470356" cy="584775"/>
          </a:xfrm>
          <a:prstGeom prst="rect">
            <a:avLst/>
          </a:prstGeom>
          <a:noFill/>
          <a:ln w="9525">
            <a:solidFill>
              <a:schemeClr val="tx1"/>
            </a:solidFill>
            <a:miter lim="800000"/>
            <a:headEnd/>
            <a:tailEnd/>
          </a:ln>
          <a:effectLst/>
        </p:spPr>
        <p:txBody>
          <a:bodyPr wrap="none">
            <a:spAutoFit/>
          </a:bodyPr>
          <a:lstStyle/>
          <a:p>
            <a:r>
              <a:rPr lang="en-US" sz="1600"/>
              <a:t>Rotate about shoulder</a:t>
            </a:r>
          </a:p>
          <a:p>
            <a:r>
              <a:rPr lang="en-US" sz="1600"/>
              <a:t>Draw upper arm</a:t>
            </a:r>
          </a:p>
        </p:txBody>
      </p:sp>
      <p:sp>
        <p:nvSpPr>
          <p:cNvPr id="731149" name="Text Box 13"/>
          <p:cNvSpPr txBox="1">
            <a:spLocks noChangeArrowheads="1"/>
          </p:cNvSpPr>
          <p:nvPr/>
        </p:nvSpPr>
        <p:spPr bwMode="auto">
          <a:xfrm>
            <a:off x="3200400" y="3886200"/>
            <a:ext cx="2282825" cy="1077218"/>
          </a:xfrm>
          <a:prstGeom prst="rect">
            <a:avLst/>
          </a:prstGeom>
          <a:noFill/>
          <a:ln w="9525">
            <a:solidFill>
              <a:schemeClr val="tx1"/>
            </a:solidFill>
            <a:miter lim="800000"/>
            <a:headEnd/>
            <a:tailEnd/>
          </a:ln>
          <a:effectLst/>
        </p:spPr>
        <p:txBody>
          <a:bodyPr>
            <a:spAutoFit/>
          </a:bodyPr>
          <a:lstStyle/>
          <a:p>
            <a:r>
              <a:rPr lang="en-US" sz="1600" dirty="0"/>
              <a:t>Translate</a:t>
            </a:r>
            <a:r>
              <a:rPr lang="en-US" sz="1600" i="1" dirty="0"/>
              <a:t> (l,0,0)</a:t>
            </a:r>
          </a:p>
          <a:p>
            <a:r>
              <a:rPr lang="en-US" sz="1600" dirty="0"/>
              <a:t>Rotate about origin of lower arm</a:t>
            </a:r>
          </a:p>
          <a:p>
            <a:r>
              <a:rPr lang="en-US" sz="1600" dirty="0"/>
              <a:t>Draw lower arm</a:t>
            </a:r>
          </a:p>
        </p:txBody>
      </p:sp>
      <p:sp>
        <p:nvSpPr>
          <p:cNvPr id="731150" name="Text Box 14"/>
          <p:cNvSpPr txBox="1">
            <a:spLocks noChangeArrowheads="1"/>
          </p:cNvSpPr>
          <p:nvPr/>
        </p:nvSpPr>
        <p:spPr bwMode="auto">
          <a:xfrm>
            <a:off x="5791200" y="1981200"/>
            <a:ext cx="3200400" cy="2031325"/>
          </a:xfrm>
          <a:prstGeom prst="rect">
            <a:avLst/>
          </a:prstGeom>
          <a:noFill/>
          <a:ln w="9525">
            <a:noFill/>
            <a:miter lim="800000"/>
            <a:headEnd/>
            <a:tailEnd/>
          </a:ln>
          <a:effectLst/>
        </p:spPr>
        <p:txBody>
          <a:bodyPr>
            <a:spAutoFit/>
          </a:bodyPr>
          <a:lstStyle/>
          <a:p>
            <a:r>
              <a:rPr lang="en-US" dirty="0"/>
              <a:t>Important Point:</a:t>
            </a:r>
          </a:p>
          <a:p>
            <a:pPr>
              <a:buFontTx/>
              <a:buChar char="•"/>
            </a:pPr>
            <a:r>
              <a:rPr lang="en-US" dirty="0"/>
              <a:t>Every node has its own local coordinate system.</a:t>
            </a:r>
          </a:p>
          <a:p>
            <a:pPr>
              <a:buFontTx/>
              <a:buChar char="•"/>
            </a:pPr>
            <a:r>
              <a:rPr lang="en-US" dirty="0"/>
              <a:t>This makes specifying transformations much </a:t>
            </a:r>
            <a:r>
              <a:rPr lang="en-US" dirty="0" err="1"/>
              <a:t>much</a:t>
            </a:r>
            <a:r>
              <a:rPr lang="en-US" dirty="0"/>
              <a:t> easier.</a:t>
            </a:r>
          </a:p>
          <a:p>
            <a:endParaRPr lang="en-US" dirty="0"/>
          </a:p>
        </p:txBody>
      </p:sp>
      <p:sp>
        <p:nvSpPr>
          <p:cNvPr id="731151" name="Line 15"/>
          <p:cNvSpPr>
            <a:spLocks noChangeShapeType="1"/>
          </p:cNvSpPr>
          <p:nvPr/>
        </p:nvSpPr>
        <p:spPr bwMode="auto">
          <a:xfrm flipH="1">
            <a:off x="4876800" y="3657600"/>
            <a:ext cx="762000" cy="304800"/>
          </a:xfrm>
          <a:prstGeom prst="line">
            <a:avLst/>
          </a:prstGeom>
          <a:noFill/>
          <a:ln w="9525">
            <a:solidFill>
              <a:schemeClr val="tx1"/>
            </a:solidFill>
            <a:round/>
            <a:headEnd/>
            <a:tailEnd type="triangle" w="med" len="med"/>
          </a:ln>
          <a:effectLst/>
        </p:spPr>
        <p:txBody>
          <a:bodyPr/>
          <a:lstStyle/>
          <a:p>
            <a:endParaRPr lang="en-US"/>
          </a:p>
        </p:txBody>
      </p:sp>
      <p:cxnSp>
        <p:nvCxnSpPr>
          <p:cNvPr id="731152" name="AutoShape 16"/>
          <p:cNvCxnSpPr>
            <a:cxnSpLocks noChangeShapeType="1"/>
            <a:stCxn id="731145" idx="0"/>
            <a:endCxn id="731144" idx="2"/>
          </p:cNvCxnSpPr>
          <p:nvPr/>
        </p:nvCxnSpPr>
        <p:spPr bwMode="auto">
          <a:xfrm rot="5400000" flipH="1" flipV="1">
            <a:off x="2848008" y="2122464"/>
            <a:ext cx="329625" cy="607049"/>
          </a:xfrm>
          <a:prstGeom prst="straightConnector1">
            <a:avLst/>
          </a:prstGeom>
          <a:noFill/>
          <a:ln w="9525">
            <a:solidFill>
              <a:schemeClr val="tx1"/>
            </a:solidFill>
            <a:round/>
            <a:headEnd/>
            <a:tailEnd/>
          </a:ln>
          <a:effectLst/>
        </p:spPr>
      </p:cxnSp>
      <p:cxnSp>
        <p:nvCxnSpPr>
          <p:cNvPr id="731153" name="AutoShape 17"/>
          <p:cNvCxnSpPr>
            <a:cxnSpLocks noChangeShapeType="1"/>
            <a:stCxn id="731149" idx="0"/>
            <a:endCxn id="731148" idx="2"/>
          </p:cNvCxnSpPr>
          <p:nvPr/>
        </p:nvCxnSpPr>
        <p:spPr bwMode="auto">
          <a:xfrm flipV="1">
            <a:off x="4341813" y="3404175"/>
            <a:ext cx="169965" cy="482025"/>
          </a:xfrm>
          <a:prstGeom prst="straightConnector1">
            <a:avLst/>
          </a:prstGeom>
          <a:noFill/>
          <a:ln w="9525">
            <a:solidFill>
              <a:schemeClr val="tx1"/>
            </a:solidFill>
            <a:round/>
            <a:headEnd/>
            <a:tailEnd/>
          </a:ln>
          <a:effectLst/>
        </p:spPr>
      </p:cxnSp>
      <p:cxnSp>
        <p:nvCxnSpPr>
          <p:cNvPr id="731154" name="AutoShape 18"/>
          <p:cNvCxnSpPr>
            <a:cxnSpLocks noChangeShapeType="1"/>
            <a:stCxn id="731148" idx="0"/>
            <a:endCxn id="731144" idx="2"/>
          </p:cNvCxnSpPr>
          <p:nvPr/>
        </p:nvCxnSpPr>
        <p:spPr bwMode="auto">
          <a:xfrm rot="16200000" flipV="1">
            <a:off x="3634950" y="1942571"/>
            <a:ext cx="558225" cy="1195433"/>
          </a:xfrm>
          <a:prstGeom prst="straightConnector1">
            <a:avLst/>
          </a:prstGeom>
          <a:noFill/>
          <a:ln w="9525">
            <a:solidFill>
              <a:schemeClr val="tx1"/>
            </a:solidFill>
            <a:round/>
            <a:headEnd/>
            <a:tailEnd/>
          </a:ln>
          <a:effectLst/>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162" name="Rectangle 2"/>
          <p:cNvSpPr>
            <a:spLocks noGrp="1" noChangeArrowheads="1"/>
          </p:cNvSpPr>
          <p:nvPr>
            <p:ph type="title"/>
          </p:nvPr>
        </p:nvSpPr>
        <p:spPr/>
        <p:txBody>
          <a:bodyPr/>
          <a:lstStyle/>
          <a:p>
            <a:r>
              <a:rPr lang="en-US"/>
              <a:t>Hierarchical Details</a:t>
            </a:r>
          </a:p>
        </p:txBody>
      </p:sp>
      <p:sp>
        <p:nvSpPr>
          <p:cNvPr id="732163" name="Rectangle 3"/>
          <p:cNvSpPr>
            <a:spLocks noGrp="1" noChangeArrowheads="1"/>
          </p:cNvSpPr>
          <p:nvPr>
            <p:ph type="body" idx="1"/>
          </p:nvPr>
        </p:nvSpPr>
        <p:spPr>
          <a:xfrm>
            <a:off x="566738" y="1752600"/>
            <a:ext cx="8272462" cy="4267200"/>
          </a:xfrm>
        </p:spPr>
        <p:txBody>
          <a:bodyPr/>
          <a:lstStyle/>
          <a:p>
            <a:r>
              <a:rPr lang="en-US" sz="2400" dirty="0"/>
              <a:t>Generally represented as a tree, with transformations and instances at any node</a:t>
            </a:r>
          </a:p>
          <a:p>
            <a:pPr lvl="1"/>
            <a:r>
              <a:rPr lang="en-US" sz="2000" dirty="0"/>
              <a:t>Can use a general graph, but resolving inheritance conflicts is a problem</a:t>
            </a:r>
          </a:p>
          <a:p>
            <a:r>
              <a:rPr lang="en-US" sz="2400" dirty="0"/>
              <a:t>Rendered by traversing the tree, applying the transformations, and rendering the instances</a:t>
            </a:r>
          </a:p>
          <a:p>
            <a:r>
              <a:rPr lang="en-US" sz="2400" dirty="0"/>
              <a:t>Particularly useful for animation</a:t>
            </a:r>
          </a:p>
          <a:p>
            <a:pPr lvl="1"/>
            <a:r>
              <a:rPr lang="en-US" sz="2000" dirty="0"/>
              <a:t>Human is a hierarchy of body, head, upper arm, lower arm, etc…</a:t>
            </a:r>
          </a:p>
          <a:p>
            <a:pPr lvl="1"/>
            <a:r>
              <a:rPr lang="en-US" sz="2000" dirty="0"/>
              <a:t>Animate by changing the transformations at the nodes</a:t>
            </a:r>
          </a:p>
          <a:p>
            <a:r>
              <a:rPr lang="en-US" sz="2400" dirty="0"/>
              <a:t>Other things can be inherited (colors, surface properties)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186" name="Rectangle 2"/>
          <p:cNvSpPr>
            <a:spLocks noGrp="1" noChangeArrowheads="1"/>
          </p:cNvSpPr>
          <p:nvPr>
            <p:ph type="title"/>
          </p:nvPr>
        </p:nvSpPr>
        <p:spPr/>
        <p:txBody>
          <a:bodyPr/>
          <a:lstStyle/>
          <a:p>
            <a:r>
              <a:rPr lang="en-US"/>
              <a:t>OpenGL Support</a:t>
            </a:r>
          </a:p>
        </p:txBody>
      </p:sp>
      <p:sp>
        <p:nvSpPr>
          <p:cNvPr id="733187" name="Rectangle 3"/>
          <p:cNvSpPr>
            <a:spLocks noGrp="1" noChangeArrowheads="1"/>
          </p:cNvSpPr>
          <p:nvPr>
            <p:ph type="body" idx="1"/>
          </p:nvPr>
        </p:nvSpPr>
        <p:spPr>
          <a:xfrm>
            <a:off x="566738" y="1752600"/>
            <a:ext cx="8348662" cy="4267200"/>
          </a:xfrm>
        </p:spPr>
        <p:txBody>
          <a:bodyPr/>
          <a:lstStyle/>
          <a:p>
            <a:r>
              <a:rPr lang="en-US" sz="2400" dirty="0"/>
              <a:t>OpenGL defines </a:t>
            </a:r>
            <a:br>
              <a:rPr lang="en-US" sz="2400" dirty="0"/>
            </a:br>
            <a:r>
              <a:rPr lang="en-US" sz="2400" b="1" dirty="0" err="1">
                <a:latin typeface="Courier New" pitchFamily="49" charset="0"/>
              </a:rPr>
              <a:t>glPushMatrix</a:t>
            </a:r>
            <a:r>
              <a:rPr lang="en-US" sz="2400" b="1" dirty="0">
                <a:latin typeface="Courier New" pitchFamily="49" charset="0"/>
              </a:rPr>
              <a:t>()</a:t>
            </a:r>
            <a:r>
              <a:rPr lang="en-US" sz="2400" dirty="0"/>
              <a:t>and </a:t>
            </a:r>
            <a:r>
              <a:rPr lang="en-US" sz="2400" b="1" dirty="0" err="1">
                <a:latin typeface="Courier New" pitchFamily="49" charset="0"/>
              </a:rPr>
              <a:t>glPopMatrix</a:t>
            </a:r>
            <a:r>
              <a:rPr lang="en-US" sz="2400" b="1" dirty="0">
                <a:latin typeface="Courier New" pitchFamily="49" charset="0"/>
              </a:rPr>
              <a:t>()</a:t>
            </a:r>
          </a:p>
          <a:p>
            <a:pPr lvl="1"/>
            <a:r>
              <a:rPr lang="en-US" sz="2000" dirty="0"/>
              <a:t>Takes the current matrix and pushes it onto a stack, or pops the matrix off the top of the stack and makes it the current matrix</a:t>
            </a:r>
          </a:p>
          <a:p>
            <a:pPr lvl="1"/>
            <a:r>
              <a:rPr lang="en-US" sz="2000" dirty="0"/>
              <a:t>Note: Pushing does not change the current matrix</a:t>
            </a:r>
          </a:p>
          <a:p>
            <a:r>
              <a:rPr lang="en-US" sz="2400" dirty="0"/>
              <a:t>Rendering a hierarchy (recursive):</a:t>
            </a:r>
          </a:p>
        </p:txBody>
      </p:sp>
      <p:sp>
        <p:nvSpPr>
          <p:cNvPr id="733188" name="Text Box 4"/>
          <p:cNvSpPr txBox="1">
            <a:spLocks noChangeArrowheads="1"/>
          </p:cNvSpPr>
          <p:nvPr/>
        </p:nvSpPr>
        <p:spPr bwMode="auto">
          <a:xfrm>
            <a:off x="2057400" y="4191000"/>
            <a:ext cx="5426075" cy="1739900"/>
          </a:xfrm>
          <a:prstGeom prst="rect">
            <a:avLst/>
          </a:prstGeom>
          <a:noFill/>
          <a:ln w="9525">
            <a:noFill/>
            <a:miter lim="800000"/>
            <a:headEnd/>
            <a:tailEnd/>
          </a:ln>
          <a:effectLst/>
        </p:spPr>
        <p:txBody>
          <a:bodyPr wrap="none">
            <a:spAutoFit/>
          </a:bodyPr>
          <a:lstStyle/>
          <a:p>
            <a:r>
              <a:rPr lang="en-US" sz="1800" b="1" dirty="0" err="1">
                <a:latin typeface="Courier New" pitchFamily="49" charset="0"/>
              </a:rPr>
              <a:t>RenderNode</a:t>
            </a:r>
            <a:r>
              <a:rPr lang="en-US" sz="1800" b="1" dirty="0">
                <a:latin typeface="Courier New" pitchFamily="49" charset="0"/>
              </a:rPr>
              <a:t>(tree)</a:t>
            </a:r>
          </a:p>
          <a:p>
            <a:r>
              <a:rPr lang="en-US" sz="1800" b="1" dirty="0">
                <a:latin typeface="Courier New" pitchFamily="49" charset="0"/>
              </a:rPr>
              <a:t>	</a:t>
            </a:r>
            <a:r>
              <a:rPr lang="en-US" sz="1800" b="1" dirty="0" err="1">
                <a:latin typeface="Courier New" pitchFamily="49" charset="0"/>
              </a:rPr>
              <a:t>glPushMatrix</a:t>
            </a:r>
            <a:r>
              <a:rPr lang="en-US" sz="1800" b="1" dirty="0">
                <a:latin typeface="Courier New" pitchFamily="49" charset="0"/>
              </a:rPr>
              <a:t>()</a:t>
            </a:r>
          </a:p>
          <a:p>
            <a:r>
              <a:rPr lang="en-US" sz="1800" b="1" dirty="0">
                <a:latin typeface="Courier New" pitchFamily="49" charset="0"/>
              </a:rPr>
              <a:t>		Apply node transformation</a:t>
            </a:r>
          </a:p>
          <a:p>
            <a:r>
              <a:rPr lang="en-US" sz="1800" b="1" dirty="0">
                <a:latin typeface="Courier New" pitchFamily="49" charset="0"/>
              </a:rPr>
              <a:t>		Draw node contents</a:t>
            </a:r>
          </a:p>
          <a:p>
            <a:r>
              <a:rPr lang="en-US" sz="1800" b="1" dirty="0">
                <a:latin typeface="Courier New" pitchFamily="49" charset="0"/>
              </a:rPr>
              <a:t>		</a:t>
            </a:r>
            <a:r>
              <a:rPr lang="en-US" sz="1800" b="1" dirty="0" err="1">
                <a:latin typeface="Courier New" pitchFamily="49" charset="0"/>
              </a:rPr>
              <a:t>RenderNode</a:t>
            </a:r>
            <a:r>
              <a:rPr lang="en-US" sz="1800" b="1" dirty="0">
                <a:latin typeface="Courier New" pitchFamily="49" charset="0"/>
              </a:rPr>
              <a:t>(children)</a:t>
            </a:r>
          </a:p>
          <a:p>
            <a:r>
              <a:rPr lang="en-US" sz="1800" b="1" dirty="0">
                <a:latin typeface="Courier New" pitchFamily="49" charset="0"/>
              </a:rPr>
              <a:t>	</a:t>
            </a:r>
            <a:r>
              <a:rPr lang="en-US" sz="1800" b="1" dirty="0" err="1">
                <a:latin typeface="Courier New" pitchFamily="49" charset="0"/>
              </a:rPr>
              <a:t>glPopMatrix</a:t>
            </a:r>
            <a:r>
              <a:rPr lang="en-US" sz="1800" b="1" dirty="0">
                <a:latin typeface="Courier New" pitchFamily="49" charset="0"/>
              </a:rPr>
              <a:t>()</a:t>
            </a:r>
          </a:p>
        </p:txBody>
      </p:sp>
    </p:spTree>
  </p:cSld>
  <p:clrMapOvr>
    <a:masterClrMapping/>
  </p:clrMapOvr>
</p:sld>
</file>

<file path=ppt/theme/theme1.xml><?xml version="1.0" encoding="utf-8"?>
<a:theme xmlns:a="http://schemas.openxmlformats.org/drawingml/2006/main" name="clothsimul">
  <a:themeElements>
    <a:clrScheme name="graphicsgroup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graphicsgroup">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raphicsgroup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graphicsgroup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graphicsgroup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graphicsgroup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graphicsgroup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graphicsgroup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graphicsgroup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graphicsgroup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graphicsgroup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clothsimul</Template>
  <TotalTime>10802</TotalTime>
  <Words>3668</Words>
  <Application>Microsoft Office PowerPoint</Application>
  <PresentationFormat>On-screen Show (4:3)</PresentationFormat>
  <Paragraphs>461</Paragraphs>
  <Slides>50</Slides>
  <Notes>26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60" baseType="lpstr">
      <vt:lpstr>Adobe Caslon Pro</vt:lpstr>
      <vt:lpstr>Adobe Caslon Pro Bold</vt:lpstr>
      <vt:lpstr>Calibri</vt:lpstr>
      <vt:lpstr>Courier New</vt:lpstr>
      <vt:lpstr>Microsoft Sans Serif</vt:lpstr>
      <vt:lpstr>Times New Roman</vt:lpstr>
      <vt:lpstr>Verdana</vt:lpstr>
      <vt:lpstr>Wingdings</vt:lpstr>
      <vt:lpstr>clothsimul</vt:lpstr>
      <vt:lpstr>Equation</vt:lpstr>
      <vt:lpstr>PowerPoint Presentation</vt:lpstr>
      <vt:lpstr>Last time</vt:lpstr>
      <vt:lpstr>Today</vt:lpstr>
      <vt:lpstr>Modeling Techniques</vt:lpstr>
      <vt:lpstr>PowerPoint Presentation</vt:lpstr>
      <vt:lpstr>Hierarchical Modeling</vt:lpstr>
      <vt:lpstr>Hierarchical Model Example</vt:lpstr>
      <vt:lpstr>Hierarchical Details</vt:lpstr>
      <vt:lpstr>OpenGL Support</vt:lpstr>
      <vt:lpstr>Instancing</vt:lpstr>
      <vt:lpstr>OpenGL Support</vt:lpstr>
      <vt:lpstr>More Display Lists</vt:lpstr>
      <vt:lpstr>Display Lists Good/Bad</vt:lpstr>
      <vt:lpstr>Parametric Instancing</vt:lpstr>
      <vt:lpstr>Rendering Instances</vt:lpstr>
      <vt:lpstr>Constructive Solid Geometry (CSG)</vt:lpstr>
      <vt:lpstr>CSG Example</vt:lpstr>
      <vt:lpstr>Sweep Objects</vt:lpstr>
      <vt:lpstr>Rendering Sweeps</vt:lpstr>
      <vt:lpstr>Rendering Sweeps</vt:lpstr>
      <vt:lpstr>A Circular Tube (A torus)</vt:lpstr>
      <vt:lpstr>A Circular Tube (A torus)</vt:lpstr>
      <vt:lpstr>A Circular Tube (A torus)</vt:lpstr>
      <vt:lpstr>General Sweeps</vt:lpstr>
      <vt:lpstr>Smooth versus General</vt:lpstr>
      <vt:lpstr>Subdivision Schemes</vt:lpstr>
      <vt:lpstr>Tessellating a Sphere</vt:lpstr>
      <vt:lpstr>Tessellating a Sphere</vt:lpstr>
      <vt:lpstr>Subdivision Method</vt:lpstr>
      <vt:lpstr>The First Stage</vt:lpstr>
      <vt:lpstr>Sphere Subdivision Advantages</vt:lpstr>
      <vt:lpstr>Fractal Surfaces</vt:lpstr>
      <vt:lpstr>Fractal</vt:lpstr>
      <vt:lpstr>Fractal</vt:lpstr>
      <vt:lpstr>Fractal Surfaces</vt:lpstr>
      <vt:lpstr>Fractal Terrain (1)</vt:lpstr>
      <vt:lpstr>Fractal Terrain Example</vt:lpstr>
      <vt:lpstr>Fractal Terrain Details</vt:lpstr>
      <vt:lpstr>Fractal Terrain Algorithm</vt:lpstr>
      <vt:lpstr>Subdivision Operations</vt:lpstr>
      <vt:lpstr>Data Structure Issues</vt:lpstr>
      <vt:lpstr>Next Time</vt:lpstr>
      <vt:lpstr>General Subdivision Schemes</vt:lpstr>
      <vt:lpstr>Modified Butterfly Scheme</vt:lpstr>
      <vt:lpstr>Modified Butterfly Scheme</vt:lpstr>
      <vt:lpstr>Data Structures</vt:lpstr>
      <vt:lpstr>Modified Butterfly Scheme</vt:lpstr>
      <vt:lpstr>Modified Butterfly Scheme</vt:lpstr>
      <vt:lpstr>Boundaries</vt:lpstr>
      <vt:lpstr>Modified Butterfly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Feng Liu</dc:creator>
  <cp:lastModifiedBy>Feng Liu</cp:lastModifiedBy>
  <cp:revision>1331</cp:revision>
  <dcterms:created xsi:type="dcterms:W3CDTF">2011-01-02T03:11:45Z</dcterms:created>
  <dcterms:modified xsi:type="dcterms:W3CDTF">2022-11-21T23:59:20Z</dcterms:modified>
</cp:coreProperties>
</file>