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9"/>
  </p:notesMasterIdLst>
  <p:sldIdLst>
    <p:sldId id="256" r:id="rId2"/>
    <p:sldId id="257" r:id="rId3"/>
    <p:sldId id="386" r:id="rId4"/>
    <p:sldId id="424" r:id="rId5"/>
    <p:sldId id="425" r:id="rId6"/>
    <p:sldId id="426" r:id="rId7"/>
    <p:sldId id="427" r:id="rId8"/>
    <p:sldId id="428" r:id="rId9"/>
    <p:sldId id="429" r:id="rId10"/>
    <p:sldId id="430" r:id="rId11"/>
    <p:sldId id="431" r:id="rId12"/>
    <p:sldId id="432" r:id="rId13"/>
    <p:sldId id="458" r:id="rId14"/>
    <p:sldId id="433" r:id="rId15"/>
    <p:sldId id="434" r:id="rId16"/>
    <p:sldId id="435" r:id="rId17"/>
    <p:sldId id="459" r:id="rId18"/>
    <p:sldId id="436" r:id="rId19"/>
    <p:sldId id="437" r:id="rId20"/>
    <p:sldId id="438" r:id="rId21"/>
    <p:sldId id="439" r:id="rId22"/>
    <p:sldId id="440" r:id="rId23"/>
    <p:sldId id="441" r:id="rId24"/>
    <p:sldId id="442" r:id="rId25"/>
    <p:sldId id="444" r:id="rId26"/>
    <p:sldId id="445" r:id="rId27"/>
    <p:sldId id="446" r:id="rId28"/>
    <p:sldId id="447" r:id="rId29"/>
    <p:sldId id="448" r:id="rId30"/>
    <p:sldId id="449" r:id="rId31"/>
    <p:sldId id="450" r:id="rId32"/>
    <p:sldId id="451" r:id="rId33"/>
    <p:sldId id="452" r:id="rId34"/>
    <p:sldId id="453" r:id="rId35"/>
    <p:sldId id="454" r:id="rId36"/>
    <p:sldId id="455" r:id="rId37"/>
    <p:sldId id="456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B329"/>
    <a:srgbClr val="0000FF"/>
    <a:srgbClr val="80C000"/>
    <a:srgbClr val="C0C000"/>
    <a:srgbClr val="C08000"/>
    <a:srgbClr val="C04000"/>
    <a:srgbClr val="808000"/>
    <a:srgbClr val="40C000"/>
    <a:srgbClr val="C0FF00"/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76004" autoAdjust="0"/>
  </p:normalViewPr>
  <p:slideViewPr>
    <p:cSldViewPr>
      <p:cViewPr varScale="1">
        <p:scale>
          <a:sx n="99" d="100"/>
          <a:sy n="99" d="100"/>
        </p:scale>
        <p:origin x="19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C2FE0-1AB9-4F57-B83B-4906C434E1FF}" type="datetimeFigureOut">
              <a:rPr lang="en-US" smtClean="0"/>
              <a:pPr/>
              <a:t>11/9/2022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79D30-0758-4D2A-9003-369487553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67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656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 let’s see how we can illustrate the diffuse</a:t>
            </a:r>
            <a:r>
              <a:rPr lang="en-US" baseline="0" dirty="0"/>
              <a:t> illumination model. </a:t>
            </a:r>
          </a:p>
          <a:p>
            <a:r>
              <a:rPr lang="en-US" baseline="0" dirty="0"/>
              <a:t>First, if we fix a point on a surface, then we can plot a polar graph, which describes the amount of light leaving for a given direction;</a:t>
            </a:r>
          </a:p>
          <a:p>
            <a:endParaRPr lang="en-US" baseline="0" dirty="0"/>
          </a:p>
          <a:p>
            <a:r>
              <a:rPr lang="en-US" baseline="0" dirty="0"/>
              <a:t>We can also fix the position of a light, and show an illumination graph, which describes the intensity of each point on a surface for a given light position or direction.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723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 let’s see how we can illustrate the diffuse</a:t>
            </a:r>
            <a:r>
              <a:rPr lang="en-US" baseline="0" dirty="0"/>
              <a:t> illumination model. </a:t>
            </a:r>
          </a:p>
          <a:p>
            <a:r>
              <a:rPr lang="en-US" baseline="0" dirty="0"/>
              <a:t>First, if we fix a point on a surface, then we can plot a polar graph, which describes the amount of light leaving for a given direction;</a:t>
            </a:r>
          </a:p>
          <a:p>
            <a:endParaRPr lang="en-US" baseline="0" dirty="0"/>
          </a:p>
          <a:p>
            <a:r>
              <a:rPr lang="en-US" baseline="0" dirty="0"/>
              <a:t>We can also fix the position of a light, and show an illumination graph, which describes the intensity of each point on a surface for a given light position or direction.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698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</a:t>
            </a:r>
            <a:r>
              <a:rPr lang="en-US" baseline="0" dirty="0"/>
              <a:t> let’s look at the </a:t>
            </a:r>
            <a:r>
              <a:rPr lang="en-US" baseline="0" dirty="0" err="1"/>
              <a:t>specular</a:t>
            </a:r>
            <a:r>
              <a:rPr lang="en-US" baseline="0" dirty="0"/>
              <a:t> reflection model. We also call it </a:t>
            </a:r>
            <a:r>
              <a:rPr lang="en-US" baseline="0" dirty="0" err="1"/>
              <a:t>Phong</a:t>
            </a:r>
            <a:r>
              <a:rPr lang="en-US" baseline="0" dirty="0"/>
              <a:t> reflection model. Now, the incoming light is reflected primarily in the mirror direction, R.  Here, the perceived intensity depends on the relationship between the viewing direction, V and the mirror direction. Here, the bright spot on a surface is called </a:t>
            </a:r>
            <a:r>
              <a:rPr lang="en-US" baseline="0" dirty="0" err="1"/>
              <a:t>specurlarity</a:t>
            </a:r>
            <a:r>
              <a:rPr lang="en-US" baseline="0" dirty="0"/>
              <a:t>. Here, the intensity is controlled by the </a:t>
            </a:r>
            <a:r>
              <a:rPr lang="en-US" baseline="0" dirty="0" err="1"/>
              <a:t>specular</a:t>
            </a:r>
            <a:r>
              <a:rPr lang="en-US" baseline="0" dirty="0"/>
              <a:t> reflection coefficient and the </a:t>
            </a:r>
            <a:r>
              <a:rPr lang="en-US" baseline="0" dirty="0" err="1"/>
              <a:t>Phong</a:t>
            </a:r>
            <a:r>
              <a:rPr lang="en-US" baseline="0" dirty="0"/>
              <a:t> exponent 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9161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Cannot</a:t>
            </a:r>
            <a:r>
              <a:rPr lang="en-US" baseline="0" dirty="0"/>
              <a:t> tell the light direction as no viewpoint is known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082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Ok.</a:t>
            </a:r>
            <a:r>
              <a:rPr lang="en-US" baseline="0" dirty="0"/>
              <a:t> Now let’s look at the polar graph of the </a:t>
            </a:r>
            <a:r>
              <a:rPr lang="en-US" baseline="0" dirty="0" err="1"/>
              <a:t>specular</a:t>
            </a:r>
            <a:r>
              <a:rPr lang="en-US" baseline="0" dirty="0"/>
              <a:t> shading model. For the first one, can we still illustrate the polar graph? No, we cannot; we do not know the view direction under this special setting.</a:t>
            </a:r>
          </a:p>
          <a:p>
            <a:endParaRPr lang="en-US" baseline="0" dirty="0"/>
          </a:p>
          <a:p>
            <a:r>
              <a:rPr lang="en-US" baseline="0" dirty="0"/>
              <a:t>For the second illumination graph, we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091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Ok.</a:t>
            </a:r>
            <a:r>
              <a:rPr lang="en-US" baseline="0" dirty="0"/>
              <a:t> Now let’s look at the polar graph of the </a:t>
            </a:r>
            <a:r>
              <a:rPr lang="en-US" baseline="0" dirty="0" err="1"/>
              <a:t>specular</a:t>
            </a:r>
            <a:r>
              <a:rPr lang="en-US" baseline="0" dirty="0"/>
              <a:t> shading model. For the first one, can we still illustrate the polar graph? No, we cannot; we do not know the view direction under this special setting.</a:t>
            </a:r>
          </a:p>
          <a:p>
            <a:endParaRPr lang="en-US" baseline="0" dirty="0"/>
          </a:p>
          <a:p>
            <a:r>
              <a:rPr lang="en-US" baseline="0" dirty="0"/>
              <a:t>For the second illumination graph, we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90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</a:t>
            </a:r>
            <a:r>
              <a:rPr lang="en-US" baseline="0" dirty="0"/>
              <a:t> let’s look at another </a:t>
            </a:r>
            <a:r>
              <a:rPr lang="en-US" baseline="0" dirty="0" err="1"/>
              <a:t>specular</a:t>
            </a:r>
            <a:r>
              <a:rPr lang="en-US" baseline="0" dirty="0"/>
              <a:t> reflection model. Here we compute the shading at pixel using a half-way vector H. </a:t>
            </a:r>
          </a:p>
          <a:p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327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Finally,</a:t>
            </a:r>
            <a:r>
              <a:rPr lang="en-US" baseline="0" dirty="0"/>
              <a:t> we can combine the diffuse, reflection, components and the ambient component together, and compute the intensity at a point on the surface.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655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color, we</a:t>
            </a:r>
            <a:r>
              <a:rPr lang="en-US" baseline="0" dirty="0"/>
              <a:t> basically deal with each channel independently. For an individual channel, we compute its value in the same way as we compute the intensity.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68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497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Computing the color the each</a:t>
            </a:r>
            <a:r>
              <a:rPr lang="en-US" baseline="0" dirty="0"/>
              <a:t> point is very expensive sometimes. We need to compute the  viewer direction and the light direction for each point on the surface. Sometimes, we use approximations. For example, when a light is far away, we assume L is constant for all x. This is a good approximation if the light is far away, such as the sun. We can also use distant viewer approximation, when the viewer is faraway. This is often a bad approximation; but it only affects </a:t>
            </a:r>
            <a:r>
              <a:rPr lang="en-US" baseline="0" dirty="0" err="1"/>
              <a:t>specularities</a:t>
            </a:r>
            <a:r>
              <a:rPr lang="en-US" baseline="0" dirty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2215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268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240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Ok.</a:t>
            </a:r>
            <a:r>
              <a:rPr lang="en-US" baseline="0" dirty="0"/>
              <a:t> Now we have talked about the local shading models. Many parameters in the lighting model/equation describe the appearance of a surface. For example, in the diffuse color model, the parameter </a:t>
            </a:r>
            <a:r>
              <a:rPr lang="en-US" baseline="0" dirty="0" err="1"/>
              <a:t>ks</a:t>
            </a:r>
            <a:r>
              <a:rPr lang="en-US" baseline="0" dirty="0"/>
              <a:t> describe the diffuse material properties of a surface; we call them diffuse reflection coefficients. Similarly, the </a:t>
            </a:r>
            <a:r>
              <a:rPr lang="en-US" baseline="0" dirty="0" err="1"/>
              <a:t>ks</a:t>
            </a:r>
            <a:r>
              <a:rPr lang="en-US" baseline="0" dirty="0"/>
              <a:t> in the </a:t>
            </a:r>
            <a:r>
              <a:rPr lang="en-US" baseline="0" dirty="0" err="1"/>
              <a:t>specular</a:t>
            </a:r>
            <a:r>
              <a:rPr lang="en-US" baseline="0" dirty="0"/>
              <a:t> reflection models, describe the </a:t>
            </a:r>
            <a:r>
              <a:rPr lang="en-US" baseline="0" dirty="0" err="1"/>
              <a:t>specular</a:t>
            </a:r>
            <a:r>
              <a:rPr lang="en-US" baseline="0" dirty="0"/>
              <a:t> properties of a surface. The ambient color controls how the surface looks when it is not directly lit by a light.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716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</a:t>
            </a:r>
            <a:r>
              <a:rPr lang="en-US" baseline="0" dirty="0"/>
              <a:t> let’s look at how OpenGL implement the lighting and shading.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503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 let’s describe</a:t>
            </a:r>
            <a:r>
              <a:rPr lang="en-US" baseline="0" dirty="0"/>
              <a:t> the properties of light sources in detail. A light has two important aspects: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549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523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OK. So</a:t>
            </a:r>
            <a:r>
              <a:rPr lang="en-US" baseline="0" dirty="0"/>
              <a:t> far, we have discussed illuminating a single point.  Basically, we compute the intensity or color of a point by combining the ambient, diffuse, and </a:t>
            </a:r>
            <a:r>
              <a:rPr lang="en-US" baseline="0" dirty="0" err="1"/>
              <a:t>specular</a:t>
            </a:r>
            <a:r>
              <a:rPr lang="en-US" baseline="0" dirty="0"/>
              <a:t> components. In order to do so, we need to know the surface normal. However, surface normal is available only at given vertices. They are not available everywhere. It is also expensive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441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Computer</a:t>
            </a:r>
            <a:r>
              <a:rPr lang="en-US" baseline="0" dirty="0"/>
              <a:t> graphics addresses these problems using shading interpolation techniques. Basically, we take information computed at vertices, and propagate it across the triangle. There are usually three ways for shading interpolation.</a:t>
            </a:r>
          </a:p>
          <a:p>
            <a:endParaRPr lang="en-US" baseline="0" dirty="0"/>
          </a:p>
          <a:p>
            <a:r>
              <a:rPr lang="en-US" baseline="0" dirty="0"/>
              <a:t>http://www.futuretech.blinkenlights.nl/gouraud.html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{'</a:t>
            </a:r>
            <a:r>
              <a:rPr lang="en-US" dirty="0" err="1"/>
              <a:t>Gouraud</a:t>
            </a:r>
            <a:r>
              <a:rPr lang="en-US" dirty="0"/>
              <a:t>' is pronounced rather like </a:t>
            </a:r>
            <a:r>
              <a:rPr lang="en-US" i="1" dirty="0"/>
              <a:t>goo</a:t>
            </a:r>
            <a:r>
              <a:rPr lang="en-US" dirty="0"/>
              <a:t> (rhyming with 'hood') </a:t>
            </a:r>
            <a:r>
              <a:rPr lang="en-US" i="1" dirty="0"/>
              <a:t>row</a:t>
            </a:r>
            <a:r>
              <a:rPr lang="en-US" dirty="0"/>
              <a:t> (rhyming with 'how'); </a:t>
            </a:r>
            <a:r>
              <a:rPr lang="en-US" dirty="0" err="1"/>
              <a:t>ie</a:t>
            </a:r>
            <a:r>
              <a:rPr lang="en-US" dirty="0"/>
              <a:t>. the 'd' is silent}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773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first is flat shading. Flat</a:t>
            </a:r>
            <a:r>
              <a:rPr lang="en-US" baseline="0" dirty="0"/>
              <a:t> shading is pretty easy. It computes shading at a representative point and apply it to who polygon;</a:t>
            </a:r>
          </a:p>
          <a:p>
            <a:r>
              <a:rPr lang="en-US" baseline="0" dirty="0" err="1"/>
              <a:t>OpenGl</a:t>
            </a:r>
            <a:r>
              <a:rPr lang="en-US" baseline="0" dirty="0"/>
              <a:t> picks one of the vertices of a polygon. It is very fast, but it is not accurate; not smooth;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08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099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</a:t>
            </a:r>
            <a:r>
              <a:rPr lang="en-US" baseline="0" dirty="0"/>
              <a:t> order to give a smooth result, we can use </a:t>
            </a:r>
            <a:r>
              <a:rPr lang="en-US" baseline="0" dirty="0" err="1"/>
              <a:t>Gouraud</a:t>
            </a:r>
            <a:r>
              <a:rPr lang="en-US" baseline="0" dirty="0"/>
              <a:t> shading. This new method computes the shading at each vertex using its own location and normal; then linearly interpolate the color across the face/ polygon. It is still fast, and now we can see the result is very smooth;</a:t>
            </a:r>
          </a:p>
          <a:p>
            <a:endParaRPr lang="en-US" baseline="0" dirty="0"/>
          </a:p>
          <a:p>
            <a:r>
              <a:rPr lang="en-US" baseline="0" dirty="0"/>
              <a:t>The problem is, it is still not accurate; here we cannot create the </a:t>
            </a:r>
            <a:r>
              <a:rPr lang="en-US" baseline="0" dirty="0" err="1"/>
              <a:t>hightlight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571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</a:t>
            </a:r>
            <a:r>
              <a:rPr lang="en-US" baseline="0" dirty="0"/>
              <a:t> can use the </a:t>
            </a:r>
            <a:r>
              <a:rPr lang="en-US" baseline="0" dirty="0" err="1"/>
              <a:t>Phong</a:t>
            </a:r>
            <a:r>
              <a:rPr lang="en-US" baseline="0" dirty="0"/>
              <a:t> interpolation to solve this problem. </a:t>
            </a:r>
            <a:r>
              <a:rPr lang="en-US" baseline="0" dirty="0" err="1"/>
              <a:t>Phong</a:t>
            </a:r>
            <a:r>
              <a:rPr lang="en-US" baseline="0" dirty="0"/>
              <a:t> interpolation interpolates the </a:t>
            </a:r>
            <a:r>
              <a:rPr lang="en-US" baseline="0" dirty="0" err="1"/>
              <a:t>normals</a:t>
            </a:r>
            <a:r>
              <a:rPr lang="en-US" baseline="0" dirty="0"/>
              <a:t> instead of the colors.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4977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</a:t>
            </a:r>
            <a:r>
              <a:rPr lang="en-US" baseline="0" dirty="0"/>
              <a:t> can use different shading models in a single </a:t>
            </a:r>
            <a:r>
              <a:rPr lang="en-US" baseline="0" dirty="0" err="1"/>
              <a:t>opengl</a:t>
            </a:r>
            <a:r>
              <a:rPr lang="en-US" baseline="0" dirty="0"/>
              <a:t> program for </a:t>
            </a:r>
            <a:r>
              <a:rPr lang="en-US" baseline="0"/>
              <a:t>different objects.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intensity of a surface depends on its orientation with respect to the light and the viewer. </a:t>
            </a:r>
            <a:r>
              <a:rPr lang="en-US" baseline="0" dirty="0"/>
              <a:t> We use the surface normal to describe the orientation of the surface at a point. Mathematically, the surface normal vector is a vector that is perpendicular to the tangent plane of the surface. </a:t>
            </a:r>
          </a:p>
          <a:p>
            <a:endParaRPr lang="en-US" baseline="0" dirty="0"/>
          </a:p>
          <a:p>
            <a:r>
              <a:rPr lang="en-US" baseline="0" dirty="0"/>
              <a:t>In graphics applications, </a:t>
            </a:r>
            <a:r>
              <a:rPr lang="en-US" baseline="0" dirty="0" err="1"/>
              <a:t>normals</a:t>
            </a:r>
            <a:r>
              <a:rPr lang="en-US" baseline="0" dirty="0"/>
              <a:t> are either supplied by the user or automatically computed.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78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baseline="0" dirty="0"/>
              <a:t> need to emphasize here, normal vectors are directions. So its homogenous coordinates is (</a:t>
            </a:r>
            <a:r>
              <a:rPr lang="en-US" baseline="0" dirty="0" err="1"/>
              <a:t>nx</a:t>
            </a:r>
            <a:r>
              <a:rPr lang="en-US" baseline="0" dirty="0"/>
              <a:t>, </a:t>
            </a:r>
            <a:r>
              <a:rPr lang="en-US" baseline="0" dirty="0" err="1"/>
              <a:t>ny</a:t>
            </a:r>
            <a:r>
              <a:rPr lang="en-US" baseline="0" dirty="0"/>
              <a:t>, </a:t>
            </a:r>
            <a:r>
              <a:rPr lang="en-US" baseline="0" dirty="0" err="1"/>
              <a:t>nz</a:t>
            </a:r>
            <a:r>
              <a:rPr lang="en-US" baseline="0" dirty="0"/>
              <a:t>, 0).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64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</a:t>
            </a:r>
            <a:r>
              <a:rPr lang="en-US" baseline="0" dirty="0"/>
              <a:t> let’s talk about the shading models. Today, we will talk about local shading models. Local shading models provide a way to determine the intensity and color of a point on a surface.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10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Local shading models can be</a:t>
            </a:r>
            <a:r>
              <a:rPr lang="en-US" baseline="0" dirty="0"/>
              <a:t> used to model direct illumination from light sources, and the surface reflections, including the diffuse reflections and </a:t>
            </a:r>
            <a:r>
              <a:rPr lang="en-US" baseline="0" dirty="0" err="1"/>
              <a:t>specular</a:t>
            </a:r>
            <a:r>
              <a:rPr lang="en-US" baseline="0" dirty="0"/>
              <a:t> reflections.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24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standard lighting model consists</a:t>
            </a:r>
            <a:r>
              <a:rPr lang="en-US" baseline="0" dirty="0"/>
              <a:t> of three terms, which can be linearly combined to compute the color or intensity at a point on the surface. </a:t>
            </a:r>
          </a:p>
          <a:p>
            <a:r>
              <a:rPr lang="en-US" baseline="0" dirty="0"/>
              <a:t>The first is diffuse component. The diffuse component models the amount of incoming light from a point source reflected equally in all directions;</a:t>
            </a:r>
          </a:p>
          <a:p>
            <a:r>
              <a:rPr lang="en-US" baseline="0" dirty="0"/>
              <a:t>The second is </a:t>
            </a:r>
            <a:r>
              <a:rPr lang="en-US" baseline="0" dirty="0" err="1"/>
              <a:t>specular</a:t>
            </a:r>
            <a:r>
              <a:rPr lang="en-US" baseline="0" dirty="0"/>
              <a:t> component. It models the light from a point source reflected in a minor-like way.</a:t>
            </a:r>
          </a:p>
          <a:p>
            <a:r>
              <a:rPr lang="en-US" baseline="0" dirty="0"/>
              <a:t>The last is the ambient component. It approximates light arriving via other surfaces in the scene. </a:t>
            </a:r>
          </a:p>
          <a:p>
            <a:r>
              <a:rPr lang="en-US" baseline="0" dirty="0"/>
              <a:t>We can linearly combine these three components to calculate the intensity or color at each point on  a surface.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40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Now, let’s look at each of these components</a:t>
            </a:r>
            <a:r>
              <a:rPr lang="en-US" baseline="0" dirty="0"/>
              <a:t> in detail. Let’s first look at the diffuse illumination. Suppose the incoming light I comes from the direction L. According to the diffuse illumination model, I is reflected equally in all directions. This means, the reflected amount of light is independent of view direction.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9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DF9744C-8F77-439B-9672-19D6EA0D57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7C461-FA73-4358-B785-149513232E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10C8D-1221-430D-B625-437CF9030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37288-ABAD-4E56-93DB-19D7196209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77195-4EE4-4E40-945B-888E18457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6CA0E-2D42-4E8E-8B03-3794891D6B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0D407-46BC-4485-A915-9DC53BD50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56FC4-4315-4C46-9870-1CC8228527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E37EC-A902-43BF-B123-0757EAFD82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0D584-F8E9-46BE-92B8-E183B63F0B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92669-3341-41E5-9847-B0721D76DA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72200" y="6248400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50518DC-E22C-410C-BD10-3962E707903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pdx.edu/~fliu/courses/cs447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1295400"/>
            <a:ext cx="5943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Adobe Caslon Pro Bold" pitchFamily="18" charset="0"/>
              </a:rPr>
              <a:t>Computer</a:t>
            </a:r>
            <a:r>
              <a:rPr lang="en-US" sz="4400" b="1" baseline="0" dirty="0">
                <a:latin typeface="Adobe Caslon Pro Bold" pitchFamily="18" charset="0"/>
              </a:rPr>
              <a:t> Graphics</a:t>
            </a:r>
            <a:endParaRPr lang="en-US" sz="4400" b="1" dirty="0">
              <a:latin typeface="Adobe Caslon Pro Bol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3124200"/>
            <a:ext cx="6096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Calibri" pitchFamily="34" charset="0"/>
              </a:rPr>
              <a:t>Prof.  Feng Liu</a:t>
            </a:r>
          </a:p>
          <a:p>
            <a:pPr algn="ctr"/>
            <a:endParaRPr lang="en-US" sz="2000" b="1" dirty="0">
              <a:latin typeface="Calibri" pitchFamily="34" charset="0"/>
            </a:endParaRPr>
          </a:p>
          <a:p>
            <a:pPr algn="ctr"/>
            <a:r>
              <a:rPr lang="en-US" sz="2800" b="1" dirty="0">
                <a:latin typeface="Calibri" pitchFamily="34" charset="0"/>
              </a:rPr>
              <a:t>Fall 2022</a:t>
            </a:r>
          </a:p>
          <a:p>
            <a:pPr algn="ctr"/>
            <a:endParaRPr lang="en-US" sz="2000" dirty="0">
              <a:latin typeface="Calibri" pitchFamily="34" charset="0"/>
            </a:endParaRPr>
          </a:p>
          <a:p>
            <a:pPr algn="ctr"/>
            <a:r>
              <a:rPr lang="en-US" sz="2000" dirty="0">
                <a:latin typeface="Calibri" pitchFamily="34" charset="0"/>
                <a:hlinkClick r:id="rId3"/>
              </a:rPr>
              <a:t>http://www.cs.pdx.edu/~fliu/courses/cs447/</a:t>
            </a:r>
            <a:endParaRPr lang="en-US" sz="2000" dirty="0">
              <a:latin typeface="Calibri" pitchFamily="34" charset="0"/>
            </a:endParaRPr>
          </a:p>
          <a:p>
            <a:pPr algn="ctr"/>
            <a:endParaRPr lang="en-US" sz="2000" dirty="0">
              <a:latin typeface="Calibri" pitchFamily="34" charset="0"/>
            </a:endParaRPr>
          </a:p>
          <a:p>
            <a:pPr algn="ctr"/>
            <a:r>
              <a:rPr lang="en-US" sz="2000" b="1" dirty="0">
                <a:latin typeface="Calibri" pitchFamily="34" charset="0"/>
              </a:rPr>
              <a:t>11/09/2022</a:t>
            </a:r>
          </a:p>
          <a:p>
            <a:pPr algn="ctr"/>
            <a:endParaRPr lang="en-US" sz="2000" dirty="0">
              <a:latin typeface="Adobe Caslon Pro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4545013" cy="990600"/>
          </a:xfrm>
        </p:spPr>
        <p:txBody>
          <a:bodyPr/>
          <a:lstStyle/>
          <a:p>
            <a:r>
              <a:rPr lang="en-US" dirty="0"/>
              <a:t>Diffuse Illumination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24100"/>
            <a:ext cx="7924800" cy="3136900"/>
          </a:xfrm>
        </p:spPr>
        <p:txBody>
          <a:bodyPr/>
          <a:lstStyle/>
          <a:p>
            <a:r>
              <a:rPr lang="en-US" sz="2000" dirty="0"/>
              <a:t>Incoming light, </a:t>
            </a:r>
            <a:r>
              <a:rPr lang="en-US" sz="2000" i="1" dirty="0"/>
              <a:t>I</a:t>
            </a:r>
            <a:r>
              <a:rPr lang="en-US" sz="2000" i="1" baseline="-25000" dirty="0"/>
              <a:t>i</a:t>
            </a:r>
            <a:r>
              <a:rPr lang="en-US" sz="2000" dirty="0"/>
              <a:t>, from direction </a:t>
            </a:r>
            <a:r>
              <a:rPr lang="en-US" sz="2000" i="1" dirty="0"/>
              <a:t>L</a:t>
            </a:r>
            <a:r>
              <a:rPr lang="en-US" sz="2000" dirty="0"/>
              <a:t>, is reflected equally in all directions</a:t>
            </a:r>
          </a:p>
          <a:p>
            <a:pPr lvl="1"/>
            <a:r>
              <a:rPr lang="en-US" sz="1800" b="1" dirty="0"/>
              <a:t>No dependence on viewing direction</a:t>
            </a:r>
          </a:p>
          <a:p>
            <a:r>
              <a:rPr lang="en-US" sz="2000" dirty="0"/>
              <a:t>Amount of light reflected depends on:</a:t>
            </a:r>
          </a:p>
          <a:p>
            <a:pPr lvl="1"/>
            <a:r>
              <a:rPr lang="en-US" sz="1800" dirty="0"/>
              <a:t>Angle of surface with respect to light source</a:t>
            </a:r>
          </a:p>
          <a:p>
            <a:pPr lvl="2"/>
            <a:r>
              <a:rPr lang="en-US" sz="1600" dirty="0"/>
              <a:t>Actually, determines how much light is collected by the surface, to then be reflected</a:t>
            </a:r>
          </a:p>
          <a:p>
            <a:pPr lvl="1"/>
            <a:r>
              <a:rPr lang="en-US" sz="1800" dirty="0"/>
              <a:t>Diffuse reflectance coefficient of the surface, </a:t>
            </a:r>
            <a:r>
              <a:rPr lang="en-US" sz="1800" i="1" dirty="0" err="1"/>
              <a:t>k</a:t>
            </a:r>
            <a:r>
              <a:rPr lang="en-US" sz="1800" i="1" baseline="-25000" dirty="0" err="1"/>
              <a:t>d</a:t>
            </a:r>
            <a:endParaRPr lang="en-US" sz="1800" i="1" baseline="-25000" dirty="0"/>
          </a:p>
          <a:p>
            <a:r>
              <a:rPr lang="en-US" sz="2000" dirty="0"/>
              <a:t>Don’t want to illuminate back side. Use </a:t>
            </a:r>
          </a:p>
          <a:p>
            <a:endParaRPr lang="en-US" sz="2000" dirty="0"/>
          </a:p>
        </p:txBody>
      </p:sp>
      <p:sp>
        <p:nvSpPr>
          <p:cNvPr id="635908" name="Line 4"/>
          <p:cNvSpPr>
            <a:spLocks noChangeShapeType="1"/>
          </p:cNvSpPr>
          <p:nvPr/>
        </p:nvSpPr>
        <p:spPr bwMode="auto">
          <a:xfrm>
            <a:off x="6172200" y="14478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909" name="Line 5"/>
          <p:cNvSpPr>
            <a:spLocks noChangeShapeType="1"/>
          </p:cNvSpPr>
          <p:nvPr/>
        </p:nvSpPr>
        <p:spPr bwMode="auto">
          <a:xfrm>
            <a:off x="6248400" y="304800"/>
            <a:ext cx="1066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910" name="Line 6"/>
          <p:cNvSpPr>
            <a:spLocks noChangeShapeType="1"/>
          </p:cNvSpPr>
          <p:nvPr/>
        </p:nvSpPr>
        <p:spPr bwMode="auto">
          <a:xfrm flipV="1">
            <a:off x="7315200" y="1295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911" name="Line 7"/>
          <p:cNvSpPr>
            <a:spLocks noChangeShapeType="1"/>
          </p:cNvSpPr>
          <p:nvPr/>
        </p:nvSpPr>
        <p:spPr bwMode="auto">
          <a:xfrm flipV="1">
            <a:off x="7315200" y="10668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912" name="Line 8"/>
          <p:cNvSpPr>
            <a:spLocks noChangeShapeType="1"/>
          </p:cNvSpPr>
          <p:nvPr/>
        </p:nvSpPr>
        <p:spPr bwMode="auto">
          <a:xfrm flipV="1">
            <a:off x="7315200" y="9144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913" name="Line 9"/>
          <p:cNvSpPr>
            <a:spLocks noChangeShapeType="1"/>
          </p:cNvSpPr>
          <p:nvPr/>
        </p:nvSpPr>
        <p:spPr bwMode="auto">
          <a:xfrm flipV="1">
            <a:off x="7315200" y="838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914" name="Line 10"/>
          <p:cNvSpPr>
            <a:spLocks noChangeShapeType="1"/>
          </p:cNvSpPr>
          <p:nvPr/>
        </p:nvSpPr>
        <p:spPr bwMode="auto">
          <a:xfrm flipH="1" flipV="1">
            <a:off x="7086600" y="9144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915" name="Line 11"/>
          <p:cNvSpPr>
            <a:spLocks noChangeShapeType="1"/>
          </p:cNvSpPr>
          <p:nvPr/>
        </p:nvSpPr>
        <p:spPr bwMode="auto">
          <a:xfrm flipH="1" flipV="1">
            <a:off x="6858000" y="10668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916" name="Line 12"/>
          <p:cNvSpPr>
            <a:spLocks noChangeShapeType="1"/>
          </p:cNvSpPr>
          <p:nvPr/>
        </p:nvSpPr>
        <p:spPr bwMode="auto">
          <a:xfrm flipH="1" flipV="1">
            <a:off x="6781800" y="1295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35917" name="Object 13"/>
          <p:cNvGraphicFramePr>
            <a:graphicFrameLocks noChangeAspect="1"/>
          </p:cNvGraphicFramePr>
          <p:nvPr/>
        </p:nvGraphicFramePr>
        <p:xfrm>
          <a:off x="3581400" y="1752600"/>
          <a:ext cx="198120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49300" imgH="228600" progId="Equation.3">
                  <p:embed/>
                </p:oleObj>
              </mc:Choice>
              <mc:Fallback>
                <p:oleObj name="Equation" r:id="rId3" imgW="749300" imgH="228600" progId="Equation.3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752600"/>
                        <a:ext cx="1981200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918" name="Object 14"/>
          <p:cNvGraphicFramePr>
            <a:graphicFrameLocks noChangeAspect="1"/>
          </p:cNvGraphicFramePr>
          <p:nvPr/>
        </p:nvGraphicFramePr>
        <p:xfrm>
          <a:off x="5784850" y="4876800"/>
          <a:ext cx="267335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3000" imgH="228600" progId="Equation.3">
                  <p:embed/>
                </p:oleObj>
              </mc:Choice>
              <mc:Fallback>
                <p:oleObj name="Equation" r:id="rId5" imgW="1143000" imgH="228600" progId="Equation.3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0" y="4876800"/>
                        <a:ext cx="2673350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3ED7FE0-1253-4A25-ADC1-9115ED0B61CC}"/>
              </a:ext>
            </a:extLst>
          </p:cNvPr>
          <p:cNvSpPr/>
          <p:nvPr/>
        </p:nvSpPr>
        <p:spPr>
          <a:xfrm>
            <a:off x="6221413" y="51097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L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ACAC2F-51B4-4623-AD14-100D74EF7D3B}"/>
              </a:ext>
            </a:extLst>
          </p:cNvPr>
          <p:cNvSpPr/>
          <p:nvPr/>
        </p:nvSpPr>
        <p:spPr>
          <a:xfrm>
            <a:off x="7175549" y="470471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Diffuse Example</a:t>
            </a:r>
          </a:p>
        </p:txBody>
      </p:sp>
      <p:pic>
        <p:nvPicPr>
          <p:cNvPr id="636931" name="Picture 3"/>
          <p:cNvPicPr>
            <a:picLocks noChangeAspect="1" noChangeArrowheads="1"/>
          </p:cNvPicPr>
          <p:nvPr/>
        </p:nvPicPr>
        <p:blipFill>
          <a:blip r:embed="rId3" cstate="print"/>
          <a:srcRect r="50000"/>
          <a:stretch>
            <a:fillRect/>
          </a:stretch>
        </p:blipFill>
        <p:spPr bwMode="auto">
          <a:xfrm>
            <a:off x="304800" y="1981200"/>
            <a:ext cx="4572000" cy="3048000"/>
          </a:xfrm>
          <a:prstGeom prst="rect">
            <a:avLst/>
          </a:prstGeom>
          <a:noFill/>
        </p:spPr>
      </p:pic>
      <p:sp>
        <p:nvSpPr>
          <p:cNvPr id="636932" name="Text Box 4"/>
          <p:cNvSpPr txBox="1">
            <a:spLocks noChangeArrowheads="1"/>
          </p:cNvSpPr>
          <p:nvPr/>
        </p:nvSpPr>
        <p:spPr bwMode="auto">
          <a:xfrm>
            <a:off x="4876800" y="1905000"/>
            <a:ext cx="2490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Where is the light?</a:t>
            </a:r>
          </a:p>
        </p:txBody>
      </p:sp>
      <p:sp>
        <p:nvSpPr>
          <p:cNvPr id="636933" name="Text Box 5"/>
          <p:cNvSpPr txBox="1">
            <a:spLocks noChangeArrowheads="1"/>
          </p:cNvSpPr>
          <p:nvPr/>
        </p:nvSpPr>
        <p:spPr bwMode="auto">
          <a:xfrm>
            <a:off x="4876800" y="2667000"/>
            <a:ext cx="3292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Which point is brightest (how is the normal at the brightest point related to the light)?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Illustrating Shading Models</a:t>
            </a:r>
          </a:p>
        </p:txBody>
      </p:sp>
      <p:sp>
        <p:nvSpPr>
          <p:cNvPr id="637955" name="Rectangle 3"/>
          <p:cNvSpPr>
            <a:spLocks noChangeArrowheads="1"/>
          </p:cNvSpPr>
          <p:nvPr/>
        </p:nvSpPr>
        <p:spPr bwMode="auto">
          <a:xfrm>
            <a:off x="685800" y="1828800"/>
            <a:ext cx="7924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Show the polar graph of the amount of light leaving for a given incoming direction: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Show the intensity of each point on a surface for a given light position or direction</a:t>
            </a:r>
          </a:p>
        </p:txBody>
      </p:sp>
      <p:sp>
        <p:nvSpPr>
          <p:cNvPr id="637956" name="Text Box 4"/>
          <p:cNvSpPr txBox="1">
            <a:spLocks noChangeArrowheads="1"/>
          </p:cNvSpPr>
          <p:nvPr/>
        </p:nvSpPr>
        <p:spPr bwMode="auto">
          <a:xfrm>
            <a:off x="3581400" y="2819400"/>
            <a:ext cx="1057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Diffuse?</a:t>
            </a:r>
          </a:p>
        </p:txBody>
      </p:sp>
      <p:sp>
        <p:nvSpPr>
          <p:cNvPr id="637957" name="Text Box 5"/>
          <p:cNvSpPr txBox="1">
            <a:spLocks noChangeArrowheads="1"/>
          </p:cNvSpPr>
          <p:nvPr/>
        </p:nvSpPr>
        <p:spPr bwMode="auto">
          <a:xfrm>
            <a:off x="3581400" y="4724400"/>
            <a:ext cx="1057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Diffuse?</a:t>
            </a:r>
          </a:p>
        </p:txBody>
      </p:sp>
      <p:sp>
        <p:nvSpPr>
          <p:cNvPr id="637958" name="Line 6"/>
          <p:cNvSpPr>
            <a:spLocks noChangeShapeType="1"/>
          </p:cNvSpPr>
          <p:nvPr/>
        </p:nvSpPr>
        <p:spPr bwMode="auto">
          <a:xfrm>
            <a:off x="4495800" y="3429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59" name="Line 7"/>
          <p:cNvSpPr>
            <a:spLocks noChangeShapeType="1"/>
          </p:cNvSpPr>
          <p:nvPr/>
        </p:nvSpPr>
        <p:spPr bwMode="auto">
          <a:xfrm flipH="1">
            <a:off x="4419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0" name="Line 8"/>
          <p:cNvSpPr>
            <a:spLocks noChangeShapeType="1"/>
          </p:cNvSpPr>
          <p:nvPr/>
        </p:nvSpPr>
        <p:spPr bwMode="auto">
          <a:xfrm flipH="1">
            <a:off x="4724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1" name="Line 9"/>
          <p:cNvSpPr>
            <a:spLocks noChangeShapeType="1"/>
          </p:cNvSpPr>
          <p:nvPr/>
        </p:nvSpPr>
        <p:spPr bwMode="auto">
          <a:xfrm flipH="1">
            <a:off x="5029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2" name="Line 10"/>
          <p:cNvSpPr>
            <a:spLocks noChangeShapeType="1"/>
          </p:cNvSpPr>
          <p:nvPr/>
        </p:nvSpPr>
        <p:spPr bwMode="auto">
          <a:xfrm flipH="1">
            <a:off x="5334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3" name="Line 11"/>
          <p:cNvSpPr>
            <a:spLocks noChangeShapeType="1"/>
          </p:cNvSpPr>
          <p:nvPr/>
        </p:nvSpPr>
        <p:spPr bwMode="auto">
          <a:xfrm flipH="1">
            <a:off x="5638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4" name="Line 12"/>
          <p:cNvSpPr>
            <a:spLocks noChangeShapeType="1"/>
          </p:cNvSpPr>
          <p:nvPr/>
        </p:nvSpPr>
        <p:spPr bwMode="auto">
          <a:xfrm flipH="1">
            <a:off x="5943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5" name="Line 13"/>
          <p:cNvSpPr>
            <a:spLocks noChangeShapeType="1"/>
          </p:cNvSpPr>
          <p:nvPr/>
        </p:nvSpPr>
        <p:spPr bwMode="auto">
          <a:xfrm flipH="1">
            <a:off x="6248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6" name="Line 14"/>
          <p:cNvSpPr>
            <a:spLocks noChangeShapeType="1"/>
          </p:cNvSpPr>
          <p:nvPr/>
        </p:nvSpPr>
        <p:spPr bwMode="auto">
          <a:xfrm flipH="1">
            <a:off x="6553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7" name="Line 15"/>
          <p:cNvSpPr>
            <a:spLocks noChangeShapeType="1"/>
          </p:cNvSpPr>
          <p:nvPr/>
        </p:nvSpPr>
        <p:spPr bwMode="auto">
          <a:xfrm flipH="1">
            <a:off x="6858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8" name="Line 16"/>
          <p:cNvSpPr>
            <a:spLocks noChangeShapeType="1"/>
          </p:cNvSpPr>
          <p:nvPr/>
        </p:nvSpPr>
        <p:spPr bwMode="auto">
          <a:xfrm flipH="1">
            <a:off x="7162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9" name="Line 17"/>
          <p:cNvSpPr>
            <a:spLocks noChangeShapeType="1"/>
          </p:cNvSpPr>
          <p:nvPr/>
        </p:nvSpPr>
        <p:spPr bwMode="auto">
          <a:xfrm>
            <a:off x="4495800" y="24384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0" name="Line 18"/>
          <p:cNvSpPr>
            <a:spLocks noChangeShapeType="1"/>
          </p:cNvSpPr>
          <p:nvPr/>
        </p:nvSpPr>
        <p:spPr bwMode="auto">
          <a:xfrm>
            <a:off x="4495800" y="3429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1" name="Line 19"/>
          <p:cNvSpPr>
            <a:spLocks noChangeShapeType="1"/>
          </p:cNvSpPr>
          <p:nvPr/>
        </p:nvSpPr>
        <p:spPr bwMode="auto">
          <a:xfrm flipH="1">
            <a:off x="4419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2" name="Line 20"/>
          <p:cNvSpPr>
            <a:spLocks noChangeShapeType="1"/>
          </p:cNvSpPr>
          <p:nvPr/>
        </p:nvSpPr>
        <p:spPr bwMode="auto">
          <a:xfrm flipH="1">
            <a:off x="4724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3" name="Line 21"/>
          <p:cNvSpPr>
            <a:spLocks noChangeShapeType="1"/>
          </p:cNvSpPr>
          <p:nvPr/>
        </p:nvSpPr>
        <p:spPr bwMode="auto">
          <a:xfrm flipH="1">
            <a:off x="5029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4" name="Line 22"/>
          <p:cNvSpPr>
            <a:spLocks noChangeShapeType="1"/>
          </p:cNvSpPr>
          <p:nvPr/>
        </p:nvSpPr>
        <p:spPr bwMode="auto">
          <a:xfrm flipH="1">
            <a:off x="5334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5" name="Line 23"/>
          <p:cNvSpPr>
            <a:spLocks noChangeShapeType="1"/>
          </p:cNvSpPr>
          <p:nvPr/>
        </p:nvSpPr>
        <p:spPr bwMode="auto">
          <a:xfrm flipH="1">
            <a:off x="5638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6" name="Line 24"/>
          <p:cNvSpPr>
            <a:spLocks noChangeShapeType="1"/>
          </p:cNvSpPr>
          <p:nvPr/>
        </p:nvSpPr>
        <p:spPr bwMode="auto">
          <a:xfrm flipH="1">
            <a:off x="5943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7" name="Line 25"/>
          <p:cNvSpPr>
            <a:spLocks noChangeShapeType="1"/>
          </p:cNvSpPr>
          <p:nvPr/>
        </p:nvSpPr>
        <p:spPr bwMode="auto">
          <a:xfrm flipH="1">
            <a:off x="6248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8" name="Line 26"/>
          <p:cNvSpPr>
            <a:spLocks noChangeShapeType="1"/>
          </p:cNvSpPr>
          <p:nvPr/>
        </p:nvSpPr>
        <p:spPr bwMode="auto">
          <a:xfrm flipH="1">
            <a:off x="6553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9" name="Line 27"/>
          <p:cNvSpPr>
            <a:spLocks noChangeShapeType="1"/>
          </p:cNvSpPr>
          <p:nvPr/>
        </p:nvSpPr>
        <p:spPr bwMode="auto">
          <a:xfrm flipH="1">
            <a:off x="6858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0" name="Line 28"/>
          <p:cNvSpPr>
            <a:spLocks noChangeShapeType="1"/>
          </p:cNvSpPr>
          <p:nvPr/>
        </p:nvSpPr>
        <p:spPr bwMode="auto">
          <a:xfrm flipH="1">
            <a:off x="7162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1" name="Line 29"/>
          <p:cNvSpPr>
            <a:spLocks noChangeShapeType="1"/>
          </p:cNvSpPr>
          <p:nvPr/>
        </p:nvSpPr>
        <p:spPr bwMode="auto">
          <a:xfrm>
            <a:off x="4572000" y="5410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2" name="Line 30"/>
          <p:cNvSpPr>
            <a:spLocks noChangeShapeType="1"/>
          </p:cNvSpPr>
          <p:nvPr/>
        </p:nvSpPr>
        <p:spPr bwMode="auto">
          <a:xfrm flipH="1">
            <a:off x="4495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3" name="Line 31"/>
          <p:cNvSpPr>
            <a:spLocks noChangeShapeType="1"/>
          </p:cNvSpPr>
          <p:nvPr/>
        </p:nvSpPr>
        <p:spPr bwMode="auto">
          <a:xfrm flipH="1">
            <a:off x="4800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4" name="Line 32"/>
          <p:cNvSpPr>
            <a:spLocks noChangeShapeType="1"/>
          </p:cNvSpPr>
          <p:nvPr/>
        </p:nvSpPr>
        <p:spPr bwMode="auto">
          <a:xfrm flipH="1">
            <a:off x="5105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5" name="Line 33"/>
          <p:cNvSpPr>
            <a:spLocks noChangeShapeType="1"/>
          </p:cNvSpPr>
          <p:nvPr/>
        </p:nvSpPr>
        <p:spPr bwMode="auto">
          <a:xfrm flipH="1">
            <a:off x="5410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6" name="Line 34"/>
          <p:cNvSpPr>
            <a:spLocks noChangeShapeType="1"/>
          </p:cNvSpPr>
          <p:nvPr/>
        </p:nvSpPr>
        <p:spPr bwMode="auto">
          <a:xfrm flipH="1">
            <a:off x="5715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7" name="Line 35"/>
          <p:cNvSpPr>
            <a:spLocks noChangeShapeType="1"/>
          </p:cNvSpPr>
          <p:nvPr/>
        </p:nvSpPr>
        <p:spPr bwMode="auto">
          <a:xfrm flipH="1">
            <a:off x="6019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8" name="Line 36"/>
          <p:cNvSpPr>
            <a:spLocks noChangeShapeType="1"/>
          </p:cNvSpPr>
          <p:nvPr/>
        </p:nvSpPr>
        <p:spPr bwMode="auto">
          <a:xfrm flipH="1">
            <a:off x="6324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9" name="Line 37"/>
          <p:cNvSpPr>
            <a:spLocks noChangeShapeType="1"/>
          </p:cNvSpPr>
          <p:nvPr/>
        </p:nvSpPr>
        <p:spPr bwMode="auto">
          <a:xfrm flipH="1">
            <a:off x="6629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0" name="Line 38"/>
          <p:cNvSpPr>
            <a:spLocks noChangeShapeType="1"/>
          </p:cNvSpPr>
          <p:nvPr/>
        </p:nvSpPr>
        <p:spPr bwMode="auto">
          <a:xfrm flipH="1">
            <a:off x="6934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1" name="Line 39"/>
          <p:cNvSpPr>
            <a:spLocks noChangeShapeType="1"/>
          </p:cNvSpPr>
          <p:nvPr/>
        </p:nvSpPr>
        <p:spPr bwMode="auto">
          <a:xfrm flipH="1">
            <a:off x="7239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2" name="Line 40"/>
          <p:cNvSpPr>
            <a:spLocks noChangeShapeType="1"/>
          </p:cNvSpPr>
          <p:nvPr/>
        </p:nvSpPr>
        <p:spPr bwMode="auto">
          <a:xfrm>
            <a:off x="4572000" y="5410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3" name="Line 41"/>
          <p:cNvSpPr>
            <a:spLocks noChangeShapeType="1"/>
          </p:cNvSpPr>
          <p:nvPr/>
        </p:nvSpPr>
        <p:spPr bwMode="auto">
          <a:xfrm flipH="1">
            <a:off x="4495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4" name="Line 42"/>
          <p:cNvSpPr>
            <a:spLocks noChangeShapeType="1"/>
          </p:cNvSpPr>
          <p:nvPr/>
        </p:nvSpPr>
        <p:spPr bwMode="auto">
          <a:xfrm flipH="1">
            <a:off x="4800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5" name="Line 43"/>
          <p:cNvSpPr>
            <a:spLocks noChangeShapeType="1"/>
          </p:cNvSpPr>
          <p:nvPr/>
        </p:nvSpPr>
        <p:spPr bwMode="auto">
          <a:xfrm flipH="1">
            <a:off x="5105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6" name="Line 44"/>
          <p:cNvSpPr>
            <a:spLocks noChangeShapeType="1"/>
          </p:cNvSpPr>
          <p:nvPr/>
        </p:nvSpPr>
        <p:spPr bwMode="auto">
          <a:xfrm flipH="1">
            <a:off x="5410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7" name="Line 45"/>
          <p:cNvSpPr>
            <a:spLocks noChangeShapeType="1"/>
          </p:cNvSpPr>
          <p:nvPr/>
        </p:nvSpPr>
        <p:spPr bwMode="auto">
          <a:xfrm flipH="1">
            <a:off x="5715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8" name="Line 46"/>
          <p:cNvSpPr>
            <a:spLocks noChangeShapeType="1"/>
          </p:cNvSpPr>
          <p:nvPr/>
        </p:nvSpPr>
        <p:spPr bwMode="auto">
          <a:xfrm flipH="1">
            <a:off x="6019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9" name="Line 47"/>
          <p:cNvSpPr>
            <a:spLocks noChangeShapeType="1"/>
          </p:cNvSpPr>
          <p:nvPr/>
        </p:nvSpPr>
        <p:spPr bwMode="auto">
          <a:xfrm flipH="1">
            <a:off x="6324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8000" name="Line 48"/>
          <p:cNvSpPr>
            <a:spLocks noChangeShapeType="1"/>
          </p:cNvSpPr>
          <p:nvPr/>
        </p:nvSpPr>
        <p:spPr bwMode="auto">
          <a:xfrm flipH="1">
            <a:off x="6629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8001" name="Line 49"/>
          <p:cNvSpPr>
            <a:spLocks noChangeShapeType="1"/>
          </p:cNvSpPr>
          <p:nvPr/>
        </p:nvSpPr>
        <p:spPr bwMode="auto">
          <a:xfrm flipH="1">
            <a:off x="6934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8002" name="Line 50"/>
          <p:cNvSpPr>
            <a:spLocks noChangeShapeType="1"/>
          </p:cNvSpPr>
          <p:nvPr/>
        </p:nvSpPr>
        <p:spPr bwMode="auto">
          <a:xfrm flipH="1">
            <a:off x="7239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8003" name="AutoShape 51"/>
          <p:cNvSpPr>
            <a:spLocks noChangeArrowheads="1"/>
          </p:cNvSpPr>
          <p:nvPr/>
        </p:nvSpPr>
        <p:spPr bwMode="auto">
          <a:xfrm>
            <a:off x="5837238" y="4124325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8004" name="AutoShape 52"/>
          <p:cNvSpPr>
            <a:spLocks noChangeArrowheads="1"/>
          </p:cNvSpPr>
          <p:nvPr/>
        </p:nvSpPr>
        <p:spPr bwMode="auto">
          <a:xfrm>
            <a:off x="7239000" y="4191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251320"/>
              </p:ext>
            </p:extLst>
          </p:nvPr>
        </p:nvGraphicFramePr>
        <p:xfrm>
          <a:off x="4467225" y="4378699"/>
          <a:ext cx="3105150" cy="964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3" imgW="11123640" imgH="3695040" progId="Photoshop.Image.12">
                  <p:embed/>
                </p:oleObj>
              </mc:Choice>
              <mc:Fallback>
                <p:oleObj name="Image" r:id="rId3" imgW="11123640" imgH="3695040" progId="Photoshop.Image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67225" y="4378699"/>
                        <a:ext cx="3105150" cy="9645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Illustrating Shading Models</a:t>
            </a:r>
          </a:p>
        </p:txBody>
      </p:sp>
      <p:sp>
        <p:nvSpPr>
          <p:cNvPr id="637955" name="Rectangle 3"/>
          <p:cNvSpPr>
            <a:spLocks noChangeArrowheads="1"/>
          </p:cNvSpPr>
          <p:nvPr/>
        </p:nvSpPr>
        <p:spPr bwMode="auto">
          <a:xfrm>
            <a:off x="685800" y="1828800"/>
            <a:ext cx="7924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Show the polar graph of the amount of light leaving for a given incoming direction: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Show the intensity of each point on a surface for a given light position or direction</a:t>
            </a:r>
          </a:p>
        </p:txBody>
      </p:sp>
      <p:sp>
        <p:nvSpPr>
          <p:cNvPr id="637958" name="Line 6"/>
          <p:cNvSpPr>
            <a:spLocks noChangeShapeType="1"/>
          </p:cNvSpPr>
          <p:nvPr/>
        </p:nvSpPr>
        <p:spPr bwMode="auto">
          <a:xfrm>
            <a:off x="4495800" y="3429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59" name="Line 7"/>
          <p:cNvSpPr>
            <a:spLocks noChangeShapeType="1"/>
          </p:cNvSpPr>
          <p:nvPr/>
        </p:nvSpPr>
        <p:spPr bwMode="auto">
          <a:xfrm flipH="1">
            <a:off x="4419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0" name="Line 8"/>
          <p:cNvSpPr>
            <a:spLocks noChangeShapeType="1"/>
          </p:cNvSpPr>
          <p:nvPr/>
        </p:nvSpPr>
        <p:spPr bwMode="auto">
          <a:xfrm flipH="1">
            <a:off x="4724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1" name="Line 9"/>
          <p:cNvSpPr>
            <a:spLocks noChangeShapeType="1"/>
          </p:cNvSpPr>
          <p:nvPr/>
        </p:nvSpPr>
        <p:spPr bwMode="auto">
          <a:xfrm flipH="1">
            <a:off x="5029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2" name="Line 10"/>
          <p:cNvSpPr>
            <a:spLocks noChangeShapeType="1"/>
          </p:cNvSpPr>
          <p:nvPr/>
        </p:nvSpPr>
        <p:spPr bwMode="auto">
          <a:xfrm flipH="1">
            <a:off x="5334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3" name="Line 11"/>
          <p:cNvSpPr>
            <a:spLocks noChangeShapeType="1"/>
          </p:cNvSpPr>
          <p:nvPr/>
        </p:nvSpPr>
        <p:spPr bwMode="auto">
          <a:xfrm flipH="1">
            <a:off x="5638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4" name="Line 12"/>
          <p:cNvSpPr>
            <a:spLocks noChangeShapeType="1"/>
          </p:cNvSpPr>
          <p:nvPr/>
        </p:nvSpPr>
        <p:spPr bwMode="auto">
          <a:xfrm flipH="1">
            <a:off x="5943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5" name="Line 13"/>
          <p:cNvSpPr>
            <a:spLocks noChangeShapeType="1"/>
          </p:cNvSpPr>
          <p:nvPr/>
        </p:nvSpPr>
        <p:spPr bwMode="auto">
          <a:xfrm flipH="1">
            <a:off x="6248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6" name="Line 14"/>
          <p:cNvSpPr>
            <a:spLocks noChangeShapeType="1"/>
          </p:cNvSpPr>
          <p:nvPr/>
        </p:nvSpPr>
        <p:spPr bwMode="auto">
          <a:xfrm flipH="1">
            <a:off x="6553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7" name="Line 15"/>
          <p:cNvSpPr>
            <a:spLocks noChangeShapeType="1"/>
          </p:cNvSpPr>
          <p:nvPr/>
        </p:nvSpPr>
        <p:spPr bwMode="auto">
          <a:xfrm flipH="1">
            <a:off x="6858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8" name="Line 16"/>
          <p:cNvSpPr>
            <a:spLocks noChangeShapeType="1"/>
          </p:cNvSpPr>
          <p:nvPr/>
        </p:nvSpPr>
        <p:spPr bwMode="auto">
          <a:xfrm flipH="1">
            <a:off x="7162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69" name="Line 17"/>
          <p:cNvSpPr>
            <a:spLocks noChangeShapeType="1"/>
          </p:cNvSpPr>
          <p:nvPr/>
        </p:nvSpPr>
        <p:spPr bwMode="auto">
          <a:xfrm>
            <a:off x="4495800" y="24384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0" name="Line 18"/>
          <p:cNvSpPr>
            <a:spLocks noChangeShapeType="1"/>
          </p:cNvSpPr>
          <p:nvPr/>
        </p:nvSpPr>
        <p:spPr bwMode="auto">
          <a:xfrm>
            <a:off x="4495800" y="3429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1" name="Line 19"/>
          <p:cNvSpPr>
            <a:spLocks noChangeShapeType="1"/>
          </p:cNvSpPr>
          <p:nvPr/>
        </p:nvSpPr>
        <p:spPr bwMode="auto">
          <a:xfrm flipH="1">
            <a:off x="4419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2" name="Line 20"/>
          <p:cNvSpPr>
            <a:spLocks noChangeShapeType="1"/>
          </p:cNvSpPr>
          <p:nvPr/>
        </p:nvSpPr>
        <p:spPr bwMode="auto">
          <a:xfrm flipH="1">
            <a:off x="4724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3" name="Line 21"/>
          <p:cNvSpPr>
            <a:spLocks noChangeShapeType="1"/>
          </p:cNvSpPr>
          <p:nvPr/>
        </p:nvSpPr>
        <p:spPr bwMode="auto">
          <a:xfrm flipH="1">
            <a:off x="5029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4" name="Line 22"/>
          <p:cNvSpPr>
            <a:spLocks noChangeShapeType="1"/>
          </p:cNvSpPr>
          <p:nvPr/>
        </p:nvSpPr>
        <p:spPr bwMode="auto">
          <a:xfrm flipH="1">
            <a:off x="5334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5" name="Line 23"/>
          <p:cNvSpPr>
            <a:spLocks noChangeShapeType="1"/>
          </p:cNvSpPr>
          <p:nvPr/>
        </p:nvSpPr>
        <p:spPr bwMode="auto">
          <a:xfrm flipH="1">
            <a:off x="5638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6" name="Line 24"/>
          <p:cNvSpPr>
            <a:spLocks noChangeShapeType="1"/>
          </p:cNvSpPr>
          <p:nvPr/>
        </p:nvSpPr>
        <p:spPr bwMode="auto">
          <a:xfrm flipH="1">
            <a:off x="5943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7" name="Line 25"/>
          <p:cNvSpPr>
            <a:spLocks noChangeShapeType="1"/>
          </p:cNvSpPr>
          <p:nvPr/>
        </p:nvSpPr>
        <p:spPr bwMode="auto">
          <a:xfrm flipH="1">
            <a:off x="6248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8" name="Line 26"/>
          <p:cNvSpPr>
            <a:spLocks noChangeShapeType="1"/>
          </p:cNvSpPr>
          <p:nvPr/>
        </p:nvSpPr>
        <p:spPr bwMode="auto">
          <a:xfrm flipH="1">
            <a:off x="6553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79" name="Line 27"/>
          <p:cNvSpPr>
            <a:spLocks noChangeShapeType="1"/>
          </p:cNvSpPr>
          <p:nvPr/>
        </p:nvSpPr>
        <p:spPr bwMode="auto">
          <a:xfrm flipH="1">
            <a:off x="6858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0" name="Line 28"/>
          <p:cNvSpPr>
            <a:spLocks noChangeShapeType="1"/>
          </p:cNvSpPr>
          <p:nvPr/>
        </p:nvSpPr>
        <p:spPr bwMode="auto">
          <a:xfrm flipH="1">
            <a:off x="7162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1" name="Line 29"/>
          <p:cNvSpPr>
            <a:spLocks noChangeShapeType="1"/>
          </p:cNvSpPr>
          <p:nvPr/>
        </p:nvSpPr>
        <p:spPr bwMode="auto">
          <a:xfrm>
            <a:off x="4572000" y="5410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2" name="Line 30"/>
          <p:cNvSpPr>
            <a:spLocks noChangeShapeType="1"/>
          </p:cNvSpPr>
          <p:nvPr/>
        </p:nvSpPr>
        <p:spPr bwMode="auto">
          <a:xfrm flipH="1">
            <a:off x="4495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3" name="Line 31"/>
          <p:cNvSpPr>
            <a:spLocks noChangeShapeType="1"/>
          </p:cNvSpPr>
          <p:nvPr/>
        </p:nvSpPr>
        <p:spPr bwMode="auto">
          <a:xfrm flipH="1">
            <a:off x="4800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4" name="Line 32"/>
          <p:cNvSpPr>
            <a:spLocks noChangeShapeType="1"/>
          </p:cNvSpPr>
          <p:nvPr/>
        </p:nvSpPr>
        <p:spPr bwMode="auto">
          <a:xfrm flipH="1">
            <a:off x="5105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5" name="Line 33"/>
          <p:cNvSpPr>
            <a:spLocks noChangeShapeType="1"/>
          </p:cNvSpPr>
          <p:nvPr/>
        </p:nvSpPr>
        <p:spPr bwMode="auto">
          <a:xfrm flipH="1">
            <a:off x="5410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6" name="Line 34"/>
          <p:cNvSpPr>
            <a:spLocks noChangeShapeType="1"/>
          </p:cNvSpPr>
          <p:nvPr/>
        </p:nvSpPr>
        <p:spPr bwMode="auto">
          <a:xfrm flipH="1">
            <a:off x="5715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7" name="Line 35"/>
          <p:cNvSpPr>
            <a:spLocks noChangeShapeType="1"/>
          </p:cNvSpPr>
          <p:nvPr/>
        </p:nvSpPr>
        <p:spPr bwMode="auto">
          <a:xfrm flipH="1">
            <a:off x="6019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8" name="Line 36"/>
          <p:cNvSpPr>
            <a:spLocks noChangeShapeType="1"/>
          </p:cNvSpPr>
          <p:nvPr/>
        </p:nvSpPr>
        <p:spPr bwMode="auto">
          <a:xfrm flipH="1">
            <a:off x="6324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89" name="Line 37"/>
          <p:cNvSpPr>
            <a:spLocks noChangeShapeType="1"/>
          </p:cNvSpPr>
          <p:nvPr/>
        </p:nvSpPr>
        <p:spPr bwMode="auto">
          <a:xfrm flipH="1">
            <a:off x="6629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0" name="Line 38"/>
          <p:cNvSpPr>
            <a:spLocks noChangeShapeType="1"/>
          </p:cNvSpPr>
          <p:nvPr/>
        </p:nvSpPr>
        <p:spPr bwMode="auto">
          <a:xfrm flipH="1">
            <a:off x="6934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1" name="Line 39"/>
          <p:cNvSpPr>
            <a:spLocks noChangeShapeType="1"/>
          </p:cNvSpPr>
          <p:nvPr/>
        </p:nvSpPr>
        <p:spPr bwMode="auto">
          <a:xfrm flipH="1">
            <a:off x="7239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2" name="Line 40"/>
          <p:cNvSpPr>
            <a:spLocks noChangeShapeType="1"/>
          </p:cNvSpPr>
          <p:nvPr/>
        </p:nvSpPr>
        <p:spPr bwMode="auto">
          <a:xfrm>
            <a:off x="4572000" y="5410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3" name="Line 41"/>
          <p:cNvSpPr>
            <a:spLocks noChangeShapeType="1"/>
          </p:cNvSpPr>
          <p:nvPr/>
        </p:nvSpPr>
        <p:spPr bwMode="auto">
          <a:xfrm flipH="1">
            <a:off x="4495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4" name="Line 42"/>
          <p:cNvSpPr>
            <a:spLocks noChangeShapeType="1"/>
          </p:cNvSpPr>
          <p:nvPr/>
        </p:nvSpPr>
        <p:spPr bwMode="auto">
          <a:xfrm flipH="1">
            <a:off x="4800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5" name="Line 43"/>
          <p:cNvSpPr>
            <a:spLocks noChangeShapeType="1"/>
          </p:cNvSpPr>
          <p:nvPr/>
        </p:nvSpPr>
        <p:spPr bwMode="auto">
          <a:xfrm flipH="1">
            <a:off x="5105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6" name="Line 44"/>
          <p:cNvSpPr>
            <a:spLocks noChangeShapeType="1"/>
          </p:cNvSpPr>
          <p:nvPr/>
        </p:nvSpPr>
        <p:spPr bwMode="auto">
          <a:xfrm flipH="1">
            <a:off x="5410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7" name="Line 45"/>
          <p:cNvSpPr>
            <a:spLocks noChangeShapeType="1"/>
          </p:cNvSpPr>
          <p:nvPr/>
        </p:nvSpPr>
        <p:spPr bwMode="auto">
          <a:xfrm flipH="1">
            <a:off x="5715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8" name="Line 46"/>
          <p:cNvSpPr>
            <a:spLocks noChangeShapeType="1"/>
          </p:cNvSpPr>
          <p:nvPr/>
        </p:nvSpPr>
        <p:spPr bwMode="auto">
          <a:xfrm flipH="1">
            <a:off x="6019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7999" name="Line 47"/>
          <p:cNvSpPr>
            <a:spLocks noChangeShapeType="1"/>
          </p:cNvSpPr>
          <p:nvPr/>
        </p:nvSpPr>
        <p:spPr bwMode="auto">
          <a:xfrm flipH="1">
            <a:off x="6324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8000" name="Line 48"/>
          <p:cNvSpPr>
            <a:spLocks noChangeShapeType="1"/>
          </p:cNvSpPr>
          <p:nvPr/>
        </p:nvSpPr>
        <p:spPr bwMode="auto">
          <a:xfrm flipH="1">
            <a:off x="6629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8001" name="Line 49"/>
          <p:cNvSpPr>
            <a:spLocks noChangeShapeType="1"/>
          </p:cNvSpPr>
          <p:nvPr/>
        </p:nvSpPr>
        <p:spPr bwMode="auto">
          <a:xfrm flipH="1">
            <a:off x="6934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8002" name="Line 50"/>
          <p:cNvSpPr>
            <a:spLocks noChangeShapeType="1"/>
          </p:cNvSpPr>
          <p:nvPr/>
        </p:nvSpPr>
        <p:spPr bwMode="auto">
          <a:xfrm flipH="1">
            <a:off x="7239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8003" name="AutoShape 51"/>
          <p:cNvSpPr>
            <a:spLocks noChangeArrowheads="1"/>
          </p:cNvSpPr>
          <p:nvPr/>
        </p:nvSpPr>
        <p:spPr bwMode="auto">
          <a:xfrm>
            <a:off x="5837238" y="4124325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8004" name="AutoShape 52"/>
          <p:cNvSpPr>
            <a:spLocks noChangeArrowheads="1"/>
          </p:cNvSpPr>
          <p:nvPr/>
        </p:nvSpPr>
        <p:spPr bwMode="auto">
          <a:xfrm>
            <a:off x="7239000" y="4191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17"/>
          <p:cNvSpPr>
            <a:spLocks noChangeShapeType="1"/>
          </p:cNvSpPr>
          <p:nvPr/>
        </p:nvSpPr>
        <p:spPr bwMode="auto">
          <a:xfrm>
            <a:off x="4533900" y="2617470"/>
            <a:ext cx="2895600" cy="1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07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620000" cy="990600"/>
          </a:xfrm>
        </p:spPr>
        <p:txBody>
          <a:bodyPr/>
          <a:lstStyle/>
          <a:p>
            <a:r>
              <a:rPr lang="en-US" dirty="0" err="1"/>
              <a:t>Specular</a:t>
            </a:r>
            <a:r>
              <a:rPr lang="en-US" dirty="0"/>
              <a:t> Reflection 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Phong</a:t>
            </a:r>
            <a:r>
              <a:rPr lang="en-US" sz="2400" dirty="0"/>
              <a:t> Reflectance Model)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8305800" cy="34591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Incoming light is reflected primarily in the mirror direction, </a:t>
            </a:r>
            <a:r>
              <a:rPr lang="en-US" sz="2400" b="1" i="1" dirty="0"/>
              <a:t>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Perceived intensity depends on the relationship between the viewing direction, </a:t>
            </a:r>
            <a:r>
              <a:rPr lang="en-US" sz="2000" b="1" i="1" dirty="0"/>
              <a:t>V</a:t>
            </a:r>
            <a:r>
              <a:rPr lang="en-US" sz="2000" dirty="0"/>
              <a:t>, and the mirror direction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Bright spot is called a </a:t>
            </a:r>
            <a:r>
              <a:rPr lang="en-US" sz="2000" i="1" dirty="0" err="1"/>
              <a:t>specularity</a:t>
            </a:r>
            <a:endParaRPr lang="en-US" sz="2000" i="1" dirty="0"/>
          </a:p>
          <a:p>
            <a:pPr>
              <a:lnSpc>
                <a:spcPct val="90000"/>
              </a:lnSpc>
            </a:pPr>
            <a:r>
              <a:rPr lang="en-US" sz="2400" dirty="0"/>
              <a:t>Intensity controlled by: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</a:t>
            </a:r>
            <a:r>
              <a:rPr lang="en-US" sz="2000" dirty="0" err="1"/>
              <a:t>specular</a:t>
            </a:r>
            <a:r>
              <a:rPr lang="en-US" sz="2000" dirty="0"/>
              <a:t> reflectance coefficient, </a:t>
            </a:r>
            <a:r>
              <a:rPr lang="en-US" sz="2000" i="1" dirty="0" err="1"/>
              <a:t>k</a:t>
            </a:r>
            <a:r>
              <a:rPr lang="en-US" sz="2000" i="1" baseline="-25000" dirty="0" err="1"/>
              <a:t>s</a:t>
            </a:r>
            <a:endParaRPr lang="en-US" sz="2000" i="1" baseline="-25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The </a:t>
            </a:r>
            <a:r>
              <a:rPr lang="en-US" sz="2000" i="1" dirty="0" err="1"/>
              <a:t>Phong</a:t>
            </a:r>
            <a:r>
              <a:rPr lang="en-US" sz="2000" i="1" dirty="0"/>
              <a:t> Exponent</a:t>
            </a:r>
            <a:r>
              <a:rPr lang="en-US" sz="2000" dirty="0"/>
              <a:t>, </a:t>
            </a:r>
            <a:r>
              <a:rPr lang="en-US" sz="2000" i="1" dirty="0"/>
              <a:t>p</a:t>
            </a:r>
            <a:r>
              <a:rPr lang="en-US" sz="2000" dirty="0"/>
              <a:t>, controls the apparent size of the </a:t>
            </a:r>
            <a:r>
              <a:rPr lang="en-US" sz="2000" dirty="0" err="1"/>
              <a:t>specularity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2000" dirty="0"/>
              <a:t>Higher </a:t>
            </a:r>
            <a:r>
              <a:rPr lang="en-US" sz="2000" i="1" dirty="0"/>
              <a:t>p</a:t>
            </a:r>
            <a:r>
              <a:rPr lang="en-US" sz="2000" dirty="0"/>
              <a:t>, smaller highlight</a:t>
            </a:r>
          </a:p>
        </p:txBody>
      </p:sp>
      <p:sp>
        <p:nvSpPr>
          <p:cNvPr id="640004" name="Line 4"/>
          <p:cNvSpPr>
            <a:spLocks noChangeShapeType="1"/>
          </p:cNvSpPr>
          <p:nvPr/>
        </p:nvSpPr>
        <p:spPr bwMode="auto">
          <a:xfrm>
            <a:off x="5800725" y="1482725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0005" name="Line 5"/>
          <p:cNvSpPr>
            <a:spLocks noChangeShapeType="1"/>
          </p:cNvSpPr>
          <p:nvPr/>
        </p:nvSpPr>
        <p:spPr bwMode="auto">
          <a:xfrm>
            <a:off x="6029325" y="339725"/>
            <a:ext cx="1066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0006" name="Line 6"/>
          <p:cNvSpPr>
            <a:spLocks noChangeShapeType="1"/>
          </p:cNvSpPr>
          <p:nvPr/>
        </p:nvSpPr>
        <p:spPr bwMode="auto">
          <a:xfrm flipV="1">
            <a:off x="7096125" y="873125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40007" name="Object 7"/>
          <p:cNvGraphicFramePr>
            <a:graphicFrameLocks noChangeAspect="1"/>
          </p:cNvGraphicFramePr>
          <p:nvPr/>
        </p:nvGraphicFramePr>
        <p:xfrm>
          <a:off x="3276600" y="1676400"/>
          <a:ext cx="211296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99753" imgH="241195" progId="Equation.3">
                  <p:embed/>
                </p:oleObj>
              </mc:Choice>
              <mc:Fallback>
                <p:oleObj name="Equation" r:id="rId3" imgW="799753" imgH="241195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76400"/>
                        <a:ext cx="2112963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0008" name="Text Box 8"/>
          <p:cNvSpPr txBox="1">
            <a:spLocks noChangeArrowheads="1"/>
          </p:cNvSpPr>
          <p:nvPr/>
        </p:nvSpPr>
        <p:spPr bwMode="auto">
          <a:xfrm>
            <a:off x="6165850" y="1524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L</a:t>
            </a:r>
          </a:p>
        </p:txBody>
      </p:sp>
      <p:sp>
        <p:nvSpPr>
          <p:cNvPr id="640009" name="AutoShape 9"/>
          <p:cNvSpPr>
            <a:spLocks noChangeArrowheads="1"/>
          </p:cNvSpPr>
          <p:nvPr/>
        </p:nvSpPr>
        <p:spPr bwMode="auto">
          <a:xfrm>
            <a:off x="5800725" y="187325"/>
            <a:ext cx="304800" cy="304800"/>
          </a:xfrm>
          <a:prstGeom prst="sun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0010" name="Text Box 10"/>
          <p:cNvSpPr txBox="1">
            <a:spLocks noChangeArrowheads="1"/>
          </p:cNvSpPr>
          <p:nvPr/>
        </p:nvSpPr>
        <p:spPr bwMode="auto">
          <a:xfrm>
            <a:off x="7918450" y="4572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R</a:t>
            </a:r>
          </a:p>
        </p:txBody>
      </p:sp>
      <p:sp>
        <p:nvSpPr>
          <p:cNvPr id="640011" name="Line 11"/>
          <p:cNvSpPr>
            <a:spLocks noChangeShapeType="1"/>
          </p:cNvSpPr>
          <p:nvPr/>
        </p:nvSpPr>
        <p:spPr bwMode="auto">
          <a:xfrm flipV="1">
            <a:off x="7096125" y="415925"/>
            <a:ext cx="685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0012" name="Text Box 12"/>
          <p:cNvSpPr txBox="1">
            <a:spLocks noChangeArrowheads="1"/>
          </p:cNvSpPr>
          <p:nvPr/>
        </p:nvSpPr>
        <p:spPr bwMode="auto">
          <a:xfrm>
            <a:off x="7385050" y="152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V</a:t>
            </a:r>
          </a:p>
        </p:txBody>
      </p:sp>
      <p:sp>
        <p:nvSpPr>
          <p:cNvPr id="640013" name="AutoShape 13"/>
          <p:cNvSpPr>
            <a:spLocks noChangeArrowheads="1"/>
          </p:cNvSpPr>
          <p:nvPr/>
        </p:nvSpPr>
        <p:spPr bwMode="auto">
          <a:xfrm>
            <a:off x="7781925" y="1873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Specular Example</a:t>
            </a:r>
          </a:p>
        </p:txBody>
      </p:sp>
      <p:pic>
        <p:nvPicPr>
          <p:cNvPr id="641027" name="Picture 3"/>
          <p:cNvPicPr>
            <a:picLocks noChangeAspect="1" noChangeArrowheads="1"/>
          </p:cNvPicPr>
          <p:nvPr/>
        </p:nvPicPr>
        <p:blipFill>
          <a:blip r:embed="rId3" cstate="print"/>
          <a:srcRect l="50000"/>
          <a:stretch>
            <a:fillRect/>
          </a:stretch>
        </p:blipFill>
        <p:spPr bwMode="auto">
          <a:xfrm>
            <a:off x="2438400" y="2057400"/>
            <a:ext cx="4572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Illustrating Shading Models</a:t>
            </a:r>
          </a:p>
        </p:txBody>
      </p:sp>
      <p:sp>
        <p:nvSpPr>
          <p:cNvPr id="642051" name="Rectangle 3"/>
          <p:cNvSpPr>
            <a:spLocks noChangeArrowheads="1"/>
          </p:cNvSpPr>
          <p:nvPr/>
        </p:nvSpPr>
        <p:spPr bwMode="auto">
          <a:xfrm>
            <a:off x="685800" y="1828800"/>
            <a:ext cx="7924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Show the polar graph of the amount of light leaving for a given incoming direction: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Show the intensity of each point on a surface for a given light position or direction</a:t>
            </a:r>
          </a:p>
        </p:txBody>
      </p:sp>
      <p:sp>
        <p:nvSpPr>
          <p:cNvPr id="642052" name="Text Box 4"/>
          <p:cNvSpPr txBox="1">
            <a:spLocks noChangeArrowheads="1"/>
          </p:cNvSpPr>
          <p:nvPr/>
        </p:nvSpPr>
        <p:spPr bwMode="auto">
          <a:xfrm>
            <a:off x="3581400" y="4724400"/>
            <a:ext cx="1184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Specular?</a:t>
            </a:r>
          </a:p>
        </p:txBody>
      </p:sp>
      <p:sp>
        <p:nvSpPr>
          <p:cNvPr id="642053" name="Line 5"/>
          <p:cNvSpPr>
            <a:spLocks noChangeShapeType="1"/>
          </p:cNvSpPr>
          <p:nvPr/>
        </p:nvSpPr>
        <p:spPr bwMode="auto">
          <a:xfrm>
            <a:off x="4495800" y="3429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4" name="Line 6"/>
          <p:cNvSpPr>
            <a:spLocks noChangeShapeType="1"/>
          </p:cNvSpPr>
          <p:nvPr/>
        </p:nvSpPr>
        <p:spPr bwMode="auto">
          <a:xfrm flipH="1">
            <a:off x="4419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5" name="Line 7"/>
          <p:cNvSpPr>
            <a:spLocks noChangeShapeType="1"/>
          </p:cNvSpPr>
          <p:nvPr/>
        </p:nvSpPr>
        <p:spPr bwMode="auto">
          <a:xfrm flipH="1">
            <a:off x="4724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6" name="Line 8"/>
          <p:cNvSpPr>
            <a:spLocks noChangeShapeType="1"/>
          </p:cNvSpPr>
          <p:nvPr/>
        </p:nvSpPr>
        <p:spPr bwMode="auto">
          <a:xfrm flipH="1">
            <a:off x="5029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7" name="Line 9"/>
          <p:cNvSpPr>
            <a:spLocks noChangeShapeType="1"/>
          </p:cNvSpPr>
          <p:nvPr/>
        </p:nvSpPr>
        <p:spPr bwMode="auto">
          <a:xfrm flipH="1">
            <a:off x="5334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8" name="Line 10"/>
          <p:cNvSpPr>
            <a:spLocks noChangeShapeType="1"/>
          </p:cNvSpPr>
          <p:nvPr/>
        </p:nvSpPr>
        <p:spPr bwMode="auto">
          <a:xfrm flipH="1">
            <a:off x="5638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9" name="Line 11"/>
          <p:cNvSpPr>
            <a:spLocks noChangeShapeType="1"/>
          </p:cNvSpPr>
          <p:nvPr/>
        </p:nvSpPr>
        <p:spPr bwMode="auto">
          <a:xfrm flipH="1">
            <a:off x="5943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0" name="Line 12"/>
          <p:cNvSpPr>
            <a:spLocks noChangeShapeType="1"/>
          </p:cNvSpPr>
          <p:nvPr/>
        </p:nvSpPr>
        <p:spPr bwMode="auto">
          <a:xfrm flipH="1">
            <a:off x="6248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1" name="Line 13"/>
          <p:cNvSpPr>
            <a:spLocks noChangeShapeType="1"/>
          </p:cNvSpPr>
          <p:nvPr/>
        </p:nvSpPr>
        <p:spPr bwMode="auto">
          <a:xfrm flipH="1">
            <a:off x="6553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2" name="Line 14"/>
          <p:cNvSpPr>
            <a:spLocks noChangeShapeType="1"/>
          </p:cNvSpPr>
          <p:nvPr/>
        </p:nvSpPr>
        <p:spPr bwMode="auto">
          <a:xfrm flipH="1">
            <a:off x="6858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3" name="Line 15"/>
          <p:cNvSpPr>
            <a:spLocks noChangeShapeType="1"/>
          </p:cNvSpPr>
          <p:nvPr/>
        </p:nvSpPr>
        <p:spPr bwMode="auto">
          <a:xfrm flipH="1">
            <a:off x="7162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4" name="Line 16"/>
          <p:cNvSpPr>
            <a:spLocks noChangeShapeType="1"/>
          </p:cNvSpPr>
          <p:nvPr/>
        </p:nvSpPr>
        <p:spPr bwMode="auto">
          <a:xfrm>
            <a:off x="4495800" y="24384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5" name="Line 17"/>
          <p:cNvSpPr>
            <a:spLocks noChangeShapeType="1"/>
          </p:cNvSpPr>
          <p:nvPr/>
        </p:nvSpPr>
        <p:spPr bwMode="auto">
          <a:xfrm>
            <a:off x="4495800" y="3429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6" name="Line 18"/>
          <p:cNvSpPr>
            <a:spLocks noChangeShapeType="1"/>
          </p:cNvSpPr>
          <p:nvPr/>
        </p:nvSpPr>
        <p:spPr bwMode="auto">
          <a:xfrm flipH="1">
            <a:off x="4419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7" name="Line 19"/>
          <p:cNvSpPr>
            <a:spLocks noChangeShapeType="1"/>
          </p:cNvSpPr>
          <p:nvPr/>
        </p:nvSpPr>
        <p:spPr bwMode="auto">
          <a:xfrm flipH="1">
            <a:off x="4724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8" name="Line 20"/>
          <p:cNvSpPr>
            <a:spLocks noChangeShapeType="1"/>
          </p:cNvSpPr>
          <p:nvPr/>
        </p:nvSpPr>
        <p:spPr bwMode="auto">
          <a:xfrm flipH="1">
            <a:off x="5029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9" name="Line 21"/>
          <p:cNvSpPr>
            <a:spLocks noChangeShapeType="1"/>
          </p:cNvSpPr>
          <p:nvPr/>
        </p:nvSpPr>
        <p:spPr bwMode="auto">
          <a:xfrm flipH="1">
            <a:off x="5334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0" name="Line 22"/>
          <p:cNvSpPr>
            <a:spLocks noChangeShapeType="1"/>
          </p:cNvSpPr>
          <p:nvPr/>
        </p:nvSpPr>
        <p:spPr bwMode="auto">
          <a:xfrm flipH="1">
            <a:off x="5638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1" name="Line 23"/>
          <p:cNvSpPr>
            <a:spLocks noChangeShapeType="1"/>
          </p:cNvSpPr>
          <p:nvPr/>
        </p:nvSpPr>
        <p:spPr bwMode="auto">
          <a:xfrm flipH="1">
            <a:off x="5943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2" name="Line 24"/>
          <p:cNvSpPr>
            <a:spLocks noChangeShapeType="1"/>
          </p:cNvSpPr>
          <p:nvPr/>
        </p:nvSpPr>
        <p:spPr bwMode="auto">
          <a:xfrm flipH="1">
            <a:off x="6248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3" name="Line 25"/>
          <p:cNvSpPr>
            <a:spLocks noChangeShapeType="1"/>
          </p:cNvSpPr>
          <p:nvPr/>
        </p:nvSpPr>
        <p:spPr bwMode="auto">
          <a:xfrm flipH="1">
            <a:off x="6553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4" name="Line 26"/>
          <p:cNvSpPr>
            <a:spLocks noChangeShapeType="1"/>
          </p:cNvSpPr>
          <p:nvPr/>
        </p:nvSpPr>
        <p:spPr bwMode="auto">
          <a:xfrm flipH="1">
            <a:off x="6858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5" name="Line 27"/>
          <p:cNvSpPr>
            <a:spLocks noChangeShapeType="1"/>
          </p:cNvSpPr>
          <p:nvPr/>
        </p:nvSpPr>
        <p:spPr bwMode="auto">
          <a:xfrm flipH="1">
            <a:off x="7162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6" name="Line 28"/>
          <p:cNvSpPr>
            <a:spLocks noChangeShapeType="1"/>
          </p:cNvSpPr>
          <p:nvPr/>
        </p:nvSpPr>
        <p:spPr bwMode="auto">
          <a:xfrm>
            <a:off x="4572000" y="5410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7" name="Line 29"/>
          <p:cNvSpPr>
            <a:spLocks noChangeShapeType="1"/>
          </p:cNvSpPr>
          <p:nvPr/>
        </p:nvSpPr>
        <p:spPr bwMode="auto">
          <a:xfrm flipH="1">
            <a:off x="4495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8" name="Line 30"/>
          <p:cNvSpPr>
            <a:spLocks noChangeShapeType="1"/>
          </p:cNvSpPr>
          <p:nvPr/>
        </p:nvSpPr>
        <p:spPr bwMode="auto">
          <a:xfrm flipH="1">
            <a:off x="4800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9" name="Line 31"/>
          <p:cNvSpPr>
            <a:spLocks noChangeShapeType="1"/>
          </p:cNvSpPr>
          <p:nvPr/>
        </p:nvSpPr>
        <p:spPr bwMode="auto">
          <a:xfrm flipH="1">
            <a:off x="5105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0" name="Line 32"/>
          <p:cNvSpPr>
            <a:spLocks noChangeShapeType="1"/>
          </p:cNvSpPr>
          <p:nvPr/>
        </p:nvSpPr>
        <p:spPr bwMode="auto">
          <a:xfrm flipH="1">
            <a:off x="5410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1" name="Line 33"/>
          <p:cNvSpPr>
            <a:spLocks noChangeShapeType="1"/>
          </p:cNvSpPr>
          <p:nvPr/>
        </p:nvSpPr>
        <p:spPr bwMode="auto">
          <a:xfrm flipH="1">
            <a:off x="5715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2" name="Line 34"/>
          <p:cNvSpPr>
            <a:spLocks noChangeShapeType="1"/>
          </p:cNvSpPr>
          <p:nvPr/>
        </p:nvSpPr>
        <p:spPr bwMode="auto">
          <a:xfrm flipH="1">
            <a:off x="6019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3" name="Line 35"/>
          <p:cNvSpPr>
            <a:spLocks noChangeShapeType="1"/>
          </p:cNvSpPr>
          <p:nvPr/>
        </p:nvSpPr>
        <p:spPr bwMode="auto">
          <a:xfrm flipH="1">
            <a:off x="6324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4" name="Line 36"/>
          <p:cNvSpPr>
            <a:spLocks noChangeShapeType="1"/>
          </p:cNvSpPr>
          <p:nvPr/>
        </p:nvSpPr>
        <p:spPr bwMode="auto">
          <a:xfrm flipH="1">
            <a:off x="6629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5" name="Line 37"/>
          <p:cNvSpPr>
            <a:spLocks noChangeShapeType="1"/>
          </p:cNvSpPr>
          <p:nvPr/>
        </p:nvSpPr>
        <p:spPr bwMode="auto">
          <a:xfrm flipH="1">
            <a:off x="6934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6" name="Line 38"/>
          <p:cNvSpPr>
            <a:spLocks noChangeShapeType="1"/>
          </p:cNvSpPr>
          <p:nvPr/>
        </p:nvSpPr>
        <p:spPr bwMode="auto">
          <a:xfrm flipH="1">
            <a:off x="7239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7" name="Line 39"/>
          <p:cNvSpPr>
            <a:spLocks noChangeShapeType="1"/>
          </p:cNvSpPr>
          <p:nvPr/>
        </p:nvSpPr>
        <p:spPr bwMode="auto">
          <a:xfrm>
            <a:off x="4572000" y="5410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8" name="Line 40"/>
          <p:cNvSpPr>
            <a:spLocks noChangeShapeType="1"/>
          </p:cNvSpPr>
          <p:nvPr/>
        </p:nvSpPr>
        <p:spPr bwMode="auto">
          <a:xfrm flipH="1">
            <a:off x="4495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9" name="Line 41"/>
          <p:cNvSpPr>
            <a:spLocks noChangeShapeType="1"/>
          </p:cNvSpPr>
          <p:nvPr/>
        </p:nvSpPr>
        <p:spPr bwMode="auto">
          <a:xfrm flipH="1">
            <a:off x="4800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0" name="Line 42"/>
          <p:cNvSpPr>
            <a:spLocks noChangeShapeType="1"/>
          </p:cNvSpPr>
          <p:nvPr/>
        </p:nvSpPr>
        <p:spPr bwMode="auto">
          <a:xfrm flipH="1">
            <a:off x="5105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1" name="Line 43"/>
          <p:cNvSpPr>
            <a:spLocks noChangeShapeType="1"/>
          </p:cNvSpPr>
          <p:nvPr/>
        </p:nvSpPr>
        <p:spPr bwMode="auto">
          <a:xfrm flipH="1">
            <a:off x="5410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2" name="Line 44"/>
          <p:cNvSpPr>
            <a:spLocks noChangeShapeType="1"/>
          </p:cNvSpPr>
          <p:nvPr/>
        </p:nvSpPr>
        <p:spPr bwMode="auto">
          <a:xfrm flipH="1">
            <a:off x="5715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3" name="Line 45"/>
          <p:cNvSpPr>
            <a:spLocks noChangeShapeType="1"/>
          </p:cNvSpPr>
          <p:nvPr/>
        </p:nvSpPr>
        <p:spPr bwMode="auto">
          <a:xfrm flipH="1">
            <a:off x="6019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4" name="Line 46"/>
          <p:cNvSpPr>
            <a:spLocks noChangeShapeType="1"/>
          </p:cNvSpPr>
          <p:nvPr/>
        </p:nvSpPr>
        <p:spPr bwMode="auto">
          <a:xfrm flipH="1">
            <a:off x="6324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5" name="Line 47"/>
          <p:cNvSpPr>
            <a:spLocks noChangeShapeType="1"/>
          </p:cNvSpPr>
          <p:nvPr/>
        </p:nvSpPr>
        <p:spPr bwMode="auto">
          <a:xfrm flipH="1">
            <a:off x="6629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6" name="Line 48"/>
          <p:cNvSpPr>
            <a:spLocks noChangeShapeType="1"/>
          </p:cNvSpPr>
          <p:nvPr/>
        </p:nvSpPr>
        <p:spPr bwMode="auto">
          <a:xfrm flipH="1">
            <a:off x="6934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7" name="Line 49"/>
          <p:cNvSpPr>
            <a:spLocks noChangeShapeType="1"/>
          </p:cNvSpPr>
          <p:nvPr/>
        </p:nvSpPr>
        <p:spPr bwMode="auto">
          <a:xfrm flipH="1">
            <a:off x="7239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8" name="AutoShape 50"/>
          <p:cNvSpPr>
            <a:spLocks noChangeArrowheads="1"/>
          </p:cNvSpPr>
          <p:nvPr/>
        </p:nvSpPr>
        <p:spPr bwMode="auto">
          <a:xfrm>
            <a:off x="5837238" y="4124325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2099" name="AutoShape 51"/>
          <p:cNvSpPr>
            <a:spLocks noChangeArrowheads="1"/>
          </p:cNvSpPr>
          <p:nvPr/>
        </p:nvSpPr>
        <p:spPr bwMode="auto">
          <a:xfrm>
            <a:off x="7239000" y="4191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2100" name="Text Box 52"/>
          <p:cNvSpPr txBox="1">
            <a:spLocks noChangeArrowheads="1"/>
          </p:cNvSpPr>
          <p:nvPr/>
        </p:nvSpPr>
        <p:spPr bwMode="auto">
          <a:xfrm>
            <a:off x="3505200" y="2743200"/>
            <a:ext cx="1184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Specular?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Illustrating Shading Models</a:t>
            </a:r>
          </a:p>
        </p:txBody>
      </p:sp>
      <p:sp>
        <p:nvSpPr>
          <p:cNvPr id="642051" name="Rectangle 3"/>
          <p:cNvSpPr>
            <a:spLocks noChangeArrowheads="1"/>
          </p:cNvSpPr>
          <p:nvPr/>
        </p:nvSpPr>
        <p:spPr bwMode="auto">
          <a:xfrm>
            <a:off x="685800" y="1828800"/>
            <a:ext cx="7924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Show the polar graph of the amount of light leaving for a given incoming direction: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/>
              <a:t>Show the intensity of each point on a surface for a given light position or direction</a:t>
            </a:r>
          </a:p>
        </p:txBody>
      </p:sp>
      <p:sp>
        <p:nvSpPr>
          <p:cNvPr id="642052" name="Text Box 4"/>
          <p:cNvSpPr txBox="1">
            <a:spLocks noChangeArrowheads="1"/>
          </p:cNvSpPr>
          <p:nvPr/>
        </p:nvSpPr>
        <p:spPr bwMode="auto">
          <a:xfrm>
            <a:off x="3581400" y="4724400"/>
            <a:ext cx="1184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Specular?</a:t>
            </a:r>
          </a:p>
        </p:txBody>
      </p:sp>
      <p:sp>
        <p:nvSpPr>
          <p:cNvPr id="642053" name="Line 5"/>
          <p:cNvSpPr>
            <a:spLocks noChangeShapeType="1"/>
          </p:cNvSpPr>
          <p:nvPr/>
        </p:nvSpPr>
        <p:spPr bwMode="auto">
          <a:xfrm>
            <a:off x="4495800" y="3429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4" name="Line 6"/>
          <p:cNvSpPr>
            <a:spLocks noChangeShapeType="1"/>
          </p:cNvSpPr>
          <p:nvPr/>
        </p:nvSpPr>
        <p:spPr bwMode="auto">
          <a:xfrm flipH="1">
            <a:off x="4419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5" name="Line 7"/>
          <p:cNvSpPr>
            <a:spLocks noChangeShapeType="1"/>
          </p:cNvSpPr>
          <p:nvPr/>
        </p:nvSpPr>
        <p:spPr bwMode="auto">
          <a:xfrm flipH="1">
            <a:off x="4724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6" name="Line 8"/>
          <p:cNvSpPr>
            <a:spLocks noChangeShapeType="1"/>
          </p:cNvSpPr>
          <p:nvPr/>
        </p:nvSpPr>
        <p:spPr bwMode="auto">
          <a:xfrm flipH="1">
            <a:off x="5029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7" name="Line 9"/>
          <p:cNvSpPr>
            <a:spLocks noChangeShapeType="1"/>
          </p:cNvSpPr>
          <p:nvPr/>
        </p:nvSpPr>
        <p:spPr bwMode="auto">
          <a:xfrm flipH="1">
            <a:off x="5334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8" name="Line 10"/>
          <p:cNvSpPr>
            <a:spLocks noChangeShapeType="1"/>
          </p:cNvSpPr>
          <p:nvPr/>
        </p:nvSpPr>
        <p:spPr bwMode="auto">
          <a:xfrm flipH="1">
            <a:off x="5638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59" name="Line 11"/>
          <p:cNvSpPr>
            <a:spLocks noChangeShapeType="1"/>
          </p:cNvSpPr>
          <p:nvPr/>
        </p:nvSpPr>
        <p:spPr bwMode="auto">
          <a:xfrm flipH="1">
            <a:off x="5943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0" name="Line 12"/>
          <p:cNvSpPr>
            <a:spLocks noChangeShapeType="1"/>
          </p:cNvSpPr>
          <p:nvPr/>
        </p:nvSpPr>
        <p:spPr bwMode="auto">
          <a:xfrm flipH="1">
            <a:off x="6248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1" name="Line 13"/>
          <p:cNvSpPr>
            <a:spLocks noChangeShapeType="1"/>
          </p:cNvSpPr>
          <p:nvPr/>
        </p:nvSpPr>
        <p:spPr bwMode="auto">
          <a:xfrm flipH="1">
            <a:off x="6553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2" name="Line 14"/>
          <p:cNvSpPr>
            <a:spLocks noChangeShapeType="1"/>
          </p:cNvSpPr>
          <p:nvPr/>
        </p:nvSpPr>
        <p:spPr bwMode="auto">
          <a:xfrm flipH="1">
            <a:off x="6858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3" name="Line 15"/>
          <p:cNvSpPr>
            <a:spLocks noChangeShapeType="1"/>
          </p:cNvSpPr>
          <p:nvPr/>
        </p:nvSpPr>
        <p:spPr bwMode="auto">
          <a:xfrm flipH="1">
            <a:off x="7162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4" name="Line 16"/>
          <p:cNvSpPr>
            <a:spLocks noChangeShapeType="1"/>
          </p:cNvSpPr>
          <p:nvPr/>
        </p:nvSpPr>
        <p:spPr bwMode="auto">
          <a:xfrm>
            <a:off x="4495800" y="24384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5" name="Line 17"/>
          <p:cNvSpPr>
            <a:spLocks noChangeShapeType="1"/>
          </p:cNvSpPr>
          <p:nvPr/>
        </p:nvSpPr>
        <p:spPr bwMode="auto">
          <a:xfrm>
            <a:off x="4495800" y="34290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6" name="Line 18"/>
          <p:cNvSpPr>
            <a:spLocks noChangeShapeType="1"/>
          </p:cNvSpPr>
          <p:nvPr/>
        </p:nvSpPr>
        <p:spPr bwMode="auto">
          <a:xfrm flipH="1">
            <a:off x="4419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7" name="Line 19"/>
          <p:cNvSpPr>
            <a:spLocks noChangeShapeType="1"/>
          </p:cNvSpPr>
          <p:nvPr/>
        </p:nvSpPr>
        <p:spPr bwMode="auto">
          <a:xfrm flipH="1">
            <a:off x="4724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8" name="Line 20"/>
          <p:cNvSpPr>
            <a:spLocks noChangeShapeType="1"/>
          </p:cNvSpPr>
          <p:nvPr/>
        </p:nvSpPr>
        <p:spPr bwMode="auto">
          <a:xfrm flipH="1">
            <a:off x="5029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69" name="Line 21"/>
          <p:cNvSpPr>
            <a:spLocks noChangeShapeType="1"/>
          </p:cNvSpPr>
          <p:nvPr/>
        </p:nvSpPr>
        <p:spPr bwMode="auto">
          <a:xfrm flipH="1">
            <a:off x="5334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0" name="Line 22"/>
          <p:cNvSpPr>
            <a:spLocks noChangeShapeType="1"/>
          </p:cNvSpPr>
          <p:nvPr/>
        </p:nvSpPr>
        <p:spPr bwMode="auto">
          <a:xfrm flipH="1">
            <a:off x="5638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1" name="Line 23"/>
          <p:cNvSpPr>
            <a:spLocks noChangeShapeType="1"/>
          </p:cNvSpPr>
          <p:nvPr/>
        </p:nvSpPr>
        <p:spPr bwMode="auto">
          <a:xfrm flipH="1">
            <a:off x="59436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2" name="Line 24"/>
          <p:cNvSpPr>
            <a:spLocks noChangeShapeType="1"/>
          </p:cNvSpPr>
          <p:nvPr/>
        </p:nvSpPr>
        <p:spPr bwMode="auto">
          <a:xfrm flipH="1">
            <a:off x="62484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3" name="Line 25"/>
          <p:cNvSpPr>
            <a:spLocks noChangeShapeType="1"/>
          </p:cNvSpPr>
          <p:nvPr/>
        </p:nvSpPr>
        <p:spPr bwMode="auto">
          <a:xfrm flipH="1">
            <a:off x="65532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4" name="Line 26"/>
          <p:cNvSpPr>
            <a:spLocks noChangeShapeType="1"/>
          </p:cNvSpPr>
          <p:nvPr/>
        </p:nvSpPr>
        <p:spPr bwMode="auto">
          <a:xfrm flipH="1">
            <a:off x="6858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5" name="Line 27"/>
          <p:cNvSpPr>
            <a:spLocks noChangeShapeType="1"/>
          </p:cNvSpPr>
          <p:nvPr/>
        </p:nvSpPr>
        <p:spPr bwMode="auto">
          <a:xfrm flipH="1">
            <a:off x="71628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6" name="Line 28"/>
          <p:cNvSpPr>
            <a:spLocks noChangeShapeType="1"/>
          </p:cNvSpPr>
          <p:nvPr/>
        </p:nvSpPr>
        <p:spPr bwMode="auto">
          <a:xfrm>
            <a:off x="4572000" y="5410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7" name="Line 29"/>
          <p:cNvSpPr>
            <a:spLocks noChangeShapeType="1"/>
          </p:cNvSpPr>
          <p:nvPr/>
        </p:nvSpPr>
        <p:spPr bwMode="auto">
          <a:xfrm flipH="1">
            <a:off x="4495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8" name="Line 30"/>
          <p:cNvSpPr>
            <a:spLocks noChangeShapeType="1"/>
          </p:cNvSpPr>
          <p:nvPr/>
        </p:nvSpPr>
        <p:spPr bwMode="auto">
          <a:xfrm flipH="1">
            <a:off x="4800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79" name="Line 31"/>
          <p:cNvSpPr>
            <a:spLocks noChangeShapeType="1"/>
          </p:cNvSpPr>
          <p:nvPr/>
        </p:nvSpPr>
        <p:spPr bwMode="auto">
          <a:xfrm flipH="1">
            <a:off x="5105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0" name="Line 32"/>
          <p:cNvSpPr>
            <a:spLocks noChangeShapeType="1"/>
          </p:cNvSpPr>
          <p:nvPr/>
        </p:nvSpPr>
        <p:spPr bwMode="auto">
          <a:xfrm flipH="1">
            <a:off x="5410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1" name="Line 33"/>
          <p:cNvSpPr>
            <a:spLocks noChangeShapeType="1"/>
          </p:cNvSpPr>
          <p:nvPr/>
        </p:nvSpPr>
        <p:spPr bwMode="auto">
          <a:xfrm flipH="1">
            <a:off x="5715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2" name="Line 34"/>
          <p:cNvSpPr>
            <a:spLocks noChangeShapeType="1"/>
          </p:cNvSpPr>
          <p:nvPr/>
        </p:nvSpPr>
        <p:spPr bwMode="auto">
          <a:xfrm flipH="1">
            <a:off x="6019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3" name="Line 35"/>
          <p:cNvSpPr>
            <a:spLocks noChangeShapeType="1"/>
          </p:cNvSpPr>
          <p:nvPr/>
        </p:nvSpPr>
        <p:spPr bwMode="auto">
          <a:xfrm flipH="1">
            <a:off x="6324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4" name="Line 36"/>
          <p:cNvSpPr>
            <a:spLocks noChangeShapeType="1"/>
          </p:cNvSpPr>
          <p:nvPr/>
        </p:nvSpPr>
        <p:spPr bwMode="auto">
          <a:xfrm flipH="1">
            <a:off x="6629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5" name="Line 37"/>
          <p:cNvSpPr>
            <a:spLocks noChangeShapeType="1"/>
          </p:cNvSpPr>
          <p:nvPr/>
        </p:nvSpPr>
        <p:spPr bwMode="auto">
          <a:xfrm flipH="1">
            <a:off x="6934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6" name="Line 38"/>
          <p:cNvSpPr>
            <a:spLocks noChangeShapeType="1"/>
          </p:cNvSpPr>
          <p:nvPr/>
        </p:nvSpPr>
        <p:spPr bwMode="auto">
          <a:xfrm flipH="1">
            <a:off x="7239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7" name="Line 39"/>
          <p:cNvSpPr>
            <a:spLocks noChangeShapeType="1"/>
          </p:cNvSpPr>
          <p:nvPr/>
        </p:nvSpPr>
        <p:spPr bwMode="auto">
          <a:xfrm>
            <a:off x="4572000" y="5410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8" name="Line 40"/>
          <p:cNvSpPr>
            <a:spLocks noChangeShapeType="1"/>
          </p:cNvSpPr>
          <p:nvPr/>
        </p:nvSpPr>
        <p:spPr bwMode="auto">
          <a:xfrm flipH="1">
            <a:off x="4495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89" name="Line 41"/>
          <p:cNvSpPr>
            <a:spLocks noChangeShapeType="1"/>
          </p:cNvSpPr>
          <p:nvPr/>
        </p:nvSpPr>
        <p:spPr bwMode="auto">
          <a:xfrm flipH="1">
            <a:off x="4800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0" name="Line 42"/>
          <p:cNvSpPr>
            <a:spLocks noChangeShapeType="1"/>
          </p:cNvSpPr>
          <p:nvPr/>
        </p:nvSpPr>
        <p:spPr bwMode="auto">
          <a:xfrm flipH="1">
            <a:off x="5105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1" name="Line 43"/>
          <p:cNvSpPr>
            <a:spLocks noChangeShapeType="1"/>
          </p:cNvSpPr>
          <p:nvPr/>
        </p:nvSpPr>
        <p:spPr bwMode="auto">
          <a:xfrm flipH="1">
            <a:off x="5410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2" name="Line 44"/>
          <p:cNvSpPr>
            <a:spLocks noChangeShapeType="1"/>
          </p:cNvSpPr>
          <p:nvPr/>
        </p:nvSpPr>
        <p:spPr bwMode="auto">
          <a:xfrm flipH="1">
            <a:off x="5715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3" name="Line 45"/>
          <p:cNvSpPr>
            <a:spLocks noChangeShapeType="1"/>
          </p:cNvSpPr>
          <p:nvPr/>
        </p:nvSpPr>
        <p:spPr bwMode="auto">
          <a:xfrm flipH="1">
            <a:off x="6019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4" name="Line 46"/>
          <p:cNvSpPr>
            <a:spLocks noChangeShapeType="1"/>
          </p:cNvSpPr>
          <p:nvPr/>
        </p:nvSpPr>
        <p:spPr bwMode="auto">
          <a:xfrm flipH="1">
            <a:off x="63246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5" name="Line 47"/>
          <p:cNvSpPr>
            <a:spLocks noChangeShapeType="1"/>
          </p:cNvSpPr>
          <p:nvPr/>
        </p:nvSpPr>
        <p:spPr bwMode="auto">
          <a:xfrm flipH="1">
            <a:off x="66294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6" name="Line 48"/>
          <p:cNvSpPr>
            <a:spLocks noChangeShapeType="1"/>
          </p:cNvSpPr>
          <p:nvPr/>
        </p:nvSpPr>
        <p:spPr bwMode="auto">
          <a:xfrm flipH="1">
            <a:off x="69342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7" name="Line 49"/>
          <p:cNvSpPr>
            <a:spLocks noChangeShapeType="1"/>
          </p:cNvSpPr>
          <p:nvPr/>
        </p:nvSpPr>
        <p:spPr bwMode="auto">
          <a:xfrm flipH="1">
            <a:off x="72390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2098" name="AutoShape 50"/>
          <p:cNvSpPr>
            <a:spLocks noChangeArrowheads="1"/>
          </p:cNvSpPr>
          <p:nvPr/>
        </p:nvSpPr>
        <p:spPr bwMode="auto">
          <a:xfrm>
            <a:off x="5837238" y="4124325"/>
            <a:ext cx="228600" cy="2286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2099" name="AutoShape 51"/>
          <p:cNvSpPr>
            <a:spLocks noChangeArrowheads="1"/>
          </p:cNvSpPr>
          <p:nvPr/>
        </p:nvSpPr>
        <p:spPr bwMode="auto">
          <a:xfrm>
            <a:off x="7239000" y="4191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2100" name="Text Box 52"/>
          <p:cNvSpPr txBox="1">
            <a:spLocks noChangeArrowheads="1"/>
          </p:cNvSpPr>
          <p:nvPr/>
        </p:nvSpPr>
        <p:spPr bwMode="auto">
          <a:xfrm>
            <a:off x="3505200" y="2743200"/>
            <a:ext cx="1184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Specular?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70200"/>
              </p:ext>
            </p:extLst>
          </p:nvPr>
        </p:nvGraphicFramePr>
        <p:xfrm>
          <a:off x="5096256" y="4470400"/>
          <a:ext cx="3485896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3" imgW="4393440" imgH="3403080" progId="Photoshop.Image.12">
                  <p:embed/>
                </p:oleObj>
              </mc:Choice>
              <mc:Fallback>
                <p:oleObj name="Image" r:id="rId3" imgW="4393440" imgH="3403080" progId="Photoshop.Image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96256" y="4470400"/>
                        <a:ext cx="3485896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9970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797926" cy="1216025"/>
          </a:xfrm>
        </p:spPr>
        <p:txBody>
          <a:bodyPr/>
          <a:lstStyle/>
          <a:p>
            <a:r>
              <a:rPr lang="en-US" dirty="0"/>
              <a:t>Alternative </a:t>
            </a:r>
            <a:r>
              <a:rPr lang="en-US" dirty="0" err="1"/>
              <a:t>Specular</a:t>
            </a:r>
            <a:r>
              <a:rPr lang="en-US" dirty="0"/>
              <a:t> Reflection Model</a:t>
            </a:r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70263"/>
            <a:ext cx="7772400" cy="2492375"/>
          </a:xfrm>
        </p:spPr>
        <p:txBody>
          <a:bodyPr/>
          <a:lstStyle/>
          <a:p>
            <a:r>
              <a:rPr lang="en-US" sz="2400" dirty="0"/>
              <a:t>Compute based on normal vector and “halfway” vector, </a:t>
            </a:r>
            <a:r>
              <a:rPr lang="en-US" sz="2400" b="1" i="1" dirty="0"/>
              <a:t>H</a:t>
            </a:r>
          </a:p>
        </p:txBody>
      </p:sp>
      <p:sp>
        <p:nvSpPr>
          <p:cNvPr id="644100" name="Line 4"/>
          <p:cNvSpPr>
            <a:spLocks noChangeShapeType="1"/>
          </p:cNvSpPr>
          <p:nvPr/>
        </p:nvSpPr>
        <p:spPr bwMode="auto">
          <a:xfrm>
            <a:off x="5257800" y="3200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4101" name="Line 5"/>
          <p:cNvSpPr>
            <a:spLocks noChangeShapeType="1"/>
          </p:cNvSpPr>
          <p:nvPr/>
        </p:nvSpPr>
        <p:spPr bwMode="auto">
          <a:xfrm>
            <a:off x="5486400" y="2057400"/>
            <a:ext cx="1066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44102" name="Object 6"/>
          <p:cNvGraphicFramePr>
            <a:graphicFrameLocks noChangeAspect="1"/>
          </p:cNvGraphicFramePr>
          <p:nvPr/>
        </p:nvGraphicFramePr>
        <p:xfrm>
          <a:off x="1274763" y="1838325"/>
          <a:ext cx="3352800" cy="134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70000" imgH="508000" progId="Equation.3">
                  <p:embed/>
                </p:oleObj>
              </mc:Choice>
              <mc:Fallback>
                <p:oleObj name="Equation" r:id="rId3" imgW="1270000" imgH="5080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1838325"/>
                        <a:ext cx="3352800" cy="1344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4103" name="Text Box 7"/>
          <p:cNvSpPr txBox="1">
            <a:spLocks noChangeArrowheads="1"/>
          </p:cNvSpPr>
          <p:nvPr/>
        </p:nvSpPr>
        <p:spPr bwMode="auto">
          <a:xfrm>
            <a:off x="5622925" y="187007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L</a:t>
            </a:r>
          </a:p>
        </p:txBody>
      </p:sp>
      <p:sp>
        <p:nvSpPr>
          <p:cNvPr id="644104" name="AutoShape 8"/>
          <p:cNvSpPr>
            <a:spLocks noChangeArrowheads="1"/>
          </p:cNvSpPr>
          <p:nvPr/>
        </p:nvSpPr>
        <p:spPr bwMode="auto">
          <a:xfrm>
            <a:off x="5257800" y="1905000"/>
            <a:ext cx="304800" cy="304800"/>
          </a:xfrm>
          <a:prstGeom prst="sun">
            <a:avLst>
              <a:gd name="adj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4105" name="Line 9"/>
          <p:cNvSpPr>
            <a:spLocks noChangeShapeType="1"/>
          </p:cNvSpPr>
          <p:nvPr/>
        </p:nvSpPr>
        <p:spPr bwMode="auto">
          <a:xfrm flipV="1">
            <a:off x="6553200" y="2133600"/>
            <a:ext cx="685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4106" name="Text Box 10"/>
          <p:cNvSpPr txBox="1">
            <a:spLocks noChangeArrowheads="1"/>
          </p:cNvSpPr>
          <p:nvPr/>
        </p:nvSpPr>
        <p:spPr bwMode="auto">
          <a:xfrm>
            <a:off x="6842125" y="18700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V</a:t>
            </a:r>
          </a:p>
        </p:txBody>
      </p:sp>
      <p:sp>
        <p:nvSpPr>
          <p:cNvPr id="644107" name="AutoShape 11"/>
          <p:cNvSpPr>
            <a:spLocks noChangeArrowheads="1"/>
          </p:cNvSpPr>
          <p:nvPr/>
        </p:nvSpPr>
        <p:spPr bwMode="auto">
          <a:xfrm>
            <a:off x="7239000" y="1905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4108" name="Line 12"/>
          <p:cNvSpPr>
            <a:spLocks noChangeShapeType="1"/>
          </p:cNvSpPr>
          <p:nvPr/>
        </p:nvSpPr>
        <p:spPr bwMode="auto">
          <a:xfrm flipV="1">
            <a:off x="6553200" y="2209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4109" name="Text Box 13"/>
          <p:cNvSpPr txBox="1">
            <a:spLocks noChangeArrowheads="1"/>
          </p:cNvSpPr>
          <p:nvPr/>
        </p:nvSpPr>
        <p:spPr bwMode="auto">
          <a:xfrm>
            <a:off x="6477000" y="19050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N</a:t>
            </a:r>
          </a:p>
        </p:txBody>
      </p:sp>
      <p:sp>
        <p:nvSpPr>
          <p:cNvPr id="644110" name="Line 14"/>
          <p:cNvSpPr>
            <a:spLocks noChangeShapeType="1"/>
          </p:cNvSpPr>
          <p:nvPr/>
        </p:nvSpPr>
        <p:spPr bwMode="auto">
          <a:xfrm flipH="1" flipV="1">
            <a:off x="6400800" y="2209800"/>
            <a:ext cx="152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4111" name="Text Box 15"/>
          <p:cNvSpPr txBox="1">
            <a:spLocks noChangeArrowheads="1"/>
          </p:cNvSpPr>
          <p:nvPr/>
        </p:nvSpPr>
        <p:spPr bwMode="auto">
          <a:xfrm>
            <a:off x="6096000" y="19050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Putting It Together</a:t>
            </a:r>
          </a:p>
        </p:txBody>
      </p:sp>
      <p:sp>
        <p:nvSpPr>
          <p:cNvPr id="64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1913"/>
            <a:ext cx="7924800" cy="3341687"/>
          </a:xfrm>
        </p:spPr>
        <p:txBody>
          <a:bodyPr/>
          <a:lstStyle/>
          <a:p>
            <a:r>
              <a:rPr lang="en-US" sz="2000"/>
              <a:t>Global ambient intensity, </a:t>
            </a:r>
            <a:r>
              <a:rPr lang="en-US" sz="2000" i="1"/>
              <a:t>I</a:t>
            </a:r>
            <a:r>
              <a:rPr lang="en-US" sz="2000" i="1" baseline="-25000"/>
              <a:t>a</a:t>
            </a:r>
            <a:r>
              <a:rPr lang="en-US" sz="2000"/>
              <a:t>:</a:t>
            </a:r>
          </a:p>
          <a:p>
            <a:pPr lvl="1"/>
            <a:r>
              <a:rPr lang="en-US" sz="1800"/>
              <a:t>Gross approximation to light bouncing around of all other surfaces</a:t>
            </a:r>
          </a:p>
          <a:p>
            <a:pPr lvl="1"/>
            <a:r>
              <a:rPr lang="en-US" sz="1800"/>
              <a:t>Modulated by ambient reflectance </a:t>
            </a:r>
            <a:r>
              <a:rPr lang="en-US" sz="1800" i="1"/>
              <a:t>k</a:t>
            </a:r>
            <a:r>
              <a:rPr lang="en-US" sz="1800" i="1" baseline="-25000"/>
              <a:t>a</a:t>
            </a:r>
          </a:p>
          <a:p>
            <a:r>
              <a:rPr lang="en-US" sz="2000"/>
              <a:t>Just sum all the terms</a:t>
            </a:r>
          </a:p>
          <a:p>
            <a:r>
              <a:rPr lang="en-US" sz="2000"/>
              <a:t>If there are multiple lights, sum contributions from each light</a:t>
            </a:r>
          </a:p>
          <a:p>
            <a:r>
              <a:rPr lang="en-US" sz="2000"/>
              <a:t>Several variations, and approximations …</a:t>
            </a:r>
          </a:p>
        </p:txBody>
      </p:sp>
      <p:graphicFrame>
        <p:nvGraphicFramePr>
          <p:cNvPr id="645124" name="Object 4"/>
          <p:cNvGraphicFramePr>
            <a:graphicFrameLocks noChangeAspect="1"/>
          </p:cNvGraphicFramePr>
          <p:nvPr/>
        </p:nvGraphicFramePr>
        <p:xfrm>
          <a:off x="1471613" y="1905000"/>
          <a:ext cx="5903912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35200" imgH="241300" progId="Equation.3">
                  <p:embed/>
                </p:oleObj>
              </mc:Choice>
              <mc:Fallback>
                <p:oleObj name="Equation" r:id="rId3" imgW="2235200" imgH="2413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1905000"/>
                        <a:ext cx="5903912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272462" cy="4267200"/>
          </a:xfrm>
        </p:spPr>
        <p:txBody>
          <a:bodyPr/>
          <a:lstStyle/>
          <a:p>
            <a:r>
              <a:rPr lang="en-US" dirty="0"/>
              <a:t>Hidden Surface Removal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</a:t>
            </a:r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1913"/>
            <a:ext cx="7924800" cy="3341687"/>
          </a:xfrm>
        </p:spPr>
        <p:txBody>
          <a:bodyPr/>
          <a:lstStyle/>
          <a:p>
            <a:r>
              <a:rPr lang="en-US" sz="2000" dirty="0"/>
              <a:t>Do everything for three colors, r, g and b</a:t>
            </a:r>
          </a:p>
          <a:p>
            <a:r>
              <a:rPr lang="en-US" sz="2000" dirty="0"/>
              <a:t>Note that some terms (the expensive ones) are constant</a:t>
            </a:r>
          </a:p>
          <a:p>
            <a:r>
              <a:rPr lang="en-US" sz="2000" dirty="0"/>
              <a:t>Using only three colors is an approximation, but few graphics practitioners realize it</a:t>
            </a:r>
          </a:p>
          <a:p>
            <a:pPr lvl="1"/>
            <a:r>
              <a:rPr lang="en-US" sz="1800" i="1" dirty="0"/>
              <a:t>k</a:t>
            </a:r>
            <a:r>
              <a:rPr lang="en-US" sz="1800" dirty="0"/>
              <a:t> terms depend on wavelength, should compute for continuous spectrum</a:t>
            </a:r>
          </a:p>
        </p:txBody>
      </p:sp>
      <p:graphicFrame>
        <p:nvGraphicFramePr>
          <p:cNvPr id="646148" name="Object 4"/>
          <p:cNvGraphicFramePr>
            <a:graphicFrameLocks noChangeAspect="1"/>
          </p:cNvGraphicFramePr>
          <p:nvPr/>
        </p:nvGraphicFramePr>
        <p:xfrm>
          <a:off x="990600" y="1752600"/>
          <a:ext cx="707707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79700" imgH="254000" progId="Equation.3">
                  <p:embed/>
                </p:oleObj>
              </mc:Choice>
              <mc:Fallback>
                <p:oleObj name="Equation" r:id="rId3" imgW="2679700" imgH="2540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7077075" cy="671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Approximations for Speed</a:t>
            </a:r>
          </a:p>
        </p:txBody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The viewer direction, </a:t>
            </a:r>
            <a:r>
              <a:rPr lang="en-US" sz="2400" b="1" i="1" dirty="0"/>
              <a:t>V</a:t>
            </a:r>
            <a:r>
              <a:rPr lang="en-US" sz="2400" dirty="0"/>
              <a:t>, and the light direction,</a:t>
            </a:r>
            <a:r>
              <a:rPr lang="en-US" sz="2400" b="1" i="1" dirty="0"/>
              <a:t> L</a:t>
            </a:r>
            <a:r>
              <a:rPr lang="en-US" sz="2400" dirty="0"/>
              <a:t>, depend on the surface position being considered, </a:t>
            </a:r>
            <a:r>
              <a:rPr lang="en-US" sz="2400" b="1" i="1" dirty="0"/>
              <a:t>x</a:t>
            </a:r>
          </a:p>
          <a:p>
            <a:r>
              <a:rPr lang="en-US" sz="2400" dirty="0"/>
              <a:t>Distant light approximation:</a:t>
            </a:r>
          </a:p>
          <a:p>
            <a:pPr lvl="1"/>
            <a:r>
              <a:rPr lang="en-US" sz="2000" dirty="0"/>
              <a:t>Assume </a:t>
            </a:r>
            <a:r>
              <a:rPr lang="en-US" sz="2000" b="1" i="1" dirty="0"/>
              <a:t>L</a:t>
            </a:r>
            <a:r>
              <a:rPr lang="en-US" sz="2000" dirty="0"/>
              <a:t> is constant for all </a:t>
            </a:r>
            <a:r>
              <a:rPr lang="en-US" sz="2000" b="1" i="1" dirty="0"/>
              <a:t>x</a:t>
            </a:r>
          </a:p>
          <a:p>
            <a:pPr lvl="1"/>
            <a:r>
              <a:rPr lang="en-US" sz="2000" dirty="0"/>
              <a:t>Good approximation if light is distant, such as sun</a:t>
            </a:r>
          </a:p>
          <a:p>
            <a:r>
              <a:rPr lang="en-US" sz="2400" dirty="0"/>
              <a:t>Distant viewer approximation</a:t>
            </a:r>
          </a:p>
          <a:p>
            <a:pPr lvl="1"/>
            <a:r>
              <a:rPr lang="en-US" sz="2000" dirty="0"/>
              <a:t>Assume </a:t>
            </a:r>
            <a:r>
              <a:rPr lang="en-US" sz="2000" b="1" i="1" dirty="0"/>
              <a:t>V</a:t>
            </a:r>
            <a:r>
              <a:rPr lang="en-US" sz="2000" dirty="0"/>
              <a:t> is constant for all </a:t>
            </a:r>
            <a:r>
              <a:rPr lang="en-US" sz="2000" b="1" i="1" dirty="0"/>
              <a:t>x</a:t>
            </a:r>
          </a:p>
          <a:p>
            <a:pPr lvl="1"/>
            <a:r>
              <a:rPr lang="en-US" sz="2000" dirty="0"/>
              <a:t>Rarely good, but only affects </a:t>
            </a:r>
            <a:r>
              <a:rPr lang="en-US" sz="2000" dirty="0" err="1"/>
              <a:t>specularities</a:t>
            </a:r>
            <a:endParaRPr 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Distant Light Approximation</a:t>
            </a:r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Distant light approximation:</a:t>
            </a:r>
          </a:p>
          <a:p>
            <a:pPr lvl="1"/>
            <a:r>
              <a:rPr lang="en-US" sz="2000" dirty="0"/>
              <a:t>Assume </a:t>
            </a:r>
            <a:r>
              <a:rPr lang="en-US" sz="2000" b="1" i="1" dirty="0"/>
              <a:t>L</a:t>
            </a:r>
            <a:r>
              <a:rPr lang="en-US" sz="2000" dirty="0"/>
              <a:t> is constant for all </a:t>
            </a:r>
            <a:r>
              <a:rPr lang="en-US" sz="2000" b="1" i="1" dirty="0"/>
              <a:t>x</a:t>
            </a:r>
          </a:p>
          <a:p>
            <a:pPr lvl="1"/>
            <a:r>
              <a:rPr lang="en-US" sz="2000" dirty="0"/>
              <a:t>Good approximation if light is distant, such as sun</a:t>
            </a:r>
          </a:p>
          <a:p>
            <a:pPr lvl="1"/>
            <a:r>
              <a:rPr lang="en-US" sz="2000" dirty="0"/>
              <a:t>Generally called a </a:t>
            </a:r>
            <a:r>
              <a:rPr lang="en-US" sz="2000" i="1" dirty="0"/>
              <a:t>directional light source</a:t>
            </a:r>
          </a:p>
          <a:p>
            <a:r>
              <a:rPr lang="en-US" sz="2400" dirty="0"/>
              <a:t>What aspects of surface appearance are affected by this approximation?</a:t>
            </a:r>
          </a:p>
          <a:p>
            <a:pPr lvl="1"/>
            <a:r>
              <a:rPr lang="en-US" sz="2000" dirty="0"/>
              <a:t>Diffuse?</a:t>
            </a:r>
          </a:p>
          <a:p>
            <a:pPr lvl="1"/>
            <a:r>
              <a:rPr lang="en-US" sz="2000" dirty="0" err="1"/>
              <a:t>Specular</a:t>
            </a:r>
            <a:r>
              <a:rPr lang="en-US" sz="2000" dirty="0"/>
              <a:t>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Distant Viewer Approximation</a:t>
            </a:r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/>
              <a:t>Specularities</a:t>
            </a:r>
            <a:r>
              <a:rPr lang="en-US" sz="2400" dirty="0"/>
              <a:t> require the viewing direction:</a:t>
            </a:r>
          </a:p>
          <a:p>
            <a:pPr lvl="1"/>
            <a:r>
              <a:rPr lang="en-US" sz="2000" b="1" i="1" dirty="0"/>
              <a:t>V</a:t>
            </a:r>
            <a:r>
              <a:rPr lang="en-US" sz="2000" i="1" dirty="0"/>
              <a:t>(</a:t>
            </a:r>
            <a:r>
              <a:rPr lang="en-US" sz="2000" b="1" i="1" dirty="0"/>
              <a:t>x</a:t>
            </a:r>
            <a:r>
              <a:rPr lang="en-US" sz="2000" i="1" dirty="0"/>
              <a:t>)</a:t>
            </a:r>
            <a:r>
              <a:rPr lang="en-US" sz="2000" dirty="0"/>
              <a:t> = ||</a:t>
            </a:r>
            <a:r>
              <a:rPr lang="en-US" sz="2000" b="1" i="1" dirty="0"/>
              <a:t>c-x</a:t>
            </a:r>
            <a:r>
              <a:rPr lang="en-US" sz="2000" dirty="0"/>
              <a:t>||</a:t>
            </a:r>
          </a:p>
          <a:p>
            <a:pPr lvl="1"/>
            <a:r>
              <a:rPr lang="en-US" sz="2000" dirty="0"/>
              <a:t>Slightly expensive to compute</a:t>
            </a:r>
          </a:p>
          <a:p>
            <a:r>
              <a:rPr lang="en-US" sz="2400" dirty="0"/>
              <a:t>Distant viewer approximation uses a global </a:t>
            </a:r>
            <a:r>
              <a:rPr lang="en-US" sz="2400" b="1" i="1" dirty="0"/>
              <a:t>V</a:t>
            </a:r>
            <a:r>
              <a:rPr lang="en-US" sz="2400" dirty="0"/>
              <a:t> </a:t>
            </a:r>
          </a:p>
          <a:p>
            <a:pPr lvl="1"/>
            <a:r>
              <a:rPr lang="en-US" sz="2000" dirty="0"/>
              <a:t>Independent of which point is being lit</a:t>
            </a:r>
          </a:p>
          <a:p>
            <a:pPr lvl="1"/>
            <a:r>
              <a:rPr lang="en-US" sz="2000" dirty="0"/>
              <a:t>Use the view plane normal vector</a:t>
            </a:r>
          </a:p>
          <a:p>
            <a:pPr lvl="1"/>
            <a:r>
              <a:rPr lang="en-US" sz="2000" dirty="0"/>
              <a:t>Error depends on the nature of the scene</a:t>
            </a:r>
          </a:p>
          <a:p>
            <a:r>
              <a:rPr lang="en-US" sz="2400" dirty="0"/>
              <a:t>Is the diffuse component affected?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Describing Surfaces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The various parameters in the lighting equation describe the appearance of a surface</a:t>
            </a:r>
          </a:p>
          <a:p>
            <a:r>
              <a:rPr lang="en-US" sz="2000" i="1" dirty="0"/>
              <a:t>(</a:t>
            </a:r>
            <a:r>
              <a:rPr lang="en-US" sz="2000" i="1" dirty="0" err="1"/>
              <a:t>k</a:t>
            </a:r>
            <a:r>
              <a:rPr lang="en-US" sz="2000" i="1" baseline="-25000" dirty="0" err="1"/>
              <a:t>d,r</a:t>
            </a:r>
            <a:r>
              <a:rPr lang="en-US" sz="2000" i="1" dirty="0" err="1"/>
              <a:t>,k</a:t>
            </a:r>
            <a:r>
              <a:rPr lang="en-US" sz="2000" i="1" baseline="-25000" dirty="0" err="1"/>
              <a:t>d,g</a:t>
            </a:r>
            <a:r>
              <a:rPr lang="en-US" sz="2000" i="1" dirty="0" err="1"/>
              <a:t>,k</a:t>
            </a:r>
            <a:r>
              <a:rPr lang="en-US" sz="2000" i="1" baseline="-25000" dirty="0" err="1"/>
              <a:t>d,b</a:t>
            </a:r>
            <a:r>
              <a:rPr lang="en-US" sz="2000" i="1" dirty="0"/>
              <a:t>)</a:t>
            </a:r>
            <a:r>
              <a:rPr lang="en-US" sz="2000" dirty="0"/>
              <a:t>: The </a:t>
            </a:r>
            <a:r>
              <a:rPr lang="en-US" sz="2000" i="1" dirty="0"/>
              <a:t>diffuse color</a:t>
            </a:r>
            <a:r>
              <a:rPr lang="en-US" sz="2000" dirty="0"/>
              <a:t>, which most closely maps to what you would consider the “color” of a surface</a:t>
            </a:r>
          </a:p>
          <a:p>
            <a:pPr lvl="1"/>
            <a:r>
              <a:rPr lang="en-US" sz="1800" dirty="0"/>
              <a:t>Also called </a:t>
            </a:r>
            <a:r>
              <a:rPr lang="en-US" sz="1800" i="1" dirty="0"/>
              <a:t>diffuse reflectance coefficients</a:t>
            </a:r>
          </a:p>
          <a:p>
            <a:r>
              <a:rPr lang="en-US" sz="2000" i="1" dirty="0"/>
              <a:t>(</a:t>
            </a:r>
            <a:r>
              <a:rPr lang="en-US" sz="2000" i="1" dirty="0" err="1"/>
              <a:t>k</a:t>
            </a:r>
            <a:r>
              <a:rPr lang="en-US" sz="2000" i="1" baseline="-25000" dirty="0" err="1"/>
              <a:t>s,r</a:t>
            </a:r>
            <a:r>
              <a:rPr lang="en-US" sz="2000" i="1" dirty="0" err="1"/>
              <a:t>,k</a:t>
            </a:r>
            <a:r>
              <a:rPr lang="en-US" sz="2000" i="1" baseline="-25000" dirty="0" err="1"/>
              <a:t>s,g</a:t>
            </a:r>
            <a:r>
              <a:rPr lang="en-US" sz="2000" i="1" dirty="0" err="1"/>
              <a:t>,k</a:t>
            </a:r>
            <a:r>
              <a:rPr lang="en-US" sz="2000" i="1" baseline="-25000" dirty="0" err="1"/>
              <a:t>s,b</a:t>
            </a:r>
            <a:r>
              <a:rPr lang="en-US" sz="2000" i="1" dirty="0"/>
              <a:t>)</a:t>
            </a:r>
            <a:r>
              <a:rPr lang="en-US" sz="2000" dirty="0"/>
              <a:t>: The </a:t>
            </a:r>
            <a:r>
              <a:rPr lang="en-US" sz="2000" dirty="0" err="1"/>
              <a:t>specular</a:t>
            </a:r>
            <a:r>
              <a:rPr lang="en-US" sz="2000" dirty="0"/>
              <a:t> color, which controls the color of </a:t>
            </a:r>
            <a:r>
              <a:rPr lang="en-US" sz="2000" dirty="0" err="1"/>
              <a:t>specularities</a:t>
            </a:r>
            <a:endParaRPr lang="en-US" sz="2000" dirty="0"/>
          </a:p>
          <a:p>
            <a:pPr lvl="1"/>
            <a:r>
              <a:rPr lang="en-US" sz="1800" dirty="0"/>
              <a:t>Some systems do not let you specify this color separately</a:t>
            </a:r>
          </a:p>
          <a:p>
            <a:r>
              <a:rPr lang="en-US" sz="2000" i="1" dirty="0"/>
              <a:t>(</a:t>
            </a:r>
            <a:r>
              <a:rPr lang="en-US" sz="2000" i="1" dirty="0" err="1"/>
              <a:t>k</a:t>
            </a:r>
            <a:r>
              <a:rPr lang="en-US" sz="2000" i="1" baseline="-25000" dirty="0" err="1"/>
              <a:t>a,r</a:t>
            </a:r>
            <a:r>
              <a:rPr lang="en-US" sz="2000" i="1" dirty="0" err="1"/>
              <a:t>,k</a:t>
            </a:r>
            <a:r>
              <a:rPr lang="en-US" sz="2000" i="1" baseline="-25000" dirty="0" err="1"/>
              <a:t>a,g</a:t>
            </a:r>
            <a:r>
              <a:rPr lang="en-US" sz="2000" i="1" dirty="0" err="1"/>
              <a:t>,k</a:t>
            </a:r>
            <a:r>
              <a:rPr lang="en-US" sz="2000" i="1" baseline="-25000" dirty="0" err="1"/>
              <a:t>a,b</a:t>
            </a:r>
            <a:r>
              <a:rPr lang="en-US" sz="2000" i="1" dirty="0"/>
              <a:t>)</a:t>
            </a:r>
            <a:r>
              <a:rPr lang="en-US" sz="2000" dirty="0"/>
              <a:t>: The ambient color, which controls how the surface looks when not directly lit</a:t>
            </a:r>
          </a:p>
          <a:p>
            <a:pPr lvl="1"/>
            <a:r>
              <a:rPr lang="en-US" sz="1800" dirty="0"/>
              <a:t>Normally the same as the diffuse color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OpenGL Commands (1)</a:t>
            </a:r>
          </a:p>
        </p:txBody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77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err="1">
                <a:latin typeface="Courier New" pitchFamily="49" charset="0"/>
              </a:rPr>
              <a:t>glMaterial</a:t>
            </a:r>
            <a:r>
              <a:rPr lang="en-US" sz="2000" dirty="0">
                <a:latin typeface="Courier New" pitchFamily="49" charset="0"/>
              </a:rPr>
              <a:t>{if}(face, parameter, value)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Changes one of the coefficients for the front or back side of a face (or both sides)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Courier New" pitchFamily="49" charset="0"/>
              </a:rPr>
              <a:t>glLight</a:t>
            </a:r>
            <a:r>
              <a:rPr lang="en-US" sz="2000" dirty="0">
                <a:latin typeface="Courier New" pitchFamily="49" charset="0"/>
              </a:rPr>
              <a:t>{if}(light, property, value)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Changes one of the properties of a light (intensities, positions, directions, </a:t>
            </a:r>
            <a:r>
              <a:rPr lang="en-US" sz="1800" dirty="0" err="1"/>
              <a:t>etc</a:t>
            </a:r>
            <a:r>
              <a:rPr lang="en-US" sz="18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There are 8 lights: </a:t>
            </a:r>
            <a:r>
              <a:rPr lang="en-US" sz="1800" dirty="0">
                <a:latin typeface="Courier New" pitchFamily="49" charset="0"/>
              </a:rPr>
              <a:t>GL_LIGHT0, GL_LIGHT1, …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Courier New" pitchFamily="49" charset="0"/>
              </a:rPr>
              <a:t>glLightModel</a:t>
            </a:r>
            <a:r>
              <a:rPr lang="en-US" sz="2000" dirty="0">
                <a:latin typeface="Courier New" pitchFamily="49" charset="0"/>
              </a:rPr>
              <a:t>{if}(property, value)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Changes one of the global light model properties (global ambient light, for instance)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Courier New" pitchFamily="49" charset="0"/>
              </a:rPr>
              <a:t>glEnable</a:t>
            </a:r>
            <a:r>
              <a:rPr lang="en-US" sz="2000" dirty="0">
                <a:latin typeface="Courier New" pitchFamily="49" charset="0"/>
              </a:rPr>
              <a:t>(GL_LIGHT0)</a:t>
            </a:r>
            <a:r>
              <a:rPr lang="en-US" sz="2000" dirty="0"/>
              <a:t> enables </a:t>
            </a:r>
            <a:r>
              <a:rPr lang="en-US" sz="2000" dirty="0">
                <a:latin typeface="Courier New" pitchFamily="49" charset="0"/>
              </a:rPr>
              <a:t>GL_LIGHT0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You must enable lights before they contribute to the image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You can enable and disable lights at any time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OpenGL Commands (2)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glEnable</a:t>
            </a:r>
            <a:r>
              <a:rPr lang="en-US" sz="2000" dirty="0">
                <a:latin typeface="Courier New" pitchFamily="49" charset="0"/>
              </a:rPr>
              <a:t>(GL_LIGHTING)</a:t>
            </a:r>
            <a:r>
              <a:rPr lang="en-US" sz="2000" dirty="0"/>
              <a:t> turns on lighting</a:t>
            </a:r>
          </a:p>
          <a:p>
            <a:pPr lvl="1"/>
            <a:r>
              <a:rPr lang="en-US" sz="1800" b="1" dirty="0"/>
              <a:t>You must enable lighting explicitly</a:t>
            </a:r>
            <a:r>
              <a:rPr lang="en-US" sz="1800" dirty="0"/>
              <a:t> – it is off by default</a:t>
            </a:r>
          </a:p>
          <a:p>
            <a:r>
              <a:rPr lang="en-US" sz="2000" dirty="0"/>
              <a:t>Don’t use </a:t>
            </a:r>
            <a:r>
              <a:rPr lang="en-US" sz="2000" dirty="0" err="1"/>
              <a:t>specular</a:t>
            </a:r>
            <a:r>
              <a:rPr lang="en-US" sz="2000" dirty="0"/>
              <a:t> intensity if you don’t have to</a:t>
            </a:r>
          </a:p>
          <a:p>
            <a:pPr lvl="1"/>
            <a:r>
              <a:rPr lang="en-US" sz="1800" dirty="0"/>
              <a:t>It’s expensive - turn it off by giving 0,0,0 as </a:t>
            </a:r>
            <a:r>
              <a:rPr lang="en-US" sz="1800" dirty="0" err="1"/>
              <a:t>specular</a:t>
            </a:r>
            <a:r>
              <a:rPr lang="en-US" sz="1800" dirty="0"/>
              <a:t> color of the </a:t>
            </a:r>
            <a:r>
              <a:rPr lang="en-US" sz="1800" b="1" dirty="0"/>
              <a:t>lights</a:t>
            </a:r>
          </a:p>
          <a:p>
            <a:r>
              <a:rPr lang="en-US" sz="2000" b="1" dirty="0"/>
              <a:t>Don’t forget </a:t>
            </a:r>
            <a:r>
              <a:rPr lang="en-US" sz="2000" b="1" dirty="0" err="1"/>
              <a:t>normals</a:t>
            </a:r>
            <a:endParaRPr lang="en-US" sz="2000" b="1" dirty="0"/>
          </a:p>
          <a:p>
            <a:pPr lvl="1"/>
            <a:r>
              <a:rPr lang="en-US" sz="1800" dirty="0"/>
              <a:t>If you use scaling transformations, must enable GL_NORMALIZE to keep normal vectors of unit length</a:t>
            </a:r>
          </a:p>
          <a:p>
            <a:r>
              <a:rPr lang="en-US" sz="2000" dirty="0"/>
              <a:t>Many other things to control appearance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Light Sources</a:t>
            </a:r>
          </a:p>
        </p:txBody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Two aspects of light sources are important for a local shading model: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Where is the light coming from (the </a:t>
            </a:r>
            <a:r>
              <a:rPr lang="en-US" sz="2000" i="1" dirty="0"/>
              <a:t>L</a:t>
            </a:r>
            <a:r>
              <a:rPr lang="en-US" sz="2000" dirty="0"/>
              <a:t> vector)?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How much light is coming (the </a:t>
            </a:r>
            <a:r>
              <a:rPr lang="en-US" sz="2000" i="1" dirty="0"/>
              <a:t>I</a:t>
            </a:r>
            <a:r>
              <a:rPr lang="en-US" sz="2000" dirty="0"/>
              <a:t>  values)?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Various light source types give different answers to the above questions: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Point light source</a:t>
            </a:r>
            <a:r>
              <a:rPr lang="en-US" sz="2000" dirty="0"/>
              <a:t>: Light from a specific point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Directional</a:t>
            </a:r>
            <a:r>
              <a:rPr lang="en-US" sz="2000" dirty="0"/>
              <a:t>: Light from a specific direction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Spotlight</a:t>
            </a:r>
            <a:r>
              <a:rPr lang="en-US" sz="2000" dirty="0"/>
              <a:t>: Light from a specific point with intensity that depends on the direction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Area light</a:t>
            </a:r>
            <a:r>
              <a:rPr lang="en-US" sz="2000" dirty="0"/>
              <a:t>: Light from a continuum of points (later in the course)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 and Directional Sources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14500"/>
            <a:ext cx="7924800" cy="3619500"/>
          </a:xfrm>
        </p:spPr>
        <p:txBody>
          <a:bodyPr/>
          <a:lstStyle/>
          <a:p>
            <a:r>
              <a:rPr lang="en-US" sz="2000" dirty="0"/>
              <a:t>Point light:</a:t>
            </a:r>
            <a:endParaRPr lang="en-US" sz="2000" i="1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The </a:t>
            </a:r>
            <a:r>
              <a:rPr lang="en-US" sz="1800" b="1" dirty="0"/>
              <a:t>L</a:t>
            </a:r>
            <a:r>
              <a:rPr lang="en-US" sz="1800" dirty="0"/>
              <a:t> vector depends on where the surface point is located</a:t>
            </a:r>
          </a:p>
          <a:p>
            <a:pPr lvl="1"/>
            <a:r>
              <a:rPr lang="en-US" sz="1800" dirty="0"/>
              <a:t>Must be normalized - slightly expensive</a:t>
            </a:r>
          </a:p>
          <a:p>
            <a:pPr lvl="1"/>
            <a:r>
              <a:rPr lang="en-US" sz="1800" dirty="0"/>
              <a:t>To specify an OpenGL light at 1,1,1: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r>
              <a:rPr lang="en-US" sz="2000" dirty="0"/>
              <a:t>Directional light: </a:t>
            </a:r>
            <a:r>
              <a:rPr lang="en-US" sz="2000" b="1" i="1" dirty="0"/>
              <a:t>L</a:t>
            </a:r>
            <a:r>
              <a:rPr lang="en-US" sz="2000" i="1" dirty="0"/>
              <a:t>(x) = </a:t>
            </a:r>
            <a:r>
              <a:rPr lang="en-US" sz="2000" b="1" i="1" dirty="0" err="1"/>
              <a:t>L</a:t>
            </a:r>
            <a:r>
              <a:rPr lang="en-US" sz="2000" i="1" baseline="-25000" dirty="0" err="1"/>
              <a:t>light</a:t>
            </a:r>
            <a:endParaRPr lang="en-US" sz="2000" i="1" baseline="-25000" dirty="0"/>
          </a:p>
          <a:p>
            <a:pPr lvl="1"/>
            <a:r>
              <a:rPr lang="en-US" sz="1800" dirty="0"/>
              <a:t>The </a:t>
            </a:r>
            <a:r>
              <a:rPr lang="en-US" sz="1800" b="1" i="1" dirty="0"/>
              <a:t>L</a:t>
            </a:r>
            <a:r>
              <a:rPr lang="en-US" sz="1800" dirty="0"/>
              <a:t> vector does not change over points in the world</a:t>
            </a:r>
          </a:p>
          <a:p>
            <a:pPr lvl="1"/>
            <a:r>
              <a:rPr lang="en-US" sz="1800" dirty="0"/>
              <a:t>OpenGL light traveling in direction 1,1,1 (</a:t>
            </a:r>
            <a:r>
              <a:rPr lang="en-US" sz="1800" b="1" i="1" dirty="0"/>
              <a:t>L</a:t>
            </a:r>
            <a:r>
              <a:rPr lang="en-US" sz="1800" dirty="0"/>
              <a:t> is in opposite direction):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655364" name="Text Box 4"/>
          <p:cNvSpPr txBox="1">
            <a:spLocks noChangeArrowheads="1"/>
          </p:cNvSpPr>
          <p:nvPr/>
        </p:nvSpPr>
        <p:spPr bwMode="auto">
          <a:xfrm>
            <a:off x="1143000" y="339725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Glfloat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light_position</a:t>
            </a:r>
            <a:r>
              <a:rPr lang="en-US" sz="1800" dirty="0">
                <a:latin typeface="Courier New" pitchFamily="49" charset="0"/>
              </a:rPr>
              <a:t>[] = { 1.0, 1.0, 1.0, 1.0 };</a:t>
            </a:r>
          </a:p>
          <a:p>
            <a:r>
              <a:rPr lang="en-US" sz="1800" dirty="0" err="1">
                <a:latin typeface="Courier New" pitchFamily="49" charset="0"/>
              </a:rPr>
              <a:t>glLightfv</a:t>
            </a:r>
            <a:r>
              <a:rPr lang="en-US" sz="1800" dirty="0">
                <a:latin typeface="Courier New" pitchFamily="49" charset="0"/>
              </a:rPr>
              <a:t>(GL_LIGHT0, GL_POSITION, </a:t>
            </a:r>
            <a:r>
              <a:rPr lang="en-US" sz="1800" dirty="0" err="1">
                <a:latin typeface="Courier New" pitchFamily="49" charset="0"/>
              </a:rPr>
              <a:t>light_position</a:t>
            </a:r>
            <a:r>
              <a:rPr lang="en-US" sz="1800" dirty="0">
                <a:latin typeface="Courier New" pitchFamily="49" charset="0"/>
              </a:rPr>
              <a:t>);</a:t>
            </a:r>
          </a:p>
        </p:txBody>
      </p:sp>
      <p:sp>
        <p:nvSpPr>
          <p:cNvPr id="655365" name="Text Box 5"/>
          <p:cNvSpPr txBox="1">
            <a:spLocks noChangeArrowheads="1"/>
          </p:cNvSpPr>
          <p:nvPr/>
        </p:nvSpPr>
        <p:spPr bwMode="auto">
          <a:xfrm>
            <a:off x="1143000" y="514985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Glfloat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light_position</a:t>
            </a:r>
            <a:r>
              <a:rPr lang="en-US" sz="1800" dirty="0">
                <a:latin typeface="Courier New" pitchFamily="49" charset="0"/>
              </a:rPr>
              <a:t>[] = { 1.0, 1.0, 1.0,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0.0</a:t>
            </a:r>
            <a:r>
              <a:rPr lang="en-US" sz="1800" dirty="0">
                <a:latin typeface="Courier New" pitchFamily="49" charset="0"/>
              </a:rPr>
              <a:t> };</a:t>
            </a:r>
          </a:p>
          <a:p>
            <a:r>
              <a:rPr lang="en-US" sz="1800" dirty="0" err="1">
                <a:latin typeface="Courier New" pitchFamily="49" charset="0"/>
              </a:rPr>
              <a:t>glLightfv</a:t>
            </a:r>
            <a:r>
              <a:rPr lang="en-US" sz="1800" dirty="0">
                <a:latin typeface="Courier New" pitchFamily="49" charset="0"/>
              </a:rPr>
              <a:t>(GL_LIGHT0, GL_POSITION, </a:t>
            </a:r>
            <a:r>
              <a:rPr lang="en-US" sz="1800" dirty="0" err="1">
                <a:latin typeface="Courier New" pitchFamily="49" charset="0"/>
              </a:rPr>
              <a:t>light_position</a:t>
            </a:r>
            <a:r>
              <a:rPr lang="en-US" sz="1800" dirty="0">
                <a:latin typeface="Courier New" pitchFamily="49" charset="0"/>
              </a:rPr>
              <a:t>);</a:t>
            </a:r>
          </a:p>
        </p:txBody>
      </p:sp>
      <p:graphicFrame>
        <p:nvGraphicFramePr>
          <p:cNvPr id="655366" name="Object 6"/>
          <p:cNvGraphicFramePr>
            <a:graphicFrameLocks noChangeAspect="1"/>
          </p:cNvGraphicFramePr>
          <p:nvPr/>
        </p:nvGraphicFramePr>
        <p:xfrm>
          <a:off x="2362200" y="1606550"/>
          <a:ext cx="16002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087" imgH="495085" progId="Equation.3">
                  <p:embed/>
                </p:oleObj>
              </mc:Choice>
              <mc:Fallback>
                <p:oleObj name="Equation" r:id="rId2" imgW="952087" imgH="495085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06550"/>
                        <a:ext cx="1600200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Spotlights</a:t>
            </a:r>
          </a:p>
        </p:txBody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954" y="1676400"/>
            <a:ext cx="7924800" cy="3733800"/>
          </a:xfrm>
        </p:spPr>
        <p:txBody>
          <a:bodyPr/>
          <a:lstStyle/>
          <a:p>
            <a:r>
              <a:rPr lang="en-US" sz="2400" dirty="0"/>
              <a:t>Point source, but intensity depends on </a:t>
            </a:r>
            <a:r>
              <a:rPr lang="en-US" sz="2400" b="1" i="1" dirty="0"/>
              <a:t>L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Requires a position: the location of the source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Requires a direction: the center axis of the light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Requires a cut-off: how broad the beam is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Requires and exponent: how the light tapers off at the edges of the cone</a:t>
            </a:r>
          </a:p>
          <a:p>
            <a:pPr lvl="2"/>
            <a:r>
              <a:rPr lang="en-US" sz="2000" dirty="0"/>
              <a:t>Intensity scaled by </a:t>
            </a:r>
            <a:r>
              <a:rPr lang="en-US" sz="2000" i="1" dirty="0"/>
              <a:t>(</a:t>
            </a:r>
            <a:r>
              <a:rPr lang="en-US" sz="2000" b="1" i="1" dirty="0"/>
              <a:t>L·D</a:t>
            </a:r>
            <a:r>
              <a:rPr lang="en-US" sz="2000" i="1" dirty="0"/>
              <a:t>)</a:t>
            </a:r>
            <a:r>
              <a:rPr lang="en-US" sz="2000" i="1" baseline="30000" dirty="0"/>
              <a:t>n</a:t>
            </a:r>
          </a:p>
          <a:p>
            <a:pPr lvl="1"/>
            <a:endParaRPr lang="en-US" sz="2000" i="1" dirty="0"/>
          </a:p>
        </p:txBody>
      </p:sp>
      <p:sp>
        <p:nvSpPr>
          <p:cNvPr id="656388" name="Text Box 4"/>
          <p:cNvSpPr txBox="1">
            <a:spLocks noChangeArrowheads="1"/>
          </p:cNvSpPr>
          <p:nvPr/>
        </p:nvSpPr>
        <p:spPr bwMode="auto">
          <a:xfrm>
            <a:off x="914400" y="2438400"/>
            <a:ext cx="7651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sz="1800" dirty="0" err="1">
                <a:latin typeface="Courier New" pitchFamily="49" charset="0"/>
              </a:rPr>
              <a:t>glLightfv</a:t>
            </a:r>
            <a:r>
              <a:rPr lang="en-US" sz="1800" dirty="0">
                <a:latin typeface="Courier New" pitchFamily="49" charset="0"/>
              </a:rPr>
              <a:t>(GL_LIGHT0, GL_POSITION, </a:t>
            </a:r>
            <a:r>
              <a:rPr lang="en-US" sz="1800" dirty="0" err="1">
                <a:latin typeface="Courier New" pitchFamily="49" charset="0"/>
              </a:rPr>
              <a:t>light_posn</a:t>
            </a:r>
            <a:r>
              <a:rPr lang="en-US" sz="1800" dirty="0">
                <a:latin typeface="Courier New" pitchFamily="49" charset="0"/>
              </a:rPr>
              <a:t>);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656389" name="Text Box 5"/>
          <p:cNvSpPr txBox="1">
            <a:spLocks noChangeArrowheads="1"/>
          </p:cNvSpPr>
          <p:nvPr/>
        </p:nvSpPr>
        <p:spPr bwMode="auto">
          <a:xfrm>
            <a:off x="914400" y="3200400"/>
            <a:ext cx="7772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sz="1800" dirty="0" err="1">
                <a:latin typeface="Courier New" pitchFamily="49" charset="0"/>
              </a:rPr>
              <a:t>glLightfv</a:t>
            </a:r>
            <a:r>
              <a:rPr lang="en-US" sz="1800" dirty="0">
                <a:latin typeface="Courier New" pitchFamily="49" charset="0"/>
              </a:rPr>
              <a:t>(GL_LIGHT0, GL_SPOT_DIRECTION, </a:t>
            </a:r>
            <a:r>
              <a:rPr lang="en-US" sz="1800" dirty="0" err="1">
                <a:latin typeface="Courier New" pitchFamily="49" charset="0"/>
              </a:rPr>
              <a:t>light_dir</a:t>
            </a:r>
            <a:r>
              <a:rPr lang="en-US" sz="1800" dirty="0">
                <a:latin typeface="Courier New" pitchFamily="49" charset="0"/>
              </a:rPr>
              <a:t>);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656390" name="Text Box 6"/>
          <p:cNvSpPr txBox="1">
            <a:spLocks noChangeArrowheads="1"/>
          </p:cNvSpPr>
          <p:nvPr/>
        </p:nvSpPr>
        <p:spPr bwMode="auto">
          <a:xfrm>
            <a:off x="914400" y="3962400"/>
            <a:ext cx="7315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sz="1800" dirty="0" err="1">
                <a:latin typeface="Courier New" pitchFamily="49" charset="0"/>
              </a:rPr>
              <a:t>glLightfv</a:t>
            </a:r>
            <a:r>
              <a:rPr lang="en-US" sz="1800" dirty="0">
                <a:latin typeface="Courier New" pitchFamily="49" charset="0"/>
              </a:rPr>
              <a:t>(GL_LIGHT0, GL_SPOT_CUTOFF, 45.0);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656391" name="Text Box 7"/>
          <p:cNvSpPr txBox="1">
            <a:spLocks noChangeArrowheads="1"/>
          </p:cNvSpPr>
          <p:nvPr/>
        </p:nvSpPr>
        <p:spPr bwMode="auto">
          <a:xfrm>
            <a:off x="914400" y="5410200"/>
            <a:ext cx="6858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sz="1800" dirty="0" err="1">
                <a:latin typeface="Courier New" pitchFamily="49" charset="0"/>
              </a:rPr>
              <a:t>glLightfv</a:t>
            </a:r>
            <a:r>
              <a:rPr lang="en-US" sz="1800" dirty="0">
                <a:latin typeface="Courier New" pitchFamily="49" charset="0"/>
              </a:rPr>
              <a:t>(GL_LIGHT0, GL_SPOT_EXPONENT, 1.0);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656392" name="Oval 8"/>
          <p:cNvSpPr>
            <a:spLocks noChangeArrowheads="1"/>
          </p:cNvSpPr>
          <p:nvPr/>
        </p:nvSpPr>
        <p:spPr bwMode="auto">
          <a:xfrm>
            <a:off x="5992813" y="76200"/>
            <a:ext cx="76200" cy="762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393" name="Line 9"/>
          <p:cNvSpPr>
            <a:spLocks noChangeShapeType="1"/>
          </p:cNvSpPr>
          <p:nvPr/>
        </p:nvSpPr>
        <p:spPr bwMode="auto">
          <a:xfrm>
            <a:off x="6069013" y="762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6394" name="Line 10"/>
          <p:cNvSpPr>
            <a:spLocks noChangeShapeType="1"/>
          </p:cNvSpPr>
          <p:nvPr/>
        </p:nvSpPr>
        <p:spPr bwMode="auto">
          <a:xfrm>
            <a:off x="5992813" y="1524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6395" name="Line 11"/>
          <p:cNvSpPr>
            <a:spLocks noChangeShapeType="1"/>
          </p:cNvSpPr>
          <p:nvPr/>
        </p:nvSpPr>
        <p:spPr bwMode="auto">
          <a:xfrm>
            <a:off x="6069013" y="152400"/>
            <a:ext cx="1752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6396" name="Arc 12"/>
          <p:cNvSpPr>
            <a:spLocks/>
          </p:cNvSpPr>
          <p:nvPr/>
        </p:nvSpPr>
        <p:spPr bwMode="auto">
          <a:xfrm rot="4891619">
            <a:off x="7048500" y="465138"/>
            <a:ext cx="396875" cy="685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4053"/>
              <a:gd name="T1" fmla="*/ 0 h 21600"/>
              <a:gd name="T2" fmla="*/ 14053 w 14053"/>
              <a:gd name="T3" fmla="*/ 5196 h 21600"/>
              <a:gd name="T4" fmla="*/ 0 w 1405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053" h="21600" fill="none" extrusionOk="0">
                <a:moveTo>
                  <a:pt x="-1" y="0"/>
                </a:moveTo>
                <a:cubicBezTo>
                  <a:pt x="5154" y="0"/>
                  <a:pt x="10138" y="1843"/>
                  <a:pt x="14052" y="5196"/>
                </a:cubicBezTo>
              </a:path>
              <a:path w="14053" h="21600" stroke="0" extrusionOk="0">
                <a:moveTo>
                  <a:pt x="-1" y="0"/>
                </a:moveTo>
                <a:cubicBezTo>
                  <a:pt x="5154" y="0"/>
                  <a:pt x="10138" y="1843"/>
                  <a:pt x="14052" y="519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397" name="Text Box 13"/>
          <p:cNvSpPr txBox="1">
            <a:spLocks noChangeArrowheads="1"/>
          </p:cNvSpPr>
          <p:nvPr/>
        </p:nvSpPr>
        <p:spPr bwMode="auto">
          <a:xfrm>
            <a:off x="7467600" y="685800"/>
            <a:ext cx="1039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cut-off</a:t>
            </a:r>
          </a:p>
        </p:txBody>
      </p:sp>
      <p:sp>
        <p:nvSpPr>
          <p:cNvPr id="656398" name="Text Box 14"/>
          <p:cNvSpPr txBox="1">
            <a:spLocks noChangeArrowheads="1"/>
          </p:cNvSpPr>
          <p:nvPr/>
        </p:nvSpPr>
        <p:spPr bwMode="auto">
          <a:xfrm>
            <a:off x="7391400" y="1219200"/>
            <a:ext cx="12842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direction</a:t>
            </a:r>
          </a:p>
        </p:txBody>
      </p:sp>
      <p:sp>
        <p:nvSpPr>
          <p:cNvPr id="17" name="Rectangle 16"/>
          <p:cNvSpPr/>
          <p:nvPr/>
        </p:nvSpPr>
        <p:spPr>
          <a:xfrm flipH="1">
            <a:off x="8510546" y="1201615"/>
            <a:ext cx="656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272462" cy="4267200"/>
          </a:xfrm>
        </p:spPr>
        <p:txBody>
          <a:bodyPr/>
          <a:lstStyle/>
          <a:p>
            <a:r>
              <a:rPr lang="en-US" sz="2800" dirty="0"/>
              <a:t>Lighting and Shading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Project 2 </a:t>
            </a:r>
          </a:p>
          <a:p>
            <a:r>
              <a:rPr lang="en-US" sz="2400" dirty="0"/>
              <a:t>Will publicize several times in the final week of classes  when you can get your project graded</a:t>
            </a:r>
          </a:p>
          <a:p>
            <a:pPr lvl="1"/>
            <a:r>
              <a:rPr lang="en-US" sz="2400" dirty="0"/>
              <a:t>Demo your program to the instructor </a:t>
            </a:r>
            <a:r>
              <a:rPr lang="en-US" sz="2400" dirty="0">
                <a:solidFill>
                  <a:srgbClr val="0000FF"/>
                </a:solidFill>
              </a:rPr>
              <a:t>in person using Zoom meetings</a:t>
            </a:r>
          </a:p>
          <a:p>
            <a:pPr lvl="2"/>
            <a:r>
              <a:rPr lang="en-US" sz="2000" dirty="0"/>
              <a:t>Use your own computer and share the screen </a:t>
            </a:r>
          </a:p>
          <a:p>
            <a:pPr lvl="1"/>
            <a:r>
              <a:rPr lang="en-US" sz="2400" dirty="0"/>
              <a:t>Latest time to grade </a:t>
            </a:r>
          </a:p>
          <a:p>
            <a:pPr lvl="2"/>
            <a:r>
              <a:rPr lang="en-US" sz="2000" dirty="0"/>
              <a:t>5:00 pm, Friday, December 2, 2022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No late submission!  </a:t>
            </a:r>
          </a:p>
          <a:p>
            <a:endParaRPr lang="en-US" sz="2800" dirty="0"/>
          </a:p>
          <a:p>
            <a:endParaRPr lang="en-US" dirty="0">
              <a:solidFill>
                <a:srgbClr val="0000FF"/>
              </a:solidFill>
            </a:endParaRPr>
          </a:p>
          <a:p>
            <a:pPr lvl="1">
              <a:buNone/>
            </a:pPr>
            <a:endParaRPr lang="en-US" sz="2400" dirty="0"/>
          </a:p>
          <a:p>
            <a:endParaRPr lang="en-US" sz="2400" dirty="0">
              <a:solidFill>
                <a:srgbClr val="0000FF"/>
              </a:solidFill>
            </a:endParaRPr>
          </a:p>
          <a:p>
            <a:pPr lvl="2">
              <a:buNone/>
            </a:pPr>
            <a:endParaRPr lang="en-US" dirty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814" y="1623646"/>
            <a:ext cx="8399586" cy="4114800"/>
          </a:xfrm>
        </p:spPr>
        <p:txBody>
          <a:bodyPr/>
          <a:lstStyle/>
          <a:p>
            <a:r>
              <a:rPr lang="en-US" sz="2400" dirty="0"/>
              <a:t>So far, we have discussed illuminating a single point</a:t>
            </a:r>
          </a:p>
          <a:p>
            <a:endParaRPr lang="en-US" sz="2400" dirty="0"/>
          </a:p>
          <a:p>
            <a:r>
              <a:rPr lang="en-US" sz="2400" dirty="0"/>
              <a:t>We have assumed that we know:</a:t>
            </a:r>
          </a:p>
          <a:p>
            <a:pPr lvl="1"/>
            <a:r>
              <a:rPr lang="en-US" sz="2000" dirty="0"/>
              <a:t>The point</a:t>
            </a:r>
          </a:p>
          <a:p>
            <a:pPr lvl="1"/>
            <a:r>
              <a:rPr lang="en-US" sz="2000" dirty="0"/>
              <a:t>The surface normal</a:t>
            </a:r>
          </a:p>
          <a:p>
            <a:pPr lvl="1"/>
            <a:r>
              <a:rPr lang="en-US" sz="2000" dirty="0"/>
              <a:t>The viewer location (or direction)</a:t>
            </a:r>
          </a:p>
          <a:p>
            <a:pPr lvl="1"/>
            <a:r>
              <a:rPr lang="en-US" sz="2000" dirty="0"/>
              <a:t>The light location (or direction)</a:t>
            </a:r>
          </a:p>
          <a:p>
            <a:r>
              <a:rPr lang="en-US" sz="2400" dirty="0"/>
              <a:t>But commonly, normal vectors are only given at the vertices</a:t>
            </a:r>
          </a:p>
          <a:p>
            <a:r>
              <a:rPr lang="en-US" sz="2400" dirty="0"/>
              <a:t>It is also expensive to compute lighting for every point</a:t>
            </a:r>
          </a:p>
          <a:p>
            <a:pPr lvl="1"/>
            <a:endParaRPr lang="en-US" dirty="0"/>
          </a:p>
        </p:txBody>
      </p:sp>
      <p:sp>
        <p:nvSpPr>
          <p:cNvPr id="6256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Shading so Far</a:t>
            </a:r>
          </a:p>
        </p:txBody>
      </p:sp>
      <p:graphicFrame>
        <p:nvGraphicFramePr>
          <p:cNvPr id="625668" name="Object 4"/>
          <p:cNvGraphicFramePr>
            <a:graphicFrameLocks noChangeAspect="1"/>
          </p:cNvGraphicFramePr>
          <p:nvPr/>
        </p:nvGraphicFramePr>
        <p:xfrm>
          <a:off x="1752600" y="2033954"/>
          <a:ext cx="45577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35200" imgH="241300" progId="Equation.3">
                  <p:embed/>
                </p:oleObj>
              </mc:Choice>
              <mc:Fallback>
                <p:oleObj name="Equation" r:id="rId3" imgW="2235200" imgH="2413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33954"/>
                        <a:ext cx="45577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Shading Interpolation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information specified or computed at the vertices, and somehow propagate it across the polygon (triangle)</a:t>
            </a:r>
          </a:p>
          <a:p>
            <a:r>
              <a:rPr lang="en-US" dirty="0"/>
              <a:t>Several options:</a:t>
            </a:r>
          </a:p>
          <a:p>
            <a:pPr lvl="1"/>
            <a:r>
              <a:rPr lang="en-US" dirty="0"/>
              <a:t>Flat shading</a:t>
            </a:r>
          </a:p>
          <a:p>
            <a:pPr lvl="1"/>
            <a:r>
              <a:rPr lang="en-US" dirty="0" err="1"/>
              <a:t>Gouraud</a:t>
            </a:r>
            <a:r>
              <a:rPr lang="en-US" dirty="0"/>
              <a:t> interpolation</a:t>
            </a:r>
          </a:p>
          <a:p>
            <a:pPr lvl="1"/>
            <a:r>
              <a:rPr lang="en-US" dirty="0" err="1"/>
              <a:t>Phong</a:t>
            </a:r>
            <a:r>
              <a:rPr lang="en-US" dirty="0"/>
              <a:t> interpolation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2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Flat shading</a:t>
            </a:r>
          </a:p>
        </p:txBody>
      </p:sp>
      <p:sp>
        <p:nvSpPr>
          <p:cNvPr id="6277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4876800" cy="4343400"/>
          </a:xfrm>
        </p:spPr>
        <p:txBody>
          <a:bodyPr/>
          <a:lstStyle/>
          <a:p>
            <a:r>
              <a:rPr lang="en-US" altLang="en-US" sz="2000" dirty="0"/>
              <a:t>Compute shading at a representative point and apply to whole polygon</a:t>
            </a:r>
          </a:p>
          <a:p>
            <a:pPr lvl="1"/>
            <a:r>
              <a:rPr lang="en-US" altLang="en-US" sz="1800" dirty="0"/>
              <a:t>OpenGL uses one of the vertices</a:t>
            </a:r>
          </a:p>
          <a:p>
            <a:r>
              <a:rPr lang="en-US" altLang="en-US" sz="2000" dirty="0"/>
              <a:t>Advantages: </a:t>
            </a:r>
          </a:p>
          <a:p>
            <a:pPr lvl="1"/>
            <a:r>
              <a:rPr lang="en-US" altLang="en-US" sz="1800" dirty="0"/>
              <a:t>Fast - one shading computation per polygon</a:t>
            </a:r>
          </a:p>
          <a:p>
            <a:r>
              <a:rPr lang="en-US" altLang="en-US" sz="2000" dirty="0"/>
              <a:t>Disadvantages:</a:t>
            </a:r>
          </a:p>
          <a:p>
            <a:pPr lvl="1"/>
            <a:r>
              <a:rPr lang="en-US" altLang="en-US" sz="1800" dirty="0"/>
              <a:t>Inaccurate</a:t>
            </a:r>
          </a:p>
          <a:p>
            <a:pPr lvl="1"/>
            <a:r>
              <a:rPr lang="en-US" altLang="en-US" sz="1800" dirty="0"/>
              <a:t>What are the artifacts?</a:t>
            </a:r>
          </a:p>
        </p:txBody>
      </p:sp>
      <p:pic>
        <p:nvPicPr>
          <p:cNvPr id="6277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981200"/>
            <a:ext cx="4064000" cy="25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Gouraud</a:t>
            </a:r>
            <a:r>
              <a:rPr lang="en-US" altLang="en-US" dirty="0"/>
              <a:t> (Smooth) Shading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64677"/>
            <a:ext cx="49530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Shade each </a:t>
            </a:r>
            <a:r>
              <a:rPr lang="en-US" altLang="en-US" sz="2400" i="1" dirty="0"/>
              <a:t>vertex</a:t>
            </a:r>
            <a:r>
              <a:rPr lang="en-US" altLang="en-US" sz="2400" dirty="0"/>
              <a:t> with it’s own location and normal</a:t>
            </a:r>
          </a:p>
          <a:p>
            <a:pPr>
              <a:lnSpc>
                <a:spcPct val="90000"/>
              </a:lnSpc>
            </a:pPr>
            <a:r>
              <a:rPr lang="en-US" altLang="en-US" sz="2400" i="1" dirty="0"/>
              <a:t>Linearly interpolate</a:t>
            </a:r>
            <a:r>
              <a:rPr lang="en-US" altLang="en-US" sz="2400" dirty="0"/>
              <a:t> the color across the face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Fast: incremental calculations when rasterizing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Much  smoother - use same normal every time a vertex is used for a face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Disadvantages: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What are the artifacts?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Is it accurate?</a:t>
            </a:r>
          </a:p>
        </p:txBody>
      </p:sp>
      <p:pic>
        <p:nvPicPr>
          <p:cNvPr id="6287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7231" y="1600200"/>
            <a:ext cx="4064000" cy="2540000"/>
          </a:xfrm>
          <a:prstGeom prst="rect">
            <a:avLst/>
          </a:prstGeom>
          <a:noFill/>
        </p:spPr>
      </p:pic>
      <p:sp>
        <p:nvSpPr>
          <p:cNvPr id="628741" name="Line 5"/>
          <p:cNvSpPr>
            <a:spLocks noChangeShapeType="1"/>
          </p:cNvSpPr>
          <p:nvPr/>
        </p:nvSpPr>
        <p:spPr bwMode="auto">
          <a:xfrm flipV="1">
            <a:off x="5527431" y="48768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8742" name="Line 6"/>
          <p:cNvSpPr>
            <a:spLocks noChangeShapeType="1"/>
          </p:cNvSpPr>
          <p:nvPr/>
        </p:nvSpPr>
        <p:spPr bwMode="auto">
          <a:xfrm>
            <a:off x="6518031" y="487680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8743" name="Line 7"/>
          <p:cNvSpPr>
            <a:spLocks noChangeShapeType="1"/>
          </p:cNvSpPr>
          <p:nvPr/>
        </p:nvSpPr>
        <p:spPr bwMode="auto">
          <a:xfrm>
            <a:off x="7813431" y="4876800"/>
            <a:ext cx="9144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8744" name="Line 8"/>
          <p:cNvSpPr>
            <a:spLocks noChangeShapeType="1"/>
          </p:cNvSpPr>
          <p:nvPr/>
        </p:nvSpPr>
        <p:spPr bwMode="auto">
          <a:xfrm flipH="1" flipV="1">
            <a:off x="6137031" y="4114800"/>
            <a:ext cx="381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8745" name="Line 9"/>
          <p:cNvSpPr>
            <a:spLocks noChangeShapeType="1"/>
          </p:cNvSpPr>
          <p:nvPr/>
        </p:nvSpPr>
        <p:spPr bwMode="auto">
          <a:xfrm flipV="1">
            <a:off x="7813431" y="41910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8746" name="Oval 10"/>
          <p:cNvSpPr>
            <a:spLocks noChangeArrowheads="1"/>
          </p:cNvSpPr>
          <p:nvPr/>
        </p:nvSpPr>
        <p:spPr bwMode="auto">
          <a:xfrm>
            <a:off x="6441831" y="4800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8747" name="Oval 11"/>
          <p:cNvSpPr>
            <a:spLocks noChangeArrowheads="1"/>
          </p:cNvSpPr>
          <p:nvPr/>
        </p:nvSpPr>
        <p:spPr bwMode="auto">
          <a:xfrm>
            <a:off x="7737231" y="4800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Phong Interpolation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5486400" cy="4343400"/>
          </a:xfrm>
        </p:spPr>
        <p:txBody>
          <a:bodyPr/>
          <a:lstStyle/>
          <a:p>
            <a:r>
              <a:rPr lang="en-US" altLang="en-US" sz="2400" dirty="0"/>
              <a:t>Interpolate </a:t>
            </a:r>
            <a:r>
              <a:rPr lang="en-US" altLang="en-US" sz="2400" dirty="0" err="1"/>
              <a:t>normals</a:t>
            </a:r>
            <a:r>
              <a:rPr lang="en-US" altLang="en-US" sz="2400" dirty="0"/>
              <a:t> across faces</a:t>
            </a:r>
          </a:p>
          <a:p>
            <a:r>
              <a:rPr lang="en-US" altLang="en-US" sz="2400" dirty="0"/>
              <a:t>Shade each pixel individually</a:t>
            </a:r>
          </a:p>
          <a:p>
            <a:r>
              <a:rPr lang="en-US" altLang="en-US" sz="2400" dirty="0"/>
              <a:t>Advantages:</a:t>
            </a:r>
          </a:p>
          <a:p>
            <a:pPr lvl="1"/>
            <a:r>
              <a:rPr lang="en-US" altLang="en-US" sz="2000" dirty="0"/>
              <a:t>High quality, narrow </a:t>
            </a:r>
            <a:r>
              <a:rPr lang="en-US" altLang="en-US" sz="2000" dirty="0" err="1"/>
              <a:t>specularities</a:t>
            </a:r>
            <a:endParaRPr lang="en-US" altLang="en-US" sz="2000" dirty="0"/>
          </a:p>
          <a:p>
            <a:r>
              <a:rPr lang="en-US" altLang="en-US" sz="2400" dirty="0"/>
              <a:t>Disadvantages:</a:t>
            </a:r>
          </a:p>
          <a:p>
            <a:pPr lvl="1"/>
            <a:r>
              <a:rPr lang="en-US" altLang="en-US" sz="2000" dirty="0"/>
              <a:t>Expensive</a:t>
            </a:r>
          </a:p>
          <a:p>
            <a:pPr lvl="1"/>
            <a:r>
              <a:rPr lang="en-US" altLang="en-US" sz="2000" dirty="0"/>
              <a:t>Still an approximation for most surfaces</a:t>
            </a:r>
          </a:p>
          <a:p>
            <a:r>
              <a:rPr lang="en-US" altLang="en-US" sz="2400" dirty="0"/>
              <a:t>Not to be confused with </a:t>
            </a:r>
            <a:r>
              <a:rPr lang="en-US" altLang="en-US" sz="2400" dirty="0" err="1"/>
              <a:t>Phong’s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specularity</a:t>
            </a:r>
            <a:r>
              <a:rPr lang="en-US" altLang="en-US" sz="2400" dirty="0"/>
              <a:t> model</a:t>
            </a:r>
          </a:p>
        </p:txBody>
      </p:sp>
      <p:sp>
        <p:nvSpPr>
          <p:cNvPr id="629764" name="Line 4"/>
          <p:cNvSpPr>
            <a:spLocks noChangeShapeType="1"/>
          </p:cNvSpPr>
          <p:nvPr/>
        </p:nvSpPr>
        <p:spPr bwMode="auto">
          <a:xfrm>
            <a:off x="6553200" y="3581400"/>
            <a:ext cx="152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9765" name="Line 5"/>
          <p:cNvSpPr>
            <a:spLocks noChangeShapeType="1"/>
          </p:cNvSpPr>
          <p:nvPr/>
        </p:nvSpPr>
        <p:spPr bwMode="auto">
          <a:xfrm flipH="1">
            <a:off x="5410200" y="3581400"/>
            <a:ext cx="1143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9766" name="Line 6"/>
          <p:cNvSpPr>
            <a:spLocks noChangeShapeType="1"/>
          </p:cNvSpPr>
          <p:nvPr/>
        </p:nvSpPr>
        <p:spPr bwMode="auto">
          <a:xfrm>
            <a:off x="8077200" y="3581400"/>
            <a:ext cx="9906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9767" name="Line 7"/>
          <p:cNvSpPr>
            <a:spLocks noChangeShapeType="1"/>
          </p:cNvSpPr>
          <p:nvPr/>
        </p:nvSpPr>
        <p:spPr bwMode="auto">
          <a:xfrm flipH="1" flipV="1">
            <a:off x="6248400" y="28194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9768" name="Line 8"/>
          <p:cNvSpPr>
            <a:spLocks noChangeShapeType="1"/>
          </p:cNvSpPr>
          <p:nvPr/>
        </p:nvSpPr>
        <p:spPr bwMode="auto">
          <a:xfrm flipV="1">
            <a:off x="8077200" y="28194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9769" name="Line 9"/>
          <p:cNvSpPr>
            <a:spLocks noChangeShapeType="1"/>
          </p:cNvSpPr>
          <p:nvPr/>
        </p:nvSpPr>
        <p:spPr bwMode="auto">
          <a:xfrm flipH="1" flipV="1">
            <a:off x="6553200" y="28194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9770" name="Line 10"/>
          <p:cNvSpPr>
            <a:spLocks noChangeShapeType="1"/>
          </p:cNvSpPr>
          <p:nvPr/>
        </p:nvSpPr>
        <p:spPr bwMode="auto">
          <a:xfrm flipH="1" flipV="1">
            <a:off x="6858000" y="2819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9771" name="Line 11"/>
          <p:cNvSpPr>
            <a:spLocks noChangeShapeType="1"/>
          </p:cNvSpPr>
          <p:nvPr/>
        </p:nvSpPr>
        <p:spPr bwMode="auto">
          <a:xfrm flipV="1">
            <a:off x="7239000" y="2819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9772" name="Line 12"/>
          <p:cNvSpPr>
            <a:spLocks noChangeShapeType="1"/>
          </p:cNvSpPr>
          <p:nvPr/>
        </p:nvSpPr>
        <p:spPr bwMode="auto">
          <a:xfrm flipV="1">
            <a:off x="7467600" y="2819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9773" name="Line 13"/>
          <p:cNvSpPr>
            <a:spLocks noChangeShapeType="1"/>
          </p:cNvSpPr>
          <p:nvPr/>
        </p:nvSpPr>
        <p:spPr bwMode="auto">
          <a:xfrm flipV="1">
            <a:off x="7772400" y="28194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07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752600"/>
            <a:ext cx="4648200" cy="3486150"/>
          </a:xfrm>
          <a:prstGeom prst="rect">
            <a:avLst/>
          </a:prstGeom>
          <a:noFill/>
        </p:spPr>
      </p:pic>
      <p:pic>
        <p:nvPicPr>
          <p:cNvPr id="6307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52600"/>
            <a:ext cx="4724400" cy="3543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Shading and OpenGL</a:t>
            </a:r>
          </a:p>
        </p:txBody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OpenGL defines two particular shading models</a:t>
            </a:r>
          </a:p>
          <a:p>
            <a:pPr lvl="1"/>
            <a:r>
              <a:rPr lang="en-US" sz="2000" dirty="0"/>
              <a:t>Controls how colors are assigned to pixels</a:t>
            </a:r>
          </a:p>
          <a:p>
            <a:pPr lvl="1"/>
            <a:r>
              <a:rPr lang="en-US" sz="2000" dirty="0" err="1">
                <a:latin typeface="Courier New" pitchFamily="49" charset="0"/>
              </a:rPr>
              <a:t>glShadeModel</a:t>
            </a:r>
            <a:r>
              <a:rPr lang="en-US" sz="2000" dirty="0">
                <a:latin typeface="Courier New" pitchFamily="49" charset="0"/>
              </a:rPr>
              <a:t>(GL_SMOOTH)</a:t>
            </a:r>
            <a:r>
              <a:rPr lang="en-US" sz="2000" dirty="0"/>
              <a:t> interpolates between the colors at the vertices (the default, </a:t>
            </a:r>
            <a:r>
              <a:rPr lang="en-US" sz="2000" dirty="0" err="1"/>
              <a:t>Gouraud</a:t>
            </a:r>
            <a:r>
              <a:rPr lang="en-US" sz="2000" dirty="0"/>
              <a:t> shading)</a:t>
            </a:r>
          </a:p>
          <a:p>
            <a:pPr lvl="1"/>
            <a:r>
              <a:rPr lang="en-US" sz="2000" dirty="0" err="1">
                <a:latin typeface="Courier New" pitchFamily="49" charset="0"/>
              </a:rPr>
              <a:t>glShadeModel</a:t>
            </a:r>
            <a:r>
              <a:rPr lang="en-US" sz="2000" dirty="0">
                <a:latin typeface="Courier New" pitchFamily="49" charset="0"/>
              </a:rPr>
              <a:t>(GL_FLAT)</a:t>
            </a:r>
            <a:r>
              <a:rPr lang="en-US" sz="2000" dirty="0"/>
              <a:t> uses a constant color across the polygon</a:t>
            </a:r>
          </a:p>
          <a:p>
            <a:r>
              <a:rPr lang="en-US" sz="2400" dirty="0" err="1"/>
              <a:t>Phong</a:t>
            </a:r>
            <a:r>
              <a:rPr lang="en-US" sz="2400" dirty="0"/>
              <a:t> shading requires a significantly greater programming effort – beyond the scope of this class</a:t>
            </a:r>
          </a:p>
          <a:p>
            <a:pPr lvl="1"/>
            <a:r>
              <a:rPr lang="en-US" sz="2000" dirty="0"/>
              <a:t>Also requires </a:t>
            </a:r>
            <a:r>
              <a:rPr lang="en-US" sz="2000" i="1" dirty="0"/>
              <a:t>fragment </a:t>
            </a:r>
            <a:r>
              <a:rPr lang="en-US" sz="2000" i="1" dirty="0" err="1"/>
              <a:t>shaders</a:t>
            </a:r>
            <a:r>
              <a:rPr lang="en-US" sz="2000" dirty="0"/>
              <a:t> on </a:t>
            </a:r>
            <a:r>
              <a:rPr lang="en-US" sz="2000" i="1" dirty="0"/>
              <a:t>programmable graphics hardware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Texture mapping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Where We Stand</a:t>
            </a:r>
          </a:p>
        </p:txBody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far, we know how to:</a:t>
            </a:r>
          </a:p>
          <a:p>
            <a:pPr lvl="1"/>
            <a:r>
              <a:rPr lang="en-US" dirty="0"/>
              <a:t>Transform between spaces</a:t>
            </a:r>
          </a:p>
          <a:p>
            <a:pPr lvl="1"/>
            <a:r>
              <a:rPr lang="en-US" dirty="0"/>
              <a:t>Draw polygons</a:t>
            </a:r>
          </a:p>
          <a:p>
            <a:pPr lvl="1"/>
            <a:r>
              <a:rPr lang="en-US" dirty="0"/>
              <a:t>Decide what’s in front</a:t>
            </a:r>
          </a:p>
          <a:p>
            <a:r>
              <a:rPr lang="en-US" dirty="0"/>
              <a:t>Next</a:t>
            </a:r>
          </a:p>
          <a:p>
            <a:pPr lvl="1"/>
            <a:r>
              <a:rPr lang="en-US" dirty="0"/>
              <a:t>Deciding a pixel’s intensity and color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5089864" cy="1216025"/>
          </a:xfrm>
        </p:spPr>
        <p:txBody>
          <a:bodyPr/>
          <a:lstStyle/>
          <a:p>
            <a:r>
              <a:rPr lang="en-US" dirty="0"/>
              <a:t>Normal Vectors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7579553" cy="4267200"/>
          </a:xfrm>
        </p:spPr>
        <p:txBody>
          <a:bodyPr/>
          <a:lstStyle/>
          <a:p>
            <a:r>
              <a:rPr lang="en-US" sz="2400" dirty="0"/>
              <a:t>The intensity of a surface depends on its orientation with respect to the light and the viewer</a:t>
            </a:r>
          </a:p>
          <a:p>
            <a:r>
              <a:rPr lang="en-US" sz="2400" dirty="0"/>
              <a:t>The </a:t>
            </a:r>
            <a:r>
              <a:rPr lang="en-US" sz="2400" i="1" dirty="0"/>
              <a:t>surface normal vector</a:t>
            </a:r>
            <a:r>
              <a:rPr lang="en-US" sz="2400" dirty="0"/>
              <a:t> describes the orientation of the surface at a point</a:t>
            </a:r>
          </a:p>
          <a:p>
            <a:pPr lvl="1"/>
            <a:r>
              <a:rPr lang="en-US" sz="2000" dirty="0"/>
              <a:t>Mathematically: vector that is perpendicular to the tangent plane of the surface</a:t>
            </a:r>
          </a:p>
          <a:p>
            <a:pPr lvl="1"/>
            <a:r>
              <a:rPr lang="en-US" sz="2000" dirty="0"/>
              <a:t>Just “the normal vector” or “the normal”</a:t>
            </a:r>
          </a:p>
          <a:p>
            <a:pPr lvl="1"/>
            <a:r>
              <a:rPr lang="en-US" sz="2000" dirty="0"/>
              <a:t>Will use </a:t>
            </a:r>
            <a:r>
              <a:rPr lang="en-US" sz="2000" b="1" dirty="0"/>
              <a:t>n</a:t>
            </a:r>
            <a:r>
              <a:rPr lang="en-US" sz="2000" dirty="0"/>
              <a:t> or </a:t>
            </a:r>
            <a:r>
              <a:rPr lang="en-US" sz="2000" b="1" dirty="0"/>
              <a:t>N</a:t>
            </a:r>
            <a:r>
              <a:rPr lang="en-US" sz="2000" dirty="0"/>
              <a:t> to denote</a:t>
            </a:r>
          </a:p>
          <a:p>
            <a:r>
              <a:rPr lang="en-US" sz="2400" dirty="0" err="1"/>
              <a:t>Normals</a:t>
            </a:r>
            <a:r>
              <a:rPr lang="en-US" sz="2400" dirty="0"/>
              <a:t> are either supplied by the user or automatically computed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65EC4E9-BF5A-40DF-B6CE-2D41DC1050F0}"/>
              </a:ext>
            </a:extLst>
          </p:cNvPr>
          <p:cNvCxnSpPr>
            <a:cxnSpLocks/>
          </p:cNvCxnSpPr>
          <p:nvPr/>
        </p:nvCxnSpPr>
        <p:spPr bwMode="auto">
          <a:xfrm>
            <a:off x="6424478" y="356969"/>
            <a:ext cx="997709" cy="7195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C00A06F-D7BE-4E4D-BD5F-092093A38AF8}"/>
              </a:ext>
            </a:extLst>
          </p:cNvPr>
          <p:cNvCxnSpPr>
            <a:cxnSpLocks/>
          </p:cNvCxnSpPr>
          <p:nvPr/>
        </p:nvCxnSpPr>
        <p:spPr bwMode="auto">
          <a:xfrm flipV="1">
            <a:off x="6928695" y="356969"/>
            <a:ext cx="271048" cy="3578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0D145F0-E4F1-4C05-A19F-6E3344C6F599}"/>
              </a:ext>
            </a:extLst>
          </p:cNvPr>
          <p:cNvSpPr/>
          <p:nvPr/>
        </p:nvSpPr>
        <p:spPr>
          <a:xfrm>
            <a:off x="7117856" y="280737"/>
            <a:ext cx="3305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/>
              <a:t>n</a:t>
            </a:r>
            <a:endParaRPr lang="en-US" sz="1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9C55DC-A609-4EF4-96E2-5708BC4A2105}"/>
              </a:ext>
            </a:extLst>
          </p:cNvPr>
          <p:cNvSpPr/>
          <p:nvPr/>
        </p:nvSpPr>
        <p:spPr>
          <a:xfrm rot="2360227">
            <a:off x="7294325" y="1015462"/>
            <a:ext cx="9781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tangent</a:t>
            </a:r>
          </a:p>
          <a:p>
            <a:r>
              <a:rPr lang="en-US" sz="1600" dirty="0"/>
              <a:t> plane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4073F57D-C467-4BC1-AAD6-CF67FF0FB49C}"/>
              </a:ext>
            </a:extLst>
          </p:cNvPr>
          <p:cNvSpPr/>
          <p:nvPr/>
        </p:nvSpPr>
        <p:spPr bwMode="auto">
          <a:xfrm rot="611015">
            <a:off x="5205165" y="486436"/>
            <a:ext cx="2061993" cy="1312277"/>
          </a:xfrm>
          <a:prstGeom prst="arc">
            <a:avLst>
              <a:gd name="adj1" fmla="val 15400143"/>
              <a:gd name="adj2" fmla="val 182468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F822ABAE-BF43-4E1A-AEC2-C9B9DD6B3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3177" y="95755"/>
            <a:ext cx="486076" cy="437468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Transforming Normal Vectors</a:t>
            </a:r>
          </a:p>
        </p:txBody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Normal vectors are </a:t>
            </a:r>
            <a:r>
              <a:rPr lang="en-US" sz="2000" i="1" dirty="0"/>
              <a:t>directions</a:t>
            </a:r>
          </a:p>
          <a:p>
            <a:pPr>
              <a:lnSpc>
                <a:spcPct val="90000"/>
              </a:lnSpc>
            </a:pPr>
            <a:endParaRPr lang="en-US" sz="2000" i="1" dirty="0"/>
          </a:p>
          <a:p>
            <a:pPr>
              <a:lnSpc>
                <a:spcPct val="90000"/>
              </a:lnSpc>
            </a:pPr>
            <a:endParaRPr lang="en-US" sz="2000" i="1" dirty="0"/>
          </a:p>
          <a:p>
            <a:pPr>
              <a:lnSpc>
                <a:spcPct val="90000"/>
              </a:lnSpc>
            </a:pPr>
            <a:endParaRPr lang="en-US" sz="2000" i="1" dirty="0"/>
          </a:p>
          <a:p>
            <a:pPr>
              <a:lnSpc>
                <a:spcPct val="90000"/>
              </a:lnSpc>
            </a:pPr>
            <a:endParaRPr lang="en-US" sz="2000" i="1" dirty="0"/>
          </a:p>
          <a:p>
            <a:pPr>
              <a:lnSpc>
                <a:spcPct val="90000"/>
              </a:lnSpc>
            </a:pPr>
            <a:endParaRPr lang="en-US" sz="2000" i="1" dirty="0"/>
          </a:p>
          <a:p>
            <a:pPr>
              <a:lnSpc>
                <a:spcPct val="90000"/>
              </a:lnSpc>
            </a:pPr>
            <a:endParaRPr lang="en-US" sz="2000" i="1" dirty="0"/>
          </a:p>
          <a:p>
            <a:pPr>
              <a:lnSpc>
                <a:spcPct val="90000"/>
              </a:lnSpc>
            </a:pPr>
            <a:r>
              <a:rPr lang="en-US" sz="2000" dirty="0"/>
              <a:t>To transform a normal, multiply it by the inverse transpose of the transformation matrix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Recall, rotation matrices are their own inverse transpose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Don’t include the translation! Use </a:t>
            </a:r>
            <a:r>
              <a:rPr lang="en-US" sz="2000" i="1" dirty="0"/>
              <a:t>(n</a:t>
            </a:r>
            <a:r>
              <a:rPr lang="en-US" sz="2000" i="1" baseline="-25000" dirty="0"/>
              <a:t>x</a:t>
            </a:r>
            <a:r>
              <a:rPr lang="en-US" sz="2000" i="1" dirty="0"/>
              <a:t>,n</a:t>
            </a:r>
            <a:r>
              <a:rPr lang="en-US" sz="2000" i="1" baseline="-25000" dirty="0"/>
              <a:t>y</a:t>
            </a:r>
            <a:r>
              <a:rPr lang="en-US" sz="2000" i="1" dirty="0"/>
              <a:t>,n</a:t>
            </a:r>
            <a:r>
              <a:rPr lang="en-US" sz="2000" i="1" baseline="-25000" dirty="0"/>
              <a:t>z</a:t>
            </a:r>
            <a:r>
              <a:rPr lang="en-US" sz="2000" i="1" dirty="0"/>
              <a:t>,0)</a:t>
            </a:r>
            <a:r>
              <a:rPr lang="en-US" sz="2000" dirty="0"/>
              <a:t> for homogeneous coordinates</a:t>
            </a:r>
          </a:p>
        </p:txBody>
      </p:sp>
      <p:graphicFrame>
        <p:nvGraphicFramePr>
          <p:cNvPr id="6318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547361"/>
              </p:ext>
            </p:extLst>
          </p:nvPr>
        </p:nvGraphicFramePr>
        <p:xfrm>
          <a:off x="1524000" y="2133600"/>
          <a:ext cx="6172200" cy="210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3" imgW="4178160" imgH="1422360" progId="Equation.3">
                  <p:embed/>
                </p:oleObj>
              </mc:Choice>
              <mc:Fallback>
                <p:oleObj name="Microsoft Equation 3.0" r:id="rId3" imgW="4178160" imgH="142236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33600"/>
                        <a:ext cx="6172200" cy="210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Shading Models</a:t>
            </a:r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i="1" dirty="0"/>
              <a:t>Local shading models</a:t>
            </a:r>
            <a:r>
              <a:rPr lang="en-US" sz="2400" dirty="0"/>
              <a:t> provide a way to determine the intensity and color of a point on a surface</a:t>
            </a:r>
          </a:p>
          <a:p>
            <a:pPr lvl="1"/>
            <a:r>
              <a:rPr lang="en-US" sz="2000" dirty="0"/>
              <a:t>The models are local because they </a:t>
            </a:r>
            <a:r>
              <a:rPr lang="en-US" sz="2000" b="1" dirty="0"/>
              <a:t>don’t consider other objects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We use them because they are fast and simple to compute</a:t>
            </a:r>
          </a:p>
          <a:p>
            <a:pPr lvl="1"/>
            <a:r>
              <a:rPr lang="en-US" sz="2000" dirty="0"/>
              <a:t>They do not require knowledge of the entire scene, only the current piece of surface. </a:t>
            </a:r>
          </a:p>
          <a:p>
            <a:r>
              <a:rPr lang="en-US" sz="2400" dirty="0"/>
              <a:t>For the moment, assume:</a:t>
            </a:r>
          </a:p>
          <a:p>
            <a:pPr lvl="1"/>
            <a:r>
              <a:rPr lang="en-US" sz="2000" dirty="0"/>
              <a:t>We are applying these computations at a particular point on a surface</a:t>
            </a:r>
          </a:p>
          <a:p>
            <a:pPr lvl="1"/>
            <a:r>
              <a:rPr lang="en-US" sz="2000" dirty="0"/>
              <a:t>We have a normal vector for that point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Shading Models</a:t>
            </a:r>
            <a:endParaRPr lang="en-US" sz="2400"/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5516563" cy="4343400"/>
          </a:xfrm>
        </p:spPr>
        <p:txBody>
          <a:bodyPr/>
          <a:lstStyle/>
          <a:p>
            <a:r>
              <a:rPr lang="en-US" sz="2000" dirty="0"/>
              <a:t>What they capture:</a:t>
            </a:r>
          </a:p>
          <a:p>
            <a:pPr lvl="1"/>
            <a:r>
              <a:rPr lang="en-US" sz="1800" dirty="0"/>
              <a:t>Direct illumination from light sources</a:t>
            </a:r>
          </a:p>
          <a:p>
            <a:pPr lvl="1"/>
            <a:r>
              <a:rPr lang="en-US" sz="1800" i="1" dirty="0"/>
              <a:t>Diffuse</a:t>
            </a:r>
            <a:r>
              <a:rPr lang="en-US" sz="1800" dirty="0"/>
              <a:t>  and </a:t>
            </a:r>
            <a:r>
              <a:rPr lang="en-US" sz="1800" i="1" dirty="0" err="1"/>
              <a:t>Specular</a:t>
            </a:r>
            <a:r>
              <a:rPr lang="en-US" sz="1800" dirty="0"/>
              <a:t>  reflections</a:t>
            </a:r>
          </a:p>
          <a:p>
            <a:pPr lvl="1"/>
            <a:r>
              <a:rPr lang="en-US" sz="1800" dirty="0"/>
              <a:t>(Very) Approximate effects of global lighting</a:t>
            </a:r>
          </a:p>
          <a:p>
            <a:r>
              <a:rPr lang="en-US" sz="2000" dirty="0"/>
              <a:t>What they don’t do:</a:t>
            </a:r>
          </a:p>
          <a:p>
            <a:pPr lvl="1"/>
            <a:r>
              <a:rPr lang="en-US" sz="1800" dirty="0"/>
              <a:t>Shadows</a:t>
            </a:r>
          </a:p>
          <a:p>
            <a:pPr lvl="1"/>
            <a:r>
              <a:rPr lang="en-US" sz="1800" dirty="0"/>
              <a:t>Mirrors</a:t>
            </a:r>
          </a:p>
          <a:p>
            <a:pPr lvl="1"/>
            <a:r>
              <a:rPr lang="en-US" sz="1800" dirty="0"/>
              <a:t>Refraction</a:t>
            </a:r>
          </a:p>
          <a:p>
            <a:pPr lvl="1"/>
            <a:r>
              <a:rPr lang="en-US" sz="1800" dirty="0"/>
              <a:t>Lots of other stuff …</a:t>
            </a:r>
          </a:p>
        </p:txBody>
      </p:sp>
      <p:sp>
        <p:nvSpPr>
          <p:cNvPr id="633860" name="Oval 4"/>
          <p:cNvSpPr>
            <a:spLocks noChangeArrowheads="1"/>
          </p:cNvSpPr>
          <p:nvPr/>
        </p:nvSpPr>
        <p:spPr bwMode="auto">
          <a:xfrm>
            <a:off x="6553200" y="3657600"/>
            <a:ext cx="19812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3861" name="AutoShape 5"/>
          <p:cNvSpPr>
            <a:spLocks noChangeArrowheads="1"/>
          </p:cNvSpPr>
          <p:nvPr/>
        </p:nvSpPr>
        <p:spPr bwMode="auto">
          <a:xfrm>
            <a:off x="8077200" y="1676400"/>
            <a:ext cx="762000" cy="6858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3862" name="AutoShape 6"/>
          <p:cNvSpPr>
            <a:spLocks noChangeArrowheads="1"/>
          </p:cNvSpPr>
          <p:nvPr/>
        </p:nvSpPr>
        <p:spPr bwMode="auto">
          <a:xfrm>
            <a:off x="5715000" y="2133600"/>
            <a:ext cx="533400" cy="609600"/>
          </a:xfrm>
          <a:prstGeom prst="smileyFace">
            <a:avLst>
              <a:gd name="adj" fmla="val 4653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3863" name="Line 7"/>
          <p:cNvSpPr>
            <a:spLocks noChangeShapeType="1"/>
          </p:cNvSpPr>
          <p:nvPr/>
        </p:nvSpPr>
        <p:spPr bwMode="auto">
          <a:xfrm flipH="1">
            <a:off x="7467600" y="2209800"/>
            <a:ext cx="914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3864" name="Line 8"/>
          <p:cNvSpPr>
            <a:spLocks noChangeShapeType="1"/>
          </p:cNvSpPr>
          <p:nvPr/>
        </p:nvSpPr>
        <p:spPr bwMode="auto">
          <a:xfrm flipH="1" flipV="1">
            <a:off x="6096000" y="23622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“Standard” Lighting Model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231" y="1698625"/>
            <a:ext cx="5181600" cy="4092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Consists of three terms linearly combined: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Diffuse</a:t>
            </a:r>
            <a:r>
              <a:rPr lang="en-US" sz="2000" dirty="0"/>
              <a:t> component for the amount of incoming light from a point source reflected equally in all directions</a:t>
            </a:r>
          </a:p>
          <a:p>
            <a:pPr lvl="1">
              <a:lnSpc>
                <a:spcPct val="90000"/>
              </a:lnSpc>
            </a:pPr>
            <a:r>
              <a:rPr lang="en-US" sz="2000" i="1" dirty="0" err="1"/>
              <a:t>Specular</a:t>
            </a:r>
            <a:r>
              <a:rPr lang="en-US" sz="2000" dirty="0"/>
              <a:t> component for the amount of light from a point source reflected in a mirror-like fashion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Ambient</a:t>
            </a:r>
            <a:r>
              <a:rPr lang="en-US" sz="2000" dirty="0"/>
              <a:t> term to approximate light arriving via other surfaces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34884" name="Line 4"/>
          <p:cNvSpPr>
            <a:spLocks noChangeShapeType="1"/>
          </p:cNvSpPr>
          <p:nvPr/>
        </p:nvSpPr>
        <p:spPr bwMode="auto">
          <a:xfrm>
            <a:off x="6096000" y="28194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85" name="Line 5"/>
          <p:cNvSpPr>
            <a:spLocks noChangeShapeType="1"/>
          </p:cNvSpPr>
          <p:nvPr/>
        </p:nvSpPr>
        <p:spPr bwMode="auto">
          <a:xfrm>
            <a:off x="6172200" y="1676400"/>
            <a:ext cx="1066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86" name="Line 6"/>
          <p:cNvSpPr>
            <a:spLocks noChangeShapeType="1"/>
          </p:cNvSpPr>
          <p:nvPr/>
        </p:nvSpPr>
        <p:spPr bwMode="auto">
          <a:xfrm flipV="1">
            <a:off x="7239000" y="2667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87" name="Line 7"/>
          <p:cNvSpPr>
            <a:spLocks noChangeShapeType="1"/>
          </p:cNvSpPr>
          <p:nvPr/>
        </p:nvSpPr>
        <p:spPr bwMode="auto">
          <a:xfrm flipV="1">
            <a:off x="7239000" y="2438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88" name="Line 8"/>
          <p:cNvSpPr>
            <a:spLocks noChangeShapeType="1"/>
          </p:cNvSpPr>
          <p:nvPr/>
        </p:nvSpPr>
        <p:spPr bwMode="auto">
          <a:xfrm flipV="1">
            <a:off x="7239000" y="22860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89" name="Line 9"/>
          <p:cNvSpPr>
            <a:spLocks noChangeShapeType="1"/>
          </p:cNvSpPr>
          <p:nvPr/>
        </p:nvSpPr>
        <p:spPr bwMode="auto">
          <a:xfrm flipV="1">
            <a:off x="7239000" y="2209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0" name="Line 10"/>
          <p:cNvSpPr>
            <a:spLocks noChangeShapeType="1"/>
          </p:cNvSpPr>
          <p:nvPr/>
        </p:nvSpPr>
        <p:spPr bwMode="auto">
          <a:xfrm flipH="1" flipV="1">
            <a:off x="7010400" y="22860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1" name="Line 11"/>
          <p:cNvSpPr>
            <a:spLocks noChangeShapeType="1"/>
          </p:cNvSpPr>
          <p:nvPr/>
        </p:nvSpPr>
        <p:spPr bwMode="auto">
          <a:xfrm flipH="1" flipV="1">
            <a:off x="6781800" y="2438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2" name="Line 12"/>
          <p:cNvSpPr>
            <a:spLocks noChangeShapeType="1"/>
          </p:cNvSpPr>
          <p:nvPr/>
        </p:nvSpPr>
        <p:spPr bwMode="auto">
          <a:xfrm flipH="1" flipV="1">
            <a:off x="6705600" y="26670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3" name="Line 13"/>
          <p:cNvSpPr>
            <a:spLocks noChangeShapeType="1"/>
          </p:cNvSpPr>
          <p:nvPr/>
        </p:nvSpPr>
        <p:spPr bwMode="auto">
          <a:xfrm>
            <a:off x="6096000" y="44196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4" name="Line 14"/>
          <p:cNvSpPr>
            <a:spLocks noChangeShapeType="1"/>
          </p:cNvSpPr>
          <p:nvPr/>
        </p:nvSpPr>
        <p:spPr bwMode="auto">
          <a:xfrm>
            <a:off x="6324600" y="3276600"/>
            <a:ext cx="1066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5" name="Line 15"/>
          <p:cNvSpPr>
            <a:spLocks noChangeShapeType="1"/>
          </p:cNvSpPr>
          <p:nvPr/>
        </p:nvSpPr>
        <p:spPr bwMode="auto">
          <a:xfrm flipV="1">
            <a:off x="7391400" y="38100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6" name="Line 16"/>
          <p:cNvSpPr>
            <a:spLocks noChangeShapeType="1"/>
          </p:cNvSpPr>
          <p:nvPr/>
        </p:nvSpPr>
        <p:spPr bwMode="auto">
          <a:xfrm flipV="1">
            <a:off x="7391400" y="3886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7" name="Line 17"/>
          <p:cNvSpPr>
            <a:spLocks noChangeShapeType="1"/>
          </p:cNvSpPr>
          <p:nvPr/>
        </p:nvSpPr>
        <p:spPr bwMode="auto">
          <a:xfrm flipV="1">
            <a:off x="7391400" y="41148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8" name="Line 18"/>
          <p:cNvSpPr>
            <a:spLocks noChangeShapeType="1"/>
          </p:cNvSpPr>
          <p:nvPr/>
        </p:nvSpPr>
        <p:spPr bwMode="auto">
          <a:xfrm flipV="1">
            <a:off x="7391400" y="4038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899" name="Line 19"/>
          <p:cNvSpPr>
            <a:spLocks noChangeShapeType="1"/>
          </p:cNvSpPr>
          <p:nvPr/>
        </p:nvSpPr>
        <p:spPr bwMode="auto">
          <a:xfrm flipV="1">
            <a:off x="7391400" y="43434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00" name="Line 20"/>
          <p:cNvSpPr>
            <a:spLocks noChangeShapeType="1"/>
          </p:cNvSpPr>
          <p:nvPr/>
        </p:nvSpPr>
        <p:spPr bwMode="auto">
          <a:xfrm>
            <a:off x="6096000" y="58674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01" name="Line 21"/>
          <p:cNvSpPr>
            <a:spLocks noChangeShapeType="1"/>
          </p:cNvSpPr>
          <p:nvPr/>
        </p:nvSpPr>
        <p:spPr bwMode="auto">
          <a:xfrm flipV="1">
            <a:off x="7239000" y="5715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02" name="Line 22"/>
          <p:cNvSpPr>
            <a:spLocks noChangeShapeType="1"/>
          </p:cNvSpPr>
          <p:nvPr/>
        </p:nvSpPr>
        <p:spPr bwMode="auto">
          <a:xfrm flipV="1">
            <a:off x="7239000" y="5486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03" name="Line 23"/>
          <p:cNvSpPr>
            <a:spLocks noChangeShapeType="1"/>
          </p:cNvSpPr>
          <p:nvPr/>
        </p:nvSpPr>
        <p:spPr bwMode="auto">
          <a:xfrm flipV="1">
            <a:off x="7239000" y="53340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04" name="Line 24"/>
          <p:cNvSpPr>
            <a:spLocks noChangeShapeType="1"/>
          </p:cNvSpPr>
          <p:nvPr/>
        </p:nvSpPr>
        <p:spPr bwMode="auto">
          <a:xfrm flipV="1">
            <a:off x="7239000" y="5257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05" name="Line 25"/>
          <p:cNvSpPr>
            <a:spLocks noChangeShapeType="1"/>
          </p:cNvSpPr>
          <p:nvPr/>
        </p:nvSpPr>
        <p:spPr bwMode="auto">
          <a:xfrm flipH="1" flipV="1">
            <a:off x="7010400" y="53340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06" name="Line 26"/>
          <p:cNvSpPr>
            <a:spLocks noChangeShapeType="1"/>
          </p:cNvSpPr>
          <p:nvPr/>
        </p:nvSpPr>
        <p:spPr bwMode="auto">
          <a:xfrm flipH="1" flipV="1">
            <a:off x="6781800" y="5486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07" name="Line 27"/>
          <p:cNvSpPr>
            <a:spLocks noChangeShapeType="1"/>
          </p:cNvSpPr>
          <p:nvPr/>
        </p:nvSpPr>
        <p:spPr bwMode="auto">
          <a:xfrm flipH="1" flipV="1">
            <a:off x="6705600" y="57150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othsimul">
  <a:themeElements>
    <a:clrScheme name="graphicsgroup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graphicsgroup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raphicsgroup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phicsgroup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clothsimul</Template>
  <TotalTime>7923</TotalTime>
  <Words>3291</Words>
  <Application>Microsoft Office PowerPoint</Application>
  <PresentationFormat>On-screen Show (4:3)</PresentationFormat>
  <Paragraphs>380</Paragraphs>
  <Slides>37</Slides>
  <Notes>32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9" baseType="lpstr">
      <vt:lpstr>Adobe Caslon Pro</vt:lpstr>
      <vt:lpstr>Adobe Caslon Pro Bold</vt:lpstr>
      <vt:lpstr>Calibri</vt:lpstr>
      <vt:lpstr>Courier New</vt:lpstr>
      <vt:lpstr>Microsoft Sans Serif</vt:lpstr>
      <vt:lpstr>Times New Roman</vt:lpstr>
      <vt:lpstr>Verdana</vt:lpstr>
      <vt:lpstr>Wingdings</vt:lpstr>
      <vt:lpstr>clothsimul</vt:lpstr>
      <vt:lpstr>Microsoft Equation 3.0</vt:lpstr>
      <vt:lpstr>Equation</vt:lpstr>
      <vt:lpstr>Image</vt:lpstr>
      <vt:lpstr>PowerPoint Presentation</vt:lpstr>
      <vt:lpstr>Last time</vt:lpstr>
      <vt:lpstr>Today</vt:lpstr>
      <vt:lpstr>Where We Stand</vt:lpstr>
      <vt:lpstr>Normal Vectors</vt:lpstr>
      <vt:lpstr>Transforming Normal Vectors</vt:lpstr>
      <vt:lpstr>Local Shading Models</vt:lpstr>
      <vt:lpstr>Local Shading Models</vt:lpstr>
      <vt:lpstr>“Standard” Lighting Model</vt:lpstr>
      <vt:lpstr>Diffuse Illumination</vt:lpstr>
      <vt:lpstr>Diffuse Example</vt:lpstr>
      <vt:lpstr>Illustrating Shading Models</vt:lpstr>
      <vt:lpstr>Illustrating Shading Models</vt:lpstr>
      <vt:lpstr>Specular Reflection  (Phong Reflectance Model)</vt:lpstr>
      <vt:lpstr>Specular Example</vt:lpstr>
      <vt:lpstr>Illustrating Shading Models</vt:lpstr>
      <vt:lpstr>Illustrating Shading Models</vt:lpstr>
      <vt:lpstr>Alternative Specular Reflection Model</vt:lpstr>
      <vt:lpstr>Putting It Together</vt:lpstr>
      <vt:lpstr>Color</vt:lpstr>
      <vt:lpstr>Approximations for Speed</vt:lpstr>
      <vt:lpstr>Distant Light Approximation</vt:lpstr>
      <vt:lpstr>Distant Viewer Approximation</vt:lpstr>
      <vt:lpstr>Describing Surfaces</vt:lpstr>
      <vt:lpstr>OpenGL Commands (1)</vt:lpstr>
      <vt:lpstr>OpenGL Commands (2)</vt:lpstr>
      <vt:lpstr>Light Sources</vt:lpstr>
      <vt:lpstr>Point and Directional Sources</vt:lpstr>
      <vt:lpstr>Spotlights</vt:lpstr>
      <vt:lpstr>Shading so Far</vt:lpstr>
      <vt:lpstr>Shading Interpolation</vt:lpstr>
      <vt:lpstr>Flat shading</vt:lpstr>
      <vt:lpstr>Gouraud (Smooth) Shading</vt:lpstr>
      <vt:lpstr>Phong Interpolation</vt:lpstr>
      <vt:lpstr>PowerPoint Presentation</vt:lpstr>
      <vt:lpstr>Shading and OpenGL</vt:lpstr>
      <vt:lpstr>Next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Feng Liu</dc:creator>
  <cp:lastModifiedBy>Feng Liu</cp:lastModifiedBy>
  <cp:revision>1128</cp:revision>
  <dcterms:created xsi:type="dcterms:W3CDTF">2011-01-02T03:11:45Z</dcterms:created>
  <dcterms:modified xsi:type="dcterms:W3CDTF">2022-11-09T21:24:36Z</dcterms:modified>
</cp:coreProperties>
</file>