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</p:sldMasterIdLst>
  <p:notesMasterIdLst>
    <p:notesMasterId r:id="rId34"/>
  </p:notesMasterIdLst>
  <p:sldIdLst>
    <p:sldId id="256" r:id="rId2"/>
    <p:sldId id="257" r:id="rId3"/>
    <p:sldId id="386" r:id="rId4"/>
    <p:sldId id="387" r:id="rId5"/>
    <p:sldId id="388" r:id="rId6"/>
    <p:sldId id="390" r:id="rId7"/>
    <p:sldId id="391" r:id="rId8"/>
    <p:sldId id="392" r:id="rId9"/>
    <p:sldId id="393" r:id="rId10"/>
    <p:sldId id="394" r:id="rId11"/>
    <p:sldId id="396" r:id="rId12"/>
    <p:sldId id="399" r:id="rId13"/>
    <p:sldId id="400" r:id="rId14"/>
    <p:sldId id="401" r:id="rId15"/>
    <p:sldId id="402" r:id="rId16"/>
    <p:sldId id="419" r:id="rId17"/>
    <p:sldId id="420" r:id="rId18"/>
    <p:sldId id="403" r:id="rId19"/>
    <p:sldId id="406" r:id="rId20"/>
    <p:sldId id="404" r:id="rId21"/>
    <p:sldId id="407" r:id="rId22"/>
    <p:sldId id="408" r:id="rId23"/>
    <p:sldId id="409" r:id="rId24"/>
    <p:sldId id="410" r:id="rId25"/>
    <p:sldId id="412" r:id="rId26"/>
    <p:sldId id="413" r:id="rId27"/>
    <p:sldId id="414" r:id="rId28"/>
    <p:sldId id="415" r:id="rId29"/>
    <p:sldId id="416" r:id="rId30"/>
    <p:sldId id="417" r:id="rId31"/>
    <p:sldId id="418" r:id="rId32"/>
    <p:sldId id="385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DB329"/>
    <a:srgbClr val="80C000"/>
    <a:srgbClr val="C0C000"/>
    <a:srgbClr val="C08000"/>
    <a:srgbClr val="C04000"/>
    <a:srgbClr val="808000"/>
    <a:srgbClr val="40C000"/>
    <a:srgbClr val="C0FF00"/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70084" autoAdjust="0"/>
  </p:normalViewPr>
  <p:slideViewPr>
    <p:cSldViewPr>
      <p:cViewPr varScale="1">
        <p:scale>
          <a:sx n="91" d="100"/>
          <a:sy n="91" d="100"/>
        </p:scale>
        <p:origin x="21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C2FE0-1AB9-4F57-B83B-4906C434E1FF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79D30-0758-4D2A-9003-369487553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34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nary_space_partitioning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469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83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06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Binary space partitioning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49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1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96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99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17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539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488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5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270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205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366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519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460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069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930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29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81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16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00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35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16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54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30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F9744C-8F77-439B-9672-19D6EA0D57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7C461-FA73-4358-B785-149513232E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10C8D-1221-430D-B625-437CF9030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37288-ABAD-4E56-93DB-19D7196209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77195-4EE4-4E40-945B-888E18457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6CA0E-2D42-4E8E-8B03-3794891D6B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0D407-46BC-4485-A915-9DC53BD50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56FC4-4315-4C46-9870-1CC822852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E37EC-A902-43BF-B123-0757EAFD82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0D584-F8E9-46BE-92B8-E183B63F0B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92669-3341-41E5-9847-B0721D76D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72200" y="62484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0518DC-E22C-410C-BD10-3962E70790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pdx.edu/~fliu/courses/cs447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295400"/>
            <a:ext cx="5943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Adobe Caslon Pro Bold" pitchFamily="18" charset="0"/>
              </a:rPr>
              <a:t>Computer</a:t>
            </a:r>
            <a:r>
              <a:rPr lang="en-US" sz="4400" b="1" baseline="0" dirty="0">
                <a:latin typeface="Adobe Caslon Pro Bold" pitchFamily="18" charset="0"/>
              </a:rPr>
              <a:t> Graphics</a:t>
            </a:r>
            <a:endParaRPr lang="en-US" sz="4400" b="1" dirty="0">
              <a:latin typeface="Adobe Caslon Pro Bol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124200"/>
            <a:ext cx="6096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Calibri" pitchFamily="34" charset="0"/>
              </a:rPr>
              <a:t>Prof.  Feng Liu</a:t>
            </a:r>
          </a:p>
          <a:p>
            <a:pPr algn="ctr"/>
            <a:endParaRPr lang="en-US" sz="2000" b="1" dirty="0">
              <a:latin typeface="Calibri" pitchFamily="34" charset="0"/>
            </a:endParaRPr>
          </a:p>
          <a:p>
            <a:pPr algn="ctr"/>
            <a:r>
              <a:rPr lang="en-US" sz="2800" b="1" dirty="0">
                <a:latin typeface="Calibri" pitchFamily="34" charset="0"/>
              </a:rPr>
              <a:t>Fall 2022</a:t>
            </a:r>
          </a:p>
          <a:p>
            <a:pPr algn="ctr"/>
            <a:endParaRPr lang="en-US" sz="2000" dirty="0">
              <a:latin typeface="Calibri" pitchFamily="34" charset="0"/>
            </a:endParaRPr>
          </a:p>
          <a:p>
            <a:pPr algn="ctr"/>
            <a:r>
              <a:rPr lang="en-US" sz="2000" dirty="0">
                <a:latin typeface="Calibri" pitchFamily="34" charset="0"/>
                <a:hlinkClick r:id="rId3"/>
              </a:rPr>
              <a:t>http://www.cs.pdx.edu/~fliu/courses/cs447/</a:t>
            </a:r>
            <a:endParaRPr lang="en-US" sz="2000" dirty="0">
              <a:latin typeface="Calibri" pitchFamily="34" charset="0"/>
            </a:endParaRPr>
          </a:p>
          <a:p>
            <a:pPr algn="ctr"/>
            <a:endParaRPr lang="en-US" sz="2000" dirty="0">
              <a:latin typeface="Calibri" pitchFamily="34" charset="0"/>
            </a:endParaRPr>
          </a:p>
          <a:p>
            <a:pPr algn="ctr"/>
            <a:r>
              <a:rPr lang="en-US" sz="2000" b="1" dirty="0">
                <a:latin typeface="Calibri" pitchFamily="34" charset="0"/>
              </a:rPr>
              <a:t>11/07/2022</a:t>
            </a:r>
          </a:p>
          <a:p>
            <a:pPr algn="ctr"/>
            <a:endParaRPr lang="en-US" sz="2000" dirty="0">
              <a:latin typeface="Adobe Caslon Pro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A-buffer (Image Precision)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Handles transparent surfaces and filter anti-aliasing</a:t>
            </a:r>
          </a:p>
          <a:p>
            <a:r>
              <a:rPr lang="en-US" altLang="en-US" sz="2400" dirty="0"/>
              <a:t>At each pixel, maintain a pointer to a </a:t>
            </a:r>
            <a:r>
              <a:rPr lang="en-US" altLang="en-US" sz="2400" b="1" dirty="0"/>
              <a:t>list</a:t>
            </a:r>
            <a:r>
              <a:rPr lang="en-US" altLang="en-US" sz="2400" dirty="0"/>
              <a:t> of polygons sorted by depth, and a sub-pixel coverage mask for each polygon</a:t>
            </a:r>
          </a:p>
          <a:p>
            <a:pPr lvl="1"/>
            <a:r>
              <a:rPr lang="en-US" altLang="en-US" sz="2000" dirty="0"/>
              <a:t>Coverage mask: Matrix of bits saying which parts of the pixel are covered</a:t>
            </a:r>
          </a:p>
          <a:p>
            <a:r>
              <a:rPr lang="en-US" altLang="en-US" sz="2400" dirty="0"/>
              <a:t>Algorithm: Drawing pass (do not directly display the result)</a:t>
            </a:r>
          </a:p>
          <a:p>
            <a:pPr lvl="1"/>
            <a:r>
              <a:rPr lang="en-US" altLang="en-US" sz="2000" dirty="0"/>
              <a:t>if polygon is opaque and covers pixel, insert into list, removing all polygons farther away</a:t>
            </a:r>
          </a:p>
          <a:p>
            <a:pPr lvl="1"/>
            <a:r>
              <a:rPr lang="en-US" altLang="en-US" sz="2000" dirty="0"/>
              <a:t>if polygon is transparent or only partially covers pixel, insert into list, but don’t remove farther polygons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altLang="en-US" dirty="0"/>
              <a:t>The A-buffer (2)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altLang="en-US" sz="2000" dirty="0"/>
              <a:t>Algorithm: Rendering pass</a:t>
            </a:r>
          </a:p>
          <a:p>
            <a:pPr lvl="1"/>
            <a:r>
              <a:rPr lang="en-US" altLang="en-US" sz="1800" dirty="0"/>
              <a:t>At each pixel, traverse buffer using polygon colors and coverage masks to composite:</a:t>
            </a:r>
          </a:p>
          <a:p>
            <a:r>
              <a:rPr lang="en-US" altLang="en-US" sz="2000" dirty="0"/>
              <a:t>Advantage:</a:t>
            </a:r>
          </a:p>
          <a:p>
            <a:pPr lvl="1"/>
            <a:r>
              <a:rPr lang="en-US" altLang="en-US" sz="1800" dirty="0"/>
              <a:t>Can do more than Z-buffer</a:t>
            </a:r>
          </a:p>
          <a:p>
            <a:pPr lvl="1"/>
            <a:r>
              <a:rPr lang="en-US" altLang="en-US" sz="1800" dirty="0"/>
              <a:t>Coverage mask idea can be used in other visibility algorithms</a:t>
            </a:r>
          </a:p>
          <a:p>
            <a:r>
              <a:rPr lang="en-US" altLang="en-US" sz="2000" dirty="0"/>
              <a:t>Disadvantages:</a:t>
            </a:r>
          </a:p>
          <a:p>
            <a:pPr lvl="1"/>
            <a:r>
              <a:rPr lang="en-US" altLang="en-US" sz="1800" dirty="0"/>
              <a:t>Not in hardware, and slow in software</a:t>
            </a:r>
          </a:p>
          <a:p>
            <a:pPr lvl="1"/>
            <a:r>
              <a:rPr lang="en-US" altLang="en-US" sz="1800" dirty="0"/>
              <a:t>Still at heart a z-buffer: Over-rendering and depth quantization problems</a:t>
            </a:r>
          </a:p>
          <a:p>
            <a:r>
              <a:rPr lang="en-US" altLang="en-US" sz="2000" dirty="0"/>
              <a:t>But, used in high quality rendering tools</a:t>
            </a:r>
          </a:p>
        </p:txBody>
      </p:sp>
      <p:sp>
        <p:nvSpPr>
          <p:cNvPr id="575492" name="Line 4"/>
          <p:cNvSpPr>
            <a:spLocks noChangeShapeType="1"/>
          </p:cNvSpPr>
          <p:nvPr/>
        </p:nvSpPr>
        <p:spPr bwMode="auto">
          <a:xfrm>
            <a:off x="42672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3" name="Line 5"/>
          <p:cNvSpPr>
            <a:spLocks noChangeShapeType="1"/>
          </p:cNvSpPr>
          <p:nvPr/>
        </p:nvSpPr>
        <p:spPr bwMode="auto">
          <a:xfrm>
            <a:off x="44196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4" name="Line 6"/>
          <p:cNvSpPr>
            <a:spLocks noChangeShapeType="1"/>
          </p:cNvSpPr>
          <p:nvPr/>
        </p:nvSpPr>
        <p:spPr bwMode="auto">
          <a:xfrm>
            <a:off x="45720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5" name="Line 7"/>
          <p:cNvSpPr>
            <a:spLocks noChangeShapeType="1"/>
          </p:cNvSpPr>
          <p:nvPr/>
        </p:nvSpPr>
        <p:spPr bwMode="auto">
          <a:xfrm>
            <a:off x="47244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6" name="Line 8"/>
          <p:cNvSpPr>
            <a:spLocks noChangeShapeType="1"/>
          </p:cNvSpPr>
          <p:nvPr/>
        </p:nvSpPr>
        <p:spPr bwMode="auto">
          <a:xfrm>
            <a:off x="48768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7" name="Line 9"/>
          <p:cNvSpPr>
            <a:spLocks noChangeShapeType="1"/>
          </p:cNvSpPr>
          <p:nvPr/>
        </p:nvSpPr>
        <p:spPr bwMode="auto">
          <a:xfrm>
            <a:off x="4267200" y="2514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8" name="Line 10"/>
          <p:cNvSpPr>
            <a:spLocks noChangeShapeType="1"/>
          </p:cNvSpPr>
          <p:nvPr/>
        </p:nvSpPr>
        <p:spPr bwMode="auto">
          <a:xfrm>
            <a:off x="4267200" y="2667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499" name="Line 11"/>
          <p:cNvSpPr>
            <a:spLocks noChangeShapeType="1"/>
          </p:cNvSpPr>
          <p:nvPr/>
        </p:nvSpPr>
        <p:spPr bwMode="auto">
          <a:xfrm>
            <a:off x="4267200" y="2819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0" name="Line 12"/>
          <p:cNvSpPr>
            <a:spLocks noChangeShapeType="1"/>
          </p:cNvSpPr>
          <p:nvPr/>
        </p:nvSpPr>
        <p:spPr bwMode="auto">
          <a:xfrm>
            <a:off x="42672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1" name="Line 13"/>
          <p:cNvSpPr>
            <a:spLocks noChangeShapeType="1"/>
          </p:cNvSpPr>
          <p:nvPr/>
        </p:nvSpPr>
        <p:spPr bwMode="auto">
          <a:xfrm>
            <a:off x="4267200" y="3124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2" name="Text Box 14"/>
          <p:cNvSpPr txBox="1">
            <a:spLocks noChangeArrowheads="1"/>
          </p:cNvSpPr>
          <p:nvPr/>
        </p:nvSpPr>
        <p:spPr bwMode="auto">
          <a:xfrm>
            <a:off x="4876800" y="25908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over</a:t>
            </a:r>
          </a:p>
        </p:txBody>
      </p:sp>
      <p:sp>
        <p:nvSpPr>
          <p:cNvPr id="575503" name="Line 15"/>
          <p:cNvSpPr>
            <a:spLocks noChangeShapeType="1"/>
          </p:cNvSpPr>
          <p:nvPr/>
        </p:nvSpPr>
        <p:spPr bwMode="auto">
          <a:xfrm>
            <a:off x="5486400" y="2514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4" name="Line 16"/>
          <p:cNvSpPr>
            <a:spLocks noChangeShapeType="1"/>
          </p:cNvSpPr>
          <p:nvPr/>
        </p:nvSpPr>
        <p:spPr bwMode="auto">
          <a:xfrm>
            <a:off x="5638800" y="2514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5" name="Line 17"/>
          <p:cNvSpPr>
            <a:spLocks noChangeShapeType="1"/>
          </p:cNvSpPr>
          <p:nvPr/>
        </p:nvSpPr>
        <p:spPr bwMode="auto">
          <a:xfrm>
            <a:off x="5791200" y="2514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6" name="Line 18"/>
          <p:cNvSpPr>
            <a:spLocks noChangeShapeType="1"/>
          </p:cNvSpPr>
          <p:nvPr/>
        </p:nvSpPr>
        <p:spPr bwMode="auto">
          <a:xfrm>
            <a:off x="5943600" y="2514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7" name="Line 19"/>
          <p:cNvSpPr>
            <a:spLocks noChangeShapeType="1"/>
          </p:cNvSpPr>
          <p:nvPr/>
        </p:nvSpPr>
        <p:spPr bwMode="auto">
          <a:xfrm>
            <a:off x="6096000" y="2514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8" name="Line 20"/>
          <p:cNvSpPr>
            <a:spLocks noChangeShapeType="1"/>
          </p:cNvSpPr>
          <p:nvPr/>
        </p:nvSpPr>
        <p:spPr bwMode="auto">
          <a:xfrm>
            <a:off x="5486400" y="2514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09" name="Line 21"/>
          <p:cNvSpPr>
            <a:spLocks noChangeShapeType="1"/>
          </p:cNvSpPr>
          <p:nvPr/>
        </p:nvSpPr>
        <p:spPr bwMode="auto">
          <a:xfrm>
            <a:off x="5486400" y="26670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10" name="Line 22"/>
          <p:cNvSpPr>
            <a:spLocks noChangeShapeType="1"/>
          </p:cNvSpPr>
          <p:nvPr/>
        </p:nvSpPr>
        <p:spPr bwMode="auto">
          <a:xfrm>
            <a:off x="5486400" y="28194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11" name="Line 23"/>
          <p:cNvSpPr>
            <a:spLocks noChangeShapeType="1"/>
          </p:cNvSpPr>
          <p:nvPr/>
        </p:nvSpPr>
        <p:spPr bwMode="auto">
          <a:xfrm>
            <a:off x="5486400" y="29718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12" name="Line 24"/>
          <p:cNvSpPr>
            <a:spLocks noChangeShapeType="1"/>
          </p:cNvSpPr>
          <p:nvPr/>
        </p:nvSpPr>
        <p:spPr bwMode="auto">
          <a:xfrm>
            <a:off x="5486400" y="31242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5514" name="Rectangle 26"/>
          <p:cNvSpPr>
            <a:spLocks noChangeArrowheads="1"/>
          </p:cNvSpPr>
          <p:nvPr/>
        </p:nvSpPr>
        <p:spPr bwMode="auto">
          <a:xfrm>
            <a:off x="4267200" y="2514600"/>
            <a:ext cx="152400" cy="152400"/>
          </a:xfrm>
          <a:prstGeom prst="rect">
            <a:avLst/>
          </a:prstGeom>
          <a:solidFill>
            <a:srgbClr val="F8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15" name="Rectangle 27"/>
          <p:cNvSpPr>
            <a:spLocks noChangeArrowheads="1"/>
          </p:cNvSpPr>
          <p:nvPr/>
        </p:nvSpPr>
        <p:spPr bwMode="auto">
          <a:xfrm>
            <a:off x="4419600" y="2514600"/>
            <a:ext cx="152400" cy="152400"/>
          </a:xfrm>
          <a:prstGeom prst="rect">
            <a:avLst/>
          </a:prstGeom>
          <a:solidFill>
            <a:srgbClr val="F8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16" name="Rectangle 28"/>
          <p:cNvSpPr>
            <a:spLocks noChangeArrowheads="1"/>
          </p:cNvSpPr>
          <p:nvPr/>
        </p:nvSpPr>
        <p:spPr bwMode="auto">
          <a:xfrm>
            <a:off x="4419600" y="2667000"/>
            <a:ext cx="152400" cy="152400"/>
          </a:xfrm>
          <a:prstGeom prst="rect">
            <a:avLst/>
          </a:prstGeom>
          <a:solidFill>
            <a:srgbClr val="F8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17" name="Rectangle 29"/>
          <p:cNvSpPr>
            <a:spLocks noChangeArrowheads="1"/>
          </p:cNvSpPr>
          <p:nvPr/>
        </p:nvSpPr>
        <p:spPr bwMode="auto">
          <a:xfrm>
            <a:off x="4267200" y="2667000"/>
            <a:ext cx="152400" cy="152400"/>
          </a:xfrm>
          <a:prstGeom prst="rect">
            <a:avLst/>
          </a:prstGeom>
          <a:solidFill>
            <a:srgbClr val="F8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18" name="Rectangle 30"/>
          <p:cNvSpPr>
            <a:spLocks noChangeArrowheads="1"/>
          </p:cNvSpPr>
          <p:nvPr/>
        </p:nvSpPr>
        <p:spPr bwMode="auto">
          <a:xfrm>
            <a:off x="4267200" y="2819400"/>
            <a:ext cx="152400" cy="152400"/>
          </a:xfrm>
          <a:prstGeom prst="rect">
            <a:avLst/>
          </a:prstGeom>
          <a:solidFill>
            <a:srgbClr val="F8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19" name="Rectangle 31"/>
          <p:cNvSpPr>
            <a:spLocks noChangeArrowheads="1"/>
          </p:cNvSpPr>
          <p:nvPr/>
        </p:nvSpPr>
        <p:spPr bwMode="auto">
          <a:xfrm>
            <a:off x="4572000" y="2514600"/>
            <a:ext cx="152400" cy="152400"/>
          </a:xfrm>
          <a:prstGeom prst="rect">
            <a:avLst/>
          </a:prstGeom>
          <a:solidFill>
            <a:srgbClr val="F8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0" name="Rectangle 32"/>
          <p:cNvSpPr>
            <a:spLocks noChangeArrowheads="1"/>
          </p:cNvSpPr>
          <p:nvPr/>
        </p:nvSpPr>
        <p:spPr bwMode="auto">
          <a:xfrm>
            <a:off x="5486400" y="2514600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1" name="Rectangle 33"/>
          <p:cNvSpPr>
            <a:spLocks noChangeArrowheads="1"/>
          </p:cNvSpPr>
          <p:nvPr/>
        </p:nvSpPr>
        <p:spPr bwMode="auto">
          <a:xfrm>
            <a:off x="5638800" y="2514600"/>
            <a:ext cx="152400" cy="152400"/>
          </a:xfrm>
          <a:prstGeom prst="rect">
            <a:avLst/>
          </a:prstGeom>
          <a:solidFill>
            <a:srgbClr val="0DB3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2" name="Rectangle 34"/>
          <p:cNvSpPr>
            <a:spLocks noChangeArrowheads="1"/>
          </p:cNvSpPr>
          <p:nvPr/>
        </p:nvSpPr>
        <p:spPr bwMode="auto">
          <a:xfrm>
            <a:off x="5638800" y="2667000"/>
            <a:ext cx="152400" cy="152400"/>
          </a:xfrm>
          <a:prstGeom prst="rect">
            <a:avLst/>
          </a:prstGeom>
          <a:solidFill>
            <a:srgbClr val="0DB3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3" name="Rectangle 35"/>
          <p:cNvSpPr>
            <a:spLocks noChangeArrowheads="1"/>
          </p:cNvSpPr>
          <p:nvPr/>
        </p:nvSpPr>
        <p:spPr bwMode="auto">
          <a:xfrm>
            <a:off x="5791200" y="2667000"/>
            <a:ext cx="152400" cy="152400"/>
          </a:xfrm>
          <a:prstGeom prst="rect">
            <a:avLst/>
          </a:prstGeom>
          <a:solidFill>
            <a:srgbClr val="0DB3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4" name="Rectangle 36"/>
          <p:cNvSpPr>
            <a:spLocks noChangeArrowheads="1"/>
          </p:cNvSpPr>
          <p:nvPr/>
        </p:nvSpPr>
        <p:spPr bwMode="auto">
          <a:xfrm>
            <a:off x="5791200" y="2514600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5" name="Rectangle 37"/>
          <p:cNvSpPr>
            <a:spLocks noChangeArrowheads="1"/>
          </p:cNvSpPr>
          <p:nvPr/>
        </p:nvSpPr>
        <p:spPr bwMode="auto">
          <a:xfrm>
            <a:off x="5943600" y="2514600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6" name="Rectangle 38"/>
          <p:cNvSpPr>
            <a:spLocks noChangeArrowheads="1"/>
          </p:cNvSpPr>
          <p:nvPr/>
        </p:nvSpPr>
        <p:spPr bwMode="auto">
          <a:xfrm>
            <a:off x="5943600" y="2667000"/>
            <a:ext cx="152400" cy="152400"/>
          </a:xfrm>
          <a:prstGeom prst="rect">
            <a:avLst/>
          </a:prstGeom>
          <a:solidFill>
            <a:srgbClr val="0DB3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7" name="Rectangle 39"/>
          <p:cNvSpPr>
            <a:spLocks noChangeArrowheads="1"/>
          </p:cNvSpPr>
          <p:nvPr/>
        </p:nvSpPr>
        <p:spPr bwMode="auto">
          <a:xfrm>
            <a:off x="5943600" y="2819400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8" name="Rectangle 40"/>
          <p:cNvSpPr>
            <a:spLocks noChangeArrowheads="1"/>
          </p:cNvSpPr>
          <p:nvPr/>
        </p:nvSpPr>
        <p:spPr bwMode="auto">
          <a:xfrm>
            <a:off x="5791200" y="2819400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5529" name="Rectangle 41"/>
          <p:cNvSpPr>
            <a:spLocks noChangeArrowheads="1"/>
          </p:cNvSpPr>
          <p:nvPr/>
        </p:nvSpPr>
        <p:spPr bwMode="auto">
          <a:xfrm>
            <a:off x="5943600" y="2971800"/>
            <a:ext cx="152400" cy="152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BSP-Trees (Object Precision)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Construct a binary space partition tree</a:t>
            </a:r>
          </a:p>
          <a:p>
            <a:pPr lvl="1"/>
            <a:r>
              <a:rPr lang="en-US" altLang="en-US" sz="2000" dirty="0"/>
              <a:t>Tree gives a rendering order</a:t>
            </a:r>
          </a:p>
          <a:p>
            <a:pPr lvl="1"/>
            <a:r>
              <a:rPr lang="en-US" altLang="en-US" sz="2000" dirty="0"/>
              <a:t>A list-priority algorithm</a:t>
            </a:r>
          </a:p>
          <a:p>
            <a:r>
              <a:rPr lang="en-US" altLang="en-US" sz="2400" dirty="0"/>
              <a:t>Tree splits 3D world with planes</a:t>
            </a:r>
          </a:p>
          <a:p>
            <a:pPr lvl="1"/>
            <a:r>
              <a:rPr lang="en-US" altLang="en-US" sz="2000" dirty="0"/>
              <a:t>The world is broken into convex cells</a:t>
            </a:r>
          </a:p>
          <a:p>
            <a:pPr lvl="1"/>
            <a:r>
              <a:rPr lang="en-US" altLang="en-US" sz="2000" dirty="0"/>
              <a:t>Each cell is the intersection of all the half-spaces of splitting planes on tree path to the cell</a:t>
            </a:r>
          </a:p>
          <a:p>
            <a:r>
              <a:rPr lang="en-US" altLang="en-US" sz="2400" dirty="0"/>
              <a:t>Also used to model the shape of objects, and in other visibility algorithms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BSP-Tree Example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990600" y="2209800"/>
            <a:ext cx="281940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048000" y="3124200"/>
            <a:ext cx="1981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1676400" y="2514600"/>
            <a:ext cx="609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565525" y="1870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55725" y="20986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53000" y="3429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3048000" y="2362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371600" y="28956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4038600" y="34290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819400" y="4419600"/>
            <a:ext cx="1066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9800" y="23622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914400" y="3657600"/>
            <a:ext cx="609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191000" y="24384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934200" y="19812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7002463" y="199866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6172200" y="2895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242050" y="29384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7696200" y="2895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7772400" y="29368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H="1">
            <a:off x="6629400" y="2438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7391400" y="2438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5562600" y="41148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6629400" y="41148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7391400" y="41148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8305800" y="41148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5715000" y="33528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6629400" y="3352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7620000" y="34290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8153400" y="33528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6613525" y="2403475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-</a:t>
            </a:r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5791200" y="33528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-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7543800" y="34290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-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543800" y="2438400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8305800" y="3429000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6705600" y="3429000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Building BSP-Trees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272462" cy="4267200"/>
          </a:xfrm>
        </p:spPr>
        <p:txBody>
          <a:bodyPr/>
          <a:lstStyle/>
          <a:p>
            <a:r>
              <a:rPr lang="en-US" altLang="en-US" sz="2400" dirty="0"/>
              <a:t>Choose polygon (arbitrary)</a:t>
            </a:r>
          </a:p>
          <a:p>
            <a:r>
              <a:rPr lang="en-US" altLang="en-US" sz="2400" dirty="0"/>
              <a:t>Split its cell using plane on which polygon lies</a:t>
            </a:r>
          </a:p>
          <a:p>
            <a:pPr lvl="1"/>
            <a:r>
              <a:rPr lang="en-US" altLang="en-US" sz="2000" dirty="0"/>
              <a:t>May have to chop polygons in two (Clipping!)</a:t>
            </a:r>
          </a:p>
          <a:p>
            <a:r>
              <a:rPr lang="en-US" altLang="en-US" sz="2400" dirty="0"/>
              <a:t>Continue until each cell contains only one polygon fragment</a:t>
            </a:r>
          </a:p>
          <a:p>
            <a:r>
              <a:rPr lang="en-US" altLang="en-US" sz="2400" dirty="0"/>
              <a:t>Splitting planes could be chosen in other ways, but there is no efficient optimal algorithm for building BSP trees</a:t>
            </a:r>
          </a:p>
          <a:p>
            <a:pPr lvl="1"/>
            <a:r>
              <a:rPr lang="en-US" altLang="en-US" sz="2000" dirty="0"/>
              <a:t>Optimal means minimum number of polygon fragments in a balanced tree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Example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3886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will build a BSP tree, in 2D, for a 3-room building</a:t>
            </a:r>
          </a:p>
          <a:p>
            <a:pPr marL="908050" marR="0" lvl="1" indent="-4365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Ignoring doors</a:t>
            </a:r>
          </a:p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Splitting edge order is shown</a:t>
            </a:r>
          </a:p>
          <a:p>
            <a:pPr marL="908050" marR="0" lvl="1" indent="-4365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“Back” side of edge is side with the number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800600" y="2286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800600" y="22860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800600" y="5715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7772400" y="22860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800600" y="4572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6324600" y="22860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172200" y="4572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69050" y="3200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419600" y="3657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772400" y="3657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172200" y="182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172200" y="5715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5334000" y="3352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Example (Done)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5029200" y="2209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029200" y="22098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5029200" y="5638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8001000" y="22098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029200" y="4495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553200" y="22098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400800" y="4495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5532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572000" y="3124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3b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001000" y="3124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133600" y="19050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cxnSp>
        <p:nvCxnSpPr>
          <p:cNvPr id="17" name="AutoShape 16"/>
          <p:cNvCxnSpPr>
            <a:cxnSpLocks noChangeShapeType="1"/>
            <a:stCxn id="16" idx="2"/>
            <a:endCxn id="32" idx="0"/>
          </p:cNvCxnSpPr>
          <p:nvPr/>
        </p:nvCxnSpPr>
        <p:spPr bwMode="auto">
          <a:xfrm flipH="1">
            <a:off x="1055688" y="2311400"/>
            <a:ext cx="12382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508125" y="2071688"/>
            <a:ext cx="26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cxnSp>
        <p:nvCxnSpPr>
          <p:cNvPr id="19" name="AutoShape 18"/>
          <p:cNvCxnSpPr>
            <a:cxnSpLocks noChangeShapeType="1"/>
            <a:stCxn id="16" idx="2"/>
            <a:endCxn id="24" idx="0"/>
          </p:cNvCxnSpPr>
          <p:nvPr/>
        </p:nvCxnSpPr>
        <p:spPr bwMode="auto">
          <a:xfrm>
            <a:off x="2293938" y="2311400"/>
            <a:ext cx="990600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819400" y="20574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724400" y="4495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8001000" y="48006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4a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572000" y="48768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124200" y="25908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838200" y="2743200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3a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696890" y="3073370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4b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825089" y="3225800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4a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830235" y="3657600"/>
            <a:ext cx="42824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/>
              <a:t>6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3093782" y="3520747"/>
            <a:ext cx="348172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5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3287159" y="3070135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3b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400800" y="563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9" name="Oval 54"/>
          <p:cNvSpPr>
            <a:spLocks noChangeArrowheads="1"/>
          </p:cNvSpPr>
          <p:nvPr/>
        </p:nvSpPr>
        <p:spPr bwMode="auto">
          <a:xfrm>
            <a:off x="5334000" y="3352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734E323B-6210-46EB-9668-A549E8DE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82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75018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Example (Done)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5029200" y="2209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029200" y="22098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5029200" y="5638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8001000" y="22098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029200" y="4495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553200" y="22098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400800" y="4495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5532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572000" y="3124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3b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001000" y="3124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4b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086600" y="17526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5a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133600" y="19050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cxnSp>
        <p:nvCxnSpPr>
          <p:cNvPr id="17" name="AutoShape 16"/>
          <p:cNvCxnSpPr>
            <a:cxnSpLocks noChangeShapeType="1"/>
            <a:stCxn id="16" idx="2"/>
            <a:endCxn id="32" idx="0"/>
          </p:cNvCxnSpPr>
          <p:nvPr/>
        </p:nvCxnSpPr>
        <p:spPr bwMode="auto">
          <a:xfrm flipH="1">
            <a:off x="1055688" y="2311400"/>
            <a:ext cx="12382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508125" y="2071688"/>
            <a:ext cx="26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cxnSp>
        <p:nvCxnSpPr>
          <p:cNvPr id="19" name="AutoShape 18"/>
          <p:cNvCxnSpPr>
            <a:cxnSpLocks noChangeShapeType="1"/>
            <a:stCxn id="16" idx="2"/>
            <a:endCxn id="24" idx="0"/>
          </p:cNvCxnSpPr>
          <p:nvPr/>
        </p:nvCxnSpPr>
        <p:spPr bwMode="auto">
          <a:xfrm>
            <a:off x="2293938" y="2311400"/>
            <a:ext cx="990600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819400" y="20574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724400" y="4495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8001000" y="48006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4a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572000" y="48768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124200" y="25908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cxnSp>
        <p:nvCxnSpPr>
          <p:cNvPr id="25" name="AutoShape 24"/>
          <p:cNvCxnSpPr>
            <a:cxnSpLocks noChangeShapeType="1"/>
            <a:stCxn id="24" idx="2"/>
          </p:cNvCxnSpPr>
          <p:nvPr/>
        </p:nvCxnSpPr>
        <p:spPr bwMode="auto">
          <a:xfrm>
            <a:off x="3284538" y="2997200"/>
            <a:ext cx="601665" cy="4476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6" name="AutoShape 25"/>
          <p:cNvCxnSpPr>
            <a:cxnSpLocks noChangeShapeType="1"/>
            <a:stCxn id="24" idx="2"/>
          </p:cNvCxnSpPr>
          <p:nvPr/>
        </p:nvCxnSpPr>
        <p:spPr bwMode="auto">
          <a:xfrm flipH="1">
            <a:off x="2677479" y="2997200"/>
            <a:ext cx="607059" cy="50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743200" y="2895600"/>
            <a:ext cx="26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3776663" y="2997199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715000" y="1752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5b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6553200" y="1828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5029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838200" y="2743200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3a</a:t>
            </a:r>
          </a:p>
        </p:txBody>
      </p:sp>
      <p:cxnSp>
        <p:nvCxnSpPr>
          <p:cNvPr id="33" name="AutoShape 32"/>
          <p:cNvCxnSpPr>
            <a:cxnSpLocks noChangeShapeType="1"/>
            <a:stCxn id="32" idx="2"/>
            <a:endCxn id="38" idx="0"/>
          </p:cNvCxnSpPr>
          <p:nvPr/>
        </p:nvCxnSpPr>
        <p:spPr bwMode="auto">
          <a:xfrm>
            <a:off x="1054894" y="3149600"/>
            <a:ext cx="228600" cy="355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120984" y="3519094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4b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1066800" y="3505200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4a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1579647" y="3502055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6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2693521" y="3519094"/>
            <a:ext cx="502061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5a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3429000" y="3505200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3b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3962400" y="3524190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5b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400800" y="563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9" name="Oval 54"/>
          <p:cNvSpPr>
            <a:spLocks noChangeArrowheads="1"/>
          </p:cNvSpPr>
          <p:nvPr/>
        </p:nvSpPr>
        <p:spPr bwMode="auto">
          <a:xfrm>
            <a:off x="5334000" y="3352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 Box 27">
            <a:extLst>
              <a:ext uri="{FF2B5EF4-FFF2-40B4-BE49-F238E27FC236}">
                <a16:creationId xmlns:a16="http://schemas.microsoft.com/office/drawing/2014/main" id="{52CDE556-F34A-47B7-9D41-D72096074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0775" y="31083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505831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Example (Done)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5029200" y="2209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029200" y="22098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5029200" y="5638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8001000" y="22098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029200" y="4495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553200" y="22098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400800" y="4495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5532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572000" y="3124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3b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001000" y="3124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4b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086600" y="17526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5a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133600" y="19050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cxnSp>
        <p:nvCxnSpPr>
          <p:cNvPr id="17" name="AutoShape 16"/>
          <p:cNvCxnSpPr>
            <a:cxnSpLocks noChangeShapeType="1"/>
            <a:stCxn id="16" idx="2"/>
            <a:endCxn id="32" idx="0"/>
          </p:cNvCxnSpPr>
          <p:nvPr/>
        </p:nvCxnSpPr>
        <p:spPr bwMode="auto">
          <a:xfrm flipH="1">
            <a:off x="1055688" y="2311400"/>
            <a:ext cx="12382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508125" y="2071688"/>
            <a:ext cx="26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cxnSp>
        <p:nvCxnSpPr>
          <p:cNvPr id="19" name="AutoShape 18"/>
          <p:cNvCxnSpPr>
            <a:cxnSpLocks noChangeShapeType="1"/>
            <a:stCxn id="16" idx="2"/>
            <a:endCxn id="24" idx="0"/>
          </p:cNvCxnSpPr>
          <p:nvPr/>
        </p:nvCxnSpPr>
        <p:spPr bwMode="auto">
          <a:xfrm>
            <a:off x="2293938" y="2311400"/>
            <a:ext cx="990600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819400" y="20574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724400" y="4495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8001000" y="48006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4a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572000" y="48768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124200" y="25908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cxnSp>
        <p:nvCxnSpPr>
          <p:cNvPr id="25" name="AutoShape 24"/>
          <p:cNvCxnSpPr>
            <a:cxnSpLocks noChangeShapeType="1"/>
            <a:stCxn id="24" idx="2"/>
            <a:endCxn id="43" idx="0"/>
          </p:cNvCxnSpPr>
          <p:nvPr/>
        </p:nvCxnSpPr>
        <p:spPr bwMode="auto">
          <a:xfrm rot="16200000" flipH="1">
            <a:off x="3229887" y="3051850"/>
            <a:ext cx="508000" cy="3986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6" name="AutoShape 25"/>
          <p:cNvCxnSpPr>
            <a:cxnSpLocks noChangeShapeType="1"/>
            <a:stCxn id="24" idx="2"/>
            <a:endCxn id="35" idx="0"/>
          </p:cNvCxnSpPr>
          <p:nvPr/>
        </p:nvCxnSpPr>
        <p:spPr bwMode="auto">
          <a:xfrm rot="5400000">
            <a:off x="2696488" y="2917150"/>
            <a:ext cx="508000" cy="66810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743200" y="2895600"/>
            <a:ext cx="26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3429000" y="30480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715000" y="1752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5b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6553200" y="1828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5029200" y="19812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838200" y="2743200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3a</a:t>
            </a:r>
          </a:p>
        </p:txBody>
      </p:sp>
      <p:cxnSp>
        <p:nvCxnSpPr>
          <p:cNvPr id="33" name="AutoShape 32"/>
          <p:cNvCxnSpPr>
            <a:cxnSpLocks noChangeShapeType="1"/>
            <a:stCxn id="32" idx="2"/>
            <a:endCxn id="38" idx="0"/>
          </p:cNvCxnSpPr>
          <p:nvPr/>
        </p:nvCxnSpPr>
        <p:spPr bwMode="auto">
          <a:xfrm>
            <a:off x="1055688" y="3149600"/>
            <a:ext cx="381000" cy="355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1295400" y="30480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362200" y="3505200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4b</a:t>
            </a:r>
          </a:p>
        </p:txBody>
      </p:sp>
      <p:cxnSp>
        <p:nvCxnSpPr>
          <p:cNvPr id="36" name="AutoShape 35"/>
          <p:cNvCxnSpPr>
            <a:cxnSpLocks noChangeShapeType="1"/>
            <a:stCxn id="35" idx="2"/>
          </p:cNvCxnSpPr>
          <p:nvPr/>
        </p:nvCxnSpPr>
        <p:spPr bwMode="auto">
          <a:xfrm rot="16200000" flipH="1">
            <a:off x="2594123" y="3927623"/>
            <a:ext cx="438090" cy="393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743200" y="38862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1219200" y="3505200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4a</a:t>
            </a:r>
          </a:p>
        </p:txBody>
      </p:sp>
      <p:cxnSp>
        <p:nvCxnSpPr>
          <p:cNvPr id="39" name="AutoShape 38"/>
          <p:cNvCxnSpPr>
            <a:cxnSpLocks noChangeShapeType="1"/>
            <a:stCxn id="38" idx="2"/>
            <a:endCxn id="40" idx="0"/>
          </p:cNvCxnSpPr>
          <p:nvPr/>
        </p:nvCxnSpPr>
        <p:spPr bwMode="auto">
          <a:xfrm>
            <a:off x="1436688" y="3911600"/>
            <a:ext cx="323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1600200" y="4343400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6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752600" y="39624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2819400" y="4343400"/>
            <a:ext cx="502061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5a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3429000" y="3505200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3b</a:t>
            </a:r>
          </a:p>
        </p:txBody>
      </p:sp>
      <p:cxnSp>
        <p:nvCxnSpPr>
          <p:cNvPr id="44" name="AutoShape 43"/>
          <p:cNvCxnSpPr>
            <a:cxnSpLocks noChangeShapeType="1"/>
            <a:stCxn id="43" idx="2"/>
            <a:endCxn id="45" idx="0"/>
          </p:cNvCxnSpPr>
          <p:nvPr/>
        </p:nvCxnSpPr>
        <p:spPr bwMode="auto">
          <a:xfrm rot="16200000" flipH="1">
            <a:off x="3654692" y="3933855"/>
            <a:ext cx="43809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3810000" y="4343400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5b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3962400" y="39624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400800" y="563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9" name="Oval 54"/>
          <p:cNvSpPr>
            <a:spLocks noChangeArrowheads="1"/>
          </p:cNvSpPr>
          <p:nvPr/>
        </p:nvSpPr>
        <p:spPr bwMode="auto">
          <a:xfrm>
            <a:off x="5334000" y="3352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Using a BSP-Tree</a:t>
            </a:r>
          </a:p>
        </p:txBody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Observation: Things on the opposite side of a splitting plane from the viewpoint cannot obscure things on the same side as the viewpoint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  <a:p>
            <a:pPr>
              <a:lnSpc>
                <a:spcPct val="90000"/>
              </a:lnSpc>
            </a:pPr>
            <a:endParaRPr lang="en-US" altLang="en-US" sz="2000" dirty="0"/>
          </a:p>
          <a:p>
            <a:pPr>
              <a:lnSpc>
                <a:spcPct val="90000"/>
              </a:lnSpc>
            </a:pPr>
            <a:endParaRPr lang="en-US" altLang="en-US" sz="2000" dirty="0"/>
          </a:p>
          <a:p>
            <a:pPr>
              <a:lnSpc>
                <a:spcPct val="90000"/>
              </a:lnSpc>
            </a:pP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altLang="en-US" sz="2000" dirty="0"/>
              <a:t>A statement about rays – a ray must hit something on this side of the split plane before it hits the split plane and before it hits anything on the back side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NOT a statement about distance – things on the far side of the plane can be closer than things on the near side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Gives a </a:t>
            </a:r>
            <a:r>
              <a:rPr lang="en-US" altLang="en-US" sz="1800" i="1" dirty="0"/>
              <a:t>relative</a:t>
            </a:r>
            <a:r>
              <a:rPr lang="en-US" altLang="en-US" sz="1800" dirty="0"/>
              <a:t> ordering of the polygons, not absolute in terms of depth or any other quantity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600068" name="Line 4"/>
          <p:cNvSpPr>
            <a:spLocks noChangeShapeType="1"/>
          </p:cNvSpPr>
          <p:nvPr/>
        </p:nvSpPr>
        <p:spPr bwMode="auto">
          <a:xfrm>
            <a:off x="2133600" y="2743200"/>
            <a:ext cx="45720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0069" name="Text Box 5"/>
          <p:cNvSpPr txBox="1">
            <a:spLocks noChangeArrowheads="1"/>
          </p:cNvSpPr>
          <p:nvPr/>
        </p:nvSpPr>
        <p:spPr bwMode="auto">
          <a:xfrm>
            <a:off x="6537325" y="3443288"/>
            <a:ext cx="1274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Split plane</a:t>
            </a:r>
          </a:p>
        </p:txBody>
      </p:sp>
      <p:sp>
        <p:nvSpPr>
          <p:cNvPr id="600070" name="Line 6"/>
          <p:cNvSpPr>
            <a:spLocks noChangeShapeType="1"/>
          </p:cNvSpPr>
          <p:nvPr/>
        </p:nvSpPr>
        <p:spPr bwMode="auto">
          <a:xfrm flipV="1">
            <a:off x="2514600" y="32766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0071" name="Line 7"/>
          <p:cNvSpPr>
            <a:spLocks noChangeShapeType="1"/>
          </p:cNvSpPr>
          <p:nvPr/>
        </p:nvSpPr>
        <p:spPr bwMode="auto">
          <a:xfrm flipV="1">
            <a:off x="2514600" y="38100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0072" name="Line 8"/>
          <p:cNvSpPr>
            <a:spLocks noChangeShapeType="1"/>
          </p:cNvSpPr>
          <p:nvPr/>
        </p:nvSpPr>
        <p:spPr bwMode="auto">
          <a:xfrm>
            <a:off x="2571750" y="3495675"/>
            <a:ext cx="323850" cy="333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0073" name="Oval 9"/>
          <p:cNvSpPr>
            <a:spLocks noChangeArrowheads="1"/>
          </p:cNvSpPr>
          <p:nvPr/>
        </p:nvSpPr>
        <p:spPr bwMode="auto">
          <a:xfrm>
            <a:off x="4267200" y="3429000"/>
            <a:ext cx="3810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0074" name="Oval 10"/>
          <p:cNvSpPr>
            <a:spLocks noChangeArrowheads="1"/>
          </p:cNvSpPr>
          <p:nvPr/>
        </p:nvSpPr>
        <p:spPr bwMode="auto">
          <a:xfrm>
            <a:off x="4572000" y="2743200"/>
            <a:ext cx="381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0075" name="Oval 11"/>
          <p:cNvSpPr>
            <a:spLocks noChangeArrowheads="1"/>
          </p:cNvSpPr>
          <p:nvPr/>
        </p:nvSpPr>
        <p:spPr bwMode="auto">
          <a:xfrm>
            <a:off x="5867400" y="32766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0076" name="Oval 12"/>
          <p:cNvSpPr>
            <a:spLocks noChangeArrowheads="1"/>
          </p:cNvSpPr>
          <p:nvPr/>
        </p:nvSpPr>
        <p:spPr bwMode="auto">
          <a:xfrm>
            <a:off x="2971800" y="2590800"/>
            <a:ext cx="3048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272462" cy="4267200"/>
          </a:xfrm>
        </p:spPr>
        <p:txBody>
          <a:bodyPr/>
          <a:lstStyle/>
          <a:p>
            <a:r>
              <a:rPr lang="en-US" dirty="0" err="1"/>
              <a:t>Rasterization</a:t>
            </a: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BSP-Tree Rendering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r>
              <a:rPr lang="en-US" altLang="en-US" sz="2400" dirty="0"/>
              <a:t>Observation: Things on the opposite side of a splitting plane from the viewpoint cannot obscure things on the same side as the viewpoint</a:t>
            </a:r>
          </a:p>
          <a:p>
            <a:r>
              <a:rPr lang="en-US" altLang="en-US" sz="2400" dirty="0"/>
              <a:t>Rendering algorithm is recursive descent of the BSP Tree</a:t>
            </a:r>
          </a:p>
          <a:p>
            <a:r>
              <a:rPr lang="en-US" altLang="en-US" sz="2400" dirty="0"/>
              <a:t>At each node (for back to front rendering):</a:t>
            </a:r>
          </a:p>
          <a:p>
            <a:pPr lvl="1"/>
            <a:r>
              <a:rPr lang="en-US" altLang="en-US" sz="2000" dirty="0" err="1"/>
              <a:t>Recurse</a:t>
            </a:r>
            <a:r>
              <a:rPr lang="en-US" altLang="en-US" sz="2000" dirty="0"/>
              <a:t> down the side of the sub-tree that does not contain the viewpoint</a:t>
            </a:r>
          </a:p>
          <a:p>
            <a:pPr lvl="2"/>
            <a:r>
              <a:rPr lang="en-US" altLang="en-US" sz="2000" dirty="0"/>
              <a:t>Test viewpoint against the split plane to decide which tree</a:t>
            </a:r>
          </a:p>
          <a:p>
            <a:pPr lvl="1"/>
            <a:r>
              <a:rPr lang="en-US" altLang="en-US" sz="2000" dirty="0"/>
              <a:t>Draw the polygon in the splitting plane</a:t>
            </a:r>
          </a:p>
          <a:p>
            <a:pPr lvl="2"/>
            <a:r>
              <a:rPr lang="en-US" altLang="en-US" sz="2000" dirty="0"/>
              <a:t>Paint over whatever has already been drawn</a:t>
            </a:r>
          </a:p>
          <a:p>
            <a:pPr lvl="1"/>
            <a:r>
              <a:rPr lang="en-US" altLang="en-US" sz="2000" dirty="0" err="1"/>
              <a:t>Recurse</a:t>
            </a:r>
            <a:r>
              <a:rPr lang="en-US" altLang="en-US" sz="2000" dirty="0"/>
              <a:t> down the side of the tree containing the viewpoint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Rendering Example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6663" y="1787525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1</a:t>
            </a:r>
          </a:p>
        </p:txBody>
      </p:sp>
      <p:cxnSp>
        <p:nvCxnSpPr>
          <p:cNvPr id="6" name="AutoShape 4"/>
          <p:cNvCxnSpPr>
            <a:cxnSpLocks noChangeShapeType="1"/>
            <a:stCxn id="5" idx="2"/>
            <a:endCxn id="33" idx="0"/>
          </p:cNvCxnSpPr>
          <p:nvPr/>
        </p:nvCxnSpPr>
        <p:spPr bwMode="auto">
          <a:xfrm flipH="1">
            <a:off x="1428750" y="2193925"/>
            <a:ext cx="12382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81188" y="1954213"/>
            <a:ext cx="268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cxnSp>
        <p:nvCxnSpPr>
          <p:cNvPr id="8" name="AutoShape 6"/>
          <p:cNvCxnSpPr>
            <a:cxnSpLocks noChangeShapeType="1"/>
            <a:stCxn id="5" idx="2"/>
            <a:endCxn id="10" idx="0"/>
          </p:cNvCxnSpPr>
          <p:nvPr/>
        </p:nvCxnSpPr>
        <p:spPr bwMode="auto">
          <a:xfrm>
            <a:off x="2667000" y="2193925"/>
            <a:ext cx="990600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92463" y="19399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497263" y="2473325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2</a:t>
            </a:r>
          </a:p>
        </p:txBody>
      </p:sp>
      <p:cxnSp>
        <p:nvCxnSpPr>
          <p:cNvPr id="11" name="AutoShape 9"/>
          <p:cNvCxnSpPr>
            <a:cxnSpLocks noChangeShapeType="1"/>
            <a:stCxn id="10" idx="2"/>
            <a:endCxn id="44" idx="0"/>
          </p:cNvCxnSpPr>
          <p:nvPr/>
        </p:nvCxnSpPr>
        <p:spPr bwMode="auto">
          <a:xfrm rot="16200000" flipH="1">
            <a:off x="3594219" y="2943107"/>
            <a:ext cx="533400" cy="4066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" name="AutoShape 10"/>
          <p:cNvCxnSpPr>
            <a:cxnSpLocks noChangeShapeType="1"/>
            <a:stCxn id="10" idx="2"/>
            <a:endCxn id="36" idx="0"/>
          </p:cNvCxnSpPr>
          <p:nvPr/>
        </p:nvCxnSpPr>
        <p:spPr bwMode="auto">
          <a:xfrm rot="5400000">
            <a:off x="3060819" y="2816343"/>
            <a:ext cx="533400" cy="6601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116263" y="2778125"/>
            <a:ext cx="268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02063" y="29305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6035675" y="2162175"/>
            <a:ext cx="2085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6035675" y="2162175"/>
            <a:ext cx="0" cy="2406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6035675" y="4568825"/>
            <a:ext cx="2085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8121650" y="2162175"/>
            <a:ext cx="0" cy="2406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6035675" y="3765550"/>
            <a:ext cx="2085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7105650" y="2162175"/>
            <a:ext cx="0" cy="1603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934200" y="3794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105650" y="2852738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5562600" y="27273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3b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8121650" y="28527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4b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7467600" y="1736725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5a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6781800" y="4556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6</a:t>
            </a: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821363" y="3765550"/>
            <a:ext cx="25669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8121650" y="4027488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4a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5562600" y="3995738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3a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6477000" y="17367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5b</a:t>
            </a: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7105650" y="1895475"/>
            <a:ext cx="0" cy="1870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035675" y="2001838"/>
            <a:ext cx="0" cy="2727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1211263" y="2625725"/>
            <a:ext cx="433387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3a</a:t>
            </a:r>
          </a:p>
        </p:txBody>
      </p:sp>
      <p:cxnSp>
        <p:nvCxnSpPr>
          <p:cNvPr id="34" name="AutoShape 32"/>
          <p:cNvCxnSpPr>
            <a:cxnSpLocks noChangeShapeType="1"/>
            <a:stCxn id="33" idx="2"/>
            <a:endCxn id="39" idx="0"/>
          </p:cNvCxnSpPr>
          <p:nvPr/>
        </p:nvCxnSpPr>
        <p:spPr bwMode="auto">
          <a:xfrm>
            <a:off x="1428750" y="3032125"/>
            <a:ext cx="381000" cy="355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1668463" y="29305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743200" y="3413125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folHlink"/>
                </a:solidFill>
              </a:rPr>
              <a:t>4b</a:t>
            </a:r>
          </a:p>
        </p:txBody>
      </p:sp>
      <p:cxnSp>
        <p:nvCxnSpPr>
          <p:cNvPr id="37" name="AutoShape 35"/>
          <p:cNvCxnSpPr>
            <a:cxnSpLocks noChangeShapeType="1"/>
            <a:stCxn id="36" idx="2"/>
          </p:cNvCxnSpPr>
          <p:nvPr/>
        </p:nvCxnSpPr>
        <p:spPr bwMode="auto">
          <a:xfrm rot="16200000" flipH="1">
            <a:off x="2975123" y="3835548"/>
            <a:ext cx="438090" cy="393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3124200" y="37941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592263" y="3387725"/>
            <a:ext cx="433387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4a</a:t>
            </a:r>
          </a:p>
        </p:txBody>
      </p:sp>
      <p:cxnSp>
        <p:nvCxnSpPr>
          <p:cNvPr id="40" name="AutoShape 38"/>
          <p:cNvCxnSpPr>
            <a:cxnSpLocks noChangeShapeType="1"/>
            <a:stCxn id="39" idx="2"/>
            <a:endCxn id="41" idx="0"/>
          </p:cNvCxnSpPr>
          <p:nvPr/>
        </p:nvCxnSpPr>
        <p:spPr bwMode="auto">
          <a:xfrm>
            <a:off x="1809750" y="3794125"/>
            <a:ext cx="323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1973263" y="4225925"/>
            <a:ext cx="3206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6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2125663" y="38449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3200400" y="4251325"/>
            <a:ext cx="502061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folHlink"/>
                </a:solidFill>
              </a:rPr>
              <a:t>5a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3810000" y="3413125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folHlink"/>
                </a:solidFill>
              </a:rPr>
              <a:t>3b</a:t>
            </a:r>
          </a:p>
        </p:txBody>
      </p:sp>
      <p:cxnSp>
        <p:nvCxnSpPr>
          <p:cNvPr id="45" name="AutoShape 43"/>
          <p:cNvCxnSpPr>
            <a:cxnSpLocks noChangeShapeType="1"/>
            <a:stCxn id="44" idx="2"/>
            <a:endCxn id="46" idx="0"/>
          </p:cNvCxnSpPr>
          <p:nvPr/>
        </p:nvCxnSpPr>
        <p:spPr bwMode="auto">
          <a:xfrm rot="16200000" flipH="1">
            <a:off x="4035692" y="3841780"/>
            <a:ext cx="43809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4191000" y="4251325"/>
            <a:ext cx="50847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folHlink"/>
                </a:solidFill>
              </a:rPr>
              <a:t>5b</a:t>
            </a: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4343400" y="3870325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+</a:t>
            </a:r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1143000" y="5013325"/>
            <a:ext cx="662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/>
              <a:t>Back-to-front rendering order is 3a,4a,6,1,4b,5a,2,3b,5b</a:t>
            </a:r>
          </a:p>
        </p:txBody>
      </p:sp>
      <p:sp>
        <p:nvSpPr>
          <p:cNvPr id="49" name="Text Box 47"/>
          <p:cNvSpPr txBox="1">
            <a:spLocks noChangeArrowheads="1"/>
          </p:cNvSpPr>
          <p:nvPr/>
        </p:nvSpPr>
        <p:spPr bwMode="auto">
          <a:xfrm>
            <a:off x="5638800" y="4224338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8153400" y="4251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1" name="Text Box 49"/>
          <p:cNvSpPr txBox="1">
            <a:spLocks noChangeArrowheads="1"/>
          </p:cNvSpPr>
          <p:nvPr/>
        </p:nvSpPr>
        <p:spPr bwMode="auto">
          <a:xfrm>
            <a:off x="7086600" y="4556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7162800" y="3794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3" name="Text Box 51"/>
          <p:cNvSpPr txBox="1">
            <a:spLocks noChangeArrowheads="1"/>
          </p:cNvSpPr>
          <p:nvPr/>
        </p:nvSpPr>
        <p:spPr bwMode="auto">
          <a:xfrm>
            <a:off x="8153400" y="3108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7848600" y="17367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6172200" y="2422525"/>
            <a:ext cx="57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Eye</a:t>
            </a:r>
            <a:endParaRPr lang="en-US"/>
          </a:p>
        </p:txBody>
      </p:sp>
      <p:sp>
        <p:nvSpPr>
          <p:cNvPr id="56" name="Oval 54"/>
          <p:cNvSpPr>
            <a:spLocks noChangeArrowheads="1"/>
          </p:cNvSpPr>
          <p:nvPr/>
        </p:nvSpPr>
        <p:spPr bwMode="auto">
          <a:xfrm>
            <a:off x="6400800" y="2803525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6781800" y="17367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5638800" y="29559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7162800" y="3108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0" name="Slide Number Placeholder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BSP-Tree Rendering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One tree works for any viewing point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Filter anti-aliasing and transparency work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Have back to front ordering for compositing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Can be many small pieces of polygon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Over-rendering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Exact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An </a:t>
            </a:r>
            <a:r>
              <a:rPr lang="en-US" sz="2400" i="1" dirty="0"/>
              <a:t>exact visibility</a:t>
            </a:r>
            <a:r>
              <a:rPr lang="en-US" sz="2400" dirty="0"/>
              <a:t> algorithm tells you what is visible and only what is visible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 over-rendering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Difficult to achieve efficiently in practice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Small detail objects in an environment make it particularly difficult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But, in mazes and other simple environments, exact visibility is extremely efficient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Cells and Portals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Assume the world can be broken into </a:t>
            </a:r>
            <a:r>
              <a:rPr lang="en-US" sz="2400" i="1" dirty="0"/>
              <a:t>cells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Simple shapes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Rooms in a building, for instance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Define </a:t>
            </a:r>
            <a:r>
              <a:rPr lang="en-US" sz="2400" i="1" dirty="0"/>
              <a:t>portals</a:t>
            </a:r>
            <a:r>
              <a:rPr lang="en-US" sz="2400" dirty="0"/>
              <a:t> to be the transparent boundaries between cells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Doorways between rooms, windows, etc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 a world like this, can determine exactly which parts of which rooms are visible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Then render visible rooms plus contents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Cell-Portal Example (1)</a:t>
            </a:r>
          </a:p>
        </p:txBody>
      </p:sp>
      <p:sp>
        <p:nvSpPr>
          <p:cNvPr id="606211" name="Rectangle 3"/>
          <p:cNvSpPr>
            <a:spLocks noChangeArrowheads="1"/>
          </p:cNvSpPr>
          <p:nvPr/>
        </p:nvSpPr>
        <p:spPr bwMode="auto">
          <a:xfrm>
            <a:off x="2209800" y="1828800"/>
            <a:ext cx="4724400" cy="426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6212" name="Line 4"/>
          <p:cNvSpPr>
            <a:spLocks noChangeShapeType="1"/>
          </p:cNvSpPr>
          <p:nvPr/>
        </p:nvSpPr>
        <p:spPr bwMode="auto">
          <a:xfrm>
            <a:off x="2209800" y="3962400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3" name="Line 5"/>
          <p:cNvSpPr>
            <a:spLocks noChangeShapeType="1"/>
          </p:cNvSpPr>
          <p:nvPr/>
        </p:nvSpPr>
        <p:spPr bwMode="auto">
          <a:xfrm>
            <a:off x="4191000" y="39624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4" name="Line 6"/>
          <p:cNvSpPr>
            <a:spLocks noChangeShapeType="1"/>
          </p:cNvSpPr>
          <p:nvPr/>
        </p:nvSpPr>
        <p:spPr bwMode="auto">
          <a:xfrm>
            <a:off x="4191000" y="5257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5" name="Line 7"/>
          <p:cNvSpPr>
            <a:spLocks noChangeShapeType="1"/>
          </p:cNvSpPr>
          <p:nvPr/>
        </p:nvSpPr>
        <p:spPr bwMode="auto">
          <a:xfrm>
            <a:off x="4191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6" name="Line 8"/>
          <p:cNvSpPr>
            <a:spLocks noChangeShapeType="1"/>
          </p:cNvSpPr>
          <p:nvPr/>
        </p:nvSpPr>
        <p:spPr bwMode="auto">
          <a:xfrm>
            <a:off x="4191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7" name="Line 9"/>
          <p:cNvSpPr>
            <a:spLocks noChangeShapeType="1"/>
          </p:cNvSpPr>
          <p:nvPr/>
        </p:nvSpPr>
        <p:spPr bwMode="auto">
          <a:xfrm>
            <a:off x="4191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8" name="Line 10"/>
          <p:cNvSpPr>
            <a:spLocks noChangeShapeType="1"/>
          </p:cNvSpPr>
          <p:nvPr/>
        </p:nvSpPr>
        <p:spPr bwMode="auto">
          <a:xfrm>
            <a:off x="4191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19" name="Line 11"/>
          <p:cNvSpPr>
            <a:spLocks noChangeShapeType="1"/>
          </p:cNvSpPr>
          <p:nvPr/>
        </p:nvSpPr>
        <p:spPr bwMode="auto">
          <a:xfrm>
            <a:off x="4191000" y="39624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0" name="Line 12"/>
          <p:cNvSpPr>
            <a:spLocks noChangeShapeType="1"/>
          </p:cNvSpPr>
          <p:nvPr/>
        </p:nvSpPr>
        <p:spPr bwMode="auto">
          <a:xfrm>
            <a:off x="4953000" y="3657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1" name="Line 13"/>
          <p:cNvSpPr>
            <a:spLocks noChangeShapeType="1"/>
          </p:cNvSpPr>
          <p:nvPr/>
        </p:nvSpPr>
        <p:spPr bwMode="auto">
          <a:xfrm>
            <a:off x="4953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2" name="Line 14"/>
          <p:cNvSpPr>
            <a:spLocks noChangeShapeType="1"/>
          </p:cNvSpPr>
          <p:nvPr/>
        </p:nvSpPr>
        <p:spPr bwMode="auto">
          <a:xfrm>
            <a:off x="4953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3" name="Line 15"/>
          <p:cNvSpPr>
            <a:spLocks noChangeShapeType="1"/>
          </p:cNvSpPr>
          <p:nvPr/>
        </p:nvSpPr>
        <p:spPr bwMode="auto">
          <a:xfrm>
            <a:off x="4953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4" name="Line 16"/>
          <p:cNvSpPr>
            <a:spLocks noChangeShapeType="1"/>
          </p:cNvSpPr>
          <p:nvPr/>
        </p:nvSpPr>
        <p:spPr bwMode="auto">
          <a:xfrm>
            <a:off x="4953000" y="5257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5" name="Line 17"/>
          <p:cNvSpPr>
            <a:spLocks noChangeShapeType="1"/>
          </p:cNvSpPr>
          <p:nvPr/>
        </p:nvSpPr>
        <p:spPr bwMode="auto">
          <a:xfrm>
            <a:off x="4953000" y="3962400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6" name="Oval 18"/>
          <p:cNvSpPr>
            <a:spLocks noChangeArrowheads="1"/>
          </p:cNvSpPr>
          <p:nvPr/>
        </p:nvSpPr>
        <p:spPr bwMode="auto">
          <a:xfrm>
            <a:off x="32004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6227" name="Line 19"/>
          <p:cNvSpPr>
            <a:spLocks noChangeShapeType="1"/>
          </p:cNvSpPr>
          <p:nvPr/>
        </p:nvSpPr>
        <p:spPr bwMode="auto">
          <a:xfrm>
            <a:off x="3276600" y="51054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8" name="Line 20"/>
          <p:cNvSpPr>
            <a:spLocks noChangeShapeType="1"/>
          </p:cNvSpPr>
          <p:nvPr/>
        </p:nvSpPr>
        <p:spPr bwMode="auto">
          <a:xfrm rot="-5400000">
            <a:off x="3162300" y="46863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6229" name="Text Box 21"/>
          <p:cNvSpPr txBox="1">
            <a:spLocks noChangeArrowheads="1"/>
          </p:cNvSpPr>
          <p:nvPr/>
        </p:nvSpPr>
        <p:spPr bwMode="auto">
          <a:xfrm>
            <a:off x="2514600" y="45720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View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 and Portal Visibility</a:t>
            </a:r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Start in the cell containing the viewer, with the full viewing frustum</a:t>
            </a:r>
          </a:p>
          <a:p>
            <a:r>
              <a:rPr lang="en-US" sz="2400" dirty="0"/>
              <a:t>Render the walls of that room and its contents</a:t>
            </a:r>
          </a:p>
          <a:p>
            <a:r>
              <a:rPr lang="en-US" sz="2400" dirty="0"/>
              <a:t>Recursively clip the viewing frustum to each portal out of the cell, and call the algorithm on the cell beyond the portal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AutoShape 2"/>
          <p:cNvSpPr>
            <a:spLocks noChangeArrowheads="1"/>
          </p:cNvSpPr>
          <p:nvPr/>
        </p:nvSpPr>
        <p:spPr bwMode="auto">
          <a:xfrm flipH="1">
            <a:off x="3276600" y="3962400"/>
            <a:ext cx="685800" cy="11430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7235" name="Rectangle 3"/>
          <p:cNvSpPr>
            <a:spLocks noChangeArrowheads="1"/>
          </p:cNvSpPr>
          <p:nvPr/>
        </p:nvSpPr>
        <p:spPr bwMode="auto">
          <a:xfrm>
            <a:off x="3962400" y="3962400"/>
            <a:ext cx="2286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7236" name="AutoShape 4"/>
          <p:cNvSpPr>
            <a:spLocks noChangeArrowheads="1"/>
          </p:cNvSpPr>
          <p:nvPr/>
        </p:nvSpPr>
        <p:spPr bwMode="auto">
          <a:xfrm flipH="1" flipV="1">
            <a:off x="3276600" y="5105400"/>
            <a:ext cx="914400" cy="5334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72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Cell-Portal Example (2)</a:t>
            </a:r>
          </a:p>
        </p:txBody>
      </p:sp>
      <p:sp>
        <p:nvSpPr>
          <p:cNvPr id="607238" name="Rectangle 6"/>
          <p:cNvSpPr>
            <a:spLocks noChangeArrowheads="1"/>
          </p:cNvSpPr>
          <p:nvPr/>
        </p:nvSpPr>
        <p:spPr bwMode="auto">
          <a:xfrm>
            <a:off x="2209800" y="1828800"/>
            <a:ext cx="4724400" cy="426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7239" name="Line 7"/>
          <p:cNvSpPr>
            <a:spLocks noChangeShapeType="1"/>
          </p:cNvSpPr>
          <p:nvPr/>
        </p:nvSpPr>
        <p:spPr bwMode="auto">
          <a:xfrm>
            <a:off x="2209800" y="39624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0" name="Line 8"/>
          <p:cNvSpPr>
            <a:spLocks noChangeShapeType="1"/>
          </p:cNvSpPr>
          <p:nvPr/>
        </p:nvSpPr>
        <p:spPr bwMode="auto">
          <a:xfrm>
            <a:off x="4191000" y="5638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1" name="Line 9"/>
          <p:cNvSpPr>
            <a:spLocks noChangeShapeType="1"/>
          </p:cNvSpPr>
          <p:nvPr/>
        </p:nvSpPr>
        <p:spPr bwMode="auto">
          <a:xfrm>
            <a:off x="4191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2" name="Line 10"/>
          <p:cNvSpPr>
            <a:spLocks noChangeShapeType="1"/>
          </p:cNvSpPr>
          <p:nvPr/>
        </p:nvSpPr>
        <p:spPr bwMode="auto">
          <a:xfrm>
            <a:off x="4191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3" name="Line 11"/>
          <p:cNvSpPr>
            <a:spLocks noChangeShapeType="1"/>
          </p:cNvSpPr>
          <p:nvPr/>
        </p:nvSpPr>
        <p:spPr bwMode="auto">
          <a:xfrm>
            <a:off x="4191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4" name="Line 12"/>
          <p:cNvSpPr>
            <a:spLocks noChangeShapeType="1"/>
          </p:cNvSpPr>
          <p:nvPr/>
        </p:nvSpPr>
        <p:spPr bwMode="auto">
          <a:xfrm>
            <a:off x="4191000" y="39624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5" name="Line 13"/>
          <p:cNvSpPr>
            <a:spLocks noChangeShapeType="1"/>
          </p:cNvSpPr>
          <p:nvPr/>
        </p:nvSpPr>
        <p:spPr bwMode="auto">
          <a:xfrm>
            <a:off x="4953000" y="3657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6" name="Line 14"/>
          <p:cNvSpPr>
            <a:spLocks noChangeShapeType="1"/>
          </p:cNvSpPr>
          <p:nvPr/>
        </p:nvSpPr>
        <p:spPr bwMode="auto">
          <a:xfrm>
            <a:off x="4953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7" name="Line 15"/>
          <p:cNvSpPr>
            <a:spLocks noChangeShapeType="1"/>
          </p:cNvSpPr>
          <p:nvPr/>
        </p:nvSpPr>
        <p:spPr bwMode="auto">
          <a:xfrm>
            <a:off x="4953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8" name="Line 16"/>
          <p:cNvSpPr>
            <a:spLocks noChangeShapeType="1"/>
          </p:cNvSpPr>
          <p:nvPr/>
        </p:nvSpPr>
        <p:spPr bwMode="auto">
          <a:xfrm>
            <a:off x="4953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49" name="Line 17"/>
          <p:cNvSpPr>
            <a:spLocks noChangeShapeType="1"/>
          </p:cNvSpPr>
          <p:nvPr/>
        </p:nvSpPr>
        <p:spPr bwMode="auto">
          <a:xfrm>
            <a:off x="4953000" y="5257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0" name="Line 18"/>
          <p:cNvSpPr>
            <a:spLocks noChangeShapeType="1"/>
          </p:cNvSpPr>
          <p:nvPr/>
        </p:nvSpPr>
        <p:spPr bwMode="auto">
          <a:xfrm>
            <a:off x="4953000" y="3962400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1" name="Oval 19"/>
          <p:cNvSpPr>
            <a:spLocks noChangeArrowheads="1"/>
          </p:cNvSpPr>
          <p:nvPr/>
        </p:nvSpPr>
        <p:spPr bwMode="auto">
          <a:xfrm>
            <a:off x="32004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7252" name="Text Box 20"/>
          <p:cNvSpPr txBox="1">
            <a:spLocks noChangeArrowheads="1"/>
          </p:cNvSpPr>
          <p:nvPr/>
        </p:nvSpPr>
        <p:spPr bwMode="auto">
          <a:xfrm>
            <a:off x="2514600" y="45720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View</a:t>
            </a:r>
          </a:p>
        </p:txBody>
      </p:sp>
      <p:sp>
        <p:nvSpPr>
          <p:cNvPr id="607253" name="Line 21"/>
          <p:cNvSpPr>
            <a:spLocks noChangeShapeType="1"/>
          </p:cNvSpPr>
          <p:nvPr/>
        </p:nvSpPr>
        <p:spPr bwMode="auto">
          <a:xfrm>
            <a:off x="4191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4" name="Line 22"/>
          <p:cNvSpPr>
            <a:spLocks noChangeShapeType="1"/>
          </p:cNvSpPr>
          <p:nvPr/>
        </p:nvSpPr>
        <p:spPr bwMode="auto">
          <a:xfrm>
            <a:off x="4191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5" name="Line 23"/>
          <p:cNvSpPr>
            <a:spLocks noChangeShapeType="1"/>
          </p:cNvSpPr>
          <p:nvPr/>
        </p:nvSpPr>
        <p:spPr bwMode="auto">
          <a:xfrm>
            <a:off x="3276600" y="5105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6" name="Line 24"/>
          <p:cNvSpPr>
            <a:spLocks noChangeShapeType="1"/>
          </p:cNvSpPr>
          <p:nvPr/>
        </p:nvSpPr>
        <p:spPr bwMode="auto">
          <a:xfrm rot="-5400000">
            <a:off x="3048000" y="4191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7" name="Line 25"/>
          <p:cNvSpPr>
            <a:spLocks noChangeShapeType="1"/>
          </p:cNvSpPr>
          <p:nvPr/>
        </p:nvSpPr>
        <p:spPr bwMode="auto">
          <a:xfrm>
            <a:off x="3962400" y="3962400"/>
            <a:ext cx="2286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7258" name="Line 26"/>
          <p:cNvSpPr>
            <a:spLocks noChangeShapeType="1"/>
          </p:cNvSpPr>
          <p:nvPr/>
        </p:nvSpPr>
        <p:spPr bwMode="auto">
          <a:xfrm>
            <a:off x="4191000" y="5257800"/>
            <a:ext cx="0" cy="381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AutoShape 2"/>
          <p:cNvSpPr>
            <a:spLocks noChangeArrowheads="1"/>
          </p:cNvSpPr>
          <p:nvPr/>
        </p:nvSpPr>
        <p:spPr bwMode="auto">
          <a:xfrm flipH="1">
            <a:off x="3276600" y="3962400"/>
            <a:ext cx="1219200" cy="11430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8259" name="Rectangle 3"/>
          <p:cNvSpPr>
            <a:spLocks noChangeArrowheads="1"/>
          </p:cNvSpPr>
          <p:nvPr/>
        </p:nvSpPr>
        <p:spPr bwMode="auto">
          <a:xfrm>
            <a:off x="4495800" y="3962400"/>
            <a:ext cx="4572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8260" name="AutoShape 4"/>
          <p:cNvSpPr>
            <a:spLocks noChangeArrowheads="1"/>
          </p:cNvSpPr>
          <p:nvPr/>
        </p:nvSpPr>
        <p:spPr bwMode="auto">
          <a:xfrm flipH="1" flipV="1">
            <a:off x="3276600" y="5105400"/>
            <a:ext cx="1676400" cy="3048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82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Cell-Portal Example (3)</a:t>
            </a:r>
          </a:p>
        </p:txBody>
      </p:sp>
      <p:sp>
        <p:nvSpPr>
          <p:cNvPr id="608262" name="Rectangle 6"/>
          <p:cNvSpPr>
            <a:spLocks noChangeArrowheads="1"/>
          </p:cNvSpPr>
          <p:nvPr/>
        </p:nvSpPr>
        <p:spPr bwMode="auto">
          <a:xfrm>
            <a:off x="2209800" y="1828800"/>
            <a:ext cx="4724400" cy="426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8263" name="Line 7"/>
          <p:cNvSpPr>
            <a:spLocks noChangeShapeType="1"/>
          </p:cNvSpPr>
          <p:nvPr/>
        </p:nvSpPr>
        <p:spPr bwMode="auto">
          <a:xfrm>
            <a:off x="2209800" y="39624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64" name="Line 8"/>
          <p:cNvSpPr>
            <a:spLocks noChangeShapeType="1"/>
          </p:cNvSpPr>
          <p:nvPr/>
        </p:nvSpPr>
        <p:spPr bwMode="auto">
          <a:xfrm>
            <a:off x="4191000" y="5638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65" name="Line 9"/>
          <p:cNvSpPr>
            <a:spLocks noChangeShapeType="1"/>
          </p:cNvSpPr>
          <p:nvPr/>
        </p:nvSpPr>
        <p:spPr bwMode="auto">
          <a:xfrm>
            <a:off x="4191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66" name="Line 10"/>
          <p:cNvSpPr>
            <a:spLocks noChangeShapeType="1"/>
          </p:cNvSpPr>
          <p:nvPr/>
        </p:nvSpPr>
        <p:spPr bwMode="auto">
          <a:xfrm>
            <a:off x="4191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67" name="Line 11"/>
          <p:cNvSpPr>
            <a:spLocks noChangeShapeType="1"/>
          </p:cNvSpPr>
          <p:nvPr/>
        </p:nvSpPr>
        <p:spPr bwMode="auto">
          <a:xfrm>
            <a:off x="4191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68" name="Line 12"/>
          <p:cNvSpPr>
            <a:spLocks noChangeShapeType="1"/>
          </p:cNvSpPr>
          <p:nvPr/>
        </p:nvSpPr>
        <p:spPr bwMode="auto">
          <a:xfrm>
            <a:off x="4191000" y="39624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69" name="Line 13"/>
          <p:cNvSpPr>
            <a:spLocks noChangeShapeType="1"/>
          </p:cNvSpPr>
          <p:nvPr/>
        </p:nvSpPr>
        <p:spPr bwMode="auto">
          <a:xfrm>
            <a:off x="4953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0" name="Line 14"/>
          <p:cNvSpPr>
            <a:spLocks noChangeShapeType="1"/>
          </p:cNvSpPr>
          <p:nvPr/>
        </p:nvSpPr>
        <p:spPr bwMode="auto">
          <a:xfrm>
            <a:off x="4953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1" name="Line 15"/>
          <p:cNvSpPr>
            <a:spLocks noChangeShapeType="1"/>
          </p:cNvSpPr>
          <p:nvPr/>
        </p:nvSpPr>
        <p:spPr bwMode="auto">
          <a:xfrm>
            <a:off x="4953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2" name="Line 16"/>
          <p:cNvSpPr>
            <a:spLocks noChangeShapeType="1"/>
          </p:cNvSpPr>
          <p:nvPr/>
        </p:nvSpPr>
        <p:spPr bwMode="auto">
          <a:xfrm>
            <a:off x="4953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3" name="Line 17"/>
          <p:cNvSpPr>
            <a:spLocks noChangeShapeType="1"/>
          </p:cNvSpPr>
          <p:nvPr/>
        </p:nvSpPr>
        <p:spPr bwMode="auto">
          <a:xfrm>
            <a:off x="4953000" y="54102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4" name="Line 18"/>
          <p:cNvSpPr>
            <a:spLocks noChangeShapeType="1"/>
          </p:cNvSpPr>
          <p:nvPr/>
        </p:nvSpPr>
        <p:spPr bwMode="auto">
          <a:xfrm>
            <a:off x="4953000" y="3962400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5" name="Oval 19"/>
          <p:cNvSpPr>
            <a:spLocks noChangeArrowheads="1"/>
          </p:cNvSpPr>
          <p:nvPr/>
        </p:nvSpPr>
        <p:spPr bwMode="auto">
          <a:xfrm>
            <a:off x="32004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8276" name="Text Box 20"/>
          <p:cNvSpPr txBox="1">
            <a:spLocks noChangeArrowheads="1"/>
          </p:cNvSpPr>
          <p:nvPr/>
        </p:nvSpPr>
        <p:spPr bwMode="auto">
          <a:xfrm>
            <a:off x="2514600" y="45720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View</a:t>
            </a:r>
          </a:p>
        </p:txBody>
      </p:sp>
      <p:sp>
        <p:nvSpPr>
          <p:cNvPr id="608277" name="Line 21"/>
          <p:cNvSpPr>
            <a:spLocks noChangeShapeType="1"/>
          </p:cNvSpPr>
          <p:nvPr/>
        </p:nvSpPr>
        <p:spPr bwMode="auto">
          <a:xfrm>
            <a:off x="4191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8" name="Line 22"/>
          <p:cNvSpPr>
            <a:spLocks noChangeShapeType="1"/>
          </p:cNvSpPr>
          <p:nvPr/>
        </p:nvSpPr>
        <p:spPr bwMode="auto">
          <a:xfrm>
            <a:off x="4191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79" name="Line 23"/>
          <p:cNvSpPr>
            <a:spLocks noChangeShapeType="1"/>
          </p:cNvSpPr>
          <p:nvPr/>
        </p:nvSpPr>
        <p:spPr bwMode="auto">
          <a:xfrm>
            <a:off x="3276600" y="5105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80" name="Line 24"/>
          <p:cNvSpPr>
            <a:spLocks noChangeShapeType="1"/>
          </p:cNvSpPr>
          <p:nvPr/>
        </p:nvSpPr>
        <p:spPr bwMode="auto">
          <a:xfrm rot="-5400000">
            <a:off x="3048000" y="4191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81" name="Line 25"/>
          <p:cNvSpPr>
            <a:spLocks noChangeShapeType="1"/>
          </p:cNvSpPr>
          <p:nvPr/>
        </p:nvSpPr>
        <p:spPr bwMode="auto">
          <a:xfrm>
            <a:off x="3962400" y="3962400"/>
            <a:ext cx="2286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82" name="Line 26"/>
          <p:cNvSpPr>
            <a:spLocks noChangeShapeType="1"/>
          </p:cNvSpPr>
          <p:nvPr/>
        </p:nvSpPr>
        <p:spPr bwMode="auto">
          <a:xfrm>
            <a:off x="4191000" y="5257800"/>
            <a:ext cx="0" cy="381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83" name="Line 27"/>
          <p:cNvSpPr>
            <a:spLocks noChangeShapeType="1"/>
          </p:cNvSpPr>
          <p:nvPr/>
        </p:nvSpPr>
        <p:spPr bwMode="auto">
          <a:xfrm>
            <a:off x="4953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8284" name="Line 28"/>
          <p:cNvSpPr>
            <a:spLocks noChangeShapeType="1"/>
          </p:cNvSpPr>
          <p:nvPr/>
        </p:nvSpPr>
        <p:spPr bwMode="auto">
          <a:xfrm>
            <a:off x="4953000" y="5257800"/>
            <a:ext cx="0" cy="1524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AutoShape 2"/>
          <p:cNvSpPr>
            <a:spLocks noChangeArrowheads="1"/>
          </p:cNvSpPr>
          <p:nvPr/>
        </p:nvSpPr>
        <p:spPr bwMode="auto">
          <a:xfrm flipH="1">
            <a:off x="3276600" y="3962400"/>
            <a:ext cx="2209800" cy="11430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9283" name="Rectangle 3"/>
          <p:cNvSpPr>
            <a:spLocks noChangeArrowheads="1"/>
          </p:cNvSpPr>
          <p:nvPr/>
        </p:nvSpPr>
        <p:spPr bwMode="auto">
          <a:xfrm>
            <a:off x="5486400" y="3962400"/>
            <a:ext cx="14478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9284" name="AutoShape 4"/>
          <p:cNvSpPr>
            <a:spLocks noChangeArrowheads="1"/>
          </p:cNvSpPr>
          <p:nvPr/>
        </p:nvSpPr>
        <p:spPr bwMode="auto">
          <a:xfrm flipH="1" flipV="1">
            <a:off x="3276600" y="5105400"/>
            <a:ext cx="3657600" cy="3810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92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Cell-Portal Example (4)</a:t>
            </a:r>
          </a:p>
        </p:txBody>
      </p:sp>
      <p:sp>
        <p:nvSpPr>
          <p:cNvPr id="609286" name="Line 6"/>
          <p:cNvSpPr>
            <a:spLocks noChangeShapeType="1"/>
          </p:cNvSpPr>
          <p:nvPr/>
        </p:nvSpPr>
        <p:spPr bwMode="auto">
          <a:xfrm>
            <a:off x="2209800" y="39624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87" name="Line 7"/>
          <p:cNvSpPr>
            <a:spLocks noChangeShapeType="1"/>
          </p:cNvSpPr>
          <p:nvPr/>
        </p:nvSpPr>
        <p:spPr bwMode="auto">
          <a:xfrm>
            <a:off x="4191000" y="5638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88" name="Line 8"/>
          <p:cNvSpPr>
            <a:spLocks noChangeShapeType="1"/>
          </p:cNvSpPr>
          <p:nvPr/>
        </p:nvSpPr>
        <p:spPr bwMode="auto">
          <a:xfrm>
            <a:off x="4191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89" name="Line 9"/>
          <p:cNvSpPr>
            <a:spLocks noChangeShapeType="1"/>
          </p:cNvSpPr>
          <p:nvPr/>
        </p:nvSpPr>
        <p:spPr bwMode="auto">
          <a:xfrm>
            <a:off x="4191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0" name="Line 10"/>
          <p:cNvSpPr>
            <a:spLocks noChangeShapeType="1"/>
          </p:cNvSpPr>
          <p:nvPr/>
        </p:nvSpPr>
        <p:spPr bwMode="auto">
          <a:xfrm>
            <a:off x="4191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1" name="Line 11"/>
          <p:cNvSpPr>
            <a:spLocks noChangeShapeType="1"/>
          </p:cNvSpPr>
          <p:nvPr/>
        </p:nvSpPr>
        <p:spPr bwMode="auto">
          <a:xfrm>
            <a:off x="4191000" y="39624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2" name="Line 12"/>
          <p:cNvSpPr>
            <a:spLocks noChangeShapeType="1"/>
          </p:cNvSpPr>
          <p:nvPr/>
        </p:nvSpPr>
        <p:spPr bwMode="auto">
          <a:xfrm>
            <a:off x="4953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3" name="Line 13"/>
          <p:cNvSpPr>
            <a:spLocks noChangeShapeType="1"/>
          </p:cNvSpPr>
          <p:nvPr/>
        </p:nvSpPr>
        <p:spPr bwMode="auto">
          <a:xfrm>
            <a:off x="4953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4" name="Line 14"/>
          <p:cNvSpPr>
            <a:spLocks noChangeShapeType="1"/>
          </p:cNvSpPr>
          <p:nvPr/>
        </p:nvSpPr>
        <p:spPr bwMode="auto">
          <a:xfrm>
            <a:off x="4953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5" name="Line 15"/>
          <p:cNvSpPr>
            <a:spLocks noChangeShapeType="1"/>
          </p:cNvSpPr>
          <p:nvPr/>
        </p:nvSpPr>
        <p:spPr bwMode="auto">
          <a:xfrm>
            <a:off x="4953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6" name="Line 16"/>
          <p:cNvSpPr>
            <a:spLocks noChangeShapeType="1"/>
          </p:cNvSpPr>
          <p:nvPr/>
        </p:nvSpPr>
        <p:spPr bwMode="auto">
          <a:xfrm>
            <a:off x="4953000" y="54102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7" name="Line 17"/>
          <p:cNvSpPr>
            <a:spLocks noChangeShapeType="1"/>
          </p:cNvSpPr>
          <p:nvPr/>
        </p:nvSpPr>
        <p:spPr bwMode="auto">
          <a:xfrm>
            <a:off x="4953000" y="39624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298" name="Oval 18"/>
          <p:cNvSpPr>
            <a:spLocks noChangeArrowheads="1"/>
          </p:cNvSpPr>
          <p:nvPr/>
        </p:nvSpPr>
        <p:spPr bwMode="auto">
          <a:xfrm>
            <a:off x="32004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9299" name="Text Box 19"/>
          <p:cNvSpPr txBox="1">
            <a:spLocks noChangeArrowheads="1"/>
          </p:cNvSpPr>
          <p:nvPr/>
        </p:nvSpPr>
        <p:spPr bwMode="auto">
          <a:xfrm>
            <a:off x="2514600" y="45720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View</a:t>
            </a:r>
          </a:p>
        </p:txBody>
      </p:sp>
      <p:sp>
        <p:nvSpPr>
          <p:cNvPr id="609300" name="Line 20"/>
          <p:cNvSpPr>
            <a:spLocks noChangeShapeType="1"/>
          </p:cNvSpPr>
          <p:nvPr/>
        </p:nvSpPr>
        <p:spPr bwMode="auto">
          <a:xfrm>
            <a:off x="4191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1" name="Line 21"/>
          <p:cNvSpPr>
            <a:spLocks noChangeShapeType="1"/>
          </p:cNvSpPr>
          <p:nvPr/>
        </p:nvSpPr>
        <p:spPr bwMode="auto">
          <a:xfrm>
            <a:off x="4191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2" name="Line 22"/>
          <p:cNvSpPr>
            <a:spLocks noChangeShapeType="1"/>
          </p:cNvSpPr>
          <p:nvPr/>
        </p:nvSpPr>
        <p:spPr bwMode="auto">
          <a:xfrm>
            <a:off x="3276600" y="5105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3" name="Line 23"/>
          <p:cNvSpPr>
            <a:spLocks noChangeShapeType="1"/>
          </p:cNvSpPr>
          <p:nvPr/>
        </p:nvSpPr>
        <p:spPr bwMode="auto">
          <a:xfrm rot="-5400000">
            <a:off x="3048000" y="4191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4" name="Line 24"/>
          <p:cNvSpPr>
            <a:spLocks noChangeShapeType="1"/>
          </p:cNvSpPr>
          <p:nvPr/>
        </p:nvSpPr>
        <p:spPr bwMode="auto">
          <a:xfrm>
            <a:off x="3962400" y="3962400"/>
            <a:ext cx="2286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5" name="Line 25"/>
          <p:cNvSpPr>
            <a:spLocks noChangeShapeType="1"/>
          </p:cNvSpPr>
          <p:nvPr/>
        </p:nvSpPr>
        <p:spPr bwMode="auto">
          <a:xfrm>
            <a:off x="4191000" y="5257800"/>
            <a:ext cx="0" cy="381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6" name="Line 26"/>
          <p:cNvSpPr>
            <a:spLocks noChangeShapeType="1"/>
          </p:cNvSpPr>
          <p:nvPr/>
        </p:nvSpPr>
        <p:spPr bwMode="auto">
          <a:xfrm>
            <a:off x="4953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7" name="Line 27"/>
          <p:cNvSpPr>
            <a:spLocks noChangeShapeType="1"/>
          </p:cNvSpPr>
          <p:nvPr/>
        </p:nvSpPr>
        <p:spPr bwMode="auto">
          <a:xfrm>
            <a:off x="4953000" y="5257800"/>
            <a:ext cx="0" cy="1524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8" name="Line 28"/>
          <p:cNvSpPr>
            <a:spLocks noChangeShapeType="1"/>
          </p:cNvSpPr>
          <p:nvPr/>
        </p:nvSpPr>
        <p:spPr bwMode="auto">
          <a:xfrm>
            <a:off x="2209800" y="1828800"/>
            <a:ext cx="0" cy="426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09" name="Line 29"/>
          <p:cNvSpPr>
            <a:spLocks noChangeShapeType="1"/>
          </p:cNvSpPr>
          <p:nvPr/>
        </p:nvSpPr>
        <p:spPr bwMode="auto">
          <a:xfrm>
            <a:off x="2209800" y="60960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10" name="Line 30"/>
          <p:cNvSpPr>
            <a:spLocks noChangeShapeType="1"/>
          </p:cNvSpPr>
          <p:nvPr/>
        </p:nvSpPr>
        <p:spPr bwMode="auto">
          <a:xfrm>
            <a:off x="2209800" y="18288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11" name="Line 31"/>
          <p:cNvSpPr>
            <a:spLocks noChangeShapeType="1"/>
          </p:cNvSpPr>
          <p:nvPr/>
        </p:nvSpPr>
        <p:spPr bwMode="auto">
          <a:xfrm>
            <a:off x="6934200" y="18288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12" name="Line 32"/>
          <p:cNvSpPr>
            <a:spLocks noChangeShapeType="1"/>
          </p:cNvSpPr>
          <p:nvPr/>
        </p:nvSpPr>
        <p:spPr bwMode="auto">
          <a:xfrm flipV="1">
            <a:off x="6934200" y="5486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13" name="Line 33"/>
          <p:cNvSpPr>
            <a:spLocks noChangeShapeType="1"/>
          </p:cNvSpPr>
          <p:nvPr/>
        </p:nvSpPr>
        <p:spPr bwMode="auto">
          <a:xfrm>
            <a:off x="6934200" y="3962400"/>
            <a:ext cx="0" cy="1524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9314" name="Line 34"/>
          <p:cNvSpPr>
            <a:spLocks noChangeShapeType="1"/>
          </p:cNvSpPr>
          <p:nvPr/>
        </p:nvSpPr>
        <p:spPr bwMode="auto">
          <a:xfrm>
            <a:off x="5486400" y="3962400"/>
            <a:ext cx="14478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272462" cy="4267200"/>
          </a:xfrm>
        </p:spPr>
        <p:txBody>
          <a:bodyPr/>
          <a:lstStyle/>
          <a:p>
            <a:r>
              <a:rPr lang="en-US" sz="2800" dirty="0"/>
              <a:t>Hidden Surface Removal</a:t>
            </a:r>
          </a:p>
          <a:p>
            <a:r>
              <a:rPr lang="en-US" sz="2800" dirty="0"/>
              <a:t>Homework 4 available, due November 16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pPr lvl="2">
              <a:buNone/>
            </a:pPr>
            <a:endParaRPr lang="en-US" dirty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AutoShape 2"/>
          <p:cNvSpPr>
            <a:spLocks noChangeArrowheads="1"/>
          </p:cNvSpPr>
          <p:nvPr/>
        </p:nvSpPr>
        <p:spPr bwMode="auto">
          <a:xfrm flipH="1">
            <a:off x="3276600" y="3505200"/>
            <a:ext cx="1676400" cy="16002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0307" name="AutoShape 3"/>
          <p:cNvSpPr>
            <a:spLocks noChangeArrowheads="1"/>
          </p:cNvSpPr>
          <p:nvPr/>
        </p:nvSpPr>
        <p:spPr bwMode="auto">
          <a:xfrm flipH="1">
            <a:off x="3276600" y="3962400"/>
            <a:ext cx="1676400" cy="11430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0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Cell-Portal Example (5)</a:t>
            </a:r>
          </a:p>
        </p:txBody>
      </p:sp>
      <p:sp>
        <p:nvSpPr>
          <p:cNvPr id="610309" name="Line 5"/>
          <p:cNvSpPr>
            <a:spLocks noChangeShapeType="1"/>
          </p:cNvSpPr>
          <p:nvPr/>
        </p:nvSpPr>
        <p:spPr bwMode="auto">
          <a:xfrm>
            <a:off x="2209800" y="39624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0" name="Line 6"/>
          <p:cNvSpPr>
            <a:spLocks noChangeShapeType="1"/>
          </p:cNvSpPr>
          <p:nvPr/>
        </p:nvSpPr>
        <p:spPr bwMode="auto">
          <a:xfrm>
            <a:off x="4191000" y="5638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1" name="Line 7"/>
          <p:cNvSpPr>
            <a:spLocks noChangeShapeType="1"/>
          </p:cNvSpPr>
          <p:nvPr/>
        </p:nvSpPr>
        <p:spPr bwMode="auto">
          <a:xfrm>
            <a:off x="4191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2" name="Line 8"/>
          <p:cNvSpPr>
            <a:spLocks noChangeShapeType="1"/>
          </p:cNvSpPr>
          <p:nvPr/>
        </p:nvSpPr>
        <p:spPr bwMode="auto">
          <a:xfrm>
            <a:off x="4191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3" name="Line 9"/>
          <p:cNvSpPr>
            <a:spLocks noChangeShapeType="1"/>
          </p:cNvSpPr>
          <p:nvPr/>
        </p:nvSpPr>
        <p:spPr bwMode="auto">
          <a:xfrm>
            <a:off x="4191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4" name="Line 10"/>
          <p:cNvSpPr>
            <a:spLocks noChangeShapeType="1"/>
          </p:cNvSpPr>
          <p:nvPr/>
        </p:nvSpPr>
        <p:spPr bwMode="auto">
          <a:xfrm>
            <a:off x="4191000" y="39624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5" name="Line 11"/>
          <p:cNvSpPr>
            <a:spLocks noChangeShapeType="1"/>
          </p:cNvSpPr>
          <p:nvPr/>
        </p:nvSpPr>
        <p:spPr bwMode="auto">
          <a:xfrm>
            <a:off x="4953000" y="36576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6" name="Line 12"/>
          <p:cNvSpPr>
            <a:spLocks noChangeShapeType="1"/>
          </p:cNvSpPr>
          <p:nvPr/>
        </p:nvSpPr>
        <p:spPr bwMode="auto">
          <a:xfrm>
            <a:off x="4953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7" name="Line 13"/>
          <p:cNvSpPr>
            <a:spLocks noChangeShapeType="1"/>
          </p:cNvSpPr>
          <p:nvPr/>
        </p:nvSpPr>
        <p:spPr bwMode="auto">
          <a:xfrm>
            <a:off x="4953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8" name="Line 14"/>
          <p:cNvSpPr>
            <a:spLocks noChangeShapeType="1"/>
          </p:cNvSpPr>
          <p:nvPr/>
        </p:nvSpPr>
        <p:spPr bwMode="auto">
          <a:xfrm>
            <a:off x="4953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19" name="Line 15"/>
          <p:cNvSpPr>
            <a:spLocks noChangeShapeType="1"/>
          </p:cNvSpPr>
          <p:nvPr/>
        </p:nvSpPr>
        <p:spPr bwMode="auto">
          <a:xfrm>
            <a:off x="4953000" y="54102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0" name="Line 16"/>
          <p:cNvSpPr>
            <a:spLocks noChangeShapeType="1"/>
          </p:cNvSpPr>
          <p:nvPr/>
        </p:nvSpPr>
        <p:spPr bwMode="auto">
          <a:xfrm>
            <a:off x="4953000" y="39624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1" name="Oval 17"/>
          <p:cNvSpPr>
            <a:spLocks noChangeArrowheads="1"/>
          </p:cNvSpPr>
          <p:nvPr/>
        </p:nvSpPr>
        <p:spPr bwMode="auto">
          <a:xfrm>
            <a:off x="32004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0322" name="Text Box 18"/>
          <p:cNvSpPr txBox="1">
            <a:spLocks noChangeArrowheads="1"/>
          </p:cNvSpPr>
          <p:nvPr/>
        </p:nvSpPr>
        <p:spPr bwMode="auto">
          <a:xfrm>
            <a:off x="2514600" y="45720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View</a:t>
            </a:r>
          </a:p>
        </p:txBody>
      </p:sp>
      <p:sp>
        <p:nvSpPr>
          <p:cNvPr id="610323" name="Line 19"/>
          <p:cNvSpPr>
            <a:spLocks noChangeShapeType="1"/>
          </p:cNvSpPr>
          <p:nvPr/>
        </p:nvSpPr>
        <p:spPr bwMode="auto">
          <a:xfrm>
            <a:off x="4191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4" name="Line 20"/>
          <p:cNvSpPr>
            <a:spLocks noChangeShapeType="1"/>
          </p:cNvSpPr>
          <p:nvPr/>
        </p:nvSpPr>
        <p:spPr bwMode="auto">
          <a:xfrm>
            <a:off x="4191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5" name="Line 21"/>
          <p:cNvSpPr>
            <a:spLocks noChangeShapeType="1"/>
          </p:cNvSpPr>
          <p:nvPr/>
        </p:nvSpPr>
        <p:spPr bwMode="auto">
          <a:xfrm>
            <a:off x="3276600" y="5105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6" name="Line 22"/>
          <p:cNvSpPr>
            <a:spLocks noChangeShapeType="1"/>
          </p:cNvSpPr>
          <p:nvPr/>
        </p:nvSpPr>
        <p:spPr bwMode="auto">
          <a:xfrm rot="-5400000">
            <a:off x="3048000" y="4191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7" name="Line 23"/>
          <p:cNvSpPr>
            <a:spLocks noChangeShapeType="1"/>
          </p:cNvSpPr>
          <p:nvPr/>
        </p:nvSpPr>
        <p:spPr bwMode="auto">
          <a:xfrm>
            <a:off x="3962400" y="3962400"/>
            <a:ext cx="2286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8" name="Line 24"/>
          <p:cNvSpPr>
            <a:spLocks noChangeShapeType="1"/>
          </p:cNvSpPr>
          <p:nvPr/>
        </p:nvSpPr>
        <p:spPr bwMode="auto">
          <a:xfrm>
            <a:off x="4191000" y="5257800"/>
            <a:ext cx="0" cy="381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29" name="Line 25"/>
          <p:cNvSpPr>
            <a:spLocks noChangeShapeType="1"/>
          </p:cNvSpPr>
          <p:nvPr/>
        </p:nvSpPr>
        <p:spPr bwMode="auto">
          <a:xfrm>
            <a:off x="4953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0" name="Line 26"/>
          <p:cNvSpPr>
            <a:spLocks noChangeShapeType="1"/>
          </p:cNvSpPr>
          <p:nvPr/>
        </p:nvSpPr>
        <p:spPr bwMode="auto">
          <a:xfrm>
            <a:off x="4953000" y="5257800"/>
            <a:ext cx="0" cy="1524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1" name="Line 27"/>
          <p:cNvSpPr>
            <a:spLocks noChangeShapeType="1"/>
          </p:cNvSpPr>
          <p:nvPr/>
        </p:nvSpPr>
        <p:spPr bwMode="auto">
          <a:xfrm>
            <a:off x="2209800" y="1828800"/>
            <a:ext cx="0" cy="426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2" name="Line 28"/>
          <p:cNvSpPr>
            <a:spLocks noChangeShapeType="1"/>
          </p:cNvSpPr>
          <p:nvPr/>
        </p:nvSpPr>
        <p:spPr bwMode="auto">
          <a:xfrm>
            <a:off x="2209800" y="60960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3" name="Line 29"/>
          <p:cNvSpPr>
            <a:spLocks noChangeShapeType="1"/>
          </p:cNvSpPr>
          <p:nvPr/>
        </p:nvSpPr>
        <p:spPr bwMode="auto">
          <a:xfrm>
            <a:off x="2209800" y="18288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4" name="Line 30"/>
          <p:cNvSpPr>
            <a:spLocks noChangeShapeType="1"/>
          </p:cNvSpPr>
          <p:nvPr/>
        </p:nvSpPr>
        <p:spPr bwMode="auto">
          <a:xfrm>
            <a:off x="6934200" y="18288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5" name="Line 31"/>
          <p:cNvSpPr>
            <a:spLocks noChangeShapeType="1"/>
          </p:cNvSpPr>
          <p:nvPr/>
        </p:nvSpPr>
        <p:spPr bwMode="auto">
          <a:xfrm flipV="1">
            <a:off x="6934200" y="5486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6" name="Line 32"/>
          <p:cNvSpPr>
            <a:spLocks noChangeShapeType="1"/>
          </p:cNvSpPr>
          <p:nvPr/>
        </p:nvSpPr>
        <p:spPr bwMode="auto">
          <a:xfrm>
            <a:off x="6934200" y="3962400"/>
            <a:ext cx="0" cy="1524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0337" name="Line 33"/>
          <p:cNvSpPr>
            <a:spLocks noChangeShapeType="1"/>
          </p:cNvSpPr>
          <p:nvPr/>
        </p:nvSpPr>
        <p:spPr bwMode="auto">
          <a:xfrm>
            <a:off x="5486400" y="3962400"/>
            <a:ext cx="14478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ChangeArrowheads="1"/>
          </p:cNvSpPr>
          <p:nvPr/>
        </p:nvSpPr>
        <p:spPr bwMode="auto">
          <a:xfrm>
            <a:off x="6705600" y="1828800"/>
            <a:ext cx="228600" cy="2133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1331" name="AutoShape 3"/>
          <p:cNvSpPr>
            <a:spLocks noChangeArrowheads="1"/>
          </p:cNvSpPr>
          <p:nvPr/>
        </p:nvSpPr>
        <p:spPr bwMode="auto">
          <a:xfrm flipH="1">
            <a:off x="3276600" y="1828800"/>
            <a:ext cx="3429000" cy="3276600"/>
          </a:xfrm>
          <a:prstGeom prst="rtTriangl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1332" name="AutoShape 4"/>
          <p:cNvSpPr>
            <a:spLocks noChangeArrowheads="1"/>
          </p:cNvSpPr>
          <p:nvPr/>
        </p:nvSpPr>
        <p:spPr bwMode="auto">
          <a:xfrm flipH="1">
            <a:off x="3276600" y="1981200"/>
            <a:ext cx="3657600" cy="31242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13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Cell-Portal Example (6)</a:t>
            </a:r>
          </a:p>
        </p:txBody>
      </p:sp>
      <p:sp>
        <p:nvSpPr>
          <p:cNvPr id="611334" name="Line 6"/>
          <p:cNvSpPr>
            <a:spLocks noChangeShapeType="1"/>
          </p:cNvSpPr>
          <p:nvPr/>
        </p:nvSpPr>
        <p:spPr bwMode="auto">
          <a:xfrm>
            <a:off x="2209800" y="3962400"/>
            <a:ext cx="175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35" name="Line 7"/>
          <p:cNvSpPr>
            <a:spLocks noChangeShapeType="1"/>
          </p:cNvSpPr>
          <p:nvPr/>
        </p:nvSpPr>
        <p:spPr bwMode="auto">
          <a:xfrm>
            <a:off x="4191000" y="5638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36" name="Line 8"/>
          <p:cNvSpPr>
            <a:spLocks noChangeShapeType="1"/>
          </p:cNvSpPr>
          <p:nvPr/>
        </p:nvSpPr>
        <p:spPr bwMode="auto">
          <a:xfrm>
            <a:off x="4191000" y="3657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37" name="Line 9"/>
          <p:cNvSpPr>
            <a:spLocks noChangeShapeType="1"/>
          </p:cNvSpPr>
          <p:nvPr/>
        </p:nvSpPr>
        <p:spPr bwMode="auto">
          <a:xfrm>
            <a:off x="4191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38" name="Line 10"/>
          <p:cNvSpPr>
            <a:spLocks noChangeShapeType="1"/>
          </p:cNvSpPr>
          <p:nvPr/>
        </p:nvSpPr>
        <p:spPr bwMode="auto">
          <a:xfrm>
            <a:off x="4191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39" name="Line 11"/>
          <p:cNvSpPr>
            <a:spLocks noChangeShapeType="1"/>
          </p:cNvSpPr>
          <p:nvPr/>
        </p:nvSpPr>
        <p:spPr bwMode="auto">
          <a:xfrm>
            <a:off x="4191000" y="39624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0" name="Line 12"/>
          <p:cNvSpPr>
            <a:spLocks noChangeShapeType="1"/>
          </p:cNvSpPr>
          <p:nvPr/>
        </p:nvSpPr>
        <p:spPr bwMode="auto">
          <a:xfrm>
            <a:off x="4953000" y="36576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1" name="Line 13"/>
          <p:cNvSpPr>
            <a:spLocks noChangeShapeType="1"/>
          </p:cNvSpPr>
          <p:nvPr/>
        </p:nvSpPr>
        <p:spPr bwMode="auto">
          <a:xfrm>
            <a:off x="4953000" y="27432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2" name="Line 14"/>
          <p:cNvSpPr>
            <a:spLocks noChangeShapeType="1"/>
          </p:cNvSpPr>
          <p:nvPr/>
        </p:nvSpPr>
        <p:spPr bwMode="auto">
          <a:xfrm>
            <a:off x="4953000" y="1828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3" name="Line 15"/>
          <p:cNvSpPr>
            <a:spLocks noChangeShapeType="1"/>
          </p:cNvSpPr>
          <p:nvPr/>
        </p:nvSpPr>
        <p:spPr bwMode="auto">
          <a:xfrm>
            <a:off x="4953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4" name="Line 16"/>
          <p:cNvSpPr>
            <a:spLocks noChangeShapeType="1"/>
          </p:cNvSpPr>
          <p:nvPr/>
        </p:nvSpPr>
        <p:spPr bwMode="auto">
          <a:xfrm>
            <a:off x="4953000" y="54102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5" name="Line 17"/>
          <p:cNvSpPr>
            <a:spLocks noChangeShapeType="1"/>
          </p:cNvSpPr>
          <p:nvPr/>
        </p:nvSpPr>
        <p:spPr bwMode="auto">
          <a:xfrm>
            <a:off x="4953000" y="39624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6" name="Oval 18"/>
          <p:cNvSpPr>
            <a:spLocks noChangeArrowheads="1"/>
          </p:cNvSpPr>
          <p:nvPr/>
        </p:nvSpPr>
        <p:spPr bwMode="auto">
          <a:xfrm>
            <a:off x="32004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1347" name="Text Box 19"/>
          <p:cNvSpPr txBox="1">
            <a:spLocks noChangeArrowheads="1"/>
          </p:cNvSpPr>
          <p:nvPr/>
        </p:nvSpPr>
        <p:spPr bwMode="auto">
          <a:xfrm>
            <a:off x="2514600" y="45720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View</a:t>
            </a:r>
          </a:p>
        </p:txBody>
      </p:sp>
      <p:sp>
        <p:nvSpPr>
          <p:cNvPr id="611348" name="Line 20"/>
          <p:cNvSpPr>
            <a:spLocks noChangeShapeType="1"/>
          </p:cNvSpPr>
          <p:nvPr/>
        </p:nvSpPr>
        <p:spPr bwMode="auto">
          <a:xfrm>
            <a:off x="4191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49" name="Line 21"/>
          <p:cNvSpPr>
            <a:spLocks noChangeShapeType="1"/>
          </p:cNvSpPr>
          <p:nvPr/>
        </p:nvSpPr>
        <p:spPr bwMode="auto">
          <a:xfrm>
            <a:off x="4191000" y="42672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0" name="Line 22"/>
          <p:cNvSpPr>
            <a:spLocks noChangeShapeType="1"/>
          </p:cNvSpPr>
          <p:nvPr/>
        </p:nvSpPr>
        <p:spPr bwMode="auto">
          <a:xfrm>
            <a:off x="3276600" y="5105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1" name="Line 23"/>
          <p:cNvSpPr>
            <a:spLocks noChangeShapeType="1"/>
          </p:cNvSpPr>
          <p:nvPr/>
        </p:nvSpPr>
        <p:spPr bwMode="auto">
          <a:xfrm rot="-5400000">
            <a:off x="3048000" y="4191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2" name="Line 24"/>
          <p:cNvSpPr>
            <a:spLocks noChangeShapeType="1"/>
          </p:cNvSpPr>
          <p:nvPr/>
        </p:nvSpPr>
        <p:spPr bwMode="auto">
          <a:xfrm>
            <a:off x="3962400" y="3962400"/>
            <a:ext cx="2286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3" name="Line 25"/>
          <p:cNvSpPr>
            <a:spLocks noChangeShapeType="1"/>
          </p:cNvSpPr>
          <p:nvPr/>
        </p:nvSpPr>
        <p:spPr bwMode="auto">
          <a:xfrm>
            <a:off x="4191000" y="5257800"/>
            <a:ext cx="0" cy="381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4" name="Line 26"/>
          <p:cNvSpPr>
            <a:spLocks noChangeShapeType="1"/>
          </p:cNvSpPr>
          <p:nvPr/>
        </p:nvSpPr>
        <p:spPr bwMode="auto">
          <a:xfrm>
            <a:off x="4953000" y="3962400"/>
            <a:ext cx="0" cy="3048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5" name="Line 27"/>
          <p:cNvSpPr>
            <a:spLocks noChangeShapeType="1"/>
          </p:cNvSpPr>
          <p:nvPr/>
        </p:nvSpPr>
        <p:spPr bwMode="auto">
          <a:xfrm>
            <a:off x="4953000" y="5257800"/>
            <a:ext cx="0" cy="1524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6" name="Line 28"/>
          <p:cNvSpPr>
            <a:spLocks noChangeShapeType="1"/>
          </p:cNvSpPr>
          <p:nvPr/>
        </p:nvSpPr>
        <p:spPr bwMode="auto">
          <a:xfrm>
            <a:off x="2209800" y="1828800"/>
            <a:ext cx="0" cy="426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7" name="Line 29"/>
          <p:cNvSpPr>
            <a:spLocks noChangeShapeType="1"/>
          </p:cNvSpPr>
          <p:nvPr/>
        </p:nvSpPr>
        <p:spPr bwMode="auto">
          <a:xfrm>
            <a:off x="2209800" y="60960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8" name="Line 30"/>
          <p:cNvSpPr>
            <a:spLocks noChangeShapeType="1"/>
          </p:cNvSpPr>
          <p:nvPr/>
        </p:nvSpPr>
        <p:spPr bwMode="auto">
          <a:xfrm>
            <a:off x="2209800" y="1828800"/>
            <a:ext cx="449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59" name="Line 31"/>
          <p:cNvSpPr>
            <a:spLocks noChangeShapeType="1"/>
          </p:cNvSpPr>
          <p:nvPr/>
        </p:nvSpPr>
        <p:spPr bwMode="auto">
          <a:xfrm>
            <a:off x="6934200" y="19812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60" name="Line 32"/>
          <p:cNvSpPr>
            <a:spLocks noChangeShapeType="1"/>
          </p:cNvSpPr>
          <p:nvPr/>
        </p:nvSpPr>
        <p:spPr bwMode="auto">
          <a:xfrm flipV="1">
            <a:off x="6934200" y="5486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61" name="Line 33"/>
          <p:cNvSpPr>
            <a:spLocks noChangeShapeType="1"/>
          </p:cNvSpPr>
          <p:nvPr/>
        </p:nvSpPr>
        <p:spPr bwMode="auto">
          <a:xfrm>
            <a:off x="6934200" y="3962400"/>
            <a:ext cx="0" cy="15240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62" name="Line 34"/>
          <p:cNvSpPr>
            <a:spLocks noChangeShapeType="1"/>
          </p:cNvSpPr>
          <p:nvPr/>
        </p:nvSpPr>
        <p:spPr bwMode="auto">
          <a:xfrm>
            <a:off x="5486400" y="3962400"/>
            <a:ext cx="14478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63" name="Line 35"/>
          <p:cNvSpPr>
            <a:spLocks noChangeShapeType="1"/>
          </p:cNvSpPr>
          <p:nvPr/>
        </p:nvSpPr>
        <p:spPr bwMode="auto">
          <a:xfrm>
            <a:off x="6934200" y="1828800"/>
            <a:ext cx="0" cy="15240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1364" name="Line 36"/>
          <p:cNvSpPr>
            <a:spLocks noChangeShapeType="1"/>
          </p:cNvSpPr>
          <p:nvPr/>
        </p:nvSpPr>
        <p:spPr bwMode="auto">
          <a:xfrm>
            <a:off x="6705600" y="1828800"/>
            <a:ext cx="228600" cy="0"/>
          </a:xfrm>
          <a:prstGeom prst="line">
            <a:avLst/>
          </a:prstGeom>
          <a:noFill/>
          <a:ln w="38100">
            <a:solidFill>
              <a:srgbClr val="D91F7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200" dirty="0"/>
              <a:t>Lighting and Shading</a:t>
            </a:r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Stand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At this point we know how to:</a:t>
            </a:r>
          </a:p>
          <a:p>
            <a:pPr lvl="1"/>
            <a:r>
              <a:rPr lang="en-US" sz="2400" dirty="0"/>
              <a:t>Convert 3D points from local to window coordinates</a:t>
            </a:r>
          </a:p>
          <a:p>
            <a:pPr lvl="1"/>
            <a:r>
              <a:rPr lang="en-US" sz="2400" dirty="0"/>
              <a:t>Clip polygons and lines to the view volume</a:t>
            </a:r>
          </a:p>
          <a:p>
            <a:pPr lvl="1"/>
            <a:r>
              <a:rPr lang="en-US" sz="2400" dirty="0"/>
              <a:t>Determine which pixels are covered by any given line or polygon</a:t>
            </a:r>
          </a:p>
          <a:p>
            <a:pPr lvl="1"/>
            <a:r>
              <a:rPr lang="en-US" sz="2400" dirty="0"/>
              <a:t>Anti-alias</a:t>
            </a:r>
          </a:p>
          <a:p>
            <a:r>
              <a:rPr lang="en-US" sz="2800" dirty="0"/>
              <a:t>Next thing:</a:t>
            </a:r>
          </a:p>
          <a:p>
            <a:pPr lvl="1"/>
            <a:r>
              <a:rPr lang="en-US" sz="2400" dirty="0"/>
              <a:t>Determine which polygon is in front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Given a set of polygons, which is visible at each pixel? (in front, etc.). Also called hidden surface removal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Very large number of different algorithms known.  Two main classes: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Object precision: computations that operate on primitives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Image precision: computations at the pixel level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All the spaces in the viewing pipeline maintain depth, so we can work in any space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World, View and Canonical Screen spaces might be used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Depth can be updated on a per-pixel basis as we scan convert polygons or lines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Actually, run </a:t>
            </a:r>
            <a:r>
              <a:rPr lang="en-US" altLang="en-US" sz="2000" dirty="0" err="1"/>
              <a:t>Bresenham</a:t>
            </a:r>
            <a:r>
              <a:rPr lang="en-US" altLang="en-US" sz="2000" dirty="0"/>
              <a:t>-like algorithm on </a:t>
            </a:r>
            <a:r>
              <a:rPr lang="en-US" altLang="en-US" sz="2000" b="1" i="1" dirty="0"/>
              <a:t>z</a:t>
            </a:r>
            <a:r>
              <a:rPr lang="en-US" altLang="en-US" sz="2000" dirty="0"/>
              <a:t> </a:t>
            </a:r>
            <a:r>
              <a:rPr lang="en-US" altLang="en-US" sz="2000" b="1" dirty="0"/>
              <a:t>and </a:t>
            </a:r>
            <a:r>
              <a:rPr lang="en-US" altLang="en-US" sz="2000" b="1" i="1" dirty="0"/>
              <a:t>w</a:t>
            </a:r>
            <a:r>
              <a:rPr lang="en-US" altLang="en-US" sz="2000" dirty="0"/>
              <a:t> </a:t>
            </a:r>
            <a:r>
              <a:rPr lang="en-US" altLang="en-US" sz="2000" b="1" dirty="0"/>
              <a:t>before perspective divide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4" y="304800"/>
            <a:ext cx="8569326" cy="1216025"/>
          </a:xfrm>
        </p:spPr>
        <p:txBody>
          <a:bodyPr/>
          <a:lstStyle/>
          <a:p>
            <a:r>
              <a:rPr lang="en-US" altLang="en-US" dirty="0"/>
              <a:t>Painters Algorithm</a:t>
            </a:r>
            <a:endParaRPr lang="en-US" dirty="0"/>
          </a:p>
        </p:txBody>
      </p:sp>
      <p:sp>
        <p:nvSpPr>
          <p:cNvPr id="5" name="Rectangle 35"/>
          <p:cNvSpPr txBox="1">
            <a:spLocks noChangeArrowheads="1"/>
          </p:cNvSpPr>
          <p:nvPr/>
        </p:nvSpPr>
        <p:spPr bwMode="auto">
          <a:xfrm>
            <a:off x="685800" y="1695450"/>
            <a:ext cx="4191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marR="0" lvl="0" indent="-469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Algorithm:</a:t>
            </a:r>
          </a:p>
          <a:p>
            <a:pPr marL="908050" marR="0" lvl="1" indent="-436563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Choose an order for the polygons based on some choice (e.g. depth of a point on the polygon)</a:t>
            </a:r>
          </a:p>
          <a:p>
            <a:pPr marL="908050" marR="0" lvl="1" indent="-436563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Render the polygons in that order, deepest one first</a:t>
            </a:r>
          </a:p>
          <a:p>
            <a:pPr marL="469900" marR="0" lvl="0" indent="-469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renders nearer polygons over further</a:t>
            </a:r>
          </a:p>
          <a:p>
            <a:pPr marL="469900" marR="0" lvl="0" indent="-469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Difficulty:  </a:t>
            </a:r>
          </a:p>
          <a:p>
            <a:pPr marL="908050" marR="0" lvl="1" indent="-436563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doesn’t work in this form for most geometries - need at least better ways of determining ordering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5334000" y="405765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5334000" y="565785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860925" y="3870325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s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451725" y="5699125"/>
            <a:ext cx="41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r>
              <a:rPr lang="en-US" baseline="-25000"/>
              <a:t>s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5562600" y="4514850"/>
            <a:ext cx="685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5943600" y="4362450"/>
            <a:ext cx="10668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6705600" y="4819650"/>
            <a:ext cx="7620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6934200" y="428625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5867400" y="504825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6172200" y="466725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5486400" y="443865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6629400" y="489585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7391400" y="474345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307013" y="2298700"/>
            <a:ext cx="67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Fails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7604125" y="4057650"/>
            <a:ext cx="1311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Which point for choosing ordering?</a:t>
            </a:r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V="1">
            <a:off x="5410200" y="2530475"/>
            <a:ext cx="985838" cy="835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5410200" y="3371850"/>
            <a:ext cx="523875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5943600" y="2762250"/>
            <a:ext cx="612775" cy="103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6138863" y="2149475"/>
            <a:ext cx="487362" cy="73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6138863" y="1882775"/>
            <a:ext cx="593725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732588" y="1882775"/>
            <a:ext cx="266700" cy="931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 flipV="1">
            <a:off x="6467475" y="2717800"/>
            <a:ext cx="1020763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7488238" y="2725738"/>
            <a:ext cx="34925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 flipV="1">
            <a:off x="6272213" y="3232150"/>
            <a:ext cx="1260475" cy="15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5491163" y="3081338"/>
            <a:ext cx="257175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5491163" y="3135313"/>
            <a:ext cx="176212" cy="17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6804025" y="2024063"/>
            <a:ext cx="160338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6848475" y="2025650"/>
            <a:ext cx="115888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910388" y="3311525"/>
            <a:ext cx="365125" cy="550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 flipV="1">
            <a:off x="7132638" y="3338513"/>
            <a:ext cx="13335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Z-buffer (1) </a:t>
            </a:r>
            <a:r>
              <a:rPr lang="en-US" altLang="en-US" sz="2800" dirty="0"/>
              <a:t>(Image Precision)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For each pixel on screen, have at least two buffers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Color buffer stores the current color of each pixel</a:t>
            </a:r>
          </a:p>
          <a:p>
            <a:pPr lvl="2">
              <a:lnSpc>
                <a:spcPct val="80000"/>
              </a:lnSpc>
            </a:pPr>
            <a:r>
              <a:rPr lang="en-US" altLang="en-US" sz="2000" dirty="0"/>
              <a:t>The thing to ultimately display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Z-buffer stores at each pixel the depth of the </a:t>
            </a:r>
            <a:r>
              <a:rPr lang="en-US" altLang="en-US" sz="2000" b="1" dirty="0"/>
              <a:t>nearest thing seen so far</a:t>
            </a:r>
          </a:p>
          <a:p>
            <a:pPr lvl="2">
              <a:lnSpc>
                <a:spcPct val="80000"/>
              </a:lnSpc>
            </a:pPr>
            <a:r>
              <a:rPr lang="en-US" altLang="en-US" sz="2000" dirty="0"/>
              <a:t>Also called the depth buffer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Initialize this buffer to a value corresponding to the furthest point  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As a polygon is filled in, compute the depth value of each pixel that is to be filled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if depth &lt; z-buffer depth,  fill in pixel color and new depth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else disregard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Z-buffer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Advantages:</a:t>
            </a:r>
          </a:p>
          <a:p>
            <a:pPr lvl="1"/>
            <a:r>
              <a:rPr lang="en-US" altLang="en-US" sz="2000" dirty="0"/>
              <a:t>Simple and now ubiquitous in hardware</a:t>
            </a:r>
          </a:p>
          <a:p>
            <a:pPr lvl="2"/>
            <a:r>
              <a:rPr lang="en-US" altLang="en-US" sz="2000" dirty="0"/>
              <a:t>A z-buffer is part of what makes a graphics card “3D”</a:t>
            </a:r>
          </a:p>
          <a:p>
            <a:pPr lvl="1"/>
            <a:r>
              <a:rPr lang="en-US" altLang="en-US" sz="2000" dirty="0"/>
              <a:t>Computing the required depth values is simple</a:t>
            </a:r>
          </a:p>
          <a:p>
            <a:r>
              <a:rPr lang="en-US" altLang="en-US" sz="2400" dirty="0"/>
              <a:t>Disadvantages:</a:t>
            </a:r>
          </a:p>
          <a:p>
            <a:pPr lvl="1"/>
            <a:r>
              <a:rPr lang="en-US" altLang="en-US" sz="2000" dirty="0"/>
              <a:t>Over-renders – </a:t>
            </a:r>
            <a:r>
              <a:rPr lang="en-US" altLang="en-US" sz="2000" dirty="0" err="1"/>
              <a:t>rasterizes</a:t>
            </a:r>
            <a:r>
              <a:rPr lang="en-US" altLang="en-US" sz="2000" dirty="0"/>
              <a:t> polygons even if they are not visible</a:t>
            </a:r>
          </a:p>
          <a:p>
            <a:pPr lvl="1"/>
            <a:r>
              <a:rPr lang="en-US" altLang="en-US" sz="2000" dirty="0"/>
              <a:t>Depth quantization errors can be annoying</a:t>
            </a:r>
          </a:p>
          <a:p>
            <a:pPr lvl="1"/>
            <a:r>
              <a:rPr lang="en-US" altLang="en-US" sz="2000" dirty="0"/>
              <a:t>Can’t easily do transparency or filter-based anti-aliasing (Requires keeping information about partially covered polygons)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OpenGL Depth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r>
              <a:rPr lang="en-US" sz="2200" dirty="0"/>
              <a:t>OpenGL defines a depth buffer as its visibility algorithm</a:t>
            </a:r>
          </a:p>
          <a:p>
            <a:r>
              <a:rPr lang="en-US" sz="2200" dirty="0"/>
              <a:t>The enable depth testing: </a:t>
            </a:r>
            <a:r>
              <a:rPr lang="en-US" sz="2200" dirty="0" err="1">
                <a:latin typeface="Courier New" pitchFamily="49" charset="0"/>
              </a:rPr>
              <a:t>glEnable</a:t>
            </a:r>
            <a:r>
              <a:rPr lang="en-US" sz="2200" dirty="0">
                <a:latin typeface="Courier New" pitchFamily="49" charset="0"/>
              </a:rPr>
              <a:t>(GL_DEPTH_TEST)</a:t>
            </a:r>
          </a:p>
          <a:p>
            <a:r>
              <a:rPr lang="en-US" sz="2200" dirty="0"/>
              <a:t>To clear the depth buffer: </a:t>
            </a:r>
            <a:r>
              <a:rPr lang="en-US" sz="2000" dirty="0" err="1">
                <a:latin typeface="Courier New" pitchFamily="49" charset="0"/>
              </a:rPr>
              <a:t>glClear</a:t>
            </a:r>
            <a:r>
              <a:rPr lang="en-US" sz="2000" dirty="0">
                <a:latin typeface="Courier New" pitchFamily="49" charset="0"/>
              </a:rPr>
              <a:t>(GL_DEPTH_BUFFER_BIT)</a:t>
            </a:r>
          </a:p>
          <a:p>
            <a:pPr lvl="1"/>
            <a:r>
              <a:rPr lang="en-US" sz="2200" dirty="0"/>
              <a:t>To clear color and depth: </a:t>
            </a:r>
            <a:r>
              <a:rPr lang="en-US" sz="2000" dirty="0" err="1">
                <a:latin typeface="Courier New" pitchFamily="49" charset="0"/>
              </a:rPr>
              <a:t>glClear</a:t>
            </a:r>
            <a:r>
              <a:rPr lang="en-US" sz="2000" dirty="0">
                <a:latin typeface="Courier New" pitchFamily="49" charset="0"/>
              </a:rPr>
              <a:t>(GL_COLOR_BUFFER_BIT|GL_DEPTH_BUFFER_BIT)</a:t>
            </a:r>
          </a:p>
          <a:p>
            <a:r>
              <a:rPr lang="en-US" sz="2200" dirty="0"/>
              <a:t>The number of bits used for the depth values can be specified (windowing system dependent, and hardware may impose limits based on available memory)</a:t>
            </a:r>
          </a:p>
          <a:p>
            <a:r>
              <a:rPr lang="en-US" sz="2200" dirty="0"/>
              <a:t>The comparison function can be specified:</a:t>
            </a:r>
            <a:r>
              <a:rPr lang="en-US" sz="2200" dirty="0">
                <a:latin typeface="Courier New" pitchFamily="49" charset="0"/>
              </a:rPr>
              <a:t> </a:t>
            </a:r>
            <a:r>
              <a:rPr lang="en-US" sz="2200" dirty="0" err="1">
                <a:latin typeface="Courier New" pitchFamily="49" charset="0"/>
              </a:rPr>
              <a:t>glDepthFunc</a:t>
            </a:r>
            <a:r>
              <a:rPr lang="en-US" sz="2200" dirty="0">
                <a:latin typeface="Courier New" pitchFamily="49" charset="0"/>
              </a:rPr>
              <a:t>(…)</a:t>
            </a:r>
          </a:p>
          <a:p>
            <a:pPr marL="866775" lvl="2" indent="-469900"/>
            <a:r>
              <a:rPr lang="en-US" sz="2000" dirty="0"/>
              <a:t>Sometimes want to draw furthest thing, or equal to depth in buffer</a:t>
            </a:r>
          </a:p>
          <a:p>
            <a:endParaRPr lang="en-US" sz="2200" dirty="0">
              <a:latin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othsimul">
  <a:themeElements>
    <a:clrScheme name="graphicsgroup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graphicsgroup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raphicsgroup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group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clothsimul</Template>
  <TotalTime>0</TotalTime>
  <Words>1528</Words>
  <Application>Microsoft Office PowerPoint</Application>
  <PresentationFormat>On-screen Show (4:3)</PresentationFormat>
  <Paragraphs>363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Adobe Caslon Pro</vt:lpstr>
      <vt:lpstr>Adobe Caslon Pro Bold</vt:lpstr>
      <vt:lpstr>Calibri</vt:lpstr>
      <vt:lpstr>Courier New</vt:lpstr>
      <vt:lpstr>Microsoft Sans Serif</vt:lpstr>
      <vt:lpstr>Times New Roman</vt:lpstr>
      <vt:lpstr>Verdana</vt:lpstr>
      <vt:lpstr>Wingdings</vt:lpstr>
      <vt:lpstr>clothsimul</vt:lpstr>
      <vt:lpstr>PowerPoint Presentation</vt:lpstr>
      <vt:lpstr>Last time</vt:lpstr>
      <vt:lpstr>Today</vt:lpstr>
      <vt:lpstr>Where We Stand</vt:lpstr>
      <vt:lpstr>Visibility</vt:lpstr>
      <vt:lpstr>Painters Algorithm</vt:lpstr>
      <vt:lpstr>The Z-buffer (1) (Image Precision)</vt:lpstr>
      <vt:lpstr>The Z-buffer (2)</vt:lpstr>
      <vt:lpstr>OpenGL Depth Buffer</vt:lpstr>
      <vt:lpstr>The A-buffer (Image Precision)</vt:lpstr>
      <vt:lpstr>The A-buffer (2)</vt:lpstr>
      <vt:lpstr>BSP-Trees (Object Precision)</vt:lpstr>
      <vt:lpstr>BSP-Tree Example</vt:lpstr>
      <vt:lpstr>Building BSP-Trees</vt:lpstr>
      <vt:lpstr>Building Example</vt:lpstr>
      <vt:lpstr>Building Example (Done)</vt:lpstr>
      <vt:lpstr>Building Example (Done)</vt:lpstr>
      <vt:lpstr>Building Example (Done)</vt:lpstr>
      <vt:lpstr>Using a BSP-Tree</vt:lpstr>
      <vt:lpstr>BSP-Tree Rendering</vt:lpstr>
      <vt:lpstr>Rendering Example</vt:lpstr>
      <vt:lpstr>BSP-Tree Rendering (2)</vt:lpstr>
      <vt:lpstr>Exact Visibility</vt:lpstr>
      <vt:lpstr>Cells and Portals</vt:lpstr>
      <vt:lpstr>Cell-Portal Example (1)</vt:lpstr>
      <vt:lpstr>Cell and Portal Visibility</vt:lpstr>
      <vt:lpstr>Cell-Portal Example (2)</vt:lpstr>
      <vt:lpstr>Cell-Portal Example (3)</vt:lpstr>
      <vt:lpstr>Cell-Portal Example (4)</vt:lpstr>
      <vt:lpstr>Cell-Portal Example (5)</vt:lpstr>
      <vt:lpstr>Cell-Portal Example (6)</vt:lpstr>
      <vt:lpstr>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2013-11-04T23:38:33Z</dcterms:created>
  <dcterms:modified xsi:type="dcterms:W3CDTF">2022-11-07T21:39:26Z</dcterms:modified>
</cp:coreProperties>
</file>