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61" r:id="rId4"/>
    <p:sldId id="265" r:id="rId5"/>
    <p:sldId id="276" r:id="rId6"/>
    <p:sldId id="258" r:id="rId7"/>
    <p:sldId id="262" r:id="rId8"/>
    <p:sldId id="267" r:id="rId9"/>
    <p:sldId id="268" r:id="rId10"/>
    <p:sldId id="269" r:id="rId11"/>
    <p:sldId id="270" r:id="rId12"/>
    <p:sldId id="263" r:id="rId13"/>
    <p:sldId id="259" r:id="rId14"/>
    <p:sldId id="273" r:id="rId15"/>
    <p:sldId id="274" r:id="rId16"/>
    <p:sldId id="266" r:id="rId17"/>
    <p:sldId id="272" r:id="rId18"/>
    <p:sldId id="271" r:id="rId19"/>
    <p:sldId id="275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B4ED4-F38A-4F16-A89A-B40449505A00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EFC-6842-4477-97A0-233D834AB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EFC-6842-4477-97A0-233D834ABA5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72A168-16CC-49CB-8F98-86B09F4523C3}" type="datetimeFigureOut">
              <a:rPr lang="en-US" smtClean="0"/>
              <a:pPr/>
              <a:t>6/2/2010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9838160-89F2-4CF0-B36F-9C0A356A63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95984"/>
            <a:ext cx="9144000" cy="1828800"/>
          </a:xfrm>
        </p:spPr>
        <p:txBody>
          <a:bodyPr/>
          <a:lstStyle/>
          <a:p>
            <a:pPr algn="ctr"/>
            <a:r>
              <a:rPr lang="en-US" dirty="0" smtClean="0"/>
              <a:t>Bioreactor Fluid </a:t>
            </a:r>
            <a:br>
              <a:rPr lang="en-US" dirty="0" smtClean="0"/>
            </a:br>
            <a:r>
              <a:rPr lang="en-US" dirty="0" smtClean="0"/>
              <a:t>Perfusion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Mechanical Engineering Capstone - 2010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Temperatures up to 50°C</a:t>
            </a:r>
          </a:p>
          <a:p>
            <a:pPr lvl="1"/>
            <a:r>
              <a:rPr lang="en-US" dirty="0" smtClean="0"/>
              <a:t>Relative humidity up to 95%</a:t>
            </a:r>
          </a:p>
          <a:p>
            <a:pPr lvl="1"/>
            <a:r>
              <a:rPr lang="en-US" dirty="0" smtClean="0"/>
              <a:t>O2 and CO2 levels up to 20%</a:t>
            </a:r>
          </a:p>
          <a:p>
            <a:r>
              <a:rPr lang="en-US" dirty="0" smtClean="0"/>
              <a:t>Function</a:t>
            </a:r>
          </a:p>
          <a:p>
            <a:pPr lvl="1"/>
            <a:r>
              <a:rPr lang="en-US" dirty="0" smtClean="0"/>
              <a:t>Up to 7 days unattended run time</a:t>
            </a:r>
          </a:p>
          <a:p>
            <a:pPr lvl="1"/>
            <a:r>
              <a:rPr lang="en-US" dirty="0" smtClean="0"/>
              <a:t>Run intervals adjustable from continuous to 72 hours</a:t>
            </a:r>
          </a:p>
          <a:p>
            <a:pPr lvl="1"/>
            <a:r>
              <a:rPr lang="en-US" dirty="0" err="1" smtClean="0"/>
              <a:t>Mininum</a:t>
            </a:r>
            <a:r>
              <a:rPr lang="en-US" dirty="0" smtClean="0"/>
              <a:t> of 4 </a:t>
            </a:r>
            <a:r>
              <a:rPr lang="en-US" dirty="0" err="1" smtClean="0"/>
              <a:t>mL</a:t>
            </a:r>
            <a:r>
              <a:rPr lang="en-US" dirty="0" smtClean="0"/>
              <a:t>/min flow rate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Requirements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</a:p>
          <a:p>
            <a:pPr lvl="1"/>
            <a:r>
              <a:rPr lang="en-US" dirty="0" smtClean="0"/>
              <a:t>Easy setup and takedown</a:t>
            </a:r>
          </a:p>
          <a:p>
            <a:pPr lvl="1"/>
            <a:r>
              <a:rPr lang="en-US" dirty="0" smtClean="0"/>
              <a:t>Fast replacement of parts to minimize disruption to tissue samples</a:t>
            </a:r>
          </a:p>
          <a:p>
            <a:r>
              <a:rPr lang="en-US" dirty="0" smtClean="0"/>
              <a:t>Fabrication</a:t>
            </a:r>
          </a:p>
          <a:p>
            <a:pPr lvl="1"/>
            <a:r>
              <a:rPr lang="en-US" dirty="0" smtClean="0"/>
              <a:t>Total budget of $1k</a:t>
            </a:r>
          </a:p>
          <a:p>
            <a:pPr lvl="1"/>
            <a:r>
              <a:rPr lang="en-US" dirty="0" smtClean="0"/>
              <a:t>Must be manufactured with PSU’s machine shop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Conception</a:t>
            </a:r>
            <a:endParaRPr lang="en-US" dirty="0"/>
          </a:p>
        </p:txBody>
      </p:sp>
      <p:pic>
        <p:nvPicPr>
          <p:cNvPr id="7" name="Content Placeholder 6" descr="Brainstorming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017" y="1589088"/>
            <a:ext cx="2159351" cy="2792512"/>
          </a:xfrm>
        </p:spPr>
      </p:pic>
      <p:pic>
        <p:nvPicPr>
          <p:cNvPr id="8" name="Content Placeholder 7" descr="Brainstorming0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295143" y="2439480"/>
            <a:ext cx="2785969" cy="3602866"/>
          </a:xfrm>
        </p:spPr>
      </p:pic>
      <p:pic>
        <p:nvPicPr>
          <p:cNvPr id="9" name="Picture 8" descr="Brainstorming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4220" y="1581912"/>
            <a:ext cx="2602029" cy="3364992"/>
          </a:xfrm>
          <a:prstGeom prst="rect">
            <a:avLst/>
          </a:prstGeom>
        </p:spPr>
      </p:pic>
      <p:pic>
        <p:nvPicPr>
          <p:cNvPr id="10" name="Picture 9" descr="Brainstorming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0924" y="2916936"/>
            <a:ext cx="2807080" cy="3630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Conception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8398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“Dovetail” Advantages</a:t>
            </a:r>
          </a:p>
          <a:p>
            <a:pPr lvl="1"/>
            <a:r>
              <a:rPr lang="en-US" dirty="0" smtClean="0"/>
              <a:t>Tool free assembly and disassembly</a:t>
            </a:r>
          </a:p>
          <a:p>
            <a:pPr lvl="1"/>
            <a:r>
              <a:rPr lang="en-US" dirty="0" smtClean="0"/>
              <a:t>Simplified design to minimize manufacturing time and costs</a:t>
            </a:r>
          </a:p>
          <a:p>
            <a:pPr lvl="1"/>
            <a:r>
              <a:rPr lang="en-US" dirty="0" smtClean="0"/>
              <a:t>Reduction in material usage</a:t>
            </a:r>
          </a:p>
          <a:p>
            <a:pPr lvl="1"/>
            <a:r>
              <a:rPr lang="en-US" dirty="0" smtClean="0"/>
              <a:t>Allows future use of different size/shape sleeves with same mounting clip</a:t>
            </a:r>
          </a:p>
        </p:txBody>
      </p:sp>
      <p:pic>
        <p:nvPicPr>
          <p:cNvPr id="7" name="Content Placeholder 6" descr="dovetail_sketch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86048" y="2185988"/>
            <a:ext cx="4486502" cy="3291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Conception	</a:t>
            </a:r>
            <a:endParaRPr lang="en-US" dirty="0"/>
          </a:p>
        </p:txBody>
      </p:sp>
      <p:pic>
        <p:nvPicPr>
          <p:cNvPr id="5" name="Content Placeholder 4" descr="exploded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363267"/>
            <a:ext cx="3886200" cy="3023642"/>
          </a:xfrm>
        </p:spPr>
      </p:pic>
      <p:pic>
        <p:nvPicPr>
          <p:cNvPr id="6" name="Content Placeholder 5" descr="SleeveAssm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45050" y="2499005"/>
            <a:ext cx="3886200" cy="275216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Conception	</a:t>
            </a:r>
            <a:endParaRPr lang="en-US" dirty="0"/>
          </a:p>
        </p:txBody>
      </p:sp>
      <p:pic>
        <p:nvPicPr>
          <p:cNvPr id="5" name="Content Placeholder 4" descr="SolidWorksAssemFul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372471"/>
            <a:ext cx="3886200" cy="3005233"/>
          </a:xfrm>
        </p:spPr>
      </p:pic>
      <p:pic>
        <p:nvPicPr>
          <p:cNvPr id="6" name="Content Placeholder 5" descr="manifold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45050" y="2335937"/>
            <a:ext cx="3886200" cy="307830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Refinement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Solution provides nutrients, removes waste</a:t>
            </a:r>
          </a:p>
          <a:p>
            <a:r>
              <a:rPr lang="en-US" dirty="0" smtClean="0"/>
              <a:t>Must not be allowed to stagnate</a:t>
            </a:r>
          </a:p>
          <a:p>
            <a:r>
              <a:rPr lang="en-US" dirty="0" smtClean="0"/>
              <a:t>Initial design suffered from recirculation problems.</a:t>
            </a:r>
            <a:endParaRPr lang="en-US" dirty="0"/>
          </a:p>
        </p:txBody>
      </p:sp>
      <p:pic>
        <p:nvPicPr>
          <p:cNvPr id="7" name="Content Placeholder 6" descr="Flow_orig_0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28472" y="2480249"/>
            <a:ext cx="3886200" cy="262508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Refinement</a:t>
            </a:r>
            <a:endParaRPr lang="en-US" dirty="0"/>
          </a:p>
        </p:txBody>
      </p:sp>
      <p:pic>
        <p:nvPicPr>
          <p:cNvPr id="7" name="Content Placeholder 6" descr="Flow_fin_03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965192" y="2446805"/>
            <a:ext cx="3537457" cy="2864657"/>
          </a:xfrm>
        </p:spPr>
      </p:pic>
      <p:pic>
        <p:nvPicPr>
          <p:cNvPr id="8" name="Content Placeholder 7" descr="Sleeve_top_dwg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478008"/>
            <a:ext cx="3886200" cy="279415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Refinement</a:t>
            </a:r>
            <a:endParaRPr lang="en-US" dirty="0"/>
          </a:p>
        </p:txBody>
      </p:sp>
      <p:pic>
        <p:nvPicPr>
          <p:cNvPr id="5" name="Content Placeholder 4" descr="sleeve_Stres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372138"/>
            <a:ext cx="3886200" cy="30059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Stress Analysis</a:t>
            </a:r>
          </a:p>
          <a:p>
            <a:pPr lvl="1"/>
            <a:r>
              <a:rPr lang="en-US" dirty="0" smtClean="0"/>
              <a:t>Stress concentration points at neck</a:t>
            </a:r>
          </a:p>
          <a:p>
            <a:pPr lvl="1"/>
            <a:r>
              <a:rPr lang="en-US" dirty="0" smtClean="0"/>
              <a:t>FEA Modeling of sample sleeve and tray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Realization	</a:t>
            </a:r>
            <a:endParaRPr lang="en-US" dirty="0"/>
          </a:p>
        </p:txBody>
      </p:sp>
      <p:pic>
        <p:nvPicPr>
          <p:cNvPr id="7" name="Content Placeholder 6" descr="mastercamX4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320608"/>
            <a:ext cx="3886200" cy="3108960"/>
          </a:xfrm>
        </p:spPr>
      </p:pic>
      <p:pic>
        <p:nvPicPr>
          <p:cNvPr id="6" name="Content Placeholder 5" descr="workshop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45050" y="2417763"/>
            <a:ext cx="3886200" cy="29146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IS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0007" y="2404872"/>
            <a:ext cx="2394519" cy="2390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Sponsors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05072" cy="449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Dr. Sean S. </a:t>
            </a:r>
            <a:r>
              <a:rPr lang="en-US" dirty="0" err="1" smtClean="0"/>
              <a:t>Kohles</a:t>
            </a:r>
            <a:endParaRPr lang="en-US" dirty="0" smtClean="0"/>
          </a:p>
          <a:p>
            <a:r>
              <a:rPr lang="en-US" dirty="0" smtClean="0"/>
              <a:t>PSU Reparative Bioengineering Lab</a:t>
            </a:r>
          </a:p>
          <a:p>
            <a:endParaRPr lang="en-US" dirty="0" smtClean="0"/>
          </a:p>
          <a:p>
            <a:r>
              <a:rPr lang="en-US" dirty="0" smtClean="0"/>
              <a:t>In collaboration with the National Institute of Standards and Technology (NIST), with grants from the National Institutes of Health (NIH). </a:t>
            </a:r>
          </a:p>
          <a:p>
            <a:endParaRPr lang="en-US" dirty="0"/>
          </a:p>
        </p:txBody>
      </p:sp>
      <p:pic>
        <p:nvPicPr>
          <p:cNvPr id="5" name="Picture 4" descr="psulogo_horiz_bw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8587" y="1883664"/>
            <a:ext cx="3431689" cy="1005840"/>
          </a:xfrm>
          <a:prstGeom prst="rect">
            <a:avLst/>
          </a:prstGeom>
        </p:spPr>
      </p:pic>
      <p:pic>
        <p:nvPicPr>
          <p:cNvPr id="7" name="Picture 6" descr="600px-NIH_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9300" y="4306824"/>
            <a:ext cx="1796796" cy="1796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Realization	</a:t>
            </a:r>
            <a:endParaRPr lang="en-US" dirty="0"/>
          </a:p>
        </p:txBody>
      </p:sp>
      <p:pic>
        <p:nvPicPr>
          <p:cNvPr id="5" name="Content Placeholder 4" descr="workshop3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417763"/>
            <a:ext cx="3886200" cy="2914650"/>
          </a:xfrm>
        </p:spPr>
      </p:pic>
      <p:pic>
        <p:nvPicPr>
          <p:cNvPr id="6" name="Content Placeholder 5" descr="workshop39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845050" y="2417763"/>
            <a:ext cx="3886200" cy="29146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didn’t go as expected</a:t>
            </a:r>
          </a:p>
          <a:p>
            <a:r>
              <a:rPr lang="en-US" dirty="0" smtClean="0"/>
              <a:t>What was learned from those challenges?	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863571"/>
            <a:ext cx="9144000" cy="1828800"/>
          </a:xfrm>
        </p:spPr>
        <p:txBody>
          <a:bodyPr anchor="ctr"/>
          <a:lstStyle/>
          <a:p>
            <a:pPr algn="ctr"/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78224" cy="4495800"/>
          </a:xfrm>
        </p:spPr>
        <p:txBody>
          <a:bodyPr/>
          <a:lstStyle/>
          <a:p>
            <a:r>
              <a:rPr lang="en-US" dirty="0" smtClean="0"/>
              <a:t>Millions suffer joint tissue damage annually</a:t>
            </a:r>
          </a:p>
          <a:p>
            <a:pPr lvl="1"/>
            <a:r>
              <a:rPr lang="en-US" dirty="0" smtClean="0"/>
              <a:t>Bone</a:t>
            </a:r>
          </a:p>
          <a:p>
            <a:pPr lvl="1"/>
            <a:r>
              <a:rPr lang="en-US" dirty="0" smtClean="0"/>
              <a:t>Tendons</a:t>
            </a:r>
          </a:p>
          <a:p>
            <a:pPr lvl="1"/>
            <a:r>
              <a:rPr lang="en-US" dirty="0" smtClean="0"/>
              <a:t>Cartilage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If the damaged area is too large, it won’t heal</a:t>
            </a:r>
          </a:p>
          <a:p>
            <a:pPr lvl="1"/>
            <a:endParaRPr lang="en-US" dirty="0"/>
          </a:p>
        </p:txBody>
      </p:sp>
      <p:pic>
        <p:nvPicPr>
          <p:cNvPr id="5" name="Picture 4" descr="da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2328" y="2000094"/>
            <a:ext cx="3910173" cy="382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Synthetic scaffold materials</a:t>
            </a:r>
          </a:p>
          <a:p>
            <a:r>
              <a:rPr lang="en-US" dirty="0" smtClean="0"/>
              <a:t>Support cells</a:t>
            </a:r>
          </a:p>
          <a:p>
            <a:r>
              <a:rPr lang="en-US" dirty="0" smtClean="0"/>
              <a:t>Allow applied loads to stress cells</a:t>
            </a:r>
            <a:endParaRPr lang="en-US" dirty="0"/>
          </a:p>
        </p:txBody>
      </p:sp>
      <p:pic>
        <p:nvPicPr>
          <p:cNvPr id="7" name="Content Placeholder 6" descr="scaffol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417763"/>
            <a:ext cx="3886200" cy="2914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5" name="Content Placeholder 4" descr="bio_piston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22155" y="1633228"/>
            <a:ext cx="4934639" cy="442974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Interfacing Equipment</a:t>
            </a:r>
            <a:endParaRPr lang="en-US" dirty="0"/>
          </a:p>
        </p:txBody>
      </p:sp>
      <p:pic>
        <p:nvPicPr>
          <p:cNvPr id="10" name="Content Placeholder 9" descr="Bioreactor-assembled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7275" y="1609344"/>
            <a:ext cx="2762047" cy="4495800"/>
          </a:xfrm>
        </p:spPr>
      </p:pic>
      <p:sp>
        <p:nvSpPr>
          <p:cNvPr id="11" name="TextBox 10"/>
          <p:cNvSpPr txBox="1"/>
          <p:nvPr/>
        </p:nvSpPr>
        <p:spPr>
          <a:xfrm>
            <a:off x="4197096" y="1819656"/>
            <a:ext cx="42155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Precision Linear Actuator</a:t>
            </a:r>
          </a:p>
          <a:p>
            <a:endParaRPr lang="en-US" dirty="0" smtClean="0"/>
          </a:p>
          <a:p>
            <a:r>
              <a:rPr lang="en-US" dirty="0" smtClean="0"/>
              <a:t>Di</a:t>
            </a:r>
            <a:r>
              <a:rPr lang="en-US" i="1" dirty="0" smtClean="0"/>
              <a:t>s</a:t>
            </a:r>
            <a:r>
              <a:rPr lang="en-US" dirty="0" smtClean="0"/>
              <a:t>placement Guide “Hat”</a:t>
            </a:r>
          </a:p>
          <a:p>
            <a:endParaRPr lang="en-US" dirty="0"/>
          </a:p>
          <a:p>
            <a:r>
              <a:rPr lang="en-US" dirty="0" smtClean="0"/>
              <a:t>Force Application Pistons with Load Cells (5)</a:t>
            </a:r>
          </a:p>
          <a:p>
            <a:endParaRPr lang="en-US" dirty="0"/>
          </a:p>
          <a:p>
            <a:r>
              <a:rPr lang="en-US" dirty="0" smtClean="0"/>
              <a:t>Camera</a:t>
            </a:r>
          </a:p>
          <a:p>
            <a:endParaRPr lang="en-US" dirty="0"/>
          </a:p>
          <a:p>
            <a:r>
              <a:rPr lang="en-US" dirty="0" smtClean="0"/>
              <a:t>Ultrasonic Transducer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2121408" y="1920260"/>
            <a:ext cx="2066544" cy="91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2039112" y="2587752"/>
            <a:ext cx="2139696" cy="566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2642616" y="3136391"/>
            <a:ext cx="1499616" cy="557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2474976" y="4242816"/>
            <a:ext cx="1685544" cy="298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 flipV="1">
            <a:off x="3343656" y="3721608"/>
            <a:ext cx="771144" cy="307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Interfacing Equipment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Incubator – Used to maintain temperature, humidity, O2 and CO2 levels.</a:t>
            </a:r>
          </a:p>
          <a:p>
            <a:r>
              <a:rPr lang="en-US" dirty="0" smtClean="0"/>
              <a:t>Limits size of bioreactor equipment to inner chamber envelope (21”w x 17”d x 27”h)</a:t>
            </a:r>
          </a:p>
          <a:p>
            <a:endParaRPr lang="en-US" dirty="0"/>
          </a:p>
        </p:txBody>
      </p:sp>
      <p:pic>
        <p:nvPicPr>
          <p:cNvPr id="7" name="Content Placeholder 6" descr="incubator0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16954" y="2214563"/>
            <a:ext cx="4727046" cy="35452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Need?</a:t>
            </a:r>
            <a:endParaRPr lang="en-US" dirty="0"/>
          </a:p>
        </p:txBody>
      </p:sp>
      <p:pic>
        <p:nvPicPr>
          <p:cNvPr id="5" name="Content Placeholder 4" descr="lab.pipet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0999" y="2238559"/>
            <a:ext cx="4368554" cy="327641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Manual Refresh of Solution</a:t>
            </a:r>
          </a:p>
          <a:p>
            <a:pPr lvl="1"/>
            <a:r>
              <a:rPr lang="en-US" dirty="0" smtClean="0"/>
              <a:t>Time consuming</a:t>
            </a:r>
          </a:p>
          <a:p>
            <a:pPr lvl="1"/>
            <a:r>
              <a:rPr lang="en-US" dirty="0" smtClean="0"/>
              <a:t>Requires disassembly of the apparatus</a:t>
            </a:r>
          </a:p>
          <a:p>
            <a:pPr lvl="1"/>
            <a:r>
              <a:rPr lang="en-US" dirty="0" smtClean="0"/>
              <a:t>Disrupts the equilibrium of the cell environment</a:t>
            </a:r>
          </a:p>
          <a:p>
            <a:pPr lvl="1"/>
            <a:r>
              <a:rPr lang="en-US" dirty="0" smtClean="0"/>
              <a:t>Requires lab workers to be available at all hours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Need?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Automated Fluid Perfusion System</a:t>
            </a:r>
          </a:p>
          <a:p>
            <a:pPr lvl="1"/>
            <a:r>
              <a:rPr lang="en-US" dirty="0" smtClean="0"/>
              <a:t>Circulate nutrient solution</a:t>
            </a:r>
          </a:p>
          <a:p>
            <a:pPr lvl="1"/>
            <a:r>
              <a:rPr lang="en-US" dirty="0" smtClean="0"/>
              <a:t>Interfaces with the existing system</a:t>
            </a:r>
          </a:p>
          <a:p>
            <a:pPr lvl="1"/>
            <a:r>
              <a:rPr lang="en-US" dirty="0" smtClean="0"/>
              <a:t>Works within the fully assembled system</a:t>
            </a:r>
          </a:p>
          <a:p>
            <a:pPr lvl="1"/>
            <a:r>
              <a:rPr lang="en-US" dirty="0" smtClean="0"/>
              <a:t>Adjustable timing to allow it to run unattended for extended periods, “set it and forget it”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728</TotalTime>
  <Words>388</Words>
  <Application>Microsoft Office PowerPoint</Application>
  <PresentationFormat>On-screen Show (4:3)</PresentationFormat>
  <Paragraphs>87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Median</vt:lpstr>
      <vt:lpstr>Bioreactor Fluid  Perfusion System</vt:lpstr>
      <vt:lpstr>Project Sponsors</vt:lpstr>
      <vt:lpstr>Background</vt:lpstr>
      <vt:lpstr>Background</vt:lpstr>
      <vt:lpstr>Background</vt:lpstr>
      <vt:lpstr>Interfacing Equipment</vt:lpstr>
      <vt:lpstr>Interfacing Equipment</vt:lpstr>
      <vt:lpstr>What’s the Need?</vt:lpstr>
      <vt:lpstr>What’s the Need?</vt:lpstr>
      <vt:lpstr>Design – Requirements</vt:lpstr>
      <vt:lpstr>Design – Requirements </vt:lpstr>
      <vt:lpstr>Design – Conception</vt:lpstr>
      <vt:lpstr>Design – Conception</vt:lpstr>
      <vt:lpstr>Design – Conception </vt:lpstr>
      <vt:lpstr>Design – Conception </vt:lpstr>
      <vt:lpstr>Design – Refinement</vt:lpstr>
      <vt:lpstr>Design – Refinement</vt:lpstr>
      <vt:lpstr>Design – Refinement</vt:lpstr>
      <vt:lpstr>Design – Realization </vt:lpstr>
      <vt:lpstr>Design – Realization </vt:lpstr>
      <vt:lpstr>Challenges </vt:lpstr>
      <vt:lpstr>Any Questions?</vt:lpstr>
    </vt:vector>
  </TitlesOfParts>
  <Company>Portland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Bioreactor Fluid Profusion System</dc:title>
  <dc:creator>drespini</dc:creator>
  <cp:lastModifiedBy>drespini</cp:lastModifiedBy>
  <cp:revision>74</cp:revision>
  <dcterms:created xsi:type="dcterms:W3CDTF">2010-05-31T20:19:03Z</dcterms:created>
  <dcterms:modified xsi:type="dcterms:W3CDTF">2010-06-02T16:33:23Z</dcterms:modified>
</cp:coreProperties>
</file>