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309" r:id="rId3"/>
    <p:sldId id="291" r:id="rId4"/>
    <p:sldId id="293" r:id="rId5"/>
    <p:sldId id="295" r:id="rId6"/>
    <p:sldId id="361" r:id="rId7"/>
    <p:sldId id="274" r:id="rId8"/>
    <p:sldId id="275" r:id="rId9"/>
    <p:sldId id="277" r:id="rId10"/>
    <p:sldId id="299" r:id="rId11"/>
    <p:sldId id="300" r:id="rId12"/>
    <p:sldId id="301" r:id="rId13"/>
    <p:sldId id="302" r:id="rId14"/>
    <p:sldId id="280" r:id="rId15"/>
    <p:sldId id="281" r:id="rId16"/>
    <p:sldId id="294" r:id="rId17"/>
    <p:sldId id="263" r:id="rId18"/>
    <p:sldId id="297" r:id="rId19"/>
    <p:sldId id="282" r:id="rId20"/>
    <p:sldId id="283" r:id="rId21"/>
    <p:sldId id="304" r:id="rId22"/>
    <p:sldId id="303" r:id="rId23"/>
    <p:sldId id="305" r:id="rId24"/>
    <p:sldId id="264" r:id="rId25"/>
    <p:sldId id="257" r:id="rId26"/>
    <p:sldId id="259" r:id="rId27"/>
    <p:sldId id="260" r:id="rId28"/>
    <p:sldId id="258" r:id="rId29"/>
    <p:sldId id="261" r:id="rId30"/>
    <p:sldId id="262" r:id="rId31"/>
    <p:sldId id="278" r:id="rId32"/>
    <p:sldId id="312" r:id="rId33"/>
    <p:sldId id="268" r:id="rId34"/>
    <p:sldId id="269" r:id="rId35"/>
    <p:sldId id="286" r:id="rId36"/>
    <p:sldId id="306" r:id="rId37"/>
    <p:sldId id="265" r:id="rId38"/>
    <p:sldId id="287" r:id="rId39"/>
    <p:sldId id="308" r:id="rId40"/>
    <p:sldId id="288" r:id="rId41"/>
    <p:sldId id="266" r:id="rId42"/>
    <p:sldId id="271" r:id="rId43"/>
    <p:sldId id="273" r:id="rId44"/>
    <p:sldId id="310" r:id="rId45"/>
    <p:sldId id="311" r:id="rId46"/>
    <p:sldId id="341" r:id="rId47"/>
    <p:sldId id="342" r:id="rId48"/>
    <p:sldId id="344" r:id="rId49"/>
    <p:sldId id="335" r:id="rId50"/>
    <p:sldId id="327" r:id="rId51"/>
    <p:sldId id="298" r:id="rId52"/>
    <p:sldId id="356" r:id="rId53"/>
    <p:sldId id="270" r:id="rId54"/>
    <p:sldId id="343" r:id="rId55"/>
    <p:sldId id="346" r:id="rId56"/>
    <p:sldId id="345" r:id="rId57"/>
    <p:sldId id="315" r:id="rId58"/>
    <p:sldId id="319" r:id="rId59"/>
    <p:sldId id="329" r:id="rId60"/>
    <p:sldId id="326" r:id="rId61"/>
    <p:sldId id="322" r:id="rId62"/>
    <p:sldId id="321" r:id="rId63"/>
    <p:sldId id="324" r:id="rId64"/>
    <p:sldId id="347" r:id="rId65"/>
    <p:sldId id="330" r:id="rId66"/>
    <p:sldId id="332" r:id="rId67"/>
    <p:sldId id="333" r:id="rId68"/>
    <p:sldId id="325" r:id="rId69"/>
    <p:sldId id="334" r:id="rId70"/>
    <p:sldId id="339" r:id="rId71"/>
    <p:sldId id="320" r:id="rId72"/>
    <p:sldId id="338" r:id="rId73"/>
    <p:sldId id="340" r:id="rId74"/>
    <p:sldId id="337" r:id="rId75"/>
    <p:sldId id="336" r:id="rId76"/>
    <p:sldId id="316" r:id="rId77"/>
    <p:sldId id="352" r:id="rId78"/>
    <p:sldId id="353" r:id="rId79"/>
    <p:sldId id="354" r:id="rId80"/>
    <p:sldId id="355" r:id="rId81"/>
    <p:sldId id="357" r:id="rId82"/>
    <p:sldId id="358" r:id="rId83"/>
    <p:sldId id="348" r:id="rId84"/>
    <p:sldId id="349" r:id="rId85"/>
    <p:sldId id="350" r:id="rId86"/>
    <p:sldId id="317" r:id="rId87"/>
    <p:sldId id="351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EA6A86-B322-4E3E-B6D0-254DDF1E9F35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187AE15-E8A9-4DBE-8A2A-FDC1E00F1D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rubber.com/seal-design-guide/material-selection-guide/ethylene-propylene.cfm" TargetMode="External"/><Relationship Id="rId2" Type="http://schemas.openxmlformats.org/officeDocument/2006/relationships/hyperlink" Target="http://www.applerubber.com/seal-design-guide/material-selection-guide/viton-fluorocarbon.cf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lerubber.com/seal-design-guide/material-selection-guide/fluorosilicone.cf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lerubber.com/products/silicone-parts-and-seals.cf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lerubber.com/seal-design-guide/material-selection-guide/neoprene.cf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925" y="773723"/>
            <a:ext cx="9144000" cy="1652954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D</a:t>
            </a:r>
            <a:r>
              <a:rPr lang="en-US" sz="5400" dirty="0" smtClean="0">
                <a:latin typeface="Arial Black" panose="020B0A04020102020204" pitchFamily="34" charset="0"/>
              </a:rPr>
              <a:t>esign of O-Ring Seals</a:t>
            </a:r>
            <a:br>
              <a:rPr lang="en-US" sz="5400" dirty="0" smtClean="0">
                <a:latin typeface="Arial Black" panose="020B0A04020102020204" pitchFamily="34" charset="0"/>
              </a:rPr>
            </a:br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1" y="1962148"/>
            <a:ext cx="6419117" cy="4264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391508"/>
            <a:ext cx="9877777" cy="3734655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2" tooltip="Viton / FKM"/>
              </a:rPr>
              <a:t>Viton</a:t>
            </a:r>
            <a:r>
              <a:rPr lang="en-US" b="1" baseline="30000" dirty="0">
                <a:hlinkClick r:id="rId2" tooltip="Viton / FKM"/>
              </a:rPr>
              <a:t>®</a:t>
            </a:r>
            <a:r>
              <a:rPr lang="en-US" b="1" dirty="0">
                <a:hlinkClick r:id="rId2" tooltip="Viton / FKM"/>
              </a:rPr>
              <a:t> / FKM:</a:t>
            </a:r>
            <a:r>
              <a:rPr lang="en-US" dirty="0"/>
              <a:t>  Fluorocarbon (Viton</a:t>
            </a:r>
            <a:r>
              <a:rPr lang="en-US" baseline="30000" dirty="0"/>
              <a:t>®</a:t>
            </a:r>
            <a:r>
              <a:rPr lang="en-US" dirty="0"/>
              <a:t>) exceptional resistance to chemicals, oils, temperature extremes (-13°F to +446°F), low compression </a:t>
            </a:r>
            <a:r>
              <a:rPr lang="en-US" dirty="0" smtClean="0"/>
              <a:t>set. </a:t>
            </a:r>
            <a:r>
              <a:rPr lang="en-US" dirty="0"/>
              <a:t>Applications include: aircraft engines, automotive fuel handling systems, and chemical processing industries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hlinkClick r:id="rId3" tooltip="Ethylene-Propylene / EPDM"/>
              </a:rPr>
              <a:t>Ethylene-Propylene / EPDM:</a:t>
            </a:r>
            <a:r>
              <a:rPr lang="en-US" dirty="0"/>
              <a:t>  EPDM has </a:t>
            </a:r>
            <a:r>
              <a:rPr lang="en-US" dirty="0" smtClean="0"/>
              <a:t>excellent </a:t>
            </a:r>
            <a:r>
              <a:rPr lang="en-US" dirty="0"/>
              <a:t>resistance to heat, water and steam, alkali, mild acidic and </a:t>
            </a:r>
            <a:r>
              <a:rPr lang="en-US" dirty="0" smtClean="0"/>
              <a:t>solvents</a:t>
            </a:r>
            <a:r>
              <a:rPr lang="en-US" dirty="0"/>
              <a:t>, ozone, and </a:t>
            </a:r>
            <a:r>
              <a:rPr lang="en-US" dirty="0" smtClean="0"/>
              <a:t>sunlight with a temperature range of (-</a:t>
            </a:r>
            <a:r>
              <a:rPr lang="en-US" dirty="0"/>
              <a:t>40ºF to +275ºF); but it is </a:t>
            </a:r>
            <a:r>
              <a:rPr lang="en-US" u="sng" dirty="0"/>
              <a:t>not </a:t>
            </a:r>
            <a:r>
              <a:rPr lang="en-US" dirty="0"/>
              <a:t>recommended for gasoline, petroleum oil and grease, and hydrocarbon environments.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O-ring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063262"/>
            <a:ext cx="9877777" cy="4062901"/>
          </a:xfrm>
        </p:spPr>
        <p:txBody>
          <a:bodyPr>
            <a:noAutofit/>
          </a:bodyPr>
          <a:lstStyle/>
          <a:p>
            <a:r>
              <a:rPr lang="en-US" sz="2800" b="1" dirty="0" err="1">
                <a:hlinkClick r:id="rId2" tooltip="Fluorosilicone / FVMQ"/>
              </a:rPr>
              <a:t>Fluorosilicone</a:t>
            </a:r>
            <a:r>
              <a:rPr lang="en-US" sz="2800" b="1" dirty="0">
                <a:hlinkClick r:id="rId2" tooltip="Fluorosilicone / FVMQ"/>
              </a:rPr>
              <a:t> / FVMQ:</a:t>
            </a:r>
            <a:r>
              <a:rPr lang="en-US" sz="2800" dirty="0"/>
              <a:t>  </a:t>
            </a:r>
            <a:r>
              <a:rPr lang="en-US" sz="2800" dirty="0" err="1"/>
              <a:t>Fluorosilicone</a:t>
            </a:r>
            <a:r>
              <a:rPr lang="en-US" sz="2800" dirty="0"/>
              <a:t> (-75º to +400ºF) combines the good high and low temperature stability of silicones with the fuel, oil, and solvent resistance of fluorocarbons. FVMQ is </a:t>
            </a:r>
            <a:r>
              <a:rPr lang="en-US" sz="2800" dirty="0" smtClean="0"/>
              <a:t>used </a:t>
            </a:r>
            <a:r>
              <a:rPr lang="en-US" sz="2800" dirty="0"/>
              <a:t>for aerospace fuel systems, auto fuel emission control </a:t>
            </a:r>
            <a:r>
              <a:rPr lang="en-US" sz="2800" dirty="0" smtClean="0"/>
              <a:t>systems.  However</a:t>
            </a:r>
            <a:r>
              <a:rPr lang="en-US" sz="2800" dirty="0"/>
              <a:t>, due to relatively low tear strength, high friction and limited abrasion resistance of these materials, they are generally not used in dynamic applications.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O-ring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 tooltip="Silicone / VMQ"/>
              </a:rPr>
              <a:t>Silicone / VMQ:</a:t>
            </a:r>
            <a:r>
              <a:rPr lang="en-US" dirty="0"/>
              <a:t>  </a:t>
            </a:r>
            <a:r>
              <a:rPr lang="en-US" sz="2800" dirty="0"/>
              <a:t>Superior as static seals in extreme temperature conditions. Standard compounds handle operating temperatures -85º to +400ºF. Silicone compounds are popular in food and medical applications because they are </a:t>
            </a:r>
            <a:r>
              <a:rPr lang="en-US" sz="2800" dirty="0" smtClean="0"/>
              <a:t>clean </a:t>
            </a:r>
            <a:r>
              <a:rPr lang="en-US" sz="2800" dirty="0"/>
              <a:t>and do not impart odor or taste. Special Phenyl silicones can be used down to -148°F.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O-ring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 tooltip="Neoprene / CR"/>
              </a:rPr>
              <a:t>Neoprene</a:t>
            </a:r>
            <a:r>
              <a:rPr lang="en-US" b="1" baseline="30000" dirty="0">
                <a:hlinkClick r:id="rId2" tooltip="Neoprene / CR"/>
              </a:rPr>
              <a:t>®</a:t>
            </a:r>
            <a:r>
              <a:rPr lang="en-US" b="1" dirty="0">
                <a:hlinkClick r:id="rId2" tooltip="Neoprene / CR"/>
              </a:rPr>
              <a:t> / CR:</a:t>
            </a:r>
            <a:r>
              <a:rPr lang="en-US" dirty="0"/>
              <a:t>  </a:t>
            </a:r>
            <a:r>
              <a:rPr lang="en-US" sz="2800" dirty="0"/>
              <a:t>Neoprene (-40º to +250ºF) features good resistance to petroleum oils, ozone, </a:t>
            </a:r>
            <a:r>
              <a:rPr lang="en-US" sz="2800" dirty="0" smtClean="0"/>
              <a:t>sunlight, </a:t>
            </a:r>
            <a:r>
              <a:rPr lang="en-US" sz="2800" dirty="0"/>
              <a:t>relatively low compression set, good resilience and </a:t>
            </a:r>
            <a:r>
              <a:rPr lang="en-US" sz="2800" dirty="0" smtClean="0"/>
              <a:t>physical </a:t>
            </a:r>
            <a:r>
              <a:rPr lang="en-US" sz="2800" dirty="0"/>
              <a:t>toughness. It is the preferred sealing material for the refrigeration industry because of its resistance to ammonia and Freon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O-ring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100" y="226542"/>
            <a:ext cx="9359900" cy="64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49569"/>
            <a:ext cx="10435333" cy="54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5" y="763257"/>
            <a:ext cx="10849138" cy="22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0" y="3014663"/>
            <a:ext cx="10503746" cy="120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0" y="4544889"/>
            <a:ext cx="10503746" cy="91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0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600" b="1" dirty="0" smtClean="0"/>
              <a:t>The O-ring Specifications</a:t>
            </a:r>
          </a:p>
          <a:p>
            <a:pPr lvl="1"/>
            <a:endParaRPr lang="en-US" sz="3500" dirty="0" smtClean="0"/>
          </a:p>
          <a:p>
            <a:pPr lvl="1"/>
            <a:r>
              <a:rPr lang="en-US" sz="8600" dirty="0" smtClean="0"/>
              <a:t>Size (inside diameter)</a:t>
            </a:r>
          </a:p>
          <a:p>
            <a:pPr lvl="2"/>
            <a:r>
              <a:rPr lang="en-US" sz="8600" dirty="0" smtClean="0"/>
              <a:t>1/32 to 26 inches </a:t>
            </a:r>
          </a:p>
          <a:p>
            <a:pPr lvl="1"/>
            <a:r>
              <a:rPr lang="en-US" sz="8600" dirty="0" smtClean="0"/>
              <a:t>CS (Cross-Section)</a:t>
            </a:r>
          </a:p>
          <a:p>
            <a:pPr lvl="2"/>
            <a:r>
              <a:rPr lang="en-US" sz="8600" dirty="0" smtClean="0"/>
              <a:t>1/32 to ¼ inch</a:t>
            </a:r>
          </a:p>
          <a:p>
            <a:pPr lvl="1"/>
            <a:r>
              <a:rPr lang="en-US" sz="8600" dirty="0" smtClean="0"/>
              <a:t>Rigidity (Hardness)</a:t>
            </a:r>
          </a:p>
          <a:p>
            <a:pPr lvl="1"/>
            <a:r>
              <a:rPr lang="en-US" sz="8600" dirty="0" smtClean="0"/>
              <a:t>Material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O-Ring Seal Design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480" y="3229892"/>
            <a:ext cx="5970948" cy="25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7" y="1992923"/>
            <a:ext cx="9877777" cy="413324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Standard</a:t>
            </a:r>
          </a:p>
          <a:p>
            <a:pPr lvl="1"/>
            <a:r>
              <a:rPr lang="en-US" sz="3800" b="1" dirty="0" smtClean="0"/>
              <a:t> </a:t>
            </a:r>
            <a:r>
              <a:rPr lang="en-US" sz="3800" b="1" dirty="0"/>
              <a:t>AS568 </a:t>
            </a:r>
            <a:endParaRPr lang="en-US" sz="3800" b="1" dirty="0" smtClean="0"/>
          </a:p>
          <a:p>
            <a:pPr lvl="1"/>
            <a:r>
              <a:rPr lang="en-US" sz="3800" b="1" dirty="0" smtClean="0"/>
              <a:t>ISO </a:t>
            </a:r>
            <a:r>
              <a:rPr lang="en-US" sz="3800" b="1" dirty="0"/>
              <a:t>3601 </a:t>
            </a:r>
            <a:endParaRPr lang="en-US" sz="3800" b="1" dirty="0" smtClean="0"/>
          </a:p>
          <a:p>
            <a:r>
              <a:rPr lang="en-US" sz="3600" b="1" dirty="0" smtClean="0"/>
              <a:t>Example</a:t>
            </a:r>
          </a:p>
          <a:p>
            <a:pPr lvl="1"/>
            <a:r>
              <a:rPr lang="en-US" sz="3400" b="1" dirty="0" smtClean="0"/>
              <a:t>AS016-70N </a:t>
            </a:r>
            <a:r>
              <a:rPr lang="en-US" sz="3400" b="1" dirty="0"/>
              <a:t>Nitrile </a:t>
            </a:r>
            <a:r>
              <a:rPr lang="en-US" sz="3400" b="1" dirty="0" smtClean="0"/>
              <a:t>O-ring </a:t>
            </a:r>
          </a:p>
          <a:p>
            <a:pPr lvl="1"/>
            <a:r>
              <a:rPr lang="en-US" sz="3400" b="1" dirty="0" smtClean="0"/>
              <a:t>(</a:t>
            </a:r>
            <a:r>
              <a:rPr lang="en-US" sz="3400" b="1" dirty="0"/>
              <a:t>AS568-016 Size 0.070 CS x 0.614 ID)</a:t>
            </a:r>
            <a:endParaRPr lang="en-US" sz="3800" b="1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O-ring Standards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34" y="1525260"/>
            <a:ext cx="2625966" cy="3405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08" y="5692653"/>
            <a:ext cx="86947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74" y="5044682"/>
            <a:ext cx="762757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7535"/>
            <a:ext cx="2708030" cy="386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O-ring Search Tools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91" y="1939706"/>
            <a:ext cx="3977420" cy="472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596243"/>
            <a:ext cx="9877777" cy="3529920"/>
          </a:xfrm>
        </p:spPr>
        <p:txBody>
          <a:bodyPr/>
          <a:lstStyle/>
          <a:p>
            <a:r>
              <a:rPr lang="en-US" dirty="0" smtClean="0"/>
              <a:t>Primary Source of information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O-Ring Seals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73" y="3177970"/>
            <a:ext cx="4395054" cy="91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118" y="4899882"/>
            <a:ext cx="3361905" cy="10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118" y="4083126"/>
            <a:ext cx="1361905" cy="5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314" y="4096086"/>
            <a:ext cx="2051184" cy="10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08" y="564835"/>
            <a:ext cx="7748954" cy="55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52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57111" y="2463195"/>
            <a:ext cx="9877777" cy="3806975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/>
              <a:t>Measured on Shore-A hardness </a:t>
            </a:r>
            <a:r>
              <a:rPr lang="en-US" sz="3300" b="1" dirty="0" smtClean="0"/>
              <a:t>index</a:t>
            </a:r>
          </a:p>
          <a:p>
            <a:pPr lvl="1"/>
            <a:r>
              <a:rPr lang="en-US" sz="3400" dirty="0"/>
              <a:t> </a:t>
            </a:r>
            <a:r>
              <a:rPr lang="en-US" sz="3400" dirty="0" smtClean="0"/>
              <a:t>Shore </a:t>
            </a:r>
            <a:r>
              <a:rPr lang="en-US" sz="3400" dirty="0"/>
              <a:t>20A = Rubber Band</a:t>
            </a:r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40A = Pencil Eraser</a:t>
            </a:r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60A = Car Tire Tread</a:t>
            </a:r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70A* = Running Shoe </a:t>
            </a:r>
            <a:r>
              <a:rPr lang="en-US" sz="3400" dirty="0" smtClean="0"/>
              <a:t>Sole </a:t>
            </a:r>
            <a:endParaRPr lang="en-US" sz="3400" dirty="0"/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80A = Leather Belt</a:t>
            </a:r>
          </a:p>
          <a:p>
            <a:pPr lvl="1"/>
            <a:r>
              <a:rPr lang="en-US" sz="3400" dirty="0" smtClean="0"/>
              <a:t> </a:t>
            </a:r>
            <a:r>
              <a:rPr lang="en-US" sz="3400" dirty="0"/>
              <a:t>Shore 100A = Shopping Cart Wheel</a:t>
            </a:r>
          </a:p>
          <a:p>
            <a:endParaRPr lang="en-US" sz="33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O-Ring Hardness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5450" y="343009"/>
            <a:ext cx="4584700" cy="6071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48" y="1118523"/>
            <a:ext cx="5180952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O-Ring Properties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Fluid resistance	</a:t>
            </a:r>
          </a:p>
          <a:p>
            <a:r>
              <a:rPr lang="en-US" dirty="0" smtClean="0"/>
              <a:t>Hardness</a:t>
            </a:r>
          </a:p>
          <a:p>
            <a:r>
              <a:rPr lang="en-US" dirty="0" smtClean="0"/>
              <a:t>Toughness </a:t>
            </a:r>
          </a:p>
          <a:p>
            <a:r>
              <a:rPr lang="en-US" dirty="0" smtClean="0"/>
              <a:t>Volume change (swell / shrinkage)</a:t>
            </a:r>
          </a:p>
          <a:p>
            <a:r>
              <a:rPr lang="en-US" dirty="0" smtClean="0"/>
              <a:t>Compression set</a:t>
            </a:r>
          </a:p>
          <a:p>
            <a:r>
              <a:rPr lang="en-US" dirty="0" smtClean="0"/>
              <a:t>Thermal effects</a:t>
            </a:r>
          </a:p>
          <a:p>
            <a:r>
              <a:rPr lang="en-US" dirty="0" smtClean="0"/>
              <a:t>Resilience</a:t>
            </a:r>
          </a:p>
          <a:p>
            <a:r>
              <a:rPr lang="en-US" dirty="0" smtClean="0"/>
              <a:t>Deterioration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193536" y="2679191"/>
            <a:ext cx="5388864" cy="3639965"/>
          </a:xfrm>
        </p:spPr>
        <p:txBody>
          <a:bodyPr>
            <a:normAutofit/>
          </a:bodyPr>
          <a:lstStyle/>
          <a:p>
            <a:r>
              <a:rPr lang="en-US" dirty="0" smtClean="0"/>
              <a:t>Corrosion</a:t>
            </a:r>
          </a:p>
          <a:p>
            <a:r>
              <a:rPr lang="en-US" dirty="0" smtClean="0"/>
              <a:t>Permeability</a:t>
            </a:r>
          </a:p>
          <a:p>
            <a:r>
              <a:rPr lang="en-US" dirty="0" smtClean="0"/>
              <a:t>Coefficient of friction</a:t>
            </a:r>
          </a:p>
          <a:p>
            <a:r>
              <a:rPr lang="en-US" dirty="0" smtClean="0"/>
              <a:t>Coefficient of thermal expansion</a:t>
            </a:r>
          </a:p>
          <a:p>
            <a:r>
              <a:rPr lang="en-US" dirty="0" smtClean="0"/>
              <a:t>Compression set relaxation</a:t>
            </a:r>
          </a:p>
          <a:p>
            <a:r>
              <a:rPr lang="en-US" dirty="0" smtClean="0"/>
              <a:t>Tensile strength</a:t>
            </a:r>
          </a:p>
          <a:p>
            <a:r>
              <a:rPr lang="en-US" dirty="0" smtClean="0"/>
              <a:t>Elongation</a:t>
            </a:r>
          </a:p>
          <a:p>
            <a:r>
              <a:rPr lang="en-US" dirty="0" smtClean="0"/>
              <a:t>Tear resistance / Abrasion resistance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The Gland  (Groove + Spacing)</a:t>
            </a:r>
          </a:p>
          <a:p>
            <a:endParaRPr lang="en-US" sz="3600" dirty="0" smtClean="0"/>
          </a:p>
          <a:p>
            <a:pPr lvl="1"/>
            <a:r>
              <a:rPr lang="en-US" sz="2800" dirty="0" smtClean="0"/>
              <a:t>Depth of groove</a:t>
            </a:r>
          </a:p>
          <a:p>
            <a:pPr lvl="1"/>
            <a:r>
              <a:rPr lang="en-US" sz="2800" dirty="0" smtClean="0"/>
              <a:t>Width of groove</a:t>
            </a:r>
          </a:p>
          <a:p>
            <a:pPr lvl="1"/>
            <a:r>
              <a:rPr lang="en-US" sz="2800" dirty="0" smtClean="0"/>
              <a:t>Diameter of bore and piston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Surface finish</a:t>
            </a:r>
          </a:p>
          <a:p>
            <a:pPr lvl="1"/>
            <a:r>
              <a:rPr lang="en-US" sz="2800" dirty="0" smtClean="0"/>
              <a:t>Tolerances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O-ring Seal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098" y="2359124"/>
            <a:ext cx="4755686" cy="217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75" y="4533900"/>
            <a:ext cx="4755686" cy="216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6318" y="2803891"/>
            <a:ext cx="4263277" cy="3451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Static Seals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3568700"/>
            <a:ext cx="406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Static Axial Seal</a:t>
            </a:r>
          </a:p>
          <a:p>
            <a:r>
              <a:rPr lang="en-US" sz="4000" dirty="0" smtClean="0"/>
              <a:t>(Face Seal)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39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Static Crush Seal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Static Seals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08" y="1822450"/>
            <a:ext cx="6224081" cy="42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Static Radial Seal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(Piston Seal)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Static Seals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566" y="1822899"/>
            <a:ext cx="6206819" cy="45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Reciprocating Seals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Dynamic Seals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526" y="3087157"/>
            <a:ext cx="8235180" cy="31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Rotary Seals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Dynamic Seals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2048770"/>
            <a:ext cx="5664948" cy="41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4738" y="2391508"/>
            <a:ext cx="10175631" cy="3734655"/>
          </a:xfrm>
        </p:spPr>
        <p:txBody>
          <a:bodyPr>
            <a:normAutofit fontScale="92500" lnSpcReduction="20000"/>
          </a:bodyPr>
          <a:lstStyle/>
          <a:p>
            <a:pPr marL="301943" lvl="1" indent="0">
              <a:buNone/>
            </a:pPr>
            <a:endParaRPr lang="en-US" sz="2800" dirty="0" smtClean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Can be used for static and dynamic applications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Compact – need very little space - light weight</a:t>
            </a:r>
          </a:p>
          <a:p>
            <a:pPr lvl="1"/>
            <a:r>
              <a:rPr lang="en-US" sz="2800" dirty="0">
                <a:latin typeface="Arial Rounded MT Bold" panose="020F0704030504030204" pitchFamily="34" charset="0"/>
              </a:rPr>
              <a:t>E</a:t>
            </a:r>
            <a:r>
              <a:rPr lang="en-US" sz="2800" dirty="0" smtClean="0">
                <a:latin typeface="Arial Rounded MT Bold" panose="020F0704030504030204" pitchFamily="34" charset="0"/>
              </a:rPr>
              <a:t>asy to incorporate into design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Do not require high accuracy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Simple design rules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Easy to install or remove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Easy to service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Available in many standard sizes, materials</a:t>
            </a:r>
          </a:p>
          <a:p>
            <a:pPr lvl="1"/>
            <a:endParaRPr 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Why O-Rings?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Dynamic Seals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38" y="1967292"/>
            <a:ext cx="5406757" cy="474593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03" y="2202286"/>
            <a:ext cx="3718475" cy="45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4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Stretch  should be less than 5</a:t>
            </a:r>
            <a:r>
              <a:rPr lang="en-US" sz="3200" b="1" dirty="0"/>
              <a:t>% on the O-ring I.D. </a:t>
            </a:r>
            <a:endParaRPr lang="en-US" sz="3200" b="1" dirty="0" smtClean="0"/>
          </a:p>
          <a:p>
            <a:r>
              <a:rPr lang="en-US" sz="3200" b="1" dirty="0" smtClean="0"/>
              <a:t>Groove depth must be smaller than the O-ring CS</a:t>
            </a:r>
          </a:p>
          <a:p>
            <a:r>
              <a:rPr lang="en-US" sz="3200" b="1" dirty="0" smtClean="0"/>
              <a:t>O-ring should not completely fill the gland </a:t>
            </a:r>
          </a:p>
          <a:p>
            <a:pPr lvl="1"/>
            <a:r>
              <a:rPr lang="en-US" sz="3000" b="1" dirty="0" smtClean="0"/>
              <a:t>Between 75% and 90%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Static seal </a:t>
            </a:r>
            <a:r>
              <a:rPr lang="en-US" sz="3200" b="1" i="1" dirty="0" smtClean="0">
                <a:solidFill>
                  <a:srgbClr val="FF0000"/>
                </a:solidFill>
              </a:rPr>
              <a:t>CS should be compressed </a:t>
            </a:r>
            <a:r>
              <a:rPr lang="en-US" sz="3200" b="1" i="1" dirty="0">
                <a:solidFill>
                  <a:srgbClr val="FF0000"/>
                </a:solidFill>
              </a:rPr>
              <a:t>from 10% to 40</a:t>
            </a:r>
            <a:r>
              <a:rPr lang="en-US" sz="3200" b="1" i="1" dirty="0" smtClean="0">
                <a:solidFill>
                  <a:srgbClr val="FF0000"/>
                </a:solidFill>
              </a:rPr>
              <a:t>%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Dynamic </a:t>
            </a:r>
            <a:r>
              <a:rPr lang="en-US" sz="3200" b="1" i="1" dirty="0">
                <a:solidFill>
                  <a:srgbClr val="FF0000"/>
                </a:solidFill>
              </a:rPr>
              <a:t>seals </a:t>
            </a:r>
            <a:r>
              <a:rPr lang="en-US" sz="3200" b="1" i="1" dirty="0" smtClean="0">
                <a:solidFill>
                  <a:srgbClr val="FF0000"/>
                </a:solidFill>
              </a:rPr>
              <a:t>should be </a:t>
            </a:r>
            <a:r>
              <a:rPr lang="en-US" sz="3200" b="1" i="1" dirty="0">
                <a:solidFill>
                  <a:srgbClr val="FF0000"/>
                </a:solidFill>
              </a:rPr>
              <a:t>compressed </a:t>
            </a:r>
            <a:r>
              <a:rPr lang="en-US" sz="3200" b="1" i="1" dirty="0" smtClean="0">
                <a:solidFill>
                  <a:srgbClr val="FF0000"/>
                </a:solidFill>
              </a:rPr>
              <a:t>from </a:t>
            </a:r>
            <a:r>
              <a:rPr lang="en-US" sz="3200" b="1" i="1" dirty="0">
                <a:solidFill>
                  <a:srgbClr val="FF0000"/>
                </a:solidFill>
              </a:rPr>
              <a:t>10% to </a:t>
            </a:r>
            <a:r>
              <a:rPr lang="en-US" sz="3200" b="1" i="1" dirty="0" smtClean="0">
                <a:solidFill>
                  <a:srgbClr val="FF0000"/>
                </a:solidFill>
              </a:rPr>
              <a:t>30%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General Design Guidelines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8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9" y="526423"/>
            <a:ext cx="11128905" cy="555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4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Axial Seal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Design of Axial Seal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31097"/>
            <a:ext cx="5219048" cy="435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95" y="2411919"/>
            <a:ext cx="5907954" cy="31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480" y="2908300"/>
            <a:ext cx="10790921" cy="1170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0" y="883920"/>
            <a:ext cx="4546600" cy="1619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614" y="404961"/>
            <a:ext cx="4428571" cy="208571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52" y="4118588"/>
            <a:ext cx="10211692" cy="2028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0185" y="4143988"/>
            <a:ext cx="971429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397" y="2971800"/>
            <a:ext cx="5754596" cy="27102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1736"/>
            <a:ext cx="10515600" cy="449035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a groove for a 1.5 inch diameter Internal pressure O-ring</a:t>
            </a:r>
          </a:p>
          <a:p>
            <a:pPr lvl="1"/>
            <a:r>
              <a:rPr lang="en-US" sz="2400" dirty="0" smtClean="0"/>
              <a:t>O-ring : -029  (ID: 1.489 +/- .013)    (W: .07 +/- .003)</a:t>
            </a:r>
          </a:p>
          <a:p>
            <a:pPr lvl="1"/>
            <a:r>
              <a:rPr lang="en-US" sz="2400" dirty="0" smtClean="0"/>
              <a:t>Material: Buna-N</a:t>
            </a:r>
          </a:p>
          <a:p>
            <a:pPr lvl="1"/>
            <a:r>
              <a:rPr lang="en-US" sz="2400" dirty="0" smtClean="0"/>
              <a:t>Hardness:  70 Shore-A</a:t>
            </a:r>
          </a:p>
          <a:p>
            <a:pPr lvl="1"/>
            <a:r>
              <a:rPr lang="en-US" sz="2400" dirty="0" smtClean="0"/>
              <a:t>A: 1.624 (-0 , + .005)</a:t>
            </a:r>
          </a:p>
          <a:p>
            <a:pPr lvl="1"/>
            <a:r>
              <a:rPr lang="en-US" sz="2400" dirty="0" smtClean="0"/>
              <a:t>G: .125 (-0, + .01)</a:t>
            </a:r>
          </a:p>
          <a:p>
            <a:pPr lvl="1"/>
            <a:r>
              <a:rPr lang="en-US" sz="2400" dirty="0" smtClean="0"/>
              <a:t>H: .049 (-0,+.005)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Design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397" y="2971800"/>
            <a:ext cx="5754596" cy="27102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1736"/>
            <a:ext cx="10515600" cy="44903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Checking resulting compression</a:t>
            </a:r>
          </a:p>
          <a:p>
            <a:pPr lvl="1"/>
            <a:r>
              <a:rPr lang="en-US" sz="2800" dirty="0" smtClean="0"/>
              <a:t>Compression (squeeze) = W - H</a:t>
            </a:r>
          </a:p>
          <a:p>
            <a:pPr lvl="1"/>
            <a:r>
              <a:rPr lang="en-US" sz="2800" dirty="0"/>
              <a:t>Min. Comp. </a:t>
            </a:r>
            <a:r>
              <a:rPr lang="en-US" sz="2800" dirty="0" smtClean="0"/>
              <a:t>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min</a:t>
            </a:r>
            <a:r>
              <a:rPr lang="en-US" sz="2800" dirty="0" smtClean="0"/>
              <a:t> - </a:t>
            </a:r>
            <a:r>
              <a:rPr lang="en-US" sz="2800" dirty="0" err="1" smtClean="0"/>
              <a:t>H</a:t>
            </a:r>
            <a:r>
              <a:rPr lang="en-US" sz="2800" baseline="-25000" dirty="0" err="1"/>
              <a:t>max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Min. Comp. = 0.013 in  (18.5%)</a:t>
            </a:r>
          </a:p>
          <a:p>
            <a:pPr lvl="1"/>
            <a:r>
              <a:rPr lang="en-US" sz="2800" dirty="0" smtClean="0"/>
              <a:t>Max. </a:t>
            </a:r>
            <a:r>
              <a:rPr lang="en-US" sz="2800" dirty="0"/>
              <a:t>Comp. = 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min</a:t>
            </a: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sz="2800" dirty="0" smtClean="0"/>
              <a:t>Max. Comp. = 0.024 in  (34.3%)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Design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Static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Piston Seal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 smtClean="0"/>
              <a:t>Radial Seal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24" y="1371600"/>
            <a:ext cx="7302278" cy="2992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66" y="4538210"/>
            <a:ext cx="6666667" cy="121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825" y="5766019"/>
            <a:ext cx="6600000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631"/>
            <a:ext cx="8153400" cy="4840532"/>
          </a:xfrm>
        </p:spPr>
        <p:txBody>
          <a:bodyPr/>
          <a:lstStyle/>
          <a:p>
            <a:r>
              <a:rPr lang="en-US" sz="2800" dirty="0" smtClean="0"/>
              <a:t>Design a groove for a 0.7 inch diameter piston ring</a:t>
            </a:r>
          </a:p>
          <a:p>
            <a:pPr lvl="1"/>
            <a:r>
              <a:rPr lang="en-US" sz="2400" dirty="0" smtClean="0"/>
              <a:t>O-ring : -029  (ID: .614 +/- .009)    (W: .07 +/- .003)</a:t>
            </a:r>
          </a:p>
          <a:p>
            <a:pPr lvl="1"/>
            <a:r>
              <a:rPr lang="en-US" sz="2400" dirty="0" smtClean="0"/>
              <a:t>Material: Buna-N	</a:t>
            </a:r>
          </a:p>
          <a:p>
            <a:pPr lvl="1"/>
            <a:r>
              <a:rPr lang="en-US" sz="2400" dirty="0" smtClean="0"/>
              <a:t>Hardness:   70 Shore-A</a:t>
            </a:r>
          </a:p>
          <a:p>
            <a:pPr lvl="1"/>
            <a:r>
              <a:rPr lang="en-US" sz="2400" dirty="0" smtClean="0"/>
              <a:t>A: .746 (-0 , + .002)</a:t>
            </a:r>
          </a:p>
          <a:p>
            <a:pPr lvl="1"/>
            <a:r>
              <a:rPr lang="en-US" sz="2400" dirty="0" smtClean="0"/>
              <a:t>B: .745 (-.001, + 0)</a:t>
            </a:r>
          </a:p>
          <a:p>
            <a:pPr lvl="1"/>
            <a:r>
              <a:rPr lang="en-US" sz="2400" dirty="0" smtClean="0"/>
              <a:t>C: .638 (-.001,+ 0)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Design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433" y="3380015"/>
            <a:ext cx="6931367" cy="302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475" y="2017468"/>
            <a:ext cx="8153400" cy="4840532"/>
          </a:xfrm>
        </p:spPr>
        <p:txBody>
          <a:bodyPr/>
          <a:lstStyle/>
          <a:p>
            <a:r>
              <a:rPr lang="en-US" sz="2800" dirty="0" smtClean="0"/>
              <a:t>Checking compression</a:t>
            </a:r>
          </a:p>
          <a:p>
            <a:pPr lvl="1"/>
            <a:r>
              <a:rPr lang="en-US" sz="2400" dirty="0" smtClean="0"/>
              <a:t>Comp = W – 0.5(A - C)</a:t>
            </a:r>
          </a:p>
          <a:p>
            <a:pPr lvl="1"/>
            <a:r>
              <a:rPr lang="en-US" sz="2400" dirty="0" smtClean="0"/>
              <a:t>Min. Comp =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 – 0.5(A</a:t>
            </a:r>
            <a:r>
              <a:rPr lang="en-US" sz="2400" baseline="-25000" dirty="0"/>
              <a:t>max</a:t>
            </a:r>
            <a:r>
              <a:rPr lang="en-US" sz="2400" dirty="0" smtClean="0"/>
              <a:t> – </a:t>
            </a:r>
            <a:r>
              <a:rPr lang="en-US" sz="2400" dirty="0" err="1" smtClean="0"/>
              <a:t>C</a:t>
            </a:r>
            <a:r>
              <a:rPr lang="en-US" sz="2400" baseline="-25000" dirty="0" err="1"/>
              <a:t>min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Min. Comp. = 0.0115 in  (17.1%)</a:t>
            </a:r>
            <a:endParaRPr lang="en-US" sz="2400" baseline="-25000" dirty="0"/>
          </a:p>
          <a:p>
            <a:pPr lvl="1"/>
            <a:r>
              <a:rPr lang="en-US" sz="2400" dirty="0" smtClean="0"/>
              <a:t>Max. Comp. = 0.024 in  (26.0%)</a:t>
            </a:r>
          </a:p>
          <a:p>
            <a:r>
              <a:rPr lang="en-US" sz="2800" dirty="0"/>
              <a:t>Also check</a:t>
            </a:r>
          </a:p>
          <a:p>
            <a:pPr lvl="1"/>
            <a:r>
              <a:rPr lang="en-US" sz="2400" dirty="0"/>
              <a:t>Extrusion gap</a:t>
            </a:r>
          </a:p>
          <a:p>
            <a:pPr lvl="1"/>
            <a:r>
              <a:rPr lang="en-US" sz="2400" dirty="0"/>
              <a:t>Stretch</a:t>
            </a:r>
          </a:p>
          <a:p>
            <a:pPr lvl="1"/>
            <a:r>
              <a:rPr lang="en-US" sz="2400" dirty="0"/>
              <a:t>Squeeze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Design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17" y="3486777"/>
            <a:ext cx="6499056" cy="283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7" y="2297723"/>
            <a:ext cx="10243797" cy="382844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Wide </a:t>
            </a:r>
            <a:r>
              <a:rPr lang="en-US" sz="2800" dirty="0">
                <a:latin typeface="Arial Rounded MT Bold" panose="020F0704030504030204" pitchFamily="34" charset="0"/>
              </a:rPr>
              <a:t>range of operating temperatures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Wide </a:t>
            </a:r>
            <a:r>
              <a:rPr lang="en-US" sz="2800" dirty="0">
                <a:latin typeface="Arial Rounded MT Bold" panose="020F0704030504030204" pitchFamily="34" charset="0"/>
              </a:rPr>
              <a:t>range of operating pressures</a:t>
            </a:r>
          </a:p>
          <a:p>
            <a:pPr lvl="1"/>
            <a:r>
              <a:rPr lang="en-US" sz="2800" dirty="0">
                <a:latin typeface="Arial Rounded MT Bold" panose="020F0704030504030204" pitchFamily="34" charset="0"/>
              </a:rPr>
              <a:t>Good </a:t>
            </a:r>
            <a:r>
              <a:rPr lang="en-US" sz="2800" dirty="0" smtClean="0">
                <a:latin typeface="Arial Rounded MT Bold" panose="020F0704030504030204" pitchFamily="34" charset="0"/>
              </a:rPr>
              <a:t>durability and abrasion resistance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O-ring </a:t>
            </a:r>
            <a:r>
              <a:rPr lang="en-US" sz="2800" dirty="0" smtClean="0">
                <a:latin typeface="Arial Rounded MT Bold" panose="020F0704030504030204" pitchFamily="34" charset="0"/>
              </a:rPr>
              <a:t>materials for a </a:t>
            </a:r>
            <a:r>
              <a:rPr lang="en-US" sz="2800" dirty="0">
                <a:latin typeface="Arial Rounded MT Bold" panose="020F0704030504030204" pitchFamily="34" charset="0"/>
              </a:rPr>
              <a:t>wide range of chemicals</a:t>
            </a:r>
          </a:p>
          <a:p>
            <a:pPr lvl="1"/>
            <a:r>
              <a:rPr lang="en-US" sz="2800" dirty="0" smtClean="0">
                <a:latin typeface="Arial Rounded MT Bold" panose="020F0704030504030204" pitchFamily="34" charset="0"/>
              </a:rPr>
              <a:t>Their failure or deterioration is gradual</a:t>
            </a:r>
            <a:endParaRPr lang="en-US" sz="2800" dirty="0">
              <a:latin typeface="Arial Rounded MT Bold" panose="020F0704030504030204" pitchFamily="34" charset="0"/>
            </a:endParaRPr>
          </a:p>
          <a:p>
            <a:pPr lvl="1"/>
            <a:r>
              <a:rPr lang="en-US" sz="2800" dirty="0">
                <a:latin typeface="Arial Rounded MT Bold" panose="020F0704030504030204" pitchFamily="34" charset="0"/>
              </a:rPr>
              <a:t>Inexpensive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Why O-Rings?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29" y="433753"/>
            <a:ext cx="8988731" cy="60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Radial Static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Rod Seal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807" y="605447"/>
            <a:ext cx="3416300" cy="3258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84" y="4406845"/>
            <a:ext cx="4266667" cy="10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807" y="4125720"/>
            <a:ext cx="3614789" cy="1363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789" y="5461436"/>
            <a:ext cx="4104762" cy="6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456" y="5451283"/>
            <a:ext cx="3445428" cy="7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98" y="1540447"/>
            <a:ext cx="9045302" cy="453116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700"/>
            <a:ext cx="10515600" cy="5275263"/>
          </a:xfrm>
        </p:spPr>
        <p:txBody>
          <a:bodyPr/>
          <a:lstStyle/>
          <a:p>
            <a:r>
              <a:rPr lang="en-US" dirty="0" smtClean="0"/>
              <a:t>Static Crush Seal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1700"/>
            <a:ext cx="10515600" cy="5275263"/>
          </a:xfrm>
        </p:spPr>
        <p:txBody>
          <a:bodyPr/>
          <a:lstStyle/>
          <a:p>
            <a:r>
              <a:rPr lang="en-US" dirty="0" smtClean="0"/>
              <a:t>Static Crush Seal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36" y="1709879"/>
            <a:ext cx="10563493" cy="40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Dynamic Seals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2442376"/>
            <a:ext cx="9910182" cy="38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Gland </a:t>
            </a:r>
            <a:r>
              <a:rPr lang="en-US" b="1" dirty="0">
                <a:solidFill>
                  <a:srgbClr val="FF0000"/>
                </a:solidFill>
              </a:rPr>
              <a:t>Design For Dynamic </a:t>
            </a:r>
            <a:r>
              <a:rPr lang="en-US" b="1" dirty="0" smtClean="0">
                <a:solidFill>
                  <a:srgbClr val="FF0000"/>
                </a:solidFill>
              </a:rPr>
              <a:t>O-ring Seals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8" y="1850531"/>
            <a:ext cx="10818254" cy="451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3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Reciprocating Motion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4" y="1687132"/>
            <a:ext cx="10884898" cy="443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70" y="335280"/>
            <a:ext cx="8478591" cy="466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8141" y="5116758"/>
            <a:ext cx="9547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O-ring’s O.D. is larger than the cylinder bore diameter. Peripheral squeeze is applied to the O.D. as the O-ring is installed into the bore. Incoming air pressure forces the O-ring against the </a:t>
            </a:r>
            <a:r>
              <a:rPr lang="en-US" sz="2400" dirty="0" smtClean="0"/>
              <a:t>walls sealing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36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408349"/>
            <a:ext cx="9877777" cy="3717814"/>
          </a:xfrm>
        </p:spPr>
        <p:txBody>
          <a:bodyPr>
            <a:noAutofit/>
          </a:bodyPr>
          <a:lstStyle/>
          <a:p>
            <a:r>
              <a:rPr lang="en-US" sz="2800" dirty="0" smtClean="0"/>
              <a:t>Advantage</a:t>
            </a:r>
          </a:p>
          <a:p>
            <a:pPr lvl="1"/>
            <a:r>
              <a:rPr lang="en-US" sz="2400" dirty="0" smtClean="0"/>
              <a:t>Greatly </a:t>
            </a:r>
            <a:r>
              <a:rPr lang="en-US" sz="2400" dirty="0"/>
              <a:t>reduced breakout </a:t>
            </a:r>
            <a:r>
              <a:rPr lang="en-US" sz="2400" dirty="0" smtClean="0"/>
              <a:t>friction</a:t>
            </a:r>
          </a:p>
          <a:p>
            <a:pPr lvl="1"/>
            <a:r>
              <a:rPr lang="en-US" sz="2400" dirty="0" smtClean="0"/>
              <a:t>Longer </a:t>
            </a:r>
            <a:r>
              <a:rPr lang="en-US" sz="2400" dirty="0"/>
              <a:t>seal </a:t>
            </a:r>
            <a:r>
              <a:rPr lang="en-US" sz="2400" dirty="0" smtClean="0"/>
              <a:t>life</a:t>
            </a:r>
          </a:p>
          <a:p>
            <a:r>
              <a:rPr lang="en-US" sz="2800" dirty="0" smtClean="0"/>
              <a:t>Limitations</a:t>
            </a:r>
          </a:p>
          <a:p>
            <a:pPr lvl="1"/>
            <a:r>
              <a:rPr lang="en-US" sz="2400" dirty="0" smtClean="0"/>
              <a:t>Air </a:t>
            </a:r>
            <a:r>
              <a:rPr lang="en-US" sz="2400" dirty="0"/>
              <a:t>pressure </a:t>
            </a:r>
            <a:r>
              <a:rPr lang="en-US" sz="2400" dirty="0" smtClean="0"/>
              <a:t>less than </a:t>
            </a:r>
            <a:r>
              <a:rPr lang="en-US" sz="2400" dirty="0"/>
              <a:t>200 psi </a:t>
            </a:r>
            <a:r>
              <a:rPr lang="en-US" sz="2400" dirty="0" smtClean="0"/>
              <a:t>in pneumatic cylinders</a:t>
            </a:r>
          </a:p>
          <a:p>
            <a:pPr lvl="1"/>
            <a:r>
              <a:rPr lang="en-US" sz="2400" dirty="0" smtClean="0"/>
              <a:t>In hydraulic systems small </a:t>
            </a:r>
            <a:r>
              <a:rPr lang="en-US" sz="2400" dirty="0"/>
              <a:t>amount of leakage </a:t>
            </a:r>
            <a:r>
              <a:rPr lang="en-US" sz="2400" dirty="0" smtClean="0"/>
              <a:t>must be permissible</a:t>
            </a:r>
          </a:p>
          <a:p>
            <a:pPr lvl="1"/>
            <a:r>
              <a:rPr lang="en-US" sz="2400" dirty="0" smtClean="0"/>
              <a:t>Floating </a:t>
            </a:r>
            <a:r>
              <a:rPr lang="en-US" sz="2400" dirty="0"/>
              <a:t>O-rings are NOT suitable as rod seals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Floating O-Rings</a:t>
            </a:r>
          </a:p>
        </p:txBody>
      </p:sp>
    </p:spTree>
    <p:extLst>
      <p:ext uri="{BB962C8B-B14F-4D97-AF65-F5344CB8AC3E}">
        <p14:creationId xmlns:p14="http://schemas.microsoft.com/office/powerpoint/2010/main" val="1901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to O-Rings</a:t>
            </a:r>
            <a:br>
              <a:rPr lang="en-US" dirty="0" smtClean="0"/>
            </a:br>
            <a:r>
              <a:rPr lang="en-US" dirty="0" smtClean="0"/>
              <a:t>U-cup Seals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273" y="2215166"/>
            <a:ext cx="9877777" cy="3910997"/>
          </a:xfrm>
        </p:spPr>
        <p:txBody>
          <a:bodyPr>
            <a:normAutofit/>
          </a:bodyPr>
          <a:lstStyle/>
          <a:p>
            <a:r>
              <a:rPr lang="en-US" dirty="0" smtClean="0"/>
              <a:t>O-rings have a tendency to roll and move in reciprocating motions</a:t>
            </a:r>
          </a:p>
          <a:p>
            <a:r>
              <a:rPr lang="en-US" dirty="0" smtClean="0"/>
              <a:t>U-cups create more sealing as the pressure increases</a:t>
            </a:r>
          </a:p>
          <a:p>
            <a:r>
              <a:rPr lang="en-US" dirty="0" smtClean="0"/>
              <a:t>U-cups require less precision for the associated hardware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7" y="3459513"/>
            <a:ext cx="3863661" cy="30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48" y="3674665"/>
            <a:ext cx="4517780" cy="282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4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Temperature (typically between -40 and </a:t>
            </a:r>
            <a:r>
              <a:rPr lang="en-US" dirty="0" smtClean="0">
                <a:latin typeface="Arial Rounded MT Bold" panose="020F0704030504030204" pitchFamily="34" charset="0"/>
              </a:rPr>
              <a:t>400 </a:t>
            </a:r>
            <a:r>
              <a:rPr lang="en-US" dirty="0">
                <a:latin typeface="Arial Rounded MT Bold" panose="020F0704030504030204" pitchFamily="34" charset="0"/>
              </a:rPr>
              <a:t>degrees F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Rotary speeds ( not to exceeding 1500 feet per minute)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For a 2 inch shaft, it is 3000 rpm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Vulnerable to sharp edges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Require small clearances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Limitations of O-rings</a:t>
            </a:r>
          </a:p>
        </p:txBody>
      </p:sp>
    </p:spTree>
    <p:extLst>
      <p:ext uri="{BB962C8B-B14F-4D97-AF65-F5344CB8AC3E}">
        <p14:creationId xmlns:p14="http://schemas.microsoft.com/office/powerpoint/2010/main" val="3019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Alternatives to O-Rings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U-cup Seals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932" y="2265771"/>
            <a:ext cx="4283668" cy="332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47" y="2367371"/>
            <a:ext cx="4970903" cy="336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32" y="1934309"/>
            <a:ext cx="9743796" cy="416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Typical Applications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Seal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378" y="1741910"/>
            <a:ext cx="8769022" cy="3619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5627017"/>
            <a:ext cx="998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Buffer seals are one-way seals that protect </a:t>
            </a:r>
            <a:r>
              <a:rPr lang="en-US" sz="2400" dirty="0"/>
              <a:t>rod seals from pressure </a:t>
            </a:r>
            <a:r>
              <a:rPr lang="en-US" sz="2400" dirty="0" smtClean="0"/>
              <a:t>spikes yet allow </a:t>
            </a:r>
            <a:r>
              <a:rPr lang="en-US" sz="2400" dirty="0"/>
              <a:t>fluid (lubricant) to reach the main seal</a:t>
            </a:r>
          </a:p>
        </p:txBody>
      </p:sp>
    </p:spTree>
    <p:extLst>
      <p:ext uri="{BB962C8B-B14F-4D97-AF65-F5344CB8AC3E}">
        <p14:creationId xmlns:p14="http://schemas.microsoft.com/office/powerpoint/2010/main" val="10947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374" y="1441908"/>
            <a:ext cx="9324526" cy="526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Rotary </a:t>
            </a:r>
            <a:r>
              <a:rPr lang="en-US" b="1" dirty="0" smtClean="0">
                <a:solidFill>
                  <a:srgbClr val="FF0000"/>
                </a:solidFill>
              </a:rPr>
              <a:t>Seals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0564" y="2343956"/>
            <a:ext cx="4470400" cy="2653046"/>
          </a:xfrm>
        </p:spPr>
        <p:txBody>
          <a:bodyPr/>
          <a:lstStyle/>
          <a:p>
            <a:r>
              <a:rPr lang="en-US" dirty="0" smtClean="0"/>
              <a:t>Due to centrifugal force and </a:t>
            </a:r>
            <a:r>
              <a:rPr lang="en-US" i="1" dirty="0"/>
              <a:t>Gough-Joule effect</a:t>
            </a:r>
            <a:r>
              <a:rPr lang="en-US" dirty="0" smtClean="0"/>
              <a:t> rotary O-rings are only installed in the housing not on the shaft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5342" y="1120461"/>
            <a:ext cx="5610971" cy="506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6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2663687"/>
            <a:ext cx="5503572" cy="2822715"/>
          </a:xfrm>
        </p:spPr>
        <p:txBody>
          <a:bodyPr>
            <a:normAutofit/>
          </a:bodyPr>
          <a:lstStyle/>
          <a:p>
            <a:r>
              <a:rPr lang="en-US" sz="2800" dirty="0"/>
              <a:t>When an elastomer is stretched and heated, it will contract.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7238" y="859339"/>
            <a:ext cx="4470400" cy="1252728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Gough-Joule effect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85" y="704792"/>
            <a:ext cx="3783998" cy="58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Rotary O-Ring Limitations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1162757" y="2253803"/>
            <a:ext cx="9877777" cy="387236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O-ring seals are NOT recommended for rotary applications under the following conditions:</a:t>
            </a:r>
          </a:p>
          <a:p>
            <a:pPr lvl="1"/>
            <a:r>
              <a:rPr lang="en-US" sz="2800" dirty="0" smtClean="0"/>
              <a:t>Pressures </a:t>
            </a:r>
            <a:r>
              <a:rPr lang="en-US" sz="2800" dirty="0"/>
              <a:t>exceeding </a:t>
            </a:r>
            <a:r>
              <a:rPr lang="en-US" sz="2800" dirty="0" smtClean="0"/>
              <a:t>900 psi</a:t>
            </a:r>
          </a:p>
          <a:p>
            <a:pPr lvl="1"/>
            <a:r>
              <a:rPr lang="en-US" sz="2800" dirty="0" smtClean="0"/>
              <a:t>Temperatures </a:t>
            </a:r>
            <a:r>
              <a:rPr lang="en-US" sz="2800" dirty="0"/>
              <a:t>lower than </a:t>
            </a:r>
            <a:r>
              <a:rPr lang="en-US" sz="2800" dirty="0" smtClean="0"/>
              <a:t>-</a:t>
            </a:r>
            <a:r>
              <a:rPr lang="en-US" sz="2800" dirty="0"/>
              <a:t>40° </a:t>
            </a:r>
            <a:r>
              <a:rPr lang="en-US" sz="2800" dirty="0" smtClean="0"/>
              <a:t>F </a:t>
            </a:r>
            <a:r>
              <a:rPr lang="en-US" sz="2800" dirty="0"/>
              <a:t>or higher than </a:t>
            </a:r>
            <a:r>
              <a:rPr lang="en-US" sz="2800" dirty="0" smtClean="0"/>
              <a:t>225</a:t>
            </a:r>
            <a:r>
              <a:rPr lang="en-US" sz="2800" dirty="0"/>
              <a:t>° </a:t>
            </a:r>
            <a:r>
              <a:rPr lang="en-US" sz="2800" dirty="0" smtClean="0"/>
              <a:t>F</a:t>
            </a:r>
          </a:p>
          <a:p>
            <a:pPr lvl="1"/>
            <a:r>
              <a:rPr lang="en-US" sz="2800" dirty="0" smtClean="0"/>
              <a:t>Surface </a:t>
            </a:r>
            <a:r>
              <a:rPr lang="en-US" sz="2800" dirty="0"/>
              <a:t>speeds exceeding 600 feet per minute (fpm</a:t>
            </a:r>
            <a:r>
              <a:rPr lang="en-US" sz="2800" dirty="0" smtClean="0"/>
              <a:t>).</a:t>
            </a:r>
          </a:p>
          <a:p>
            <a:pPr lvl="4"/>
            <a:r>
              <a:rPr lang="en-US" sz="2400" dirty="0" smtClean="0"/>
              <a:t>2300 rpm for 1 inch diameter shaft</a:t>
            </a:r>
          </a:p>
          <a:p>
            <a:pPr lvl="4"/>
            <a:r>
              <a:rPr lang="en-US" sz="2400" dirty="0" smtClean="0"/>
              <a:t>1150 rpm for 2 inch diameter shaft</a:t>
            </a:r>
            <a:endParaRPr lang="en-US" sz="24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93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Rotary </a:t>
            </a:r>
            <a:r>
              <a:rPr lang="en-US" b="1" dirty="0" smtClean="0">
                <a:solidFill>
                  <a:srgbClr val="FF0000"/>
                </a:solidFill>
              </a:rPr>
              <a:t>Seals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8" y="1819139"/>
            <a:ext cx="10680852" cy="43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Lip Seals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58" y="1669089"/>
            <a:ext cx="8222971" cy="457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6518" y="2472743"/>
            <a:ext cx="28719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Lip seals work well in high speed low pressure rotating shafts</a:t>
            </a:r>
          </a:p>
        </p:txBody>
      </p:sp>
    </p:spTree>
    <p:extLst>
      <p:ext uri="{BB962C8B-B14F-4D97-AF65-F5344CB8AC3E}">
        <p14:creationId xmlns:p14="http://schemas.microsoft.com/office/powerpoint/2010/main" val="20902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240924"/>
            <a:ext cx="9877777" cy="388523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Ball and roller bearing protection</a:t>
            </a:r>
          </a:p>
          <a:p>
            <a:pPr lvl="1"/>
            <a:r>
              <a:rPr lang="en-US" sz="3400" dirty="0" smtClean="0"/>
              <a:t>As </a:t>
            </a:r>
            <a:r>
              <a:rPr lang="en-US" sz="3400" dirty="0"/>
              <a:t>little </a:t>
            </a:r>
            <a:r>
              <a:rPr lang="en-US" sz="3400" dirty="0" smtClean="0"/>
              <a:t>as 0.002</a:t>
            </a:r>
            <a:r>
              <a:rPr lang="en-US" sz="3400" dirty="0"/>
              <a:t>% water in </a:t>
            </a:r>
            <a:r>
              <a:rPr lang="en-US" sz="3400" dirty="0" smtClean="0"/>
              <a:t>lubrication </a:t>
            </a:r>
            <a:r>
              <a:rPr lang="en-US" sz="3400" dirty="0"/>
              <a:t>oil </a:t>
            </a:r>
            <a:r>
              <a:rPr lang="en-US" sz="3400" dirty="0" smtClean="0"/>
              <a:t>can </a:t>
            </a:r>
            <a:r>
              <a:rPr lang="en-US" sz="3400" dirty="0"/>
              <a:t>reduce </a:t>
            </a:r>
            <a:r>
              <a:rPr lang="en-US" sz="3400" dirty="0" smtClean="0"/>
              <a:t>ball bearing </a:t>
            </a:r>
            <a:r>
              <a:rPr lang="en-US" sz="3400" dirty="0"/>
              <a:t>life by </a:t>
            </a:r>
            <a:r>
              <a:rPr lang="en-US" sz="3400" dirty="0" smtClean="0"/>
              <a:t>50%</a:t>
            </a:r>
            <a:r>
              <a:rPr lang="fr-FR" sz="3400" dirty="0" smtClean="0"/>
              <a:t> </a:t>
            </a:r>
          </a:p>
          <a:p>
            <a:pPr lvl="1"/>
            <a:r>
              <a:rPr lang="fr-FR" sz="3400" dirty="0" smtClean="0"/>
              <a:t>Solid </a:t>
            </a:r>
            <a:r>
              <a:rPr lang="en-US" sz="3400" dirty="0" smtClean="0"/>
              <a:t>particles</a:t>
            </a:r>
            <a:r>
              <a:rPr lang="fr-FR" sz="3400" dirty="0" smtClean="0"/>
              <a:t> </a:t>
            </a:r>
            <a:r>
              <a:rPr lang="fr-FR" sz="3400" dirty="0"/>
              <a:t>cause </a:t>
            </a:r>
            <a:r>
              <a:rPr lang="en-US" sz="3400" dirty="0"/>
              <a:t>rapid</a:t>
            </a:r>
            <a:r>
              <a:rPr lang="fr-FR" sz="3400" dirty="0" smtClean="0"/>
              <a:t> </a:t>
            </a:r>
            <a:r>
              <a:rPr lang="en-US" sz="3400" dirty="0" smtClean="0"/>
              <a:t>damage </a:t>
            </a:r>
            <a:r>
              <a:rPr lang="en-US" sz="3400" dirty="0"/>
              <a:t>to the bearing </a:t>
            </a:r>
            <a:r>
              <a:rPr lang="en-US" sz="3400" dirty="0" smtClean="0"/>
              <a:t>races. 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 Application of Lip Seals</a:t>
            </a:r>
          </a:p>
        </p:txBody>
      </p:sp>
    </p:spTree>
    <p:extLst>
      <p:ext uri="{BB962C8B-B14F-4D97-AF65-F5344CB8AC3E}">
        <p14:creationId xmlns:p14="http://schemas.microsoft.com/office/powerpoint/2010/main" val="27522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O-Rings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99" y="2535330"/>
            <a:ext cx="6029901" cy="2586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99" y="2535330"/>
            <a:ext cx="5684319" cy="25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6" y="529263"/>
            <a:ext cx="8272714" cy="55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09" y="463850"/>
            <a:ext cx="8076248" cy="56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861" y="1430629"/>
            <a:ext cx="5606604" cy="4455016"/>
          </a:xfrm>
        </p:spPr>
        <p:txBody>
          <a:bodyPr>
            <a:noAutofit/>
          </a:bodyPr>
          <a:lstStyle/>
          <a:p>
            <a:r>
              <a:rPr lang="en-US" sz="2800" dirty="0"/>
              <a:t>The purpose of the spring is to provide </a:t>
            </a:r>
            <a:r>
              <a:rPr lang="en-US" sz="2800" dirty="0" smtClean="0"/>
              <a:t>a uniform </a:t>
            </a:r>
            <a:r>
              <a:rPr lang="en-US" sz="2800" dirty="0"/>
              <a:t>load </a:t>
            </a:r>
            <a:r>
              <a:rPr lang="en-US" sz="2800" dirty="0" smtClean="0"/>
              <a:t>on </a:t>
            </a:r>
            <a:r>
              <a:rPr lang="en-US" sz="2800" dirty="0"/>
              <a:t>the lip </a:t>
            </a:r>
            <a:r>
              <a:rPr lang="en-US" sz="2800" dirty="0" smtClean="0"/>
              <a:t> </a:t>
            </a:r>
          </a:p>
          <a:p>
            <a:endParaRPr lang="en-US" sz="2400" dirty="0"/>
          </a:p>
          <a:p>
            <a:r>
              <a:rPr lang="en-US" sz="2800" dirty="0" smtClean="0"/>
              <a:t>The </a:t>
            </a:r>
            <a:r>
              <a:rPr lang="en-US" sz="2800" dirty="0"/>
              <a:t>spring keeps the seal lip </a:t>
            </a:r>
            <a:r>
              <a:rPr lang="en-US" sz="2800" dirty="0" smtClean="0"/>
              <a:t>in contact </a:t>
            </a:r>
            <a:r>
              <a:rPr lang="en-US" sz="2800" dirty="0"/>
              <a:t>with the shaft during </a:t>
            </a:r>
            <a:r>
              <a:rPr lang="en-US" sz="2800" dirty="0" smtClean="0"/>
              <a:t>higher speeds and </a:t>
            </a:r>
            <a:r>
              <a:rPr lang="en-US" sz="2800" dirty="0"/>
              <a:t>also overcomes </a:t>
            </a:r>
            <a:r>
              <a:rPr lang="en-US" sz="2800" dirty="0" smtClean="0"/>
              <a:t>compression </a:t>
            </a:r>
            <a:r>
              <a:rPr lang="en-US" sz="2800" dirty="0"/>
              <a:t>set and wear </a:t>
            </a:r>
            <a:r>
              <a:rPr lang="en-US" sz="2800" dirty="0" smtClean="0"/>
              <a:t>of the </a:t>
            </a:r>
            <a:r>
              <a:rPr lang="en-US" sz="2800" dirty="0"/>
              <a:t>lip material. </a:t>
            </a:r>
            <a:endParaRPr lang="en-US" sz="2800" dirty="0" smtClean="0"/>
          </a:p>
          <a:p>
            <a:endParaRPr lang="en-US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4586" y="960663"/>
            <a:ext cx="5357611" cy="559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4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4722" y="4893971"/>
            <a:ext cx="10312320" cy="1493951"/>
          </a:xfrm>
        </p:spPr>
        <p:txBody>
          <a:bodyPr/>
          <a:lstStyle/>
          <a:p>
            <a:r>
              <a:rPr lang="en-US" dirty="0" smtClean="0"/>
              <a:t>There is </a:t>
            </a:r>
            <a:r>
              <a:rPr lang="en-US" dirty="0"/>
              <a:t>a tendency for liquids to be pumped from the low angle side towards the high angle side</a:t>
            </a:r>
            <a:r>
              <a:rPr lang="en-US" dirty="0" smtClean="0"/>
              <a:t>.  Underneath </a:t>
            </a:r>
            <a:r>
              <a:rPr lang="en-US" dirty="0"/>
              <a:t>the flattened area a thin fluid film is formed. Its thickness must be between 1 and 3 µm to avoid leakage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47" y="444320"/>
            <a:ext cx="7397049" cy="430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7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47" y="942450"/>
            <a:ext cx="7263684" cy="57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1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43189" y="1712891"/>
            <a:ext cx="5190185" cy="4082602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Primary </a:t>
            </a:r>
            <a:r>
              <a:rPr lang="en-US" sz="2800" dirty="0"/>
              <a:t>function is </a:t>
            </a:r>
            <a:r>
              <a:rPr lang="en-US" sz="2800" dirty="0" smtClean="0"/>
              <a:t>retention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Primary </a:t>
            </a:r>
            <a:r>
              <a:rPr lang="en-US" sz="2800" dirty="0"/>
              <a:t>function </a:t>
            </a:r>
            <a:r>
              <a:rPr lang="en-US" sz="2800" dirty="0" smtClean="0"/>
              <a:t>is exclusion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074" y="1223493"/>
            <a:ext cx="4691868" cy="498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3" y="2062973"/>
            <a:ext cx="5615187" cy="36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922" y="2277683"/>
            <a:ext cx="5741901" cy="32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8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39" y="2264075"/>
            <a:ext cx="5726357" cy="33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11" y="2318264"/>
            <a:ext cx="5135301" cy="32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2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266682"/>
            <a:ext cx="9877777" cy="385948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To minimize wear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dirty="0"/>
              <a:t>contact pressure should be as low as </a:t>
            </a:r>
            <a:r>
              <a:rPr lang="en-US" sz="2800" dirty="0" smtClean="0"/>
              <a:t>possible.   </a:t>
            </a:r>
          </a:p>
          <a:p>
            <a:pPr lvl="1"/>
            <a:r>
              <a:rPr lang="en-US" sz="2800" dirty="0" smtClean="0"/>
              <a:t>Shaft </a:t>
            </a:r>
            <a:r>
              <a:rPr lang="en-US" sz="2800" dirty="0"/>
              <a:t>surface should be smooth to 0.25- 0.5µm.</a:t>
            </a:r>
          </a:p>
          <a:p>
            <a:pPr lvl="1"/>
            <a:r>
              <a:rPr lang="en-US" sz="2800" dirty="0" smtClean="0"/>
              <a:t>There must be enough fluid to </a:t>
            </a:r>
            <a:r>
              <a:rPr lang="en-US" sz="2800" dirty="0"/>
              <a:t>form a hydrodynamic </a:t>
            </a:r>
            <a:r>
              <a:rPr lang="en-US" sz="2800" dirty="0" smtClean="0"/>
              <a:t>film</a:t>
            </a:r>
          </a:p>
          <a:p>
            <a:pPr lvl="1"/>
            <a:r>
              <a:rPr lang="en-US" sz="2800" dirty="0" smtClean="0"/>
              <a:t>Fluid </a:t>
            </a:r>
            <a:r>
              <a:rPr lang="en-US" sz="2800" dirty="0"/>
              <a:t>pressure </a:t>
            </a:r>
            <a:r>
              <a:rPr lang="en-US" sz="2800" dirty="0" smtClean="0"/>
              <a:t>must be low (0-3 </a:t>
            </a:r>
            <a:r>
              <a:rPr lang="en-US" sz="2800" dirty="0"/>
              <a:t>psi </a:t>
            </a:r>
            <a:r>
              <a:rPr lang="en-US" sz="2800" dirty="0" smtClean="0"/>
              <a:t>)</a:t>
            </a:r>
          </a:p>
          <a:p>
            <a:pPr lvl="1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Lip Seals</a:t>
            </a:r>
          </a:p>
        </p:txBody>
      </p:sp>
    </p:spTree>
    <p:extLst>
      <p:ext uri="{BB962C8B-B14F-4D97-AF65-F5344CB8AC3E}">
        <p14:creationId xmlns:p14="http://schemas.microsoft.com/office/powerpoint/2010/main" val="31892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6169" y="1410236"/>
            <a:ext cx="4470400" cy="573110"/>
          </a:xfrm>
        </p:spPr>
        <p:txBody>
          <a:bodyPr/>
          <a:lstStyle/>
          <a:p>
            <a:r>
              <a:rPr lang="en-US" b="1" dirty="0" smtClean="0"/>
              <a:t>V-Seals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7944" y="2678471"/>
            <a:ext cx="2904614" cy="256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54" y="2433773"/>
            <a:ext cx="5456403" cy="36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Nitrile (Buna-N)  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Variety of trade names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Copolymer of butadiene and acrylonitrile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Most widely used and economical elastomer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Temperature Range: Standard Compound: -40° to +257°F</a:t>
            </a:r>
          </a:p>
          <a:p>
            <a:pPr lvl="1"/>
            <a:r>
              <a:rPr lang="en-US" sz="2600" dirty="0">
                <a:latin typeface="Arial Rounded MT Bold" panose="020F0704030504030204" pitchFamily="34" charset="0"/>
              </a:rPr>
              <a:t>Hardness (Shore A): 40 to 90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Popular O-ring materials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16169" y="3117761"/>
            <a:ext cx="4470400" cy="19050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Speeds up to 5000 fps</a:t>
            </a:r>
          </a:p>
          <a:p>
            <a:r>
              <a:rPr lang="en-US" sz="3200" dirty="0" smtClean="0"/>
              <a:t>Pressures up to 150 psi</a:t>
            </a:r>
          </a:p>
          <a:p>
            <a:r>
              <a:rPr lang="en-US" sz="3200" dirty="0" smtClean="0"/>
              <a:t>Material: PTFE, graphite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0106" y="1616299"/>
            <a:ext cx="5168721" cy="753414"/>
          </a:xfrm>
        </p:spPr>
        <p:txBody>
          <a:bodyPr/>
          <a:lstStyle/>
          <a:p>
            <a:r>
              <a:rPr lang="en-US" b="1" dirty="0" smtClean="0"/>
              <a:t>Flexi-Lip Rotary Seals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8" y="1421490"/>
            <a:ext cx="5370489" cy="491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0" y="426653"/>
            <a:ext cx="7495503" cy="607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7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3" y="1455311"/>
            <a:ext cx="4940880" cy="320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88" y="1429553"/>
            <a:ext cx="5226827" cy="29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6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800188"/>
            <a:ext cx="8113690" cy="534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9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948079"/>
            <a:ext cx="3992451" cy="550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70" y="2257425"/>
            <a:ext cx="4460822" cy="397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0" y="1437337"/>
            <a:ext cx="3903918" cy="50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12" y="1297276"/>
            <a:ext cx="3889822" cy="256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44" y="3955669"/>
            <a:ext cx="3171758" cy="268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176530"/>
            <a:ext cx="9877777" cy="3949633"/>
          </a:xfrm>
        </p:spPr>
        <p:txBody>
          <a:bodyPr/>
          <a:lstStyle/>
          <a:p>
            <a:r>
              <a:rPr lang="en-US" sz="3600" dirty="0" smtClean="0"/>
              <a:t>Metallic seals go where polymers cannot</a:t>
            </a:r>
          </a:p>
          <a:p>
            <a:pPr lvl="1"/>
            <a:r>
              <a:rPr lang="en-US" sz="3200" dirty="0" smtClean="0"/>
              <a:t>High temperatures (Above 400 to 1800 Degree F)</a:t>
            </a:r>
          </a:p>
          <a:p>
            <a:pPr lvl="1"/>
            <a:r>
              <a:rPr lang="en-US" sz="3200" dirty="0" smtClean="0"/>
              <a:t>Cryogenic temperatures (</a:t>
            </a:r>
            <a:r>
              <a:rPr lang="en-US" sz="3200" dirty="0"/>
              <a:t>below </a:t>
            </a:r>
            <a:r>
              <a:rPr lang="en-US" sz="3200" dirty="0" smtClean="0"/>
              <a:t>−</a:t>
            </a:r>
            <a:r>
              <a:rPr lang="en-US" sz="3200" i="1" dirty="0"/>
              <a:t>238 °F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High pressures  (3000 psi to 60000 psi)</a:t>
            </a:r>
          </a:p>
          <a:p>
            <a:pPr lvl="1"/>
            <a:r>
              <a:rPr lang="en-US" sz="3200" dirty="0" smtClean="0"/>
              <a:t>High speeds</a:t>
            </a:r>
          </a:p>
          <a:p>
            <a:pPr lvl="1"/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Metallic Seals</a:t>
            </a:r>
          </a:p>
        </p:txBody>
      </p:sp>
    </p:spTree>
    <p:extLst>
      <p:ext uri="{BB962C8B-B14F-4D97-AF65-F5344CB8AC3E}">
        <p14:creationId xmlns:p14="http://schemas.microsoft.com/office/powerpoint/2010/main" val="6190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Seals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86" y="2892211"/>
            <a:ext cx="6630201" cy="349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2" y="1961950"/>
            <a:ext cx="3514296" cy="376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07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194258"/>
          </a:xfrm>
        </p:spPr>
        <p:txBody>
          <a:bodyPr/>
          <a:lstStyle/>
          <a:p>
            <a:r>
              <a:rPr lang="en-US" dirty="0" smtClean="0"/>
              <a:t>C-Ring and Energized C-Ring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1579427"/>
            <a:ext cx="5100034" cy="36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60" y="1385656"/>
            <a:ext cx="4189864" cy="285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43" y="4238482"/>
            <a:ext cx="5062003" cy="21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0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E-Ring and O-Ring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49" y="2391602"/>
            <a:ext cx="532139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37" y="2365822"/>
            <a:ext cx="53721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4142" y="2286000"/>
            <a:ext cx="10091397" cy="3676040"/>
          </a:xfrm>
        </p:spPr>
        <p:txBody>
          <a:bodyPr>
            <a:normAutofit lnSpcReduction="10000"/>
          </a:bodyPr>
          <a:lstStyle/>
          <a:p>
            <a:r>
              <a:rPr lang="en-US" sz="3100" dirty="0">
                <a:latin typeface="Arial Rounded MT Bold" panose="020F0704030504030204" pitchFamily="34" charset="0"/>
              </a:rPr>
              <a:t>Excellent resistance to </a:t>
            </a:r>
          </a:p>
          <a:p>
            <a:pPr lvl="1"/>
            <a:r>
              <a:rPr lang="en-US" sz="2800" dirty="0" smtClean="0"/>
              <a:t>petroleum-based </a:t>
            </a:r>
            <a:r>
              <a:rPr lang="en-US" sz="2800" dirty="0"/>
              <a:t>oils and </a:t>
            </a:r>
            <a:r>
              <a:rPr lang="en-US" sz="2800" dirty="0" smtClean="0"/>
              <a:t>fuels</a:t>
            </a:r>
          </a:p>
          <a:p>
            <a:pPr lvl="1"/>
            <a:r>
              <a:rPr lang="en-US" sz="2800" dirty="0" smtClean="0"/>
              <a:t>silicone greases</a:t>
            </a:r>
          </a:p>
          <a:p>
            <a:pPr lvl="1"/>
            <a:r>
              <a:rPr lang="en-US" sz="2800" dirty="0" smtClean="0"/>
              <a:t>hydraulic fluids</a:t>
            </a:r>
          </a:p>
          <a:p>
            <a:pPr lvl="1"/>
            <a:r>
              <a:rPr lang="en-US" sz="2800" dirty="0" smtClean="0"/>
              <a:t>water </a:t>
            </a:r>
            <a:r>
              <a:rPr lang="en-US" sz="2800" dirty="0"/>
              <a:t>and </a:t>
            </a:r>
            <a:r>
              <a:rPr lang="en-US" sz="2800" dirty="0" smtClean="0"/>
              <a:t>alcohol</a:t>
            </a:r>
            <a:endParaRPr lang="en-US" sz="3100" dirty="0">
              <a:latin typeface="Arial Rounded MT Bold" panose="020F0704030504030204" pitchFamily="34" charset="0"/>
            </a:endParaRPr>
          </a:p>
          <a:p>
            <a:r>
              <a:rPr lang="en-US" sz="3100" dirty="0">
                <a:latin typeface="Arial Rounded MT Bold" panose="020F0704030504030204" pitchFamily="34" charset="0"/>
              </a:rPr>
              <a:t>High tensile strength</a:t>
            </a:r>
          </a:p>
          <a:p>
            <a:r>
              <a:rPr lang="en-US" sz="3100" dirty="0">
                <a:latin typeface="Arial Rounded MT Bold" panose="020F0704030504030204" pitchFamily="34" charset="0"/>
              </a:rPr>
              <a:t>High abrasion resistance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9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Popular O-ring materials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Nitrile (Buna-N)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3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U-Ring and Metal Wire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3" y="2211298"/>
            <a:ext cx="528113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3" y="1846710"/>
            <a:ext cx="5662814" cy="401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111" y="2526638"/>
            <a:ext cx="5731889" cy="37893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Engine Piston Rings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1801" y="1957114"/>
            <a:ext cx="4953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 compression ring (1)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Second compression ring (2)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Oil scraper ring (3)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74900"/>
            <a:ext cx="4495448" cy="34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2757" y="2120900"/>
            <a:ext cx="9877777" cy="4005263"/>
          </a:xfrm>
        </p:spPr>
        <p:txBody>
          <a:bodyPr/>
          <a:lstStyle/>
          <a:p>
            <a:r>
              <a:rPr lang="en-US" sz="2800" dirty="0" smtClean="0"/>
              <a:t>Compression ring</a:t>
            </a:r>
          </a:p>
          <a:p>
            <a:pPr lvl="1"/>
            <a:r>
              <a:rPr lang="en-US" dirty="0" smtClean="0"/>
              <a:t>Seals the gases in the cylinder</a:t>
            </a:r>
          </a:p>
          <a:p>
            <a:pPr lvl="1"/>
            <a:r>
              <a:rPr lang="en-US" dirty="0" smtClean="0"/>
              <a:t>Gas pressure forces the ring against the cylinder wall</a:t>
            </a:r>
          </a:p>
          <a:p>
            <a:r>
              <a:rPr lang="en-US" sz="2800" dirty="0" smtClean="0"/>
              <a:t>Wiper ring (secondary compression ring)</a:t>
            </a:r>
          </a:p>
          <a:p>
            <a:pPr lvl="1"/>
            <a:r>
              <a:rPr lang="en-US" dirty="0" smtClean="0"/>
              <a:t>Seals the gases that escape the compression ring</a:t>
            </a:r>
          </a:p>
          <a:p>
            <a:pPr lvl="1"/>
            <a:r>
              <a:rPr lang="en-US" dirty="0" smtClean="0"/>
              <a:t>Wipes excess oil from cylinder wall</a:t>
            </a:r>
          </a:p>
          <a:p>
            <a:r>
              <a:rPr lang="en-US" sz="2800" dirty="0" smtClean="0"/>
              <a:t>Oil ring</a:t>
            </a:r>
          </a:p>
          <a:p>
            <a:pPr lvl="1"/>
            <a:r>
              <a:rPr lang="en-US" dirty="0" smtClean="0"/>
              <a:t>Made of two thin rails with slots</a:t>
            </a:r>
          </a:p>
          <a:p>
            <a:pPr lvl="1"/>
            <a:r>
              <a:rPr lang="en-US" dirty="0" smtClean="0"/>
              <a:t>Wipes excess oil from cylinder walls through port holes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Piston Rings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324" y="4960788"/>
            <a:ext cx="3027076" cy="15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Labyrinth Seals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83" y="1738480"/>
            <a:ext cx="7834044" cy="45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52" y="669743"/>
            <a:ext cx="8615967" cy="595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0304" y="1923534"/>
            <a:ext cx="2057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Labyrinth </a:t>
            </a:r>
            <a:r>
              <a:rPr lang="en-US" sz="3200" dirty="0" smtClean="0"/>
              <a:t>Seal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34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18" y="795449"/>
            <a:ext cx="7289443" cy="57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304" y="1898134"/>
            <a:ext cx="2057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Labyrinth </a:t>
            </a:r>
            <a:r>
              <a:rPr lang="en-US" sz="3200" dirty="0" smtClean="0"/>
              <a:t>Seal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0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575" y="740534"/>
            <a:ext cx="4917364" cy="49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2962" y="1932217"/>
            <a:ext cx="5096256" cy="199583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Mechanical Seals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5" y="2679410"/>
            <a:ext cx="52959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97760" y="5924034"/>
            <a:ext cx="3644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Rotating Elements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5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42" y="837127"/>
            <a:ext cx="8833676" cy="528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9908" y="2168770"/>
            <a:ext cx="10199077" cy="39573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sz="3100" dirty="0">
                <a:latin typeface="Arial Rounded MT Bold" panose="020F0704030504030204" pitchFamily="34" charset="0"/>
              </a:rPr>
              <a:t>Applications</a:t>
            </a:r>
          </a:p>
          <a:p>
            <a:pPr lvl="1"/>
            <a:r>
              <a:rPr lang="en-US" sz="2900" b="1" dirty="0"/>
              <a:t>Oil resistant applications</a:t>
            </a:r>
          </a:p>
          <a:p>
            <a:pPr lvl="1"/>
            <a:r>
              <a:rPr lang="en-US" sz="2900" b="1" dirty="0"/>
              <a:t>Low temperature </a:t>
            </a:r>
            <a:r>
              <a:rPr lang="en-US" sz="2900" b="1" dirty="0" smtClean="0"/>
              <a:t>uses </a:t>
            </a:r>
            <a:endParaRPr lang="en-US" sz="2900" b="1" dirty="0"/>
          </a:p>
          <a:p>
            <a:pPr lvl="1"/>
            <a:r>
              <a:rPr lang="en-US" sz="2900" b="1" dirty="0"/>
              <a:t>Off-road equipment</a:t>
            </a:r>
          </a:p>
          <a:p>
            <a:pPr lvl="1"/>
            <a:r>
              <a:rPr lang="en-US" sz="2900" b="1" dirty="0"/>
              <a:t>Automotive, marine, aircraft fuel systems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9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Popular O-ring materials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Nitrile (Buna-N)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8975</TotalTime>
  <Words>1304</Words>
  <Application>Microsoft Office PowerPoint</Application>
  <PresentationFormat>Widescreen</PresentationFormat>
  <Paragraphs>270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Arial Black</vt:lpstr>
      <vt:lpstr>Arial Rounded MT Bold</vt:lpstr>
      <vt:lpstr>Candara</vt:lpstr>
      <vt:lpstr>Symbol</vt:lpstr>
      <vt:lpstr>Waveform</vt:lpstr>
      <vt:lpstr>Design of O-Ring Seals </vt:lpstr>
      <vt:lpstr>Design of O-Ring Seals</vt:lpstr>
      <vt:lpstr>Why O-Rings?</vt:lpstr>
      <vt:lpstr>Why O-Rings?</vt:lpstr>
      <vt:lpstr>Limitations of O-rings</vt:lpstr>
      <vt:lpstr>O-Rings</vt:lpstr>
      <vt:lpstr>Popular O-ring materials</vt:lpstr>
      <vt:lpstr>Popular O-ring materials Nitrile (Buna-N)</vt:lpstr>
      <vt:lpstr>Popular O-ring materials Nitrile (Buna-N)</vt:lpstr>
      <vt:lpstr>Other O-ring Materials</vt:lpstr>
      <vt:lpstr>Other O-ring Materials</vt:lpstr>
      <vt:lpstr>Other O-ring Materials</vt:lpstr>
      <vt:lpstr>Other O-ring Materials</vt:lpstr>
      <vt:lpstr>PowerPoint Presentation</vt:lpstr>
      <vt:lpstr>PowerPoint Presentation</vt:lpstr>
      <vt:lpstr>PowerPoint Presentation</vt:lpstr>
      <vt:lpstr>O-Ring Seal Design</vt:lpstr>
      <vt:lpstr>O-ring Standards</vt:lpstr>
      <vt:lpstr>O-ring Search Tools</vt:lpstr>
      <vt:lpstr>PowerPoint Presentation</vt:lpstr>
      <vt:lpstr>O-Ring Hardness</vt:lpstr>
      <vt:lpstr>PowerPoint Presentation</vt:lpstr>
      <vt:lpstr>O-Ring Properties</vt:lpstr>
      <vt:lpstr>O-ring Seal Design</vt:lpstr>
      <vt:lpstr>Static Seals</vt:lpstr>
      <vt:lpstr>Static Seals</vt:lpstr>
      <vt:lpstr>Static Seals</vt:lpstr>
      <vt:lpstr>Dynamic Seals</vt:lpstr>
      <vt:lpstr>Dynamic Seals</vt:lpstr>
      <vt:lpstr>Dynamic Seals</vt:lpstr>
      <vt:lpstr>General Design Guidelines</vt:lpstr>
      <vt:lpstr>PowerPoint Presentation</vt:lpstr>
      <vt:lpstr>Design of Axial Seal</vt:lpstr>
      <vt:lpstr>PowerPoint Presentation</vt:lpstr>
      <vt:lpstr>Example Design</vt:lpstr>
      <vt:lpstr>Example Design</vt:lpstr>
      <vt:lpstr>Radial Seal</vt:lpstr>
      <vt:lpstr>Example Design</vt:lpstr>
      <vt:lpstr>Example Design</vt:lpstr>
      <vt:lpstr>PowerPoint Presentation</vt:lpstr>
      <vt:lpstr>PowerPoint Presentation</vt:lpstr>
      <vt:lpstr>PowerPoint Presentation</vt:lpstr>
      <vt:lpstr>PowerPoint Presentation</vt:lpstr>
      <vt:lpstr>Dynamic Seals</vt:lpstr>
      <vt:lpstr>Gland Design For Dynamic O-ring Seals</vt:lpstr>
      <vt:lpstr>Reciprocating Motion</vt:lpstr>
      <vt:lpstr>PowerPoint Presentation</vt:lpstr>
      <vt:lpstr>Floating O-Rings</vt:lpstr>
      <vt:lpstr>Alternatives to O-Rings U-cup Seals</vt:lpstr>
      <vt:lpstr>Alternatives to O-Rings  U-cup Seals</vt:lpstr>
      <vt:lpstr>Typical Applications</vt:lpstr>
      <vt:lpstr>Buffer Seal</vt:lpstr>
      <vt:lpstr>Rotary Seals</vt:lpstr>
      <vt:lpstr>Due to centrifugal force and Gough-Joule effect rotary O-rings are only installed in the housing not on the shaft</vt:lpstr>
      <vt:lpstr>Gough-Joule effect</vt:lpstr>
      <vt:lpstr>Rotary O-Ring Limitations</vt:lpstr>
      <vt:lpstr>Rotary Seals</vt:lpstr>
      <vt:lpstr>Lip Seals</vt:lpstr>
      <vt:lpstr>Main Application of Lip Seals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Lip Seals</vt:lpstr>
      <vt:lpstr>V-Seals</vt:lpstr>
      <vt:lpstr>Flexi-Lip Rotary Seals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Metallic Seals</vt:lpstr>
      <vt:lpstr>Metal Seals</vt:lpstr>
      <vt:lpstr>C-Ring and Energized C-Ring</vt:lpstr>
      <vt:lpstr>E-Ring and O-Ring</vt:lpstr>
      <vt:lpstr>U-Ring and Metal Wire</vt:lpstr>
      <vt:lpstr>Combustion Engine Piston Rings</vt:lpstr>
      <vt:lpstr>Piston Rings</vt:lpstr>
      <vt:lpstr>Labyrinth Seals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O-rings for Sealing</dc:title>
  <dc:creator>Far Etesami</dc:creator>
  <cp:lastModifiedBy>Far Etesami</cp:lastModifiedBy>
  <cp:revision>177</cp:revision>
  <dcterms:created xsi:type="dcterms:W3CDTF">2014-11-20T18:02:22Z</dcterms:created>
  <dcterms:modified xsi:type="dcterms:W3CDTF">2016-04-12T18:12:14Z</dcterms:modified>
</cp:coreProperties>
</file>