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447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57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986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4218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990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76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31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86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47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55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581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77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60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25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10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23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306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392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472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83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5869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149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895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8970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997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788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52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11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99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3470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167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19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099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79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816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4404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ctrTitle"/>
          </p:nvPr>
        </p:nvSpPr>
        <p:spPr>
          <a:xfrm>
            <a:off x="1877784" y="1135254"/>
            <a:ext cx="5176156" cy="9221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48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 AT OTTER CREST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subTitle" idx="1"/>
          </p:nvPr>
        </p:nvSpPr>
        <p:spPr>
          <a:xfrm>
            <a:off x="1534886" y="2977349"/>
            <a:ext cx="6361199" cy="15130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MEMBERS: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LEE HAN			 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OSMAN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KUCUK</a:t>
            </a:r>
            <a:b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KEVIN MURRAY		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ANDREY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VOLODKIN</a:t>
            </a:r>
            <a:b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NATALIE SHERWOO</a:t>
            </a:r>
            <a:r>
              <a:rPr lang="en" sz="1200" dirty="0">
                <a:solidFill>
                  <a:schemeClr val="lt1"/>
                </a:solidFill>
              </a:rPr>
              <a:t>d	 </a:t>
            </a:r>
            <a:r>
              <a:rPr lang="en" sz="1200" dirty="0" smtClean="0">
                <a:solidFill>
                  <a:schemeClr val="lt1"/>
                </a:solidFill>
              </a:rPr>
              <a:t>	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ABDULAZIZ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ALNASSAR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HUY TRAN			 </a:t>
            </a:r>
            <a:r>
              <a:rPr lang="en" sz="1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FACULTY </a:t>
            </a:r>
            <a:r>
              <a:rPr lang="en" sz="1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ADVISOR : DR. HUAFEN HU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HVAC SYSTEM	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Current System</a:t>
            </a:r>
            <a:r>
              <a:rPr lang="en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Baseboard</a:t>
            </a: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heating 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hot water heater</a:t>
            </a: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cental ventlation – A/C Units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Possible Upgrades 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Heat pump 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Boiler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Panel/Solar water heater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endParaRPr lang="en" sz="1800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636" y="1322953"/>
            <a:ext cx="3734509" cy="2887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ENERGY MODELING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Powerful Tool in building science 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Modeling before and after building changes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Account for weather patterns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Check System 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Modeling can verify assumptions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Can validate final solution for customer</a:t>
            </a:r>
          </a:p>
          <a:p>
            <a:pPr marL="45720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OBSTACLES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199" y="1200150"/>
            <a:ext cx="4496937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sz="1600" dirty="0"/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6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Owners </a:t>
            </a:r>
            <a:r>
              <a:rPr lang="en" sz="1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rights !</a:t>
            </a:r>
          </a:p>
          <a:p>
            <a:pPr marL="857250" lvl="1" indent="-285750">
              <a:lnSpc>
                <a:spcPct val="120000"/>
              </a:lnSpc>
              <a:buClr>
                <a:schemeClr val="lt1"/>
              </a:buClr>
              <a:buFont typeface="Arial" panose="020B0604020202020204" pitchFamily="34" charset="0"/>
              <a:buChar char="•"/>
            </a:pPr>
            <a:endParaRPr sz="1600" dirty="0">
              <a:solidFill>
                <a:schemeClr val="lt1"/>
              </a:solidFill>
            </a:endParaRPr>
          </a:p>
          <a:p>
            <a:pPr marL="114300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600" dirty="0" smtClean="0">
                <a:solidFill>
                  <a:schemeClr val="lt1"/>
                </a:solidFill>
              </a:rPr>
              <a:t>   The </a:t>
            </a:r>
            <a:r>
              <a:rPr lang="en" sz="1600" dirty="0">
                <a:solidFill>
                  <a:schemeClr val="lt1"/>
                </a:solidFill>
              </a:rPr>
              <a:t>cost of upgrades</a:t>
            </a:r>
          </a:p>
          <a:p>
            <a:pPr marL="857250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lt1"/>
                </a:solidFill>
              </a:rPr>
              <a:t>Large </a:t>
            </a:r>
            <a:r>
              <a:rPr lang="en" sz="1600" dirty="0" smtClean="0">
                <a:solidFill>
                  <a:schemeClr val="lt1"/>
                </a:solidFill>
              </a:rPr>
              <a:t>property</a:t>
            </a:r>
          </a:p>
          <a:p>
            <a:pPr marL="271462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750" dirty="0" smtClean="0">
                <a:solidFill>
                  <a:schemeClr val="lt1"/>
                </a:solidFill>
              </a:rPr>
              <a:t>Weather </a:t>
            </a:r>
          </a:p>
          <a:p>
            <a:pPr marL="857250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Effects </a:t>
            </a:r>
            <a:r>
              <a:rPr lang="en" sz="1600" dirty="0">
                <a:solidFill>
                  <a:schemeClr val="lt1"/>
                </a:solidFill>
              </a:rPr>
              <a:t>equipment selection and installation </a:t>
            </a:r>
            <a:endParaRPr lang="en" sz="1600" dirty="0" smtClean="0">
              <a:solidFill>
                <a:schemeClr val="lt1"/>
              </a:solidFill>
            </a:endParaRPr>
          </a:p>
          <a:p>
            <a:pPr marL="857250" lvl="1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lt1"/>
                </a:solidFill>
              </a:rPr>
              <a:t>High </a:t>
            </a:r>
            <a:r>
              <a:rPr lang="en" sz="1600" dirty="0">
                <a:solidFill>
                  <a:schemeClr val="lt1"/>
                </a:solidFill>
              </a:rPr>
              <a:t>salt </a:t>
            </a:r>
            <a:r>
              <a:rPr lang="en" sz="1600" dirty="0" smtClean="0">
                <a:solidFill>
                  <a:schemeClr val="lt1"/>
                </a:solidFill>
              </a:rPr>
              <a:t>corrosion</a:t>
            </a:r>
          </a:p>
          <a:p>
            <a:pPr marL="271462" indent="0">
              <a:lnSpc>
                <a:spcPct val="120000"/>
              </a:lnSpc>
              <a:buClr>
                <a:schemeClr val="lt1"/>
              </a:buClr>
              <a:buSzPct val="100000"/>
              <a:buNone/>
            </a:pPr>
            <a:r>
              <a:rPr lang="en" sz="1750" dirty="0" smtClean="0">
                <a:solidFill>
                  <a:schemeClr val="lt1"/>
                </a:solidFill>
              </a:rPr>
              <a:t>Time constant – Distance</a:t>
            </a:r>
            <a:endParaRPr lang="en" sz="1750" dirty="0">
              <a:solidFill>
                <a:schemeClr val="lt1"/>
              </a:solidFill>
            </a:endParaRPr>
          </a:p>
        </p:txBody>
      </p:sp>
      <p:pic>
        <p:nvPicPr>
          <p:cNvPr id="4098" name="Picture 2" descr="http://3.bp.blogspot.com/-0lzz2G34eow/Uzlv4379stI/AAAAAAAATr8/KLM7B0JJe48/s1600/Obstacl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6293" r="7725" b="11322"/>
          <a:stretch/>
        </p:blipFill>
        <p:spPr bwMode="auto">
          <a:xfrm>
            <a:off x="5861713" y="1365047"/>
            <a:ext cx="1958454" cy="26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PDS/DESIGN NARRATIVE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Baseline Energy Usage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Light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Heating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Water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Wall Insulation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Windows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Building Usage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CONCLUSION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640239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property </a:t>
            </a:r>
          </a:p>
          <a:p>
            <a:pPr marL="4000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Difference usages, Space to space varenice  </a:t>
            </a:r>
            <a:endParaRPr lang="en" sz="165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mission/goals</a:t>
            </a:r>
          </a:p>
          <a:p>
            <a:pPr marL="400050" indent="-285750">
              <a:lnSpc>
                <a:spcPct val="120000"/>
              </a:lnSpc>
              <a:buClr>
                <a:schemeClr val="lt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Annual Cost Reduction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Analysing the property systems</a:t>
            </a:r>
          </a:p>
          <a:p>
            <a:pPr marL="11430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PDS/Design Narrative 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975" y="1990770"/>
            <a:ext cx="1852875" cy="185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OBJECTIVE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117340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Background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Mission/Goal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Analysis background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PDS/Design Narrative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7783" y="747658"/>
            <a:ext cx="2833075" cy="173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8939" y="2689756"/>
            <a:ext cx="3037899" cy="15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PROPERTY BACKGROUND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1935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Property was b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uilt in 1972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 Acres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 Building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4 or 8 condo 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144 units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Timeshare ownership or hotel </a:t>
            </a:r>
          </a:p>
        </p:txBody>
      </p:sp>
      <p:pic>
        <p:nvPicPr>
          <p:cNvPr id="6" name="Picture 2" descr="https://happilyoregonafter.files.wordpress.com/2014/06/inn-at-otter-crest-ma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91" y="1262110"/>
            <a:ext cx="4003201" cy="297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804800" y="205975"/>
            <a:ext cx="4792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3200">
                <a:solidFill>
                  <a:schemeClr val="lt1"/>
                </a:solidFill>
              </a:rPr>
              <a:t>Mission/Goals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Our capstone mission is to perform an energy audit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 sz="1800">
                <a:solidFill>
                  <a:schemeClr val="lt1"/>
                </a:solidFill>
              </a:rPr>
              <a:t>Save annual cost for the owners 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Deliverables: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Reduce Annual Heating Cost by 20%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Current cost $150,000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Improve Building Performance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6 year back for any upgrades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804800" y="205975"/>
            <a:ext cx="4792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3200">
                <a:solidFill>
                  <a:schemeClr val="lt1"/>
                </a:solidFill>
              </a:rPr>
              <a:t>Customer Identification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519575" y="106337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Primary External Customer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Owners at IOC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Secondary External Customer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Visitor/Guest at IOC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Internal Customer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chemeClr val="lt1"/>
                </a:solidFill>
              </a:rPr>
              <a:t>Capstone class requirements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804800" y="205975"/>
            <a:ext cx="47921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3200">
                <a:solidFill>
                  <a:schemeClr val="lt1"/>
                </a:solidFill>
              </a:rPr>
              <a:t>Research  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519575" y="106337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lt1"/>
                </a:solidFill>
              </a:rPr>
              <a:t>Internal Research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</a:rPr>
              <a:t>Brainstorming 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>
                <a:solidFill>
                  <a:schemeClr val="lt1"/>
                </a:solidFill>
              </a:rPr>
              <a:t>Envelope </a:t>
            </a:r>
            <a:r>
              <a:rPr lang="en" sz="1400" dirty="0" smtClean="0">
                <a:solidFill>
                  <a:schemeClr val="lt1"/>
                </a:solidFill>
              </a:rPr>
              <a:t>analysis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Blower door test 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Window glaze </a:t>
            </a: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Submetering – individual electical load </a:t>
            </a:r>
            <a:endParaRPr lang="en" sz="1400" dirty="0">
              <a:solidFill>
                <a:schemeClr val="lt1"/>
              </a:solidFill>
            </a:endParaRP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lt1"/>
                </a:solidFill>
              </a:rPr>
              <a:t>External </a:t>
            </a:r>
            <a:r>
              <a:rPr lang="en" sz="1400" dirty="0" smtClean="0">
                <a:solidFill>
                  <a:schemeClr val="lt1"/>
                </a:solidFill>
              </a:rPr>
              <a:t>Research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LED light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Heat Pump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Solar water heater </a:t>
            </a: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chemeClr val="lt1"/>
                </a:solidFill>
              </a:rPr>
              <a:t>Low flow devices – Hot water</a:t>
            </a:r>
            <a:endParaRPr lang="en" sz="1800" dirty="0" smtClean="0">
              <a:solidFill>
                <a:schemeClr val="lt1"/>
              </a:solidFill>
            </a:endParaRPr>
          </a:p>
          <a:p>
            <a:pPr marR="0" lvl="0" algn="l" rtl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ANALYSIS BACKGROUND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Baseline Energy Analysis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Envolpe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HVAC System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Energy Modeling</a:t>
            </a:r>
          </a:p>
        </p:txBody>
      </p:sp>
      <p:pic>
        <p:nvPicPr>
          <p:cNvPr id="2050" name="Picture 2" descr="http://www.flir.com/uploadedImages/Thermography_USA/Products/E-Series/flir-e-series-bx-touchscreen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39" y="927638"/>
            <a:ext cx="2449442" cy="19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i4u.com/img/thermalimageoff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339" y="2995978"/>
            <a:ext cx="2449442" cy="19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insulationnw.com/wp-content/uploads/2011/06/home-energy-audit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71" y="1910441"/>
            <a:ext cx="2061057" cy="20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ENERGY ANALYSIS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31809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usage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Baseline model </a:t>
            </a:r>
            <a:r>
              <a:rPr lang="en" sz="1800" dirty="0" smtClean="0">
                <a:solidFill>
                  <a:schemeClr val="lt1"/>
                </a:solidFill>
              </a:rPr>
              <a:t>– compare savings</a:t>
            </a:r>
            <a:endParaRPr lang="en" sz="1800" dirty="0">
              <a:solidFill>
                <a:schemeClr val="lt1"/>
              </a:solidFill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Help with target </a:t>
            </a:r>
            <a:r>
              <a:rPr lang="en" sz="1800" dirty="0" smtClean="0">
                <a:solidFill>
                  <a:schemeClr val="lt1"/>
                </a:solidFill>
              </a:rPr>
              <a:t>reto-improvements</a:t>
            </a:r>
            <a:endParaRPr lang="en" sz="1800" dirty="0">
              <a:solidFill>
                <a:schemeClr val="lt1"/>
              </a:solidFill>
            </a:endParaRPr>
          </a:p>
          <a:p>
            <a:pPr marL="914400" marR="0" lvl="1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Better ideas for equipment selections/upgrades</a:t>
            </a:r>
          </a:p>
          <a:p>
            <a:pPr marL="0" marR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Understanding of behavior usage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When/what </a:t>
            </a:r>
            <a:r>
              <a:rPr lang="en" sz="1800" dirty="0" smtClean="0">
                <a:solidFill>
                  <a:schemeClr val="lt1"/>
                </a:solidFill>
              </a:rPr>
              <a:t>to </a:t>
            </a:r>
            <a:r>
              <a:rPr lang="en" sz="1800" dirty="0" smtClean="0">
                <a:solidFill>
                  <a:schemeClr val="lt1"/>
                </a:solidFill>
              </a:rPr>
              <a:t>turn </a:t>
            </a:r>
            <a:r>
              <a:rPr lang="en" sz="1800" dirty="0">
                <a:solidFill>
                  <a:schemeClr val="lt1"/>
                </a:solidFill>
              </a:rPr>
              <a:t>off 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lt1"/>
                </a:solidFill>
              </a:rPr>
              <a:t>Automate systems to reduce power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9009" y="1200150"/>
            <a:ext cx="2683450" cy="28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DA0002"/>
              </a:buClr>
              <a:buSzPct val="25000"/>
              <a:buFont typeface="Arial"/>
              <a:buNone/>
            </a:pPr>
            <a:r>
              <a:rPr lang="en" sz="2700" b="0" i="0" u="none" strike="noStrike" cap="none" baseline="0" dirty="0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</a:t>
            </a:r>
            <a:r>
              <a:rPr lang="en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lang="en" sz="32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NVELOPE </a:t>
            </a:r>
            <a:endParaRPr lang="en" sz="32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</a:rPr>
              <a:t>What effect the building envelop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Walls insulation (R-values)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Windows </a:t>
            </a: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(U-values)</a:t>
            </a: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Roof/Floor</a:t>
            </a:r>
            <a:endParaRPr lang="en" sz="18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sizing</a:t>
            </a:r>
          </a:p>
        </p:txBody>
      </p:sp>
      <p:pic>
        <p:nvPicPr>
          <p:cNvPr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775" y="1740089"/>
            <a:ext cx="3766350" cy="2557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315</Words>
  <Application>Microsoft Office PowerPoint</Application>
  <PresentationFormat>On-screen Show (16:9)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INN AT OTTER CREST</vt:lpstr>
      <vt:lpstr>   OBJECTIVE</vt:lpstr>
      <vt:lpstr> PROPERTY BACKGROUND</vt:lpstr>
      <vt:lpstr>   Mission/Goals</vt:lpstr>
      <vt:lpstr>   Customer Identification</vt:lpstr>
      <vt:lpstr>   Research  </vt:lpstr>
      <vt:lpstr>  ANALYSIS BACKGROUND</vt:lpstr>
      <vt:lpstr> ENERGY ANALYSIS</vt:lpstr>
      <vt:lpstr> BUILDING ENVELOPE </vt:lpstr>
      <vt:lpstr>  HVAC SYSTEM </vt:lpstr>
      <vt:lpstr>  ENERGY MODELING</vt:lpstr>
      <vt:lpstr>  OBSTACLES</vt:lpstr>
      <vt:lpstr>  PDS/DESIGN NARRATIVE</vt:lpstr>
      <vt:lpstr> CONCLUSION</vt:lpstr>
      <vt:lpstr>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 AT OTTER CREST</dc:title>
  <dc:creator>Abdulaziz Alnassar</dc:creator>
  <cp:lastModifiedBy>Abdulaziz Alnassar</cp:lastModifiedBy>
  <cp:revision>2</cp:revision>
  <dcterms:modified xsi:type="dcterms:W3CDTF">2015-01-19T21:17:38Z</dcterms:modified>
</cp:coreProperties>
</file>