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58" r:id="rId3"/>
    <p:sldId id="257" r:id="rId4"/>
    <p:sldId id="265" r:id="rId5"/>
    <p:sldId id="260" r:id="rId6"/>
    <p:sldId id="271" r:id="rId7"/>
    <p:sldId id="261" r:id="rId8"/>
    <p:sldId id="262" r:id="rId9"/>
    <p:sldId id="276" r:id="rId10"/>
    <p:sldId id="273" r:id="rId11"/>
    <p:sldId id="275" r:id="rId12"/>
    <p:sldId id="274" r:id="rId13"/>
    <p:sldId id="270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hensu\Home05\htra2\Downloads\15%20Minute%20by%20Day_Us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2014 KW Demand - Building H&amp;G</a:t>
            </a:r>
          </a:p>
        </c:rich>
      </c:tx>
      <c:layout>
        <c:manualLayout>
          <c:xMode val="edge"/>
          <c:yMode val="edge"/>
          <c:x val="0.19021522309711286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'Peak Demand History'!$A$2</c:f>
              <c:strCache>
                <c:ptCount val="1"/>
                <c:pt idx="0">
                  <c:v>MonthByYear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'Peak Demand History'!$C$2:$N$2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'Peak Demand History'!$C$4:$N$4</c:f>
              <c:numCache>
                <c:formatCode>General</c:formatCode>
                <c:ptCount val="12"/>
                <c:pt idx="0">
                  <c:v>46.4</c:v>
                </c:pt>
                <c:pt idx="1">
                  <c:v>54.08</c:v>
                </c:pt>
                <c:pt idx="2">
                  <c:v>45.12</c:v>
                </c:pt>
                <c:pt idx="3">
                  <c:v>41.92</c:v>
                </c:pt>
                <c:pt idx="4">
                  <c:v>44.48</c:v>
                </c:pt>
                <c:pt idx="5">
                  <c:v>43.2</c:v>
                </c:pt>
                <c:pt idx="6">
                  <c:v>38.4</c:v>
                </c:pt>
                <c:pt idx="7">
                  <c:v>28.48</c:v>
                </c:pt>
                <c:pt idx="8">
                  <c:v>40.32</c:v>
                </c:pt>
                <c:pt idx="9">
                  <c:v>33.92</c:v>
                </c:pt>
                <c:pt idx="10">
                  <c:v>46.72</c:v>
                </c:pt>
                <c:pt idx="11">
                  <c:v>46.08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028352"/>
        <c:axId val="393028744"/>
      </c:barChart>
      <c:catAx>
        <c:axId val="39302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28744"/>
        <c:crosses val="autoZero"/>
        <c:auto val="1"/>
        <c:lblAlgn val="ctr"/>
        <c:lblOffset val="100"/>
        <c:noMultiLvlLbl val="0"/>
      </c:catAx>
      <c:valAx>
        <c:axId val="39302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2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447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57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39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059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86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55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47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9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77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60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25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58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99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306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392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472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83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586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149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95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897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997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788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526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11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99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470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167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19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99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79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816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4404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1877784" y="1135254"/>
            <a:ext cx="5176156" cy="92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48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 AT OTTER CREST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1534886" y="2977349"/>
            <a:ext cx="6361199" cy="1513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 HAN			 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OSMAN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KUCUK</a:t>
            </a:r>
            <a:b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KEVIN MURRAY		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ANDREY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VOLODKIN</a:t>
            </a:r>
            <a:b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NATALIE SHERWOO</a:t>
            </a:r>
            <a:r>
              <a:rPr lang="en" sz="1200" dirty="0">
                <a:solidFill>
                  <a:schemeClr val="lt1"/>
                </a:solidFill>
              </a:rPr>
              <a:t>d	 </a:t>
            </a:r>
            <a:r>
              <a:rPr lang="en" sz="1200" dirty="0" smtClean="0">
                <a:solidFill>
                  <a:schemeClr val="lt1"/>
                </a:solidFill>
              </a:rPr>
              <a:t>	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ABDULAZIZ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ALNASSAR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HUY TRAN			 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FACULTY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ADVISOR : DR. HUAFEN HU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0" i="0" u="none" strike="noStrike" cap="none" baseline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r>
              <a:rPr lang="en" sz="3200" b="0" i="0" u="none" strike="noStrike" cap="none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schedule</a:t>
            </a:r>
            <a:endParaRPr lang="en" sz="3200" b="0" i="0" u="none" strike="noStrike" cap="none" baseline="0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193550"/>
            <a:ext cx="3765792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Highly diversified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Divided into 3 submodels based on hotel / resident ratio</a:t>
            </a:r>
          </a:p>
          <a:p>
            <a:pPr lvl="1">
              <a:lnSpc>
                <a:spcPct val="120000"/>
              </a:lnSpc>
            </a:pPr>
            <a:r>
              <a:rPr lang="en" sz="1650" dirty="0">
                <a:solidFill>
                  <a:schemeClr val="lt1"/>
                </a:solidFill>
              </a:rPr>
              <a:t>25% or less</a:t>
            </a:r>
          </a:p>
          <a:p>
            <a:pPr lvl="1">
              <a:lnSpc>
                <a:spcPct val="120000"/>
              </a:lnSpc>
            </a:pPr>
            <a:r>
              <a:rPr lang="en" sz="1650" dirty="0">
                <a:solidFill>
                  <a:schemeClr val="lt1"/>
                </a:solidFill>
              </a:rPr>
              <a:t>Between 25% and 50%</a:t>
            </a:r>
          </a:p>
          <a:p>
            <a:pPr lvl="1">
              <a:lnSpc>
                <a:spcPct val="120000"/>
              </a:lnSpc>
            </a:pPr>
            <a:r>
              <a:rPr lang="en" sz="1650" dirty="0">
                <a:solidFill>
                  <a:schemeClr val="lt1"/>
                </a:solidFill>
              </a:rPr>
              <a:t>75% or </a:t>
            </a:r>
            <a:r>
              <a:rPr lang="en" sz="1650" dirty="0" smtClean="0">
                <a:solidFill>
                  <a:schemeClr val="lt1"/>
                </a:solidFill>
              </a:rPr>
              <a:t>more</a:t>
            </a:r>
            <a:endParaRPr lang="en" sz="1600" dirty="0" smtClean="0">
              <a:solidFill>
                <a:schemeClr val="l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Different occupancy schedules for each submodel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Same occupancy schedule for buildings within a submodel</a:t>
            </a:r>
            <a:endParaRPr lang="en" sz="1650" dirty="0" smtClean="0">
              <a:solidFill>
                <a:schemeClr val="lt1"/>
              </a:solidFill>
            </a:endParaRPr>
          </a:p>
          <a:p>
            <a:pPr lvl="1">
              <a:lnSpc>
                <a:spcPct val="120000"/>
              </a:lnSpc>
            </a:pPr>
            <a:endParaRPr lang="en" sz="1650" dirty="0" smtClean="0">
              <a:solidFill>
                <a:schemeClr val="lt1"/>
              </a:solidFill>
            </a:endParaRPr>
          </a:p>
          <a:p>
            <a:pPr lvl="1">
              <a:lnSpc>
                <a:spcPct val="120000"/>
              </a:lnSpc>
            </a:pPr>
            <a:endParaRPr lang="en" sz="1650" dirty="0" smtClean="0">
              <a:solidFill>
                <a:schemeClr val="lt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890173"/>
          <a:ext cx="4257675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4257665" imgH="4029152" progId="Excel.Sheet.12">
                  <p:embed/>
                </p:oleObj>
              </mc:Choice>
              <mc:Fallback>
                <p:oleObj name="Worksheet" r:id="rId4" imgW="4257665" imgH="4029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890173"/>
                        <a:ext cx="4257675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7659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0" i="0" u="none" strike="noStrike" cap="none" baseline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ENERGY ANALYSIS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31809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Inverse Modeling</a:t>
            </a:r>
          </a:p>
          <a:p>
            <a:pPr marL="700088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400" dirty="0">
                <a:solidFill>
                  <a:schemeClr val="lt1"/>
                </a:solidFill>
              </a:rPr>
              <a:t>Monthly Temp. vs Kwh </a:t>
            </a:r>
            <a:r>
              <a:rPr lang="en" sz="1400" dirty="0" smtClean="0">
                <a:solidFill>
                  <a:schemeClr val="lt1"/>
                </a:solidFill>
              </a:rPr>
              <a:t>billed</a:t>
            </a:r>
            <a:endParaRPr lang="en" sz="1250" dirty="0" smtClean="0">
              <a:solidFill>
                <a:schemeClr val="lt1"/>
              </a:solidFill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EZ Sim</a:t>
            </a:r>
          </a:p>
          <a:p>
            <a:pPr marL="700088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200" dirty="0" smtClean="0">
                <a:solidFill>
                  <a:schemeClr val="lt1"/>
                </a:solidFill>
              </a:rPr>
              <a:t>Best </a:t>
            </a:r>
            <a:r>
              <a:rPr lang="en" sz="1200" dirty="0">
                <a:solidFill>
                  <a:schemeClr val="lt1"/>
                </a:solidFill>
              </a:rPr>
              <a:t>R-squared value</a:t>
            </a:r>
          </a:p>
          <a:p>
            <a:pPr marL="700088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lt1"/>
                </a:solidFill>
              </a:rPr>
              <a:t>Match Predicted electricity to actual</a:t>
            </a:r>
          </a:p>
          <a:p>
            <a:pPr marL="700088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lt1"/>
                </a:solidFill>
              </a:rPr>
              <a:t>Manually </a:t>
            </a:r>
            <a:r>
              <a:rPr lang="en" sz="1200" dirty="0" smtClean="0">
                <a:solidFill>
                  <a:schemeClr val="lt1"/>
                </a:solidFill>
              </a:rPr>
              <a:t>adjusting factors.</a:t>
            </a:r>
            <a:endParaRPr lang="en" sz="1200" dirty="0">
              <a:solidFill>
                <a:schemeClr val="lt1"/>
              </a:solidFill>
            </a:endParaRPr>
          </a:p>
          <a:p>
            <a:pPr marL="700088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lt1"/>
                </a:solidFill>
              </a:rPr>
              <a:t>Not recommended by our </a:t>
            </a:r>
            <a:r>
              <a:rPr lang="en" sz="1200" dirty="0" smtClean="0">
                <a:solidFill>
                  <a:schemeClr val="lt1"/>
                </a:solidFill>
              </a:rPr>
              <a:t>advisor</a:t>
            </a:r>
          </a:p>
          <a:p>
            <a:pPr marL="414338" lvl="1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endParaRPr lang="en" sz="1250" dirty="0" smtClean="0">
              <a:solidFill>
                <a:schemeClr val="lt1"/>
              </a:solidFill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First View</a:t>
            </a:r>
          </a:p>
          <a:p>
            <a:pPr marL="700088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1250" dirty="0" smtClean="0">
                <a:solidFill>
                  <a:schemeClr val="lt1"/>
                </a:solidFill>
              </a:rPr>
              <a:t>Automatically adjusted</a:t>
            </a:r>
          </a:p>
          <a:p>
            <a:pPr marL="414338" lvl="1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endParaRPr lang="en" sz="1400" dirty="0">
              <a:solidFill>
                <a:schemeClr val="lt1"/>
              </a:solidFill>
            </a:endParaRPr>
          </a:p>
          <a:p>
            <a:pPr marL="414338" lvl="1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endParaRPr lang="en" sz="1400" dirty="0" smtClean="0">
              <a:solidFill>
                <a:schemeClr val="lt1"/>
              </a:solidFill>
            </a:endParaRPr>
          </a:p>
          <a:p>
            <a:pPr marL="700088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endParaRPr lang="en" sz="1650" dirty="0" smtClean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89" y="0"/>
            <a:ext cx="4641411" cy="2503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90" y="2568967"/>
            <a:ext cx="4641410" cy="25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2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2700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Electricity Rate</a:t>
            </a:r>
            <a:endParaRPr lang="en" sz="3200" b="0" i="0" u="none" strike="noStrike" cap="none" baseline="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193550"/>
            <a:ext cx="3754073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Current: PUD rate schedule 200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1600" dirty="0" smtClean="0">
                <a:solidFill>
                  <a:schemeClr val="lt1"/>
                </a:solidFill>
              </a:rPr>
              <a:t>Charge demand (KW) and consumption (KWH)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" sz="1600" dirty="0" smtClean="0">
              <a:solidFill>
                <a:schemeClr val="l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Thresh hold 31 KW</a:t>
            </a:r>
          </a:p>
          <a:p>
            <a:pPr marL="0" indent="0">
              <a:lnSpc>
                <a:spcPct val="120000"/>
              </a:lnSpc>
              <a:buNone/>
            </a:pPr>
            <a:endParaRPr lang="en" sz="1600" dirty="0" smtClean="0">
              <a:solidFill>
                <a:schemeClr val="l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Target: Schedule 190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1600" dirty="0">
                <a:solidFill>
                  <a:schemeClr val="lt1"/>
                </a:solidFill>
              </a:rPr>
              <a:t>No demand charge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1600" dirty="0">
                <a:solidFill>
                  <a:schemeClr val="lt1"/>
                </a:solidFill>
              </a:rPr>
              <a:t>Lower KWH charge for the 1</a:t>
            </a:r>
            <a:r>
              <a:rPr lang="en" sz="1600" baseline="30000" dirty="0">
                <a:solidFill>
                  <a:schemeClr val="lt1"/>
                </a:solidFill>
              </a:rPr>
              <a:t>st</a:t>
            </a:r>
            <a:r>
              <a:rPr lang="en" sz="1600" dirty="0">
                <a:solidFill>
                  <a:schemeClr val="lt1"/>
                </a:solidFill>
              </a:rPr>
              <a:t> 5,000 KWH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" sz="1800" dirty="0" smtClean="0">
              <a:solidFill>
                <a:schemeClr val="l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" sz="1650" dirty="0" smtClean="0">
              <a:solidFill>
                <a:schemeClr val="l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" sz="1650" dirty="0">
              <a:solidFill>
                <a:schemeClr val="l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" sz="1650" dirty="0">
              <a:solidFill>
                <a:schemeClr val="lt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320330" y="11935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6232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975" y="1990770"/>
            <a:ext cx="1852875" cy="185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lang="en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063378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" sz="1800" dirty="0" smtClean="0">
                <a:solidFill>
                  <a:schemeClr val="lt1"/>
                </a:solidFill>
              </a:rPr>
              <a:t>The Inn at Otter Crest is a resort hotel with privately owned condo units on the Oregon coast. It was constructed 1974.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lt1"/>
                </a:solidFill>
              </a:rPr>
              <a:t> </a:t>
            </a:r>
            <a:endParaRPr lang="en" sz="1800" dirty="0" smtClean="0">
              <a:solidFill>
                <a:schemeClr val="lt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" sz="1800" dirty="0" smtClean="0">
                <a:solidFill>
                  <a:schemeClr val="lt1"/>
                </a:solidFill>
              </a:rPr>
              <a:t>27 builings, 4 to 8 condo units per building, 144 condo units total. Each condo can be split into 2 hotel units</a:t>
            </a:r>
            <a:endParaRPr lang="en" sz="18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" sz="1800" dirty="0" smtClean="0">
                <a:solidFill>
                  <a:schemeClr val="lt1"/>
                </a:solidFill>
              </a:rPr>
              <a:t>71 domestic water heaters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" sz="1800" dirty="0" smtClean="0">
              <a:solidFill>
                <a:schemeClr val="lt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" sz="1800" dirty="0" smtClean="0">
                <a:solidFill>
                  <a:schemeClr val="lt1"/>
                </a:solidFill>
              </a:rPr>
              <a:t>454 exterior light fixtures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" sz="1800" dirty="0">
              <a:solidFill>
                <a:schemeClr val="lt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" sz="1800" dirty="0" smtClean="0">
                <a:solidFill>
                  <a:schemeClr val="lt1"/>
                </a:solidFill>
              </a:rPr>
              <a:t>Natural gas is not available</a:t>
            </a:r>
            <a:endParaRPr lang="en" sz="1800" dirty="0" smtClean="0">
              <a:solidFill>
                <a:schemeClr val="lt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" sz="1800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2561359"/>
            <a:ext cx="3476625" cy="2457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17340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-777"/>
            <a:ext cx="8229600" cy="8574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1004170"/>
            <a:ext cx="6968836" cy="40641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Energy Saving </a:t>
            </a:r>
            <a:r>
              <a:rPr lang="e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easures</a:t>
            </a:r>
            <a:endParaRPr lang="en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- Water heaters are being replaced at a rate of 4 per year. </a:t>
            </a: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 out of 71 water heaters have been replaced thus far.</a:t>
            </a: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endParaRPr lang="e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- Removed 3 of 4 heating element </a:t>
            </a: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fuses from each water heater.</a:t>
            </a: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endParaRPr lang="e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- Windows replaced in 2009</a:t>
            </a: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endParaRPr lang="e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- All exterior lights are CFL</a:t>
            </a: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endParaRPr lang="e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15" y="2133600"/>
            <a:ext cx="2792248" cy="279224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804800" y="205975"/>
            <a:ext cx="47921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244699" y="1063375"/>
            <a:ext cx="4957475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lt1"/>
                </a:solidFill>
              </a:rPr>
              <a:t>Natural gas is not available to the property</a:t>
            </a:r>
            <a:endParaRPr lang="en" sz="18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b="1" dirty="0" smtClean="0">
                <a:solidFill>
                  <a:schemeClr val="lt1"/>
                </a:solidFill>
              </a:rPr>
              <a:t>-</a:t>
            </a:r>
            <a:r>
              <a:rPr lang="en" sz="1800" dirty="0" smtClean="0">
                <a:solidFill>
                  <a:schemeClr val="lt1"/>
                </a:solidFill>
              </a:rPr>
              <a:t> </a:t>
            </a:r>
            <a:r>
              <a:rPr lang="en" sz="1800" dirty="0" smtClean="0">
                <a:solidFill>
                  <a:schemeClr val="lt1"/>
                </a:solidFill>
              </a:rPr>
              <a:t>Curretly use baseboard </a:t>
            </a:r>
            <a:r>
              <a:rPr lang="en" sz="1800" dirty="0" smtClean="0">
                <a:solidFill>
                  <a:schemeClr val="lt1"/>
                </a:solidFill>
              </a:rPr>
              <a:t>and in-wall </a:t>
            </a:r>
            <a:r>
              <a:rPr lang="en" sz="1800" dirty="0" smtClean="0">
                <a:solidFill>
                  <a:schemeClr val="lt1"/>
                </a:solidFill>
              </a:rPr>
              <a:t>	resistance convection </a:t>
            </a:r>
            <a:r>
              <a:rPr lang="en" sz="1800" dirty="0" smtClean="0">
                <a:solidFill>
                  <a:schemeClr val="lt1"/>
                </a:solidFill>
              </a:rPr>
              <a:t>heaters.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b="1" dirty="0" smtClean="0">
                <a:solidFill>
                  <a:schemeClr val="lt1"/>
                </a:solidFill>
              </a:rPr>
              <a:t>- </a:t>
            </a:r>
            <a:r>
              <a:rPr lang="en" sz="1800" dirty="0" smtClean="0">
                <a:solidFill>
                  <a:schemeClr val="lt1"/>
                </a:solidFill>
              </a:rPr>
              <a:t>Baseboard heaters are thermostat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dirty="0" smtClean="0">
                <a:solidFill>
                  <a:schemeClr val="lt1"/>
                </a:solidFill>
              </a:rPr>
              <a:t>controlled and the in-wall heaters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dirty="0" smtClean="0">
                <a:solidFill>
                  <a:schemeClr val="lt1"/>
                </a:solidFill>
              </a:rPr>
              <a:t>are locally controlled.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b="1" dirty="0">
                <a:solidFill>
                  <a:schemeClr val="lt1"/>
                </a:solidFill>
              </a:rPr>
              <a:t>-</a:t>
            </a:r>
            <a:r>
              <a:rPr lang="en" sz="1800" dirty="0">
                <a:solidFill>
                  <a:schemeClr val="lt1"/>
                </a:solidFill>
              </a:rPr>
              <a:t> No central HVAC </a:t>
            </a:r>
            <a:r>
              <a:rPr lang="en" sz="1800" dirty="0" smtClean="0">
                <a:solidFill>
                  <a:schemeClr val="lt1"/>
                </a:solidFill>
              </a:rPr>
              <a:t>system.	</a:t>
            </a:r>
            <a:endParaRPr lang="en" sz="18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>
              <a:solidFill>
                <a:schemeClr val="lt1"/>
              </a:solidFill>
            </a:endParaRPr>
          </a:p>
        </p:txBody>
      </p:sp>
      <p:sp>
        <p:nvSpPr>
          <p:cNvPr id="4" name="Shape 254"/>
          <p:cNvSpPr txBox="1">
            <a:spLocks/>
          </p:cNvSpPr>
          <p:nvPr/>
        </p:nvSpPr>
        <p:spPr>
          <a:xfrm>
            <a:off x="943346" y="165390"/>
            <a:ext cx="4792199" cy="8574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>
            <a:lvl1pPr algn="l" defTabSz="342900" rtl="0" eaLnBrk="1" latinLnBrk="0" hangingPunct="1">
              <a:spcBef>
                <a:spcPts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dirty="0" smtClean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>
              <a:lnSpc>
                <a:spcPct val="90000"/>
              </a:lnSpc>
              <a:buClr>
                <a:srgbClr val="DA0002"/>
              </a:buClr>
              <a:buSzPct val="25000"/>
              <a:buFont typeface="Arial"/>
              <a:buNone/>
            </a:pPr>
            <a:r>
              <a:rPr lang="en" sz="3200" dirty="0" smtClean="0">
                <a:solidFill>
                  <a:schemeClr val="lt1"/>
                </a:solidFill>
              </a:rPr>
              <a:t>Heating System</a:t>
            </a:r>
            <a:endParaRPr lang="en" sz="3200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74" y="1348615"/>
            <a:ext cx="3156215" cy="1477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74" y="3110858"/>
            <a:ext cx="3156215" cy="1635268"/>
          </a:xfrm>
          <a:prstGeom prst="rect">
            <a:avLst/>
          </a:prstGeom>
        </p:spPr>
      </p:pic>
      <p:sp>
        <p:nvSpPr>
          <p:cNvPr id="7" name="Shape 254"/>
          <p:cNvSpPr txBox="1">
            <a:spLocks/>
          </p:cNvSpPr>
          <p:nvPr/>
        </p:nvSpPr>
        <p:spPr>
          <a:xfrm>
            <a:off x="5644285" y="1063375"/>
            <a:ext cx="2271992" cy="272697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>
            <a:lvl1pPr algn="l" defTabSz="342900" rtl="0" eaLnBrk="1" latinLnBrk="0" hangingPunct="1">
              <a:spcBef>
                <a:spcPts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dirty="0" smtClean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Baseboard heater</a:t>
            </a:r>
            <a:endParaRPr lang="en" sz="2700" dirty="0" smtClean="0">
              <a:solidFill>
                <a:srgbClr val="DA00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54"/>
          <p:cNvSpPr txBox="1">
            <a:spLocks/>
          </p:cNvSpPr>
          <p:nvPr/>
        </p:nvSpPr>
        <p:spPr>
          <a:xfrm>
            <a:off x="5735545" y="2856185"/>
            <a:ext cx="2271992" cy="31328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>
            <a:lvl1pPr algn="l" defTabSz="342900" rtl="0" eaLnBrk="1" latinLnBrk="0" hangingPunct="1">
              <a:spcBef>
                <a:spcPts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rtl="0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dirty="0" smtClean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In-wall</a:t>
            </a:r>
            <a:r>
              <a:rPr lang="en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heater</a:t>
            </a:r>
            <a:endParaRPr lang="en" sz="2700" dirty="0" smtClean="0">
              <a:solidFill>
                <a:srgbClr val="DA000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" sz="1600" dirty="0" smtClean="0">
                <a:solidFill>
                  <a:schemeClr val="lt1"/>
                </a:solidFill>
              </a:rPr>
              <a:t>Potential future replacement: air source,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" sz="1600" dirty="0" smtClean="0">
                <a:solidFill>
                  <a:schemeClr val="lt1"/>
                </a:solidFill>
              </a:rPr>
              <a:t>multi-zone heat pump</a:t>
            </a:r>
          </a:p>
          <a:p>
            <a:pPr marL="0" lvl="0" indent="0">
              <a:lnSpc>
                <a:spcPct val="120000"/>
              </a:lnSpc>
              <a:buNone/>
            </a:pPr>
            <a:endParaRPr lang="en" sz="1600" dirty="0">
              <a:solidFill>
                <a:schemeClr val="lt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" sz="1600" dirty="0" smtClean="0">
                <a:solidFill>
                  <a:schemeClr val="lt1"/>
                </a:solidFill>
              </a:rPr>
              <a:t>	- Vapor compression refridgeration cycle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" sz="1600" dirty="0">
                <a:solidFill>
                  <a:schemeClr val="lt1"/>
                </a:solidFill>
              </a:rPr>
              <a:t>	</a:t>
            </a:r>
            <a:r>
              <a:rPr lang="en" sz="1600" dirty="0" smtClean="0">
                <a:solidFill>
                  <a:schemeClr val="lt1"/>
                </a:solidFill>
              </a:rPr>
              <a:t>operating in reverse, moves low grade heat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" sz="1600" dirty="0">
                <a:solidFill>
                  <a:schemeClr val="lt1"/>
                </a:solidFill>
              </a:rPr>
              <a:t>	</a:t>
            </a:r>
            <a:r>
              <a:rPr lang="en" sz="1600" dirty="0" smtClean="0">
                <a:solidFill>
                  <a:schemeClr val="lt1"/>
                </a:solidFill>
              </a:rPr>
              <a:t>from outdoors to indoors</a:t>
            </a:r>
          </a:p>
          <a:p>
            <a:pPr marL="0" lvl="0" indent="0">
              <a:lnSpc>
                <a:spcPct val="120000"/>
              </a:lnSpc>
              <a:buNone/>
            </a:pPr>
            <a:endParaRPr lang="en" sz="1600" dirty="0" smtClean="0">
              <a:solidFill>
                <a:schemeClr val="lt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" sz="1600" dirty="0">
                <a:solidFill>
                  <a:schemeClr val="lt1"/>
                </a:solidFill>
              </a:rPr>
              <a:t>	</a:t>
            </a:r>
            <a:r>
              <a:rPr lang="en" sz="1600" dirty="0" smtClean="0">
                <a:solidFill>
                  <a:schemeClr val="lt1"/>
                </a:solidFill>
              </a:rPr>
              <a:t>- Potential to reduce electrical energy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" sz="1600" dirty="0">
                <a:solidFill>
                  <a:schemeClr val="lt1"/>
                </a:solidFill>
              </a:rPr>
              <a:t>	</a:t>
            </a:r>
            <a:r>
              <a:rPr lang="en" sz="1600" dirty="0" smtClean="0">
                <a:solidFill>
                  <a:schemeClr val="lt1"/>
                </a:solidFill>
              </a:rPr>
              <a:t>used for space heating by half. </a:t>
            </a:r>
          </a:p>
          <a:p>
            <a:pPr marL="0" lvl="0" indent="0">
              <a:lnSpc>
                <a:spcPct val="120000"/>
              </a:lnSpc>
              <a:buNone/>
            </a:pPr>
            <a:endParaRPr lang="en" sz="1600" dirty="0" smtClean="0">
              <a:solidFill>
                <a:schemeClr val="lt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" sz="1600" dirty="0">
                <a:solidFill>
                  <a:schemeClr val="lt1"/>
                </a:solidFill>
              </a:rPr>
              <a:t>	</a:t>
            </a:r>
            <a:r>
              <a:rPr lang="en" sz="1600" dirty="0" smtClean="0">
                <a:solidFill>
                  <a:schemeClr val="lt1"/>
                </a:solidFill>
              </a:rPr>
              <a:t>- Most efficient in mild climates, such as the Oregon coast.</a:t>
            </a:r>
          </a:p>
          <a:p>
            <a:pPr marL="0" lvl="0" indent="0">
              <a:lnSpc>
                <a:spcPct val="120000"/>
              </a:lnSpc>
              <a:buNone/>
            </a:pPr>
            <a:endParaRPr lang="en" sz="1600" dirty="0">
              <a:solidFill>
                <a:schemeClr val="lt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" sz="1600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92" y="1063378"/>
            <a:ext cx="3464553" cy="29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804800" y="205975"/>
            <a:ext cx="6330291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3200" dirty="0" smtClean="0">
                <a:solidFill>
                  <a:schemeClr val="lt1"/>
                </a:solidFill>
              </a:rPr>
              <a:t>Exterior </a:t>
            </a:r>
            <a:r>
              <a:rPr lang="en" sz="3200" dirty="0" smtClean="0">
                <a:solidFill>
                  <a:schemeClr val="lt1"/>
                </a:solidFill>
              </a:rPr>
              <a:t>lighting </a:t>
            </a:r>
            <a:r>
              <a:rPr lang="en" sz="3200" dirty="0" smtClean="0">
                <a:solidFill>
                  <a:schemeClr val="lt1"/>
                </a:solidFill>
              </a:rPr>
              <a:t>Replacement</a:t>
            </a:r>
            <a:endParaRPr lang="en" sz="3200" dirty="0">
              <a:solidFill>
                <a:schemeClr val="lt1"/>
              </a:solidFill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519575" y="1063375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lt1"/>
                </a:solidFill>
              </a:rPr>
              <a:t>	- 454 exterior pathway and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dirty="0" smtClean="0">
                <a:solidFill>
                  <a:schemeClr val="lt1"/>
                </a:solidFill>
              </a:rPr>
              <a:t>building light fixtures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dirty="0" smtClean="0">
                <a:solidFill>
                  <a:schemeClr val="lt1"/>
                </a:solidFill>
              </a:rPr>
              <a:t>- Currently using CFL and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dirty="0" smtClean="0">
                <a:solidFill>
                  <a:schemeClr val="lt1"/>
                </a:solidFill>
              </a:rPr>
              <a:t>replacing 3 lights/week. CFLs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h</a:t>
            </a:r>
            <a:r>
              <a:rPr lang="en" sz="1800" dirty="0" smtClean="0">
                <a:solidFill>
                  <a:schemeClr val="lt1"/>
                </a:solidFill>
              </a:rPr>
              <a:t>ave a ~6 to10 x10</a:t>
            </a:r>
            <a:r>
              <a:rPr lang="en" sz="1800" baseline="30000" dirty="0" smtClean="0">
                <a:solidFill>
                  <a:schemeClr val="lt1"/>
                </a:solidFill>
              </a:rPr>
              <a:t>^</a:t>
            </a:r>
            <a:r>
              <a:rPr lang="en" sz="1800" dirty="0" smtClean="0">
                <a:solidFill>
                  <a:schemeClr val="lt1"/>
                </a:solidFill>
              </a:rPr>
              <a:t>3 hour life.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dirty="0" smtClean="0">
                <a:solidFill>
                  <a:schemeClr val="lt1"/>
                </a:solidFill>
              </a:rPr>
              <a:t>- Manufacturing technologies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r>
              <a:rPr lang="en" sz="1800" dirty="0" smtClean="0">
                <a:solidFill>
                  <a:schemeClr val="lt1"/>
                </a:solidFill>
              </a:rPr>
              <a:t>are lowering </a:t>
            </a:r>
            <a:r>
              <a:rPr lang="en" sz="1800" dirty="0" smtClean="0">
                <a:solidFill>
                  <a:schemeClr val="lt1"/>
                </a:solidFill>
              </a:rPr>
              <a:t>LED bulb prices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" sz="1800" dirty="0">
              <a:solidFill>
                <a:schemeClr val="lt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" sz="1800" dirty="0" smtClean="0">
                <a:solidFill>
                  <a:schemeClr val="lt1"/>
                </a:solidFill>
              </a:rPr>
              <a:t>	- LED bulbs have </a:t>
            </a:r>
            <a:r>
              <a:rPr lang="en" sz="1800" dirty="0" smtClean="0">
                <a:solidFill>
                  <a:schemeClr val="lt1"/>
                </a:solidFill>
              </a:rPr>
              <a:t>a 50 </a:t>
            </a:r>
            <a:r>
              <a:rPr lang="en" sz="1800" dirty="0">
                <a:solidFill>
                  <a:schemeClr val="lt1"/>
                </a:solidFill>
              </a:rPr>
              <a:t>x10</a:t>
            </a:r>
            <a:r>
              <a:rPr lang="en" sz="1800" baseline="30000" dirty="0">
                <a:solidFill>
                  <a:schemeClr val="lt1"/>
                </a:solidFill>
              </a:rPr>
              <a:t>^</a:t>
            </a:r>
            <a:r>
              <a:rPr lang="en" sz="1800" dirty="0">
                <a:solidFill>
                  <a:schemeClr val="lt1"/>
                </a:solidFill>
              </a:rPr>
              <a:t>3 </a:t>
            </a:r>
            <a:r>
              <a:rPr lang="en" sz="1800" dirty="0" smtClean="0">
                <a:solidFill>
                  <a:schemeClr val="lt1"/>
                </a:solidFill>
              </a:rPr>
              <a:t>hour life and use slightly less energy.</a:t>
            </a:r>
            <a:endParaRPr lang="en" sz="18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	</a:t>
            </a:r>
            <a:endParaRPr lang="en" sz="1800" dirty="0">
              <a:solidFill>
                <a:schemeClr val="l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7" y="1337220"/>
            <a:ext cx="3862388" cy="27221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Automation and Controls</a:t>
            </a:r>
            <a:endParaRPr lang="en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Research potential web based thermostat controls to be used when a condo unit is functioning as a resort hotel room.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" sz="180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Challenge would be getting private 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owners of each unit to pay into new 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thermostat controls. 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- One possible solution is to incentivize 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purchase and installation of each 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based thermostat</a:t>
            </a: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93" y="1911929"/>
            <a:ext cx="2616834" cy="28374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27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Wall insultation Test</a:t>
            </a:r>
            <a:endParaRPr lang="en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21" y="1063378"/>
            <a:ext cx="2763672" cy="3514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3" y="1063378"/>
            <a:ext cx="2811438" cy="3514788"/>
          </a:xfrm>
          <a:prstGeom prst="rect">
            <a:avLst/>
          </a:prstGeom>
        </p:spPr>
      </p:pic>
      <p:sp>
        <p:nvSpPr>
          <p:cNvPr id="5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193550"/>
            <a:ext cx="3765792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50" dirty="0" smtClean="0">
                <a:solidFill>
                  <a:schemeClr val="lt1"/>
                </a:solidFill>
              </a:rPr>
              <a:t>Stud section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1650" dirty="0" smtClean="0">
                <a:solidFill>
                  <a:schemeClr val="lt1"/>
                </a:solidFill>
              </a:rPr>
              <a:t>Insulation section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" sz="1650" dirty="0" smtClean="0">
              <a:solidFill>
                <a:schemeClr val="lt1"/>
              </a:solidFill>
            </a:endParaRPr>
          </a:p>
          <a:p>
            <a:pPr lvl="1">
              <a:lnSpc>
                <a:spcPct val="120000"/>
              </a:lnSpc>
            </a:pPr>
            <a:endParaRPr lang="en" sz="165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308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371</TotalTime>
  <Words>244</Words>
  <Application>Microsoft Office PowerPoint</Application>
  <PresentationFormat>On-screen Show (16:9)</PresentationFormat>
  <Paragraphs>116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Courier New</vt:lpstr>
      <vt:lpstr>Wingdings 3</vt:lpstr>
      <vt:lpstr>Ion</vt:lpstr>
      <vt:lpstr>Worksheet</vt:lpstr>
      <vt:lpstr>INN AT OTTER CREST</vt:lpstr>
      <vt:lpstr> Summary</vt:lpstr>
      <vt:lpstr>Timeline</vt:lpstr>
      <vt:lpstr> Current Energy Saving Measures</vt:lpstr>
      <vt:lpstr> </vt:lpstr>
      <vt:lpstr>Heating System</vt:lpstr>
      <vt:lpstr>   Exterior lighting Replacement</vt:lpstr>
      <vt:lpstr>  Automation and Controls</vt:lpstr>
      <vt:lpstr>  Wall insultation Test</vt:lpstr>
      <vt:lpstr> Behavior schedule</vt:lpstr>
      <vt:lpstr> ENERGY ANALYSIS</vt:lpstr>
      <vt:lpstr>  Electricity Rate</vt:lpstr>
      <vt:lpstr>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 AT OTTER CREST</dc:title>
  <dc:creator>Abdulaziz Alnassar</dc:creator>
  <cp:lastModifiedBy>Kevin Murray</cp:lastModifiedBy>
  <cp:revision>35</cp:revision>
  <dcterms:modified xsi:type="dcterms:W3CDTF">2015-02-25T00:31:28Z</dcterms:modified>
</cp:coreProperties>
</file>