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0" r:id="rId14"/>
    <p:sldId id="275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75" autoAdjust="0"/>
  </p:normalViewPr>
  <p:slideViewPr>
    <p:cSldViewPr>
      <p:cViewPr>
        <p:scale>
          <a:sx n="125" d="100"/>
          <a:sy n="125" d="100"/>
        </p:scale>
        <p:origin x="-59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9077-54BF-4F88-B148-5EAC3AC9C79E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17579-A103-43F9-B02C-0EFF5EE30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17579-A103-43F9-B02C-0EFF5EE30B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DD97BC-FCDE-4C3E-BD2E-88A41461CF58}" type="datetimeFigureOut">
              <a:rPr lang="en-US" smtClean="0"/>
              <a:t>6/4/2013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C1019C-9DC8-4BFB-9043-9190D059211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1829761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1600" u="sng" dirty="0"/>
              <a:t>Mechanical Engineering Design Team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John </a:t>
            </a:r>
            <a:r>
              <a:rPr lang="en-US" sz="1600" dirty="0" smtClean="0"/>
              <a:t>Branum</a:t>
            </a:r>
            <a:br>
              <a:rPr lang="en-US" sz="1600" dirty="0" smtClean="0"/>
            </a:br>
            <a:r>
              <a:rPr lang="en-US" sz="1600" dirty="0" smtClean="0"/>
              <a:t>Alex </a:t>
            </a:r>
            <a:r>
              <a:rPr lang="en-US" sz="1600" dirty="0"/>
              <a:t>Grill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Ross Notebaart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John Robinson</a:t>
            </a:r>
            <a:br>
              <a:rPr lang="en-US" sz="1600" dirty="0"/>
            </a:br>
            <a:r>
              <a:rPr lang="en-US" sz="1600" dirty="0" smtClean="0"/>
              <a:t>Tyler Robinson</a:t>
            </a:r>
            <a:endParaRPr lang="en-US" sz="1600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u="sng" dirty="0" smtClean="0"/>
              <a:t>PSU </a:t>
            </a:r>
            <a:r>
              <a:rPr lang="en-US" sz="1600" u="sng" dirty="0"/>
              <a:t>Faculty Advisor</a:t>
            </a:r>
            <a:endParaRPr lang="en-US" sz="1600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/>
              <a:t>Chen Wern, </a:t>
            </a:r>
            <a:r>
              <a:rPr lang="en-US" sz="1600" dirty="0"/>
              <a:t>PhD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sz="1600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1600" u="sng" dirty="0" smtClean="0"/>
              <a:t>Yakima Advisor</a:t>
            </a:r>
            <a:endParaRPr lang="en-US" sz="1600" u="sng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/>
              <a:t>Dave Condon</a:t>
            </a:r>
            <a:endParaRPr lang="en-US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778951"/>
            <a:ext cx="9144000" cy="544111"/>
          </a:xfrm>
        </p:spPr>
        <p:txBody>
          <a:bodyPr/>
          <a:lstStyle/>
          <a:p>
            <a:pPr algn="ctr"/>
            <a:r>
              <a:rPr lang="en-US" b="1" dirty="0" smtClean="0"/>
              <a:t>Top of Car Load Assisting Bike Lift</a:t>
            </a:r>
            <a:endParaRPr lang="en-US" b="1" dirty="0"/>
          </a:p>
        </p:txBody>
      </p:sp>
      <p:pic>
        <p:nvPicPr>
          <p:cNvPr id="1026" name="Picture 2" descr="F:\ME492 - Concept Design\PDS Presentation\Yakim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19"/>
            <a:ext cx="6934200" cy="17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216719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Box</a:t>
            </a:r>
            <a:endParaRPr lang="en-US" dirty="0"/>
          </a:p>
        </p:txBody>
      </p:sp>
      <p:pic>
        <p:nvPicPr>
          <p:cNvPr id="5122" name="Picture 2" descr="F:\ME493 - Capstone Design\Photos\SpringBox Extrud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889" r="26417" b="20519"/>
          <a:stretch/>
        </p:blipFill>
        <p:spPr bwMode="auto">
          <a:xfrm>
            <a:off x="1981200" y="1295400"/>
            <a:ext cx="5410200" cy="50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Linkages</a:t>
            </a:r>
            <a:endParaRPr lang="en-US" dirty="0"/>
          </a:p>
        </p:txBody>
      </p:sp>
      <p:pic>
        <p:nvPicPr>
          <p:cNvPr id="4098" name="Picture 2" descr="F:\ME493 - Capstone Design\Photos\Linkages Extrud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8518" r="11000" b="7482"/>
          <a:stretch/>
        </p:blipFill>
        <p:spPr bwMode="auto">
          <a:xfrm>
            <a:off x="99060" y="1676400"/>
            <a:ext cx="49225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05400" y="1676400"/>
            <a:ext cx="4038600" cy="419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21336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Stress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24300" y="5149334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Strain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8800" y="5149334"/>
            <a:ext cx="289560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066800" y="2819402"/>
            <a:ext cx="4572000" cy="2329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600700" y="2502932"/>
            <a:ext cx="1028700" cy="1230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648200" y="2502932"/>
            <a:ext cx="1981200" cy="92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Collapsibility</a:t>
            </a:r>
            <a:endParaRPr lang="en-US" dirty="0"/>
          </a:p>
        </p:txBody>
      </p:sp>
      <p:pic>
        <p:nvPicPr>
          <p:cNvPr id="3074" name="Picture 2" descr="F:\ME493 - Capstone Design\Photos\Collapsibility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7" b="16370"/>
          <a:stretch/>
        </p:blipFill>
        <p:spPr bwMode="auto">
          <a:xfrm>
            <a:off x="533400" y="1021080"/>
            <a:ext cx="8229600" cy="26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E493 - Capstone Design\Photos\Collapse post extrud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r="15000" b="9407"/>
          <a:stretch/>
        </p:blipFill>
        <p:spPr bwMode="auto">
          <a:xfrm>
            <a:off x="3048000" y="3683794"/>
            <a:ext cx="3200400" cy="29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086600" y="3683792"/>
            <a:ext cx="2057400" cy="28962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" y="3683793"/>
            <a:ext cx="1752600" cy="2896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698677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Stress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460" y="3698677"/>
            <a:ext cx="19812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Max Displacement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95060" y="4038600"/>
            <a:ext cx="1295400" cy="675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24400" y="4038600"/>
            <a:ext cx="14706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4102061"/>
            <a:ext cx="1524000" cy="546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</p:cNvCxnSpPr>
          <p:nvPr/>
        </p:nvCxnSpPr>
        <p:spPr>
          <a:xfrm flipH="1">
            <a:off x="1752600" y="4068009"/>
            <a:ext cx="1066800" cy="2256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Product Evaluation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83" y="1371600"/>
            <a:ext cx="68199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066800" y="4191000"/>
            <a:ext cx="7086600" cy="2667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*7/8 Key Product Requirements Met*</a:t>
            </a:r>
          </a:p>
        </p:txBody>
      </p:sp>
    </p:spTree>
    <p:extLst>
      <p:ext uri="{BB962C8B-B14F-4D97-AF65-F5344CB8AC3E}">
        <p14:creationId xmlns:p14="http://schemas.microsoft.com/office/powerpoint/2010/main" val="1899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066800" y="1143000"/>
            <a:ext cx="7086600" cy="2667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*7/8 Key Product Requirements Met</a:t>
            </a:r>
            <a:r>
              <a:rPr lang="en-US" dirty="0" smtClean="0"/>
              <a:t>*</a:t>
            </a:r>
          </a:p>
          <a:p>
            <a:pPr marL="109728" indent="0">
              <a:buNone/>
            </a:pPr>
            <a:r>
              <a:rPr lang="en-US" dirty="0" smtClean="0"/>
              <a:t>*250 Hours Machining Parts</a:t>
            </a:r>
          </a:p>
          <a:p>
            <a:pPr marL="109728" indent="0">
              <a:buNone/>
            </a:pPr>
            <a:r>
              <a:rPr lang="en-US" dirty="0" smtClean="0"/>
              <a:t>*Learning Experience*</a:t>
            </a:r>
          </a:p>
          <a:p>
            <a:pPr marL="109728" indent="0">
              <a:buNone/>
            </a:pPr>
            <a:r>
              <a:rPr lang="en-US" dirty="0" smtClean="0"/>
              <a:t>*Leadership and Team Building Skills*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8153400" cy="3928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&amp; Objectives</a:t>
            </a:r>
          </a:p>
          <a:p>
            <a:r>
              <a:rPr lang="en-US" sz="2800" dirty="0" smtClean="0"/>
              <a:t>Mission Statement</a:t>
            </a:r>
          </a:p>
          <a:p>
            <a:r>
              <a:rPr lang="en-US" sz="2800" dirty="0" smtClean="0"/>
              <a:t>Key Product Design Specifications</a:t>
            </a:r>
          </a:p>
          <a:p>
            <a:r>
              <a:rPr lang="en-US" sz="2800" dirty="0" smtClean="0"/>
              <a:t>Top Level Design Options</a:t>
            </a:r>
          </a:p>
          <a:p>
            <a:r>
              <a:rPr lang="en-US" sz="2800" dirty="0" smtClean="0"/>
              <a:t>Final Design</a:t>
            </a:r>
          </a:p>
          <a:p>
            <a:r>
              <a:rPr lang="en-US" dirty="0" smtClean="0"/>
              <a:t>Design Evaluation</a:t>
            </a: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Overview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685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81328"/>
            <a:ext cx="3886200" cy="42336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Load Assisting Bike Lift for top of car roof rack system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Mounts to Yakima </a:t>
            </a:r>
            <a:r>
              <a:rPr lang="en-US" dirty="0" err="1" smtClean="0"/>
              <a:t>HighRoller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Bike Types</a:t>
            </a:r>
          </a:p>
          <a:p>
            <a:pPr lvl="1"/>
            <a:r>
              <a:rPr lang="en-US" dirty="0" smtClean="0"/>
              <a:t>Exclusions: Tandem, motorized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&amp; Objectives</a:t>
            </a:r>
            <a:endParaRPr lang="en-US" dirty="0"/>
          </a:p>
        </p:txBody>
      </p:sp>
      <p:pic>
        <p:nvPicPr>
          <p:cNvPr id="7" name="Picture 3" descr="C:\Users\Tyler\Desktop\ca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13042" r="3796" b="9800"/>
          <a:stretch/>
        </p:blipFill>
        <p:spPr bwMode="auto">
          <a:xfrm>
            <a:off x="4419600" y="1828800"/>
            <a:ext cx="4209495" cy="333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7848600" cy="4233671"/>
          </a:xfrm>
        </p:spPr>
        <p:txBody>
          <a:bodyPr>
            <a:normAutofit/>
          </a:bodyPr>
          <a:lstStyle/>
          <a:p>
            <a:r>
              <a:rPr lang="en-US" dirty="0"/>
              <a:t>The team will design and manufacture a load-assisting bicycle lift prototype for a Yakima roof rack system. The device will provide at least 30 pounds of load assistance over a 40-inch vertical lift for a variety of bicycle types, and will be compatible with existing Yakima products.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81328"/>
            <a:ext cx="5638800" cy="4525963"/>
          </a:xfrm>
        </p:spPr>
        <p:txBody>
          <a:bodyPr/>
          <a:lstStyle/>
          <a:p>
            <a:r>
              <a:rPr lang="en-US" dirty="0" smtClean="0"/>
              <a:t>30 lbs. of Load Assistance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40” of Vertical Lift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Collapsible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Transportation &amp; Lift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Fits Conventional Style Bikes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Product Requirements</a:t>
            </a:r>
            <a:endParaRPr lang="en-US" dirty="0"/>
          </a:p>
        </p:txBody>
      </p:sp>
      <p:pic>
        <p:nvPicPr>
          <p:cNvPr id="7" name="Picture 2" descr="C:\Users\Tyler\Desktop\car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r="10983"/>
          <a:stretch/>
        </p:blipFill>
        <p:spPr bwMode="auto">
          <a:xfrm>
            <a:off x="4572000" y="2133600"/>
            <a:ext cx="4433737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Level Design Options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t="13676" r="29160" b="-1606"/>
          <a:stretch/>
        </p:blipFill>
        <p:spPr bwMode="auto">
          <a:xfrm>
            <a:off x="105052" y="1837678"/>
            <a:ext cx="2926080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5246" r="2338" b="5524"/>
          <a:stretch/>
        </p:blipFill>
        <p:spPr bwMode="auto">
          <a:xfrm>
            <a:off x="6077505" y="1828800"/>
            <a:ext cx="2926080" cy="393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" y="1295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Single Arm			Double Arm		Tray Drop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r="20531" b="6382"/>
          <a:stretch/>
        </p:blipFill>
        <p:spPr bwMode="auto">
          <a:xfrm>
            <a:off x="3124200" y="1828800"/>
            <a:ext cx="2866896" cy="393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08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990600"/>
            <a:ext cx="9144000" cy="121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dirty="0" smtClean="0"/>
              <a:t>5 Major Design Components:</a:t>
            </a:r>
          </a:p>
          <a:p>
            <a:pPr marL="109728" indent="0">
              <a:buClrTx/>
              <a:buNone/>
            </a:pPr>
            <a:r>
              <a:rPr lang="en-US" sz="2400" dirty="0" smtClean="0"/>
              <a:t>Bike </a:t>
            </a:r>
            <a:r>
              <a:rPr lang="en-US" sz="2400" dirty="0"/>
              <a:t>Holder, Linkages</a:t>
            </a:r>
            <a:r>
              <a:rPr lang="en-US" sz="2400" dirty="0" smtClean="0"/>
              <a:t>, Baseplate, </a:t>
            </a:r>
            <a:r>
              <a:rPr lang="en-US" sz="2400" dirty="0"/>
              <a:t>Spring Box, </a:t>
            </a:r>
            <a:r>
              <a:rPr lang="en-US" sz="2400" dirty="0" smtClean="0"/>
              <a:t>Collapsibility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997"/>
            <a:ext cx="9144000" cy="4724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996801" y="1866900"/>
            <a:ext cx="1184799" cy="19050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8200" y="1905000"/>
            <a:ext cx="1447800" cy="37338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35101" y="1803646"/>
            <a:ext cx="571500" cy="710954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19400" y="1905000"/>
            <a:ext cx="228600" cy="16764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1828800"/>
            <a:ext cx="1371600" cy="1600200"/>
          </a:xfrm>
          <a:prstGeom prst="straightConnector1">
            <a:avLst/>
          </a:prstGeom>
          <a:ln w="254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Bike Holder</a:t>
            </a:r>
            <a:endParaRPr lang="en-US" dirty="0"/>
          </a:p>
        </p:txBody>
      </p:sp>
      <p:pic>
        <p:nvPicPr>
          <p:cNvPr id="1026" name="Picture 2" descr="F:\ME493 - Capstone Design\Photos\Bike Holder Extrud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t="7361" r="17117"/>
          <a:stretch/>
        </p:blipFill>
        <p:spPr bwMode="auto">
          <a:xfrm>
            <a:off x="-7620" y="1874520"/>
            <a:ext cx="4806371" cy="35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3870384"/>
            <a:ext cx="4191000" cy="203511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1592580"/>
            <a:ext cx="4191000" cy="214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1215628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Stress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6139934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Displacement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4400" y="5029200"/>
            <a:ext cx="533400" cy="1110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620000" y="1607820"/>
            <a:ext cx="388620" cy="525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Baseplate</a:t>
            </a:r>
            <a:endParaRPr lang="en-US" dirty="0"/>
          </a:p>
        </p:txBody>
      </p:sp>
      <p:pic>
        <p:nvPicPr>
          <p:cNvPr id="2050" name="Picture 2" descr="F:\ME493 - Capstone Design\Photos\Base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4074" r="7834"/>
          <a:stretch/>
        </p:blipFill>
        <p:spPr bwMode="auto">
          <a:xfrm>
            <a:off x="1143000" y="1600200"/>
            <a:ext cx="7047588" cy="46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</TotalTime>
  <Words>211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Mechanical Engineering Design Team John Branum Alex Grill  Ross Notebaart John Robinson Tyler Robinson  PSU Faculty Advisor Chen Wern, PhD  Yakima Advisor Dave Condon</vt:lpstr>
      <vt:lpstr>Overview</vt:lpstr>
      <vt:lpstr>Summary &amp; Objectives</vt:lpstr>
      <vt:lpstr>Mission Statement</vt:lpstr>
      <vt:lpstr>Key Product Requirements</vt:lpstr>
      <vt:lpstr>Top Level Design Options</vt:lpstr>
      <vt:lpstr>Final Design</vt:lpstr>
      <vt:lpstr>Bike Holder</vt:lpstr>
      <vt:lpstr>Baseplate</vt:lpstr>
      <vt:lpstr>Spring Box</vt:lpstr>
      <vt:lpstr>Linkages</vt:lpstr>
      <vt:lpstr>Collapsibility</vt:lpstr>
      <vt:lpstr>Final Product Evaluation</vt:lpstr>
      <vt:lpstr>Conclusion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 Design Team Ross Notebaart Tyler Robinson John Robinson Alex Grill John Branum  PSU Faculty Advisor Chen Wern, PhD  Yakima Advisor Dave Condon</dc:title>
  <dc:creator>rossn</dc:creator>
  <cp:lastModifiedBy>rossn</cp:lastModifiedBy>
  <cp:revision>31</cp:revision>
  <cp:lastPrinted>2013-01-15T18:12:31Z</cp:lastPrinted>
  <dcterms:created xsi:type="dcterms:W3CDTF">2013-01-12T17:25:33Z</dcterms:created>
  <dcterms:modified xsi:type="dcterms:W3CDTF">2013-06-04T23:11:05Z</dcterms:modified>
</cp:coreProperties>
</file>