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525" r:id="rId2"/>
    <p:sldId id="752" r:id="rId3"/>
    <p:sldId id="754" r:id="rId4"/>
    <p:sldId id="762" r:id="rId5"/>
    <p:sldId id="753" r:id="rId6"/>
    <p:sldId id="770" r:id="rId7"/>
    <p:sldId id="767" r:id="rId8"/>
    <p:sldId id="763" r:id="rId9"/>
    <p:sldId id="764" r:id="rId10"/>
    <p:sldId id="765" r:id="rId11"/>
    <p:sldId id="766" r:id="rId12"/>
    <p:sldId id="769" r:id="rId13"/>
    <p:sldId id="768" r:id="rId14"/>
    <p:sldId id="756" r:id="rId15"/>
    <p:sldId id="757" r:id="rId16"/>
    <p:sldId id="760" r:id="rId17"/>
    <p:sldId id="526" r:id="rId18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Xerox Sans" pitchFamily="50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3C7"/>
    <a:srgbClr val="E64BA2"/>
    <a:srgbClr val="E1BEDA"/>
    <a:srgbClr val="C37CB5"/>
    <a:srgbClr val="663300"/>
    <a:srgbClr val="FF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14" autoAdjust="0"/>
  </p:normalViewPr>
  <p:slideViewPr>
    <p:cSldViewPr snapToGrid="0" snapToObjects="1">
      <p:cViewPr>
        <p:scale>
          <a:sx n="100" d="100"/>
          <a:sy n="100" d="100"/>
        </p:scale>
        <p:origin x="-122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ensu\Home04\keat\Desktop\Pare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0.1</c:v>
                </c:pt>
              </c:strCache>
            </c:strRef>
          </c:tx>
          <c:invertIfNegative val="0"/>
          <c:cat>
            <c:strRef>
              <c:f>Sheet2!$B$1:$B$11</c:f>
              <c:strCache>
                <c:ptCount val="11"/>
                <c:pt idx="0">
                  <c:v>Safe</c:v>
                </c:pt>
                <c:pt idx="1">
                  <c:v>Portability </c:v>
                </c:pt>
                <c:pt idx="2">
                  <c:v>Performance</c:v>
                </c:pt>
                <c:pt idx="3">
                  <c:v>Installation</c:v>
                </c:pt>
                <c:pt idx="4">
                  <c:v>Reliability</c:v>
                </c:pt>
                <c:pt idx="5">
                  <c:v>Usability</c:v>
                </c:pt>
                <c:pt idx="6">
                  <c:v>Simple Design</c:v>
                </c:pt>
                <c:pt idx="7">
                  <c:v>Cost</c:v>
                </c:pt>
                <c:pt idx="8">
                  <c:v> Manufacturability</c:v>
                </c:pt>
                <c:pt idx="9">
                  <c:v>Maintenance</c:v>
                </c:pt>
                <c:pt idx="10">
                  <c:v>Aesthetics</c:v>
                </c:pt>
              </c:strCache>
            </c:strRef>
          </c:cat>
          <c:val>
            <c:numRef>
              <c:f>Sheet2!$B$11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Sheet2!$B$1:$B$11</c:f>
              <c:strCache>
                <c:ptCount val="11"/>
                <c:pt idx="0">
                  <c:v>Safe</c:v>
                </c:pt>
                <c:pt idx="1">
                  <c:v>Portability </c:v>
                </c:pt>
                <c:pt idx="2">
                  <c:v>Performance</c:v>
                </c:pt>
                <c:pt idx="3">
                  <c:v>Installation</c:v>
                </c:pt>
                <c:pt idx="4">
                  <c:v>Reliability</c:v>
                </c:pt>
                <c:pt idx="5">
                  <c:v>Usability</c:v>
                </c:pt>
                <c:pt idx="6">
                  <c:v>Simple Design</c:v>
                </c:pt>
                <c:pt idx="7">
                  <c:v>Cost</c:v>
                </c:pt>
                <c:pt idx="8">
                  <c:v> Manufacturability</c:v>
                </c:pt>
                <c:pt idx="9">
                  <c:v>Maintenance</c:v>
                </c:pt>
                <c:pt idx="10">
                  <c:v>Aesthetics</c:v>
                </c:pt>
              </c:strCache>
            </c:strRef>
          </c:cat>
          <c:val>
            <c:numRef>
              <c:f>Sheet2!$A$1:$A$11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70016"/>
        <c:axId val="104471552"/>
      </c:barChart>
      <c:catAx>
        <c:axId val="10447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471552"/>
        <c:crosses val="autoZero"/>
        <c:auto val="1"/>
        <c:lblAlgn val="ctr"/>
        <c:lblOffset val="100"/>
        <c:tickLblSkip val="1"/>
        <c:noMultiLvlLbl val="0"/>
      </c:catAx>
      <c:valAx>
        <c:axId val="104471552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470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C31D7-1A36-4933-B0FD-D943E47B10FC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48B7-AE53-44B0-AE27-B93C0B83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8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l" defTabSz="92458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242" y="0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458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115" y="4415156"/>
            <a:ext cx="5503584" cy="418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l" defTabSz="92458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242" y="8830312"/>
            <a:ext cx="298201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4582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221DD-518F-42A1-840B-398CC1EE4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1pPr>
            <a:lvl2pPr marL="735892" indent="-283035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2pPr>
            <a:lvl3pPr marL="1132142" indent="-226428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3pPr>
            <a:lvl4pPr marL="1584998" indent="-226428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4pPr>
            <a:lvl5pPr marL="2037855" indent="-226428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5pPr>
            <a:lvl6pPr marL="2490711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6pPr>
            <a:lvl7pPr marL="2943568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7pPr>
            <a:lvl8pPr marL="3396425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8pPr>
            <a:lvl9pPr marL="3849281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9pPr>
          </a:lstStyle>
          <a:p>
            <a:pPr eaLnBrk="1" hangingPunct="1"/>
            <a:fld id="{B7B8884F-295E-47CB-A55F-9779D03B7083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08513" cy="34575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94" y="4377108"/>
            <a:ext cx="5068026" cy="42280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Regain Color leadership </a:t>
            </a:r>
          </a:p>
          <a:p>
            <a:pPr lvl="2" eaLnBrk="1" hangingPunct="1">
              <a:lnSpc>
                <a:spcPct val="85000"/>
              </a:lnSpc>
            </a:pPr>
            <a:r>
              <a:rPr lang="en-US" smtClean="0"/>
              <a:t>Thought leader with innovative technology and flexible pricing options:</a:t>
            </a:r>
          </a:p>
          <a:p>
            <a:pPr lvl="3" eaLnBrk="1" hangingPunct="1">
              <a:lnSpc>
                <a:spcPct val="85000"/>
              </a:lnSpc>
            </a:pPr>
            <a:r>
              <a:rPr lang="en-US" smtClean="0"/>
              <a:t>Color for the Price of B &amp; W</a:t>
            </a:r>
          </a:p>
          <a:p>
            <a:pPr lvl="3" eaLnBrk="1" hangingPunct="1">
              <a:lnSpc>
                <a:spcPct val="85000"/>
              </a:lnSpc>
            </a:pPr>
            <a:r>
              <a:rPr lang="en-US" smtClean="0"/>
              <a:t>Breakthrough TCO - Metered plans</a:t>
            </a:r>
          </a:p>
          <a:p>
            <a:pPr lvl="2" eaLnBrk="1" hangingPunct="1">
              <a:lnSpc>
                <a:spcPct val="85000"/>
              </a:lnSpc>
            </a:pPr>
            <a:r>
              <a:rPr lang="en-US" smtClean="0"/>
              <a:t>“Heat shield” to protect laser post-sale pricing</a:t>
            </a:r>
          </a:p>
          <a:p>
            <a:pPr lvl="2" eaLnBrk="1" hangingPunct="1"/>
            <a:r>
              <a:rPr lang="en-US" smtClean="0"/>
              <a:t>Opportunity to go head to head with HP heartland printer business </a:t>
            </a:r>
          </a:p>
          <a:p>
            <a:pPr lvl="1" eaLnBrk="1" hangingPunct="1"/>
            <a:r>
              <a:rPr lang="en-US" smtClean="0"/>
              <a:t>Enable channel expansion and</a:t>
            </a:r>
            <a:br>
              <a:rPr lang="en-US" smtClean="0"/>
            </a:br>
            <a:r>
              <a:rPr lang="en-US" smtClean="0"/>
              <a:t>   OEM/partner opportunities</a:t>
            </a:r>
          </a:p>
          <a:p>
            <a:pPr lvl="1" eaLnBrk="1" hangingPunct="1"/>
            <a:r>
              <a:rPr lang="en-US" smtClean="0"/>
              <a:t>Diversification, competency and capability in direct marking technology</a:t>
            </a:r>
          </a:p>
          <a:p>
            <a:pPr lvl="1" eaLnBrk="1" hangingPunct="1"/>
            <a:r>
              <a:rPr lang="en-US" smtClean="0"/>
              <a:t>Contribute to Xerox’ Environmental Sustainability Goals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1pPr>
            <a:lvl2pPr marL="735892" indent="-283035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2pPr>
            <a:lvl3pPr marL="1132142" indent="-226428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3pPr>
            <a:lvl4pPr marL="1584998" indent="-226428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4pPr>
            <a:lvl5pPr marL="2037855" indent="-226428" defTabSz="924582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5pPr>
            <a:lvl6pPr marL="2490711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6pPr>
            <a:lvl7pPr marL="2943568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7pPr>
            <a:lvl8pPr marL="3396425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8pPr>
            <a:lvl9pPr marL="3849281" indent="-226428" algn="ctr" defTabSz="92458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9pPr>
          </a:lstStyle>
          <a:p>
            <a:pPr eaLnBrk="1" hangingPunct="1"/>
            <a:fld id="{F4B4BCE5-724B-491E-A975-BEC71114879D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0563"/>
            <a:ext cx="4608513" cy="3457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338" y="4377108"/>
            <a:ext cx="5071137" cy="42280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le_option3_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392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Xlogo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801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95000"/>
              </a:lnSpc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 2008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B1AAA1C-9038-42EC-A25E-D965C5D6EDC7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4145481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BCB1703-C5AB-4EFC-A233-2294073219B0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36974003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76200"/>
            <a:ext cx="215582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76200"/>
            <a:ext cx="631507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AE40B20-E8C9-4555-9147-D76705F44C44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15239900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76200"/>
            <a:ext cx="86233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685800"/>
            <a:ext cx="423545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685800"/>
            <a:ext cx="423545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E79AC8D-92DA-4C0A-8F05-CC687A818BB5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36505946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76200"/>
            <a:ext cx="86233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685800"/>
            <a:ext cx="8623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100" y="3467100"/>
            <a:ext cx="8623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1E55B76-CD14-4D0D-B0FF-812A3C282E15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25526241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76200"/>
            <a:ext cx="86233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92100" y="685800"/>
            <a:ext cx="86233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DEFBEC4-C51F-47E5-A431-E2D7565D197D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27627199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E8A64E-5C0E-454F-9B9F-0CB13A89FF47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17890552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07639EF-FDEE-4F59-B8AA-B2BFDA03D64A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21737155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685800"/>
            <a:ext cx="423545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685800"/>
            <a:ext cx="423545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0EE3ED-B933-48B2-BBC3-BFA296657425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42645108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B18416A-7778-496D-A3B8-6B95183EA6EC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41792275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6547FD2-396A-45AC-8F20-B3561F6FA504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16345121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3CDB9BB-B814-482E-AB4F-890136EE2476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28745341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587CBE2-419A-4FF1-9034-2823C9FA5F03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1790414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A6213F1-2BFB-4374-9AC4-C66A01051C75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</p:spTree>
    <p:extLst>
      <p:ext uri="{BB962C8B-B14F-4D97-AF65-F5344CB8AC3E}">
        <p14:creationId xmlns:p14="http://schemas.microsoft.com/office/powerpoint/2010/main" val="2173897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76200"/>
            <a:ext cx="862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685800"/>
            <a:ext cx="8623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473825"/>
            <a:ext cx="1066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/>
              <a:t>Q2, 2008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3838" y="6473825"/>
            <a:ext cx="1295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1638" y="6473825"/>
            <a:ext cx="1752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tabLst>
                <a:tab pos="1714500" algn="r"/>
              </a:tabLst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FEEC21A-F778-4D19-80AF-DB344169F4F9}" type="slidenum">
              <a:rPr lang="en-US"/>
              <a:pPr>
                <a:defRPr/>
              </a:pPr>
              <a:t>‹#›</a:t>
            </a:fld>
            <a:r>
              <a:rPr lang="en-US"/>
              <a:t>	Jupiter Update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52400" y="62484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0" descr="Xlogo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801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spcBef>
          <a:spcPct val="1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457200" indent="-228600" algn="l" rtl="0" eaLnBrk="0" fontAlgn="base" hangingPunct="0">
        <a:spcBef>
          <a:spcPct val="1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684213" indent="-225425" algn="l" rtl="0" eaLnBrk="0" fontAlgn="base" hangingPunct="0">
        <a:spcBef>
          <a:spcPct val="1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914400" indent="-228600" algn="l" rtl="0" eaLnBrk="0" fontAlgn="base" hangingPunct="0">
        <a:spcBef>
          <a:spcPct val="5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371600" indent="-228600" algn="l" rtl="0" fontAlgn="base">
        <a:spcBef>
          <a:spcPct val="5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1828800" indent="-228600" algn="l" rtl="0" fontAlgn="base">
        <a:spcBef>
          <a:spcPct val="5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286000" indent="-228600" algn="l" rtl="0" fontAlgn="base">
        <a:spcBef>
          <a:spcPct val="5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2743200" indent="-228600" algn="l" rtl="0" fontAlgn="base">
        <a:spcBef>
          <a:spcPct val="5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Xerox Advanced Development Test Printing Platform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175" y="2197090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Group Members: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Andras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Keaton Snyder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Robbie Carpenter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Daniel McCall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Hussain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Qasem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Academic Advisor : 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David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Turcic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PhD</a:t>
            </a:r>
          </a:p>
          <a:p>
            <a:pPr algn="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Industry Advisor : 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Trevor Snyder, PhD</a:t>
            </a:r>
          </a:p>
        </p:txBody>
      </p:sp>
      <p:pic>
        <p:nvPicPr>
          <p:cNvPr id="4" name="Picture 3" descr="prin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2679710"/>
            <a:ext cx="4391025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Interview: HOQ 1, Part 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92099" y="1225109"/>
          <a:ext cx="8623303" cy="4331582"/>
        </p:xfrm>
        <a:graphic>
          <a:graphicData uri="http://schemas.openxmlformats.org/drawingml/2006/table">
            <a:tbl>
              <a:tblPr/>
              <a:tblGrid>
                <a:gridCol w="136697"/>
                <a:gridCol w="2187151"/>
                <a:gridCol w="239220"/>
                <a:gridCol w="239220"/>
                <a:gridCol w="239220"/>
                <a:gridCol w="239220"/>
                <a:gridCol w="239220"/>
                <a:gridCol w="239220"/>
                <a:gridCol w="239220"/>
                <a:gridCol w="239220"/>
                <a:gridCol w="239220"/>
                <a:gridCol w="239220"/>
                <a:gridCol w="227828"/>
                <a:gridCol w="216437"/>
                <a:gridCol w="227828"/>
                <a:gridCol w="227828"/>
                <a:gridCol w="216437"/>
                <a:gridCol w="239220"/>
                <a:gridCol w="216437"/>
                <a:gridCol w="227828"/>
                <a:gridCol w="227828"/>
                <a:gridCol w="227828"/>
                <a:gridCol w="227828"/>
                <a:gridCol w="239220"/>
                <a:gridCol w="227828"/>
                <a:gridCol w="239220"/>
                <a:gridCol w="239220"/>
                <a:gridCol w="239220"/>
                <a:gridCol w="239220"/>
              </a:tblGrid>
              <a:tr h="1708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HOQ 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51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Measurable CTC (critical to customer) 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GFI (Ground Force interference)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Isolation Transformer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 with Heated parts above 50C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picnch points (finger gaurds etc…)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Sharp Edges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power supplies Fused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Width with table (fits through door)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 holds 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unmounted assemblies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Paper Size (media sizes)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 on paper size (wide)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Paper Thickness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Paper Speed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Rigid Media Size*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 on Rigid Media Size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Rigid media Thickness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 Media Heating Temp (25-100C)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 passability (paper)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Heated Plate for Strobe Stand (25-140C)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Paper Heating (pre-heating and jetting zone)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Camera Focus Clear Picture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 Position accuracy (vibration, paper movement/rigid accuracy)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Manual paper feed 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 Detection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 Head Communication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Jetting*</a:t>
                      </a:r>
                    </a:p>
                  </a:txBody>
                  <a:tcPr marL="8544" marR="8544" marT="854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Portability (movement and modularity)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Usability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 Design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Ease of reproduction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Aesthetics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Delighter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4" marR="8544" marT="8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7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Interview: HOQ 1, Part </a:t>
            </a:r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13117"/>
              </p:ext>
            </p:extLst>
          </p:nvPr>
        </p:nvGraphicFramePr>
        <p:xfrm>
          <a:off x="3186113" y="1081088"/>
          <a:ext cx="5800725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Worksheet" r:id="rId3" imgW="5800658" imgH="4695722" progId="Excel.Sheet.12">
                  <p:embed/>
                </p:oleObj>
              </mc:Choice>
              <mc:Fallback>
                <p:oleObj name="Worksheet" r:id="rId3" imgW="5800658" imgH="46957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6113" y="1081088"/>
                        <a:ext cx="5800725" cy="469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126112"/>
              </p:ext>
            </p:extLst>
          </p:nvPr>
        </p:nvGraphicFramePr>
        <p:xfrm>
          <a:off x="738188" y="890588"/>
          <a:ext cx="244792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Worksheet" r:id="rId5" imgW="2447793" imgH="4886286" progId="Excel.Sheet.12">
                  <p:embed/>
                </p:oleObj>
              </mc:Choice>
              <mc:Fallback>
                <p:oleObj name="Worksheet" r:id="rId5" imgW="2447793" imgH="48862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8188" y="890588"/>
                        <a:ext cx="2447925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69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Conclusion of Kano Model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549525" y="685800"/>
            <a:ext cx="4235450" cy="5410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Customer will not be satisfied unless all mechanical systems are functioning (mechanically) and robust.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Customer will be Dissatisfied if Safety, Portability and Performance goals are not met.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Several Delighters Identified</a:t>
            </a:r>
          </a:p>
          <a:p>
            <a:pPr marL="571500" lvl="2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Automatic Paper Feed</a:t>
            </a:r>
          </a:p>
          <a:p>
            <a:pPr marL="571500" lvl="2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Size Rigid Media</a:t>
            </a:r>
          </a:p>
          <a:p>
            <a:pPr marL="571500" lvl="2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Functional Jetting</a:t>
            </a:r>
          </a:p>
          <a:p>
            <a:pPr marL="571500" lvl="2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Clean, Usable G.U.I.</a:t>
            </a:r>
          </a:p>
          <a:p>
            <a:pPr marL="114300" lvl="2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71500" lvl="2" indent="-457200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714375"/>
            <a:ext cx="86233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Product Design Specifications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33938"/>
              </p:ext>
            </p:extLst>
          </p:nvPr>
        </p:nvGraphicFramePr>
        <p:xfrm>
          <a:off x="457200" y="1266825"/>
          <a:ext cx="8229599" cy="18854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296785"/>
                <a:gridCol w="1147156"/>
                <a:gridCol w="1783080"/>
                <a:gridCol w="972589"/>
                <a:gridCol w="835429"/>
                <a:gridCol w="1209502"/>
                <a:gridCol w="985058"/>
              </a:tblGrid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Performance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Primary Customer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 &amp; Targets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Requirements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Vibration resistance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Xerox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Prevent Vibration Interferences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Hertz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Experimentation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Paper Speed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Paper Speed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in/sec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Position Location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Xerox/Operator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Printer vs Camera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Inches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Adjustability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Ease of Adjusting Camera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Paper Heating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Temperature Range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Celsius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25-100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 Capability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Paper Size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Inches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8.5 x 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Imaging Zone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Movements Up &amp; Down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 movements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9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Image Size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Width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Inches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Prototyping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8332"/>
              </p:ext>
            </p:extLst>
          </p:nvPr>
        </p:nvGraphicFramePr>
        <p:xfrm>
          <a:off x="457200" y="3467100"/>
          <a:ext cx="8229599" cy="5762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296785"/>
                <a:gridCol w="1147156"/>
                <a:gridCol w="1783080"/>
                <a:gridCol w="972589"/>
                <a:gridCol w="835429"/>
                <a:gridCol w="1209502"/>
                <a:gridCol w="985058"/>
              </a:tblGrid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Safety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Primary Customer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 &amp; Targets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9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Finger Guard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Xerox Legal Dept.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Guard from Moving Platform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Shroud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Prototyping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30027"/>
              </p:ext>
            </p:extLst>
          </p:nvPr>
        </p:nvGraphicFramePr>
        <p:xfrm>
          <a:off x="457200" y="4437854"/>
          <a:ext cx="8229599" cy="1125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296785"/>
                <a:gridCol w="1147156"/>
                <a:gridCol w="1783080"/>
                <a:gridCol w="972589"/>
                <a:gridCol w="835429"/>
                <a:gridCol w="1209502"/>
                <a:gridCol w="985058"/>
              </a:tblGrid>
              <a:tr h="34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Ergonomics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Primary Customer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 &amp; Targets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Verification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Withstand Operation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Reliability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 Operations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Aesthetics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Clean, Stream-lined Look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 Interview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Portability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9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Ease of 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Xerox/Operator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Setup &amp; Instruction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Minutes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Prototyping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8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47675"/>
            <a:ext cx="8623300" cy="533400"/>
          </a:xfrm>
        </p:spPr>
        <p:txBody>
          <a:bodyPr/>
          <a:lstStyle/>
          <a:p>
            <a:pPr algn="ctr"/>
            <a:r>
              <a:rPr lang="en-US" sz="3600" dirty="0" smtClean="0"/>
              <a:t>Product Design Specifications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19557"/>
              </p:ext>
            </p:extLst>
          </p:nvPr>
        </p:nvGraphicFramePr>
        <p:xfrm>
          <a:off x="292100" y="1391931"/>
          <a:ext cx="8623300" cy="1412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358823"/>
                <a:gridCol w="1202035"/>
                <a:gridCol w="1868382"/>
                <a:gridCol w="1019117"/>
                <a:gridCol w="875396"/>
                <a:gridCol w="1267364"/>
                <a:gridCol w="1032183"/>
              </a:tblGrid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Maintenance &amp; Parts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Primary Customer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Metric &amp; Targets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</a:tr>
              <a:tr h="34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 Replacement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Off Shelf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Availability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Market Research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</a:tr>
              <a:tr h="34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Fasteners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Assembly using Standard parts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Inches or 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Standard Tools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Group Decision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</a:tr>
              <a:tr h="34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Manufacture Parts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 Prototype Shop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Standard Materials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 Stock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 Decision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Stock List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554" marR="70554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55746"/>
              </p:ext>
            </p:extLst>
          </p:nvPr>
        </p:nvGraphicFramePr>
        <p:xfrm>
          <a:off x="292100" y="2888604"/>
          <a:ext cx="8623301" cy="76899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358823"/>
                <a:gridCol w="1202036"/>
                <a:gridCol w="1868382"/>
                <a:gridCol w="1019117"/>
                <a:gridCol w="875396"/>
                <a:gridCol w="1267364"/>
                <a:gridCol w="1032183"/>
              </a:tblGrid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Installation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Primary Customer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Metric &amp; Targets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Requirements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Withstand Relocation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Ease of Assembly/Disassembly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Minutes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9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Electricity Source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Source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110-120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Prototyping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88048"/>
              </p:ext>
            </p:extLst>
          </p:nvPr>
        </p:nvGraphicFramePr>
        <p:xfrm>
          <a:off x="292100" y="3895725"/>
          <a:ext cx="8623301" cy="6524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358823"/>
                <a:gridCol w="1202036"/>
                <a:gridCol w="1868382"/>
                <a:gridCol w="1019117"/>
                <a:gridCol w="875396"/>
                <a:gridCol w="1267364"/>
                <a:gridCol w="1032183"/>
              </a:tblGrid>
              <a:tr h="263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Primary Customer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 &amp; Targets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9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Low production cost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Project Cost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Dollars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Invoices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2175"/>
              </p:ext>
            </p:extLst>
          </p:nvPr>
        </p:nvGraphicFramePr>
        <p:xfrm>
          <a:off x="292100" y="4914900"/>
          <a:ext cx="8623301" cy="9502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358823"/>
                <a:gridCol w="1202036"/>
                <a:gridCol w="1868382"/>
                <a:gridCol w="1019117"/>
                <a:gridCol w="875396"/>
                <a:gridCol w="1267364"/>
                <a:gridCol w="1032183"/>
              </a:tblGrid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Additional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Primary Customer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 &amp; Targets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Target Basis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Verification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Output Tray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Holding Weight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87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Output Tray Capacity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Sheets in Output Tray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 sheets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Prototyping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  <a:tr h="196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Rigid Media Heating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Xerox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Temperature Range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Celsius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25 - 140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Defined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Prototyping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3" marR="673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1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50800"/>
            <a:ext cx="3008313" cy="692150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" pitchFamily="34" charset="0"/>
                <a:cs typeface="Arial" pitchFamily="34" charset="0"/>
              </a:rPr>
              <a:t>Project</a:t>
            </a: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 Plan</a:t>
            </a:r>
            <a:endParaRPr lang="en-US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825501"/>
            <a:ext cx="7877175" cy="167005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Ambitious Project, Our team needs two design iterations -&gt;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US" dirty="0">
                <a:latin typeface="Arial" pitchFamily="34" charset="0"/>
                <a:cs typeface="Arial" pitchFamily="34" charset="0"/>
              </a:rPr>
              <a:t>Days to design a Prototype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Three weeks for ordering/manufacturing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prototype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Additional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30 days for a redesign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5538" name="Picture 2" descr="F:\Xerox Capstone\Capture Time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5" y="2076450"/>
            <a:ext cx="7567850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5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Xerox Capstone\2013 CAPSTONE SOLIDWORKS MOD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3" y="1228725"/>
            <a:ext cx="7994453" cy="4495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5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4813300" y="2339975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Xerox Sans" pitchFamily="50" charset="0"/>
                <a:cs typeface="Arial" charset="0"/>
              </a:defRPr>
            </a:lvl9pPr>
          </a:lstStyle>
          <a:p>
            <a:pPr algn="l" eaLnBrk="1" hangingPunct="1"/>
            <a:endParaRPr lang="en-US" sz="140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92100" y="1123950"/>
            <a:ext cx="8623300" cy="533400"/>
          </a:xfrm>
          <a:noFill/>
        </p:spPr>
        <p:txBody>
          <a:bodyPr anchor="b"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  Questions?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5" y="495300"/>
            <a:ext cx="8623300" cy="5334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Topics Covered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68" y="1400175"/>
            <a:ext cx="4194175" cy="474345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Intro: What are we designing?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Overview: Why are we designing this?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Customers: Who are we designing this for?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 of PDS: Interviews-&gt; Paired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omparison-&gt;HOQ1-&gt;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ano Model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Product Design Specifications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Project Plan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89" y="1518730"/>
            <a:ext cx="3364816" cy="313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47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0975"/>
            <a:ext cx="8623300" cy="5334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Introduction: What are we designing?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5" name="Picture 3" descr="F:\Xerox Capstone\2012 CAPSTONE SOLIDWORKS 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43" y="1276349"/>
            <a:ext cx="5048971" cy="27241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ime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09" y="4347426"/>
            <a:ext cx="1871345" cy="17919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me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9" y="4347426"/>
            <a:ext cx="1871345" cy="17919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 bwMode="auto">
          <a:xfrm>
            <a:off x="1170939" y="4347426"/>
            <a:ext cx="1870075" cy="1790252"/>
            <a:chOff x="0" y="0"/>
            <a:chExt cx="1178" cy="889"/>
          </a:xfrm>
        </p:grpSpPr>
        <p:pic>
          <p:nvPicPr>
            <p:cNvPr id="9" name="Picture 8" descr="tim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8" cy="8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Line 87"/>
            <p:cNvCxnSpPr/>
            <p:nvPr/>
          </p:nvCxnSpPr>
          <p:spPr bwMode="auto">
            <a:xfrm flipH="1">
              <a:off x="183" y="589"/>
              <a:ext cx="2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Line 88"/>
            <p:cNvCxnSpPr/>
            <p:nvPr/>
          </p:nvCxnSpPr>
          <p:spPr bwMode="auto">
            <a:xfrm flipH="1">
              <a:off x="1150" y="608"/>
              <a:ext cx="1" cy="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Line 89"/>
            <p:cNvCxnSpPr/>
            <p:nvPr/>
          </p:nvCxnSpPr>
          <p:spPr bwMode="auto">
            <a:xfrm>
              <a:off x="184" y="749"/>
              <a:ext cx="9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124358" y="946574"/>
            <a:ext cx="37237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General purpose fixture that will be used for advanced print development at Xerox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Picking up where last years team left off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Three modes 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Paper printing mode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Rigid Media Mode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Strobe Mode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0975"/>
            <a:ext cx="3575050" cy="1219199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Overview: Why are we designing this?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85725" y="1301749"/>
            <a:ext cx="3857625" cy="48418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3D Printing business is expected to grow from a 1.3 billion dollar market to a 50 billion dollar market in the next 3 years!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Current fixtures and printers are unsuitable for testing purposes, only implement ink on drum.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Need fixture for ink on paper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Variety of OEM markets for  Xerox’s print head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Markets include chip fab, solid modeling,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photovoltaics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MEM’s, etc…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ample 11 I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438525"/>
            <a:ext cx="2714624" cy="2768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49" y="3438525"/>
            <a:ext cx="20764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G_263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1" y="180975"/>
            <a:ext cx="4781550" cy="3257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41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6275" cy="612775"/>
          </a:xfrm>
        </p:spPr>
        <p:txBody>
          <a:bodyPr/>
          <a:lstStyle/>
          <a:p>
            <a:pPr algn="ctr"/>
            <a:r>
              <a:rPr lang="en-US" sz="4000" b="0" dirty="0" smtClean="0">
                <a:latin typeface="Arial" pitchFamily="34" charset="0"/>
                <a:cs typeface="Arial" pitchFamily="34" charset="0"/>
              </a:rPr>
              <a:t>Current Xerox </a:t>
            </a:r>
            <a:r>
              <a:rPr lang="en-US" sz="4000" b="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rint </a:t>
            </a:r>
            <a:r>
              <a:rPr lang="en-US" sz="4000" b="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rocess</a:t>
            </a:r>
            <a:endParaRPr lang="en-US" sz="4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520" y="885825"/>
            <a:ext cx="3048000" cy="2786596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1" y="1619251"/>
            <a:ext cx="2647950" cy="51069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Uses a large drum and transfix roller to press ink into paper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Robust, but limited to flexible materials up to card board, sand paper, mica board, aluminum foil.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media_engineering_back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6" y="885825"/>
            <a:ext cx="2032000" cy="292798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 descr="media_sandpap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165985"/>
            <a:ext cx="2059940" cy="2698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media_tinfoil_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886519"/>
            <a:ext cx="2059940" cy="263810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5147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628650"/>
          </a:xfrm>
        </p:spPr>
        <p:txBody>
          <a:bodyPr/>
          <a:lstStyle/>
          <a:p>
            <a:pPr algn="ctr"/>
            <a:r>
              <a:rPr lang="en-US" sz="3600" dirty="0" smtClean="0"/>
              <a:t>Customers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26" y="1435100"/>
            <a:ext cx="4371974" cy="46910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External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Trevor Snyder Our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Sponsor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Engineers 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Xerox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Xerox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Internal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PSU Capstone Program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Etesami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Capstone Team Members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penguinenguae.com/images/xer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64" y="2141536"/>
            <a:ext cx="4050585" cy="20542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0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Kano’s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4781550" cy="5410200"/>
          </a:xfrm>
        </p:spPr>
        <p:txBody>
          <a:bodyPr/>
          <a:lstStyle/>
          <a:p>
            <a:pPr marL="0" indent="0"/>
            <a:r>
              <a:rPr lang="en-US" dirty="0" smtClean="0">
                <a:latin typeface="Arial" pitchFamily="34" charset="0"/>
                <a:cs typeface="Arial" pitchFamily="34" charset="0"/>
              </a:rPr>
              <a:t>Three types of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Expected Quality – Needs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 requested but assumed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absent customer very dissatisfied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present, indifferent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dimensional Quality – Wants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Specifically Requested, gathered from survey or other, 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present, customer Satisfied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absent, customer dissatisfied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Exciting Quality – Delighters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Unknown to customer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present, very satisfied </a:t>
            </a:r>
          </a:p>
          <a:p>
            <a:pPr marL="798513" lvl="3" indent="-4572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absent, indifferent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666836"/>
            <a:ext cx="4235450" cy="3448127"/>
          </a:xfrm>
        </p:spPr>
      </p:pic>
    </p:spTree>
    <p:extLst>
      <p:ext uri="{BB962C8B-B14F-4D97-AF65-F5344CB8AC3E}">
        <p14:creationId xmlns:p14="http://schemas.microsoft.com/office/powerpoint/2010/main" val="368893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9" y="685800"/>
            <a:ext cx="8623300" cy="533400"/>
          </a:xfrm>
        </p:spPr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Interview: Paired comparison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275271"/>
              </p:ext>
            </p:extLst>
          </p:nvPr>
        </p:nvGraphicFramePr>
        <p:xfrm>
          <a:off x="292099" y="1918514"/>
          <a:ext cx="8623299" cy="3253561"/>
        </p:xfrm>
        <a:graphic>
          <a:graphicData uri="http://schemas.openxmlformats.org/drawingml/2006/table">
            <a:tbl>
              <a:tblPr/>
              <a:tblGrid>
                <a:gridCol w="139554"/>
                <a:gridCol w="1209471"/>
                <a:gridCol w="558218"/>
                <a:gridCol w="837326"/>
                <a:gridCol w="767550"/>
                <a:gridCol w="584384"/>
                <a:gridCol w="534959"/>
                <a:gridCol w="1035029"/>
                <a:gridCol w="279108"/>
                <a:gridCol w="627995"/>
                <a:gridCol w="616365"/>
                <a:gridCol w="758827"/>
                <a:gridCol w="674513"/>
              </a:tblGrid>
              <a:tr h="24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 Design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Aesthetics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 Design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Portability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Aesthetics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49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61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28" marR="8728" marT="87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292100" y="152400"/>
            <a:ext cx="862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Development of PDS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4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Pareto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770703"/>
              </p:ext>
            </p:extLst>
          </p:nvPr>
        </p:nvGraphicFramePr>
        <p:xfrm>
          <a:off x="292100" y="685800"/>
          <a:ext cx="8623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735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34BCBA"/>
      </a:dk2>
      <a:lt2>
        <a:srgbClr val="ADAFB2"/>
      </a:lt2>
      <a:accent1>
        <a:srgbClr val="34BCBA"/>
      </a:accent1>
      <a:accent2>
        <a:srgbClr val="85D7D6"/>
      </a:accent2>
      <a:accent3>
        <a:srgbClr val="FFFFFF"/>
      </a:accent3>
      <a:accent4>
        <a:srgbClr val="000000"/>
      </a:accent4>
      <a:accent5>
        <a:srgbClr val="AEDAD9"/>
      </a:accent5>
      <a:accent6>
        <a:srgbClr val="78C3C2"/>
      </a:accent6>
      <a:hlink>
        <a:srgbClr val="C2EBEA"/>
      </a:hlink>
      <a:folHlink>
        <a:srgbClr val="2895D5"/>
      </a:folHlink>
    </a:clrScheme>
    <a:fontScheme name="1_Default Design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34BCBA"/>
        </a:dk2>
        <a:lt2>
          <a:srgbClr val="ADAFB2"/>
        </a:lt2>
        <a:accent1>
          <a:srgbClr val="34BCBA"/>
        </a:accent1>
        <a:accent2>
          <a:srgbClr val="85D7D6"/>
        </a:accent2>
        <a:accent3>
          <a:srgbClr val="FFFFFF"/>
        </a:accent3>
        <a:accent4>
          <a:srgbClr val="000000"/>
        </a:accent4>
        <a:accent5>
          <a:srgbClr val="AEDAD9"/>
        </a:accent5>
        <a:accent6>
          <a:srgbClr val="78C3C2"/>
        </a:accent6>
        <a:hlink>
          <a:srgbClr val="C2EBEA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6CAF3D"/>
        </a:dk2>
        <a:lt2>
          <a:srgbClr val="ADAFB2"/>
        </a:lt2>
        <a:accent1>
          <a:srgbClr val="6CAF3D"/>
        </a:accent1>
        <a:accent2>
          <a:srgbClr val="A7CF8B"/>
        </a:accent2>
        <a:accent3>
          <a:srgbClr val="FFFFFF"/>
        </a:accent3>
        <a:accent4>
          <a:srgbClr val="000000"/>
        </a:accent4>
        <a:accent5>
          <a:srgbClr val="BAD4AF"/>
        </a:accent5>
        <a:accent6>
          <a:srgbClr val="97BB7D"/>
        </a:accent6>
        <a:hlink>
          <a:srgbClr val="D3E7C5"/>
        </a:hlink>
        <a:folHlink>
          <a:srgbClr val="F7D6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7053AA"/>
        </a:dk2>
        <a:lt2>
          <a:srgbClr val="ADAFB2"/>
        </a:lt2>
        <a:accent1>
          <a:srgbClr val="7053AA"/>
        </a:accent1>
        <a:accent2>
          <a:srgbClr val="A998CC"/>
        </a:accent2>
        <a:accent3>
          <a:srgbClr val="FFFFFF"/>
        </a:accent3>
        <a:accent4>
          <a:srgbClr val="000000"/>
        </a:accent4>
        <a:accent5>
          <a:srgbClr val="BBB3D2"/>
        </a:accent5>
        <a:accent6>
          <a:srgbClr val="9989B9"/>
        </a:accent6>
        <a:hlink>
          <a:srgbClr val="D4CBE5"/>
        </a:hlink>
        <a:folHlink>
          <a:srgbClr val="E1BE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1276</Words>
  <Application>Microsoft Office PowerPoint</Application>
  <PresentationFormat>On-screen Show (4:3)</PresentationFormat>
  <Paragraphs>710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1_Default Design</vt:lpstr>
      <vt:lpstr>Worksheet</vt:lpstr>
      <vt:lpstr>Xerox Advanced Development Test Printing Platform</vt:lpstr>
      <vt:lpstr>Topics Covered</vt:lpstr>
      <vt:lpstr>Introduction: What are we designing?</vt:lpstr>
      <vt:lpstr>Overview: Why are we designing this?</vt:lpstr>
      <vt:lpstr>Current Xerox Print Process</vt:lpstr>
      <vt:lpstr>Customers</vt:lpstr>
      <vt:lpstr>Kano’s Model</vt:lpstr>
      <vt:lpstr>1st Interview: Paired comparison</vt:lpstr>
      <vt:lpstr>Pareto</vt:lpstr>
      <vt:lpstr>2nd Interview: HOQ 1, Part 1</vt:lpstr>
      <vt:lpstr>2nd Interview: HOQ 1, Part 2</vt:lpstr>
      <vt:lpstr>Conclusion of Kano Model</vt:lpstr>
      <vt:lpstr>Product Design Specifications </vt:lpstr>
      <vt:lpstr>Product Design Specifications</vt:lpstr>
      <vt:lpstr>Project Plan</vt:lpstr>
      <vt:lpstr>Conclusion</vt:lpstr>
      <vt:lpstr>  Questions?</vt:lpstr>
    </vt:vector>
  </TitlesOfParts>
  <Company>A Guys Creations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ME FIRST – THEN DELETE THE SLIDE</dc:title>
  <dc:creator>Andrew Johnson</dc:creator>
  <cp:lastModifiedBy>andras resch</cp:lastModifiedBy>
  <cp:revision>157</cp:revision>
  <cp:lastPrinted>2013-01-22T19:23:04Z</cp:lastPrinted>
  <dcterms:created xsi:type="dcterms:W3CDTF">2007-12-19T21:34:34Z</dcterms:created>
  <dcterms:modified xsi:type="dcterms:W3CDTF">2013-01-22T21:21:52Z</dcterms:modified>
</cp:coreProperties>
</file>