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 id="2147483792" r:id="rId3"/>
  </p:sldMasterIdLst>
  <p:notesMasterIdLst>
    <p:notesMasterId r:id="rId28"/>
  </p:notesMasterIdLst>
  <p:sldIdLst>
    <p:sldId id="256" r:id="rId4"/>
    <p:sldId id="267" r:id="rId5"/>
    <p:sldId id="285" r:id="rId6"/>
    <p:sldId id="286" r:id="rId7"/>
    <p:sldId id="283" r:id="rId8"/>
    <p:sldId id="298" r:id="rId9"/>
    <p:sldId id="299" r:id="rId10"/>
    <p:sldId id="284" r:id="rId11"/>
    <p:sldId id="293" r:id="rId12"/>
    <p:sldId id="289" r:id="rId13"/>
    <p:sldId id="294" r:id="rId14"/>
    <p:sldId id="295" r:id="rId15"/>
    <p:sldId id="300" r:id="rId16"/>
    <p:sldId id="309" r:id="rId17"/>
    <p:sldId id="296" r:id="rId18"/>
    <p:sldId id="297" r:id="rId19"/>
    <p:sldId id="301" r:id="rId20"/>
    <p:sldId id="302" r:id="rId21"/>
    <p:sldId id="303" r:id="rId22"/>
    <p:sldId id="304" r:id="rId23"/>
    <p:sldId id="306" r:id="rId24"/>
    <p:sldId id="308" r:id="rId25"/>
    <p:sldId id="266" r:id="rId26"/>
    <p:sldId id="29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86" autoAdjust="0"/>
    <p:restoredTop sz="86391" autoAdjust="0"/>
  </p:normalViewPr>
  <p:slideViewPr>
    <p:cSldViewPr>
      <p:cViewPr>
        <p:scale>
          <a:sx n="50" d="100"/>
          <a:sy n="50" d="100"/>
        </p:scale>
        <p:origin x="-1464" y="-10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0EB8E5-05D5-459A-9A9C-569B266542F9}" type="datetimeFigureOut">
              <a:rPr lang="en-US" smtClean="0"/>
              <a:t>6/6/2013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E0A7A0-01F0-4477-927B-B416CCFA8966}" type="slidenum">
              <a:rPr lang="en-US" smtClean="0"/>
              <a:t>‹#›</a:t>
            </a:fld>
            <a:endParaRPr lang="en-US"/>
          </a:p>
        </p:txBody>
      </p:sp>
    </p:spTree>
    <p:extLst>
      <p:ext uri="{BB962C8B-B14F-4D97-AF65-F5344CB8AC3E}">
        <p14:creationId xmlns:p14="http://schemas.microsoft.com/office/powerpoint/2010/main" val="85376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Title page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Project title			Spa Lift</a:t>
            </a:r>
          </a:p>
          <a:p>
            <a:pPr lvl="1"/>
            <a:r>
              <a:rPr lang="en-US" sz="1200" kern="1200" dirty="0" smtClean="0">
                <a:solidFill>
                  <a:schemeClr val="tx1"/>
                </a:solidFill>
                <a:effectLst/>
                <a:latin typeface="+mn-lt"/>
                <a:ea typeface="+mn-ea"/>
                <a:cs typeface="+mn-cs"/>
              </a:rPr>
              <a:t>Group members			Dale </a:t>
            </a:r>
            <a:r>
              <a:rPr lang="en-US" sz="1200" kern="1200" dirty="0" err="1" smtClean="0">
                <a:solidFill>
                  <a:schemeClr val="tx1"/>
                </a:solidFill>
                <a:effectLst/>
                <a:latin typeface="+mn-lt"/>
                <a:ea typeface="+mn-ea"/>
                <a:cs typeface="+mn-cs"/>
              </a:rPr>
              <a:t>Calnek</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Jerel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Hutapea</a:t>
            </a:r>
            <a:r>
              <a:rPr lang="en-US" sz="1200" kern="1200" baseline="0" dirty="0" smtClean="0">
                <a:solidFill>
                  <a:schemeClr val="tx1"/>
                </a:solidFill>
                <a:effectLst/>
                <a:latin typeface="+mn-lt"/>
                <a:ea typeface="+mn-ea"/>
                <a:cs typeface="+mn-cs"/>
              </a:rPr>
              <a:t>, Chang Park, and Casey </a:t>
            </a:r>
            <a:r>
              <a:rPr lang="en-US" sz="1200" kern="1200" baseline="0" dirty="0" err="1" smtClean="0">
                <a:solidFill>
                  <a:schemeClr val="tx1"/>
                </a:solidFill>
                <a:effectLst/>
                <a:latin typeface="+mn-lt"/>
                <a:ea typeface="+mn-ea"/>
                <a:cs typeface="+mn-cs"/>
              </a:rPr>
              <a:t>Radtke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Academic Advisor			Dr.</a:t>
            </a:r>
            <a:r>
              <a:rPr lang="en-US" sz="1200" kern="1200" baseline="0" dirty="0" smtClean="0">
                <a:solidFill>
                  <a:schemeClr val="tx1"/>
                </a:solidFill>
                <a:effectLst/>
                <a:latin typeface="+mn-lt"/>
                <a:ea typeface="+mn-ea"/>
                <a:cs typeface="+mn-cs"/>
              </a:rPr>
              <a:t> Sung Yi</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Industry advisor			Jennifer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Armbruster</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Sponsoring company		Adaptive</a:t>
            </a:r>
            <a:r>
              <a:rPr lang="en-US" sz="1200" kern="1200" baseline="0" dirty="0" smtClean="0">
                <a:solidFill>
                  <a:schemeClr val="tx1"/>
                </a:solidFill>
                <a:effectLst/>
                <a:latin typeface="+mn-lt"/>
                <a:ea typeface="+mn-ea"/>
                <a:cs typeface="+mn-cs"/>
              </a:rPr>
              <a:t> Recreation Center</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Date				5 March</a:t>
            </a:r>
            <a:r>
              <a:rPr lang="en-US" sz="1200" kern="1200" baseline="0" dirty="0" smtClean="0">
                <a:solidFill>
                  <a:schemeClr val="tx1"/>
                </a:solidFill>
                <a:effectLst/>
                <a:latin typeface="+mn-lt"/>
                <a:ea typeface="+mn-ea"/>
                <a:cs typeface="+mn-cs"/>
              </a:rPr>
              <a:t> 2013</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and “Progress Report – Winter 2012”.</a:t>
            </a:r>
          </a:p>
          <a:p>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t>1</a:t>
            </a:fld>
            <a:endParaRPr lang="en-US"/>
          </a:p>
        </p:txBody>
      </p:sp>
    </p:spTree>
    <p:extLst>
      <p:ext uri="{BB962C8B-B14F-4D97-AF65-F5344CB8AC3E}">
        <p14:creationId xmlns:p14="http://schemas.microsoft.com/office/powerpoint/2010/main" val="262871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Introduction and background information. </a:t>
            </a:r>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3538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Mission statement </a:t>
            </a:r>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5793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Top-level final design evaluation and Selection</a:t>
            </a:r>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t>10</a:t>
            </a:fld>
            <a:endParaRPr lang="en-US"/>
          </a:p>
        </p:txBody>
      </p:sp>
    </p:spTree>
    <p:extLst>
      <p:ext uri="{BB962C8B-B14F-4D97-AF65-F5344CB8AC3E}">
        <p14:creationId xmlns:p14="http://schemas.microsoft.com/office/powerpoint/2010/main" val="140226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Conclusion and recommendations</a:t>
            </a:r>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t>23</a:t>
            </a:fld>
            <a:endParaRPr lang="en-US"/>
          </a:p>
        </p:txBody>
      </p:sp>
    </p:spTree>
    <p:extLst>
      <p:ext uri="{BB962C8B-B14F-4D97-AF65-F5344CB8AC3E}">
        <p14:creationId xmlns:p14="http://schemas.microsoft.com/office/powerpoint/2010/main" val="371006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Title page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Project title			Spa Lift</a:t>
            </a:r>
          </a:p>
          <a:p>
            <a:pPr lvl="1"/>
            <a:r>
              <a:rPr lang="en-US" sz="1200" kern="1200" dirty="0" smtClean="0">
                <a:solidFill>
                  <a:schemeClr val="tx1"/>
                </a:solidFill>
                <a:effectLst/>
                <a:latin typeface="+mn-lt"/>
                <a:ea typeface="+mn-ea"/>
                <a:cs typeface="+mn-cs"/>
              </a:rPr>
              <a:t>Group members			Dale </a:t>
            </a:r>
            <a:r>
              <a:rPr lang="en-US" sz="1200" kern="1200" dirty="0" err="1" smtClean="0">
                <a:solidFill>
                  <a:schemeClr val="tx1"/>
                </a:solidFill>
                <a:effectLst/>
                <a:latin typeface="+mn-lt"/>
                <a:ea typeface="+mn-ea"/>
                <a:cs typeface="+mn-cs"/>
              </a:rPr>
              <a:t>Calnek</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Jerel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Hutapea</a:t>
            </a:r>
            <a:r>
              <a:rPr lang="en-US" sz="1200" kern="1200" baseline="0" dirty="0" smtClean="0">
                <a:solidFill>
                  <a:schemeClr val="tx1"/>
                </a:solidFill>
                <a:effectLst/>
                <a:latin typeface="+mn-lt"/>
                <a:ea typeface="+mn-ea"/>
                <a:cs typeface="+mn-cs"/>
              </a:rPr>
              <a:t>, Chang Park, and Casey </a:t>
            </a:r>
            <a:r>
              <a:rPr lang="en-US" sz="1200" kern="1200" baseline="0" dirty="0" err="1" smtClean="0">
                <a:solidFill>
                  <a:schemeClr val="tx1"/>
                </a:solidFill>
                <a:effectLst/>
                <a:latin typeface="+mn-lt"/>
                <a:ea typeface="+mn-ea"/>
                <a:cs typeface="+mn-cs"/>
              </a:rPr>
              <a:t>Radtke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Academic Advisor			Dr.</a:t>
            </a:r>
            <a:r>
              <a:rPr lang="en-US" sz="1200" kern="1200" baseline="0" dirty="0" smtClean="0">
                <a:solidFill>
                  <a:schemeClr val="tx1"/>
                </a:solidFill>
                <a:effectLst/>
                <a:latin typeface="+mn-lt"/>
                <a:ea typeface="+mn-ea"/>
                <a:cs typeface="+mn-cs"/>
              </a:rPr>
              <a:t> Sung Yi</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Industry advisor			Jennifer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Armbruster</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Sponsoring company		Adaptive</a:t>
            </a:r>
            <a:r>
              <a:rPr lang="en-US" sz="1200" kern="1200" baseline="0" dirty="0" smtClean="0">
                <a:solidFill>
                  <a:schemeClr val="tx1"/>
                </a:solidFill>
                <a:effectLst/>
                <a:latin typeface="+mn-lt"/>
                <a:ea typeface="+mn-ea"/>
                <a:cs typeface="+mn-cs"/>
              </a:rPr>
              <a:t> Recreation Center</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Date				5 March</a:t>
            </a:r>
            <a:r>
              <a:rPr lang="en-US" sz="1200" kern="1200" baseline="0" dirty="0" smtClean="0">
                <a:solidFill>
                  <a:schemeClr val="tx1"/>
                </a:solidFill>
                <a:effectLst/>
                <a:latin typeface="+mn-lt"/>
                <a:ea typeface="+mn-ea"/>
                <a:cs typeface="+mn-cs"/>
              </a:rPr>
              <a:t> 2013</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and “Progress Report – Winter 2012”.</a:t>
            </a:r>
          </a:p>
          <a:p>
            <a:endParaRPr lang="en-US" dirty="0"/>
          </a:p>
        </p:txBody>
      </p:sp>
      <p:sp>
        <p:nvSpPr>
          <p:cNvPr id="4" name="Slide Number Placeholder 3"/>
          <p:cNvSpPr>
            <a:spLocks noGrp="1"/>
          </p:cNvSpPr>
          <p:nvPr>
            <p:ph type="sldNum" sz="quarter" idx="10"/>
          </p:nvPr>
        </p:nvSpPr>
        <p:spPr/>
        <p:txBody>
          <a:bodyPr/>
          <a:lstStyle/>
          <a:p>
            <a:fld id="{4DE0A7A0-01F0-4477-927B-B416CCFA8966}" type="slidenum">
              <a:rPr lang="en-US" smtClean="0"/>
              <a:t>24</a:t>
            </a:fld>
            <a:endParaRPr lang="en-US"/>
          </a:p>
        </p:txBody>
      </p:sp>
    </p:spTree>
    <p:extLst>
      <p:ext uri="{BB962C8B-B14F-4D97-AF65-F5344CB8AC3E}">
        <p14:creationId xmlns:p14="http://schemas.microsoft.com/office/powerpoint/2010/main" val="262871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F47B250-247C-421E-BEF7-2F292FB2282B}" type="datetimeFigureOut">
              <a:rPr lang="en-US" smtClean="0"/>
              <a:t>6/6/2013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88A29DA-B59C-42A9-B175-F7C1E80C7D7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E93953B-A124-4661-9550-65D2FAB5317D}" type="datetimeFigureOut">
              <a:rPr lang="en-US" smtClean="0">
                <a:solidFill>
                  <a:srgbClr val="DBF5F9">
                    <a:shade val="90000"/>
                  </a:srgbClr>
                </a:solidFill>
              </a:rPr>
              <a:pPr/>
              <a:t>6/6/2013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F01E8FD9-1E09-4D97-8BEA-63AF5BE1B7A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93842155"/>
      </p:ext>
    </p:extLst>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6267188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E93953B-A124-4661-9550-65D2FAB5317D}" type="datetimeFigureOut">
              <a:rPr lang="en-US" smtClean="0">
                <a:solidFill>
                  <a:srgbClr val="DBF5F9">
                    <a:shade val="90000"/>
                  </a:srgbClr>
                </a:solidFill>
              </a:rPr>
              <a:pPr/>
              <a:t>6/6/2013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F01E8FD9-1E09-4D97-8BEA-63AF5BE1B7A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70403582"/>
      </p:ext>
    </p:extLst>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02074548"/>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69081710"/>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6392486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867361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1079312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3682873"/>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34502393"/>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58036070"/>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F47B250-247C-421E-BEF7-2F292FB2282B}" type="datetimeFigureOut">
              <a:rPr lang="en-US" smtClean="0">
                <a:solidFill>
                  <a:srgbClr val="DBF5F9">
                    <a:shade val="90000"/>
                  </a:srgbClr>
                </a:solidFill>
              </a:rPr>
              <a:pPr/>
              <a:t>6/6/2013</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C88A29DA-B59C-42A9-B175-F7C1E80C7D71}"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21981457"/>
      </p:ext>
    </p:extLst>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432508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F47B250-247C-421E-BEF7-2F292FB2282B}" type="datetimeFigureOut">
              <a:rPr lang="en-US" smtClean="0">
                <a:solidFill>
                  <a:srgbClr val="DBF5F9">
                    <a:shade val="90000"/>
                  </a:srgbClr>
                </a:solidFill>
              </a:rPr>
              <a:pPr/>
              <a:t>6/6/2013</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8A29DA-B59C-42A9-B175-F7C1E80C7D71}"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288501176"/>
      </p:ext>
    </p:extLst>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543562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2937437"/>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7133442"/>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4842362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F47B250-247C-421E-BEF7-2F292FB2282B}"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A29DA-B59C-42A9-B175-F7C1E80C7D7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74221860"/>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1623209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9461973"/>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9229758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47B250-247C-421E-BEF7-2F292FB2282B}"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F47B250-247C-421E-BEF7-2F292FB2282B}" type="datetimeFigureOut">
              <a:rPr lang="en-US" smtClean="0"/>
              <a:t>6/6/2013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47B250-247C-421E-BEF7-2F292FB2282B}" type="datetimeFigureOut">
              <a:rPr lang="en-US" smtClean="0"/>
              <a:t>6/6/2013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7B250-247C-421E-BEF7-2F292FB2282B}" type="datetimeFigureOut">
              <a:rPr lang="en-US" smtClean="0"/>
              <a:t>6/6/2013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F47B250-247C-421E-BEF7-2F292FB2282B}"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A29DA-B59C-42A9-B175-F7C1E80C7D71}" type="slidenum">
              <a:rPr lang="en-US" smtClean="0"/>
              <a:t>‹#›</a:t>
            </a:fld>
            <a:endParaRPr 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F47B250-247C-421E-BEF7-2F292FB2282B}"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88A29DA-B59C-42A9-B175-F7C1E80C7D71}"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F47B250-247C-421E-BEF7-2F292FB2282B}" type="datetimeFigureOut">
              <a:rPr lang="en-US" smtClean="0"/>
              <a:t>6/6/2013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88A29DA-B59C-42A9-B175-F7C1E80C7D71}"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pull/>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0" indent="0" algn="l"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393192" indent="0" algn="l"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E93953B-A124-4661-9550-65D2FAB5317D}" type="datetimeFigureOut">
              <a:rPr lang="en-US" smtClean="0">
                <a:solidFill>
                  <a:srgbClr val="04617B">
                    <a:shade val="90000"/>
                  </a:srgbClr>
                </a:solidFill>
              </a:rPr>
              <a:pPr/>
              <a:t>6/6/2013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01E8FD9-1E09-4D97-8BEA-63AF5BE1B7A9}"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8149457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pull/>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F47B250-247C-421E-BEF7-2F292FB2282B}" type="datetimeFigureOut">
              <a:rPr lang="en-US" smtClean="0">
                <a:solidFill>
                  <a:srgbClr val="04617B">
                    <a:shade val="90000"/>
                  </a:srgbClr>
                </a:solidFill>
              </a:rPr>
              <a:pPr/>
              <a:t>6/6/2013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88A29DA-B59C-42A9-B175-F7C1E80C7D71}"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0263527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p:pull/>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0" indent="0" algn="l"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393192" indent="0" algn="l"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667512" indent="0" algn="l"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978408" indent="0" algn="l"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9600" dirty="0" smtClean="0"/>
              <a:t>Spa Lift Project</a:t>
            </a:r>
            <a:endParaRPr lang="en-US" sz="9600"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3661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457200"/>
            <a:ext cx="8229600" cy="1143000"/>
          </a:xfrm>
        </p:spPr>
        <p:txBody>
          <a:bodyPr/>
          <a:lstStyle/>
          <a:p>
            <a:r>
              <a:rPr lang="en-US" dirty="0" smtClean="0"/>
              <a:t>Design Selection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19841036"/>
              </p:ext>
            </p:extLst>
          </p:nvPr>
        </p:nvGraphicFramePr>
        <p:xfrm>
          <a:off x="457200" y="1676400"/>
          <a:ext cx="8382000" cy="4877551"/>
        </p:xfrm>
        <a:graphic>
          <a:graphicData uri="http://schemas.openxmlformats.org/drawingml/2006/table">
            <a:tbl>
              <a:tblPr firstRow="1" bandRow="1">
                <a:tableStyleId>{5C22544A-7EE6-4342-B048-85BDC9FD1C3A}</a:tableStyleId>
              </a:tblPr>
              <a:tblGrid>
                <a:gridCol w="2095500"/>
                <a:gridCol w="2095500"/>
                <a:gridCol w="2095500"/>
                <a:gridCol w="2095500"/>
              </a:tblGrid>
              <a:tr h="407835">
                <a:tc>
                  <a:txBody>
                    <a:bodyPr/>
                    <a:lstStyle/>
                    <a:p>
                      <a:r>
                        <a:rPr lang="en-US" dirty="0" smtClean="0"/>
                        <a:t>Selection Topic</a:t>
                      </a:r>
                      <a:endParaRPr lang="en-US" dirty="0"/>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dirty="0" smtClean="0"/>
                        <a:t>Excavator  </a:t>
                      </a:r>
                      <a:endParaRPr lang="en-US"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Man on a</a:t>
                      </a:r>
                      <a:r>
                        <a:rPr lang="en-US" baseline="0" dirty="0" smtClean="0"/>
                        <a:t> Clock</a:t>
                      </a:r>
                      <a:endParaRPr lang="en-US"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dirty="0" smtClean="0"/>
                        <a:t>Z-Rotator</a:t>
                      </a:r>
                      <a:endParaRPr lang="en-US" dirty="0"/>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r>
              <a:tr h="765389">
                <a:tc>
                  <a:txBody>
                    <a:bodyPr/>
                    <a:lstStyle/>
                    <a:p>
                      <a:pPr algn="ctr"/>
                      <a:r>
                        <a:rPr lang="en-US" sz="2400" b="1" dirty="0" smtClean="0"/>
                        <a:t>Safety</a:t>
                      </a:r>
                      <a:endParaRPr lang="en-US" sz="2400" b="1"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5</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4</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9</a:t>
                      </a:r>
                      <a:endParaRPr lang="en-US" sz="28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776562">
                <a:tc>
                  <a:txBody>
                    <a:bodyPr/>
                    <a:lstStyle/>
                    <a:p>
                      <a:pPr algn="ctr"/>
                      <a:r>
                        <a:rPr lang="en-US" sz="2400" b="1" dirty="0" smtClean="0"/>
                        <a:t>Maintenance</a:t>
                      </a:r>
                      <a:endParaRPr lang="en-US" sz="2400" b="1"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12</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12</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9</a:t>
                      </a:r>
                      <a:endParaRPr lang="en-US" sz="28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787736">
                <a:tc>
                  <a:txBody>
                    <a:bodyPr/>
                    <a:lstStyle/>
                    <a:p>
                      <a:pPr algn="ctr"/>
                      <a:r>
                        <a:rPr lang="en-US" sz="2400" b="1" dirty="0" smtClean="0"/>
                        <a:t>Mobility</a:t>
                      </a:r>
                      <a:endParaRPr lang="en-US" sz="2400" b="1"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8</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11</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9</a:t>
                      </a:r>
                      <a:endParaRPr lang="en-US" sz="28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798909">
                <a:tc>
                  <a:txBody>
                    <a:bodyPr/>
                    <a:lstStyle/>
                    <a:p>
                      <a:pPr algn="ctr"/>
                      <a:r>
                        <a:rPr lang="en-US" sz="2400" b="1" dirty="0" smtClean="0"/>
                        <a:t>Budget</a:t>
                      </a:r>
                      <a:endParaRPr lang="en-US" sz="2400" b="1"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8</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4</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800" dirty="0" smtClean="0"/>
                        <a:t>8</a:t>
                      </a:r>
                      <a:endParaRPr lang="en-US" sz="28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703934">
                <a:tc>
                  <a:txBody>
                    <a:bodyPr/>
                    <a:lstStyle/>
                    <a:p>
                      <a:pPr algn="ctr"/>
                      <a:r>
                        <a:rPr lang="en-US" sz="2400" b="1" dirty="0" smtClean="0"/>
                        <a:t>Engineering Simplicity</a:t>
                      </a:r>
                      <a:endParaRPr lang="en-US" sz="2400" b="1" dirty="0"/>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t>7</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t>4</a:t>
                      </a:r>
                      <a:endParaRPr lang="en-US" sz="28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t>10</a:t>
                      </a:r>
                      <a:endParaRPr lang="en-US" sz="2800" dirty="0"/>
                    </a:p>
                  </a:txBody>
                  <a:tcPr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07835">
                <a:tc>
                  <a:txBody>
                    <a:bodyPr/>
                    <a:lstStyle/>
                    <a:p>
                      <a:pPr algn="r"/>
                      <a:r>
                        <a:rPr lang="en-US" sz="2800" b="1" dirty="0" smtClean="0"/>
                        <a:t>Totals</a:t>
                      </a:r>
                      <a:endParaRPr lang="en-US" b="1"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2800" b="1" dirty="0" smtClean="0"/>
                        <a:t>40</a:t>
                      </a:r>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2800" b="1" dirty="0" smtClean="0"/>
                        <a:t>35</a:t>
                      </a:r>
                      <a:endParaRPr lang="en-US" sz="2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ctr"/>
                      <a:r>
                        <a:rPr lang="en-US" sz="2800" b="1" dirty="0" smtClean="0"/>
                        <a:t>45</a:t>
                      </a:r>
                      <a:endParaRPr lang="en-US" sz="2800" b="1"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537500633"/>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3048000" cy="5468112"/>
          </a:xfrm>
        </p:spPr>
        <p:txBody>
          <a:bodyPr anchor="t">
            <a:normAutofit/>
          </a:bodyPr>
          <a:lstStyle/>
          <a:p>
            <a:r>
              <a:rPr lang="en-US" dirty="0" smtClean="0"/>
              <a:t>Final Design Model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066799"/>
            <a:ext cx="4837277" cy="4965079"/>
          </a:xfrm>
          <a:prstGeom prst="rect">
            <a:avLst/>
          </a:prstGeom>
        </p:spPr>
      </p:pic>
    </p:spTree>
    <p:extLst>
      <p:ext uri="{BB962C8B-B14F-4D97-AF65-F5344CB8AC3E}">
        <p14:creationId xmlns:p14="http://schemas.microsoft.com/office/powerpoint/2010/main" val="4041222876"/>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686800" cy="1124712"/>
          </a:xfrm>
        </p:spPr>
        <p:txBody>
          <a:bodyPr/>
          <a:lstStyle/>
          <a:p>
            <a:r>
              <a:rPr lang="en-US" dirty="0" smtClean="0"/>
              <a:t>Tipping</a:t>
            </a:r>
            <a:endParaRPr lang="en-US" dirty="0"/>
          </a:p>
        </p:txBody>
      </p:sp>
      <p:pic>
        <p:nvPicPr>
          <p:cNvPr id="4" name="250lbwith450lbofcounterweigh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6475" t="9522" r="24670" b="2620"/>
          <a:stretch/>
        </p:blipFill>
        <p:spPr>
          <a:xfrm>
            <a:off x="2451100" y="1143000"/>
            <a:ext cx="6654800" cy="4686300"/>
          </a:xfrm>
        </p:spPr>
      </p:pic>
    </p:spTree>
    <p:extLst>
      <p:ext uri="{BB962C8B-B14F-4D97-AF65-F5344CB8AC3E}">
        <p14:creationId xmlns:p14="http://schemas.microsoft.com/office/powerpoint/2010/main" val="1124696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371600"/>
            <a:ext cx="5562600" cy="4634242"/>
          </a:xfrm>
          <a:prstGeom prst="rect">
            <a:avLst/>
          </a:prstGeom>
        </p:spPr>
      </p:pic>
    </p:spTree>
    <p:extLst>
      <p:ext uri="{BB962C8B-B14F-4D97-AF65-F5344CB8AC3E}">
        <p14:creationId xmlns:p14="http://schemas.microsoft.com/office/powerpoint/2010/main" val="3698434204"/>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143000"/>
            <a:ext cx="5868219" cy="5363324"/>
          </a:xfrm>
          <a:prstGeom prst="rect">
            <a:avLst/>
          </a:prstGeom>
        </p:spPr>
      </p:pic>
    </p:spTree>
    <p:extLst>
      <p:ext uri="{BB962C8B-B14F-4D97-AF65-F5344CB8AC3E}">
        <p14:creationId xmlns:p14="http://schemas.microsoft.com/office/powerpoint/2010/main" val="4146444730"/>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 Simulation</a:t>
            </a:r>
            <a:endParaRPr lang="en-US" dirty="0"/>
          </a:p>
        </p:txBody>
      </p:sp>
      <p:pic>
        <p:nvPicPr>
          <p:cNvPr id="6" name="Lift and Car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251075"/>
            <a:ext cx="8229600" cy="3222625"/>
          </a:xfrm>
        </p:spPr>
      </p:pic>
    </p:spTree>
    <p:extLst>
      <p:ext uri="{BB962C8B-B14F-4D97-AF65-F5344CB8AC3E}">
        <p14:creationId xmlns:p14="http://schemas.microsoft.com/office/powerpoint/2010/main" val="35476116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Design</a:t>
            </a:r>
            <a:endParaRPr lang="en-US" dirty="0"/>
          </a:p>
        </p:txBody>
      </p:sp>
      <p:sp>
        <p:nvSpPr>
          <p:cNvPr id="5" name="Content Placeholder 4"/>
          <p:cNvSpPr>
            <a:spLocks noGrp="1"/>
          </p:cNvSpPr>
          <p:nvPr>
            <p:ph idx="1"/>
          </p:nvPr>
        </p:nvSpPr>
        <p:spPr/>
        <p:txBody>
          <a:bodyPr/>
          <a:lstStyle/>
          <a:p>
            <a:r>
              <a:rPr lang="en-US" dirty="0" smtClean="0"/>
              <a:t>Evaluation of PDS requirement</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71803423"/>
              </p:ext>
            </p:extLst>
          </p:nvPr>
        </p:nvGraphicFramePr>
        <p:xfrm>
          <a:off x="1219200" y="2362200"/>
          <a:ext cx="4800600" cy="2957512"/>
        </p:xfrm>
        <a:graphic>
          <a:graphicData uri="http://schemas.openxmlformats.org/drawingml/2006/table">
            <a:tbl>
              <a:tblPr>
                <a:tableStyleId>{5C22544A-7EE6-4342-B048-85BDC9FD1C3A}</a:tableStyleId>
              </a:tblPr>
              <a:tblGrid>
                <a:gridCol w="3789947"/>
                <a:gridCol w="1010653"/>
              </a:tblGrid>
              <a:tr h="473202">
                <a:tc>
                  <a:txBody>
                    <a:bodyPr/>
                    <a:lstStyle/>
                    <a:p>
                      <a:pPr algn="ctr" fontAlgn="ctr"/>
                      <a:r>
                        <a:rPr lang="en-US" sz="1600" b="1" u="none" strike="noStrike" dirty="0">
                          <a:effectLst/>
                        </a:rPr>
                        <a:t>Requirements</a:t>
                      </a:r>
                      <a:endParaRPr lang="en-US" sz="1600" b="1" i="0" u="none" strike="noStrike" dirty="0">
                        <a:solidFill>
                          <a:srgbClr val="000000"/>
                        </a:solidFill>
                        <a:effectLst/>
                        <a:latin typeface="Calibri"/>
                      </a:endParaRPr>
                    </a:p>
                  </a:txBody>
                  <a:tcPr marL="9525" marR="9525" marT="9525" marB="0" anchor="ctr"/>
                </a:tc>
                <a:tc>
                  <a:txBody>
                    <a:bodyPr/>
                    <a:lstStyle/>
                    <a:p>
                      <a:pPr algn="l" fontAlgn="ctr"/>
                      <a:r>
                        <a:rPr lang="en-US" sz="1600" b="1" u="none" strike="noStrike" dirty="0">
                          <a:effectLst/>
                        </a:rPr>
                        <a:t>Goal met</a:t>
                      </a:r>
                      <a:endParaRPr lang="en-US" sz="1600" b="1" i="0" u="none" strike="noStrike" dirty="0">
                        <a:solidFill>
                          <a:srgbClr val="000000"/>
                        </a:solidFill>
                        <a:effectLst/>
                        <a:latin typeface="Calibri"/>
                      </a:endParaRPr>
                    </a:p>
                  </a:txBody>
                  <a:tcPr marL="9525" marR="9525" marT="9525" marB="0" anchor="ctr"/>
                </a:tc>
              </a:tr>
              <a:tr h="496862">
                <a:tc>
                  <a:txBody>
                    <a:bodyPr/>
                    <a:lstStyle/>
                    <a:p>
                      <a:pPr algn="ctr" fontAlgn="ctr"/>
                      <a:r>
                        <a:rPr lang="en-US" sz="1200" u="none" strike="noStrike" dirty="0">
                          <a:effectLst/>
                        </a:rPr>
                        <a:t>Clearance of Spa Curb</a:t>
                      </a:r>
                      <a:endParaRPr lang="en-US" sz="1200" b="0" i="1" u="none" strike="noStrike" dirty="0">
                        <a:solidFill>
                          <a:srgbClr val="000000"/>
                        </a:solidFill>
                        <a:effectLst/>
                        <a:latin typeface="Calibri"/>
                      </a:endParaRPr>
                    </a:p>
                  </a:txBody>
                  <a:tcPr marL="9525" marR="9525" marT="9525" marB="0" anchor="ct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496862">
                <a:tc>
                  <a:txBody>
                    <a:bodyPr/>
                    <a:lstStyle/>
                    <a:p>
                      <a:pPr algn="ctr" fontAlgn="ctr"/>
                      <a:r>
                        <a:rPr lang="en-US" sz="1200" u="none" strike="noStrike" dirty="0">
                          <a:effectLst/>
                        </a:rPr>
                        <a:t>Maintenance Plan Documentation</a:t>
                      </a:r>
                      <a:endParaRPr lang="en-US" sz="1200" b="0" i="1" u="none" strike="noStrike" dirty="0">
                        <a:solidFill>
                          <a:srgbClr val="000000"/>
                        </a:solidFill>
                        <a:effectLst/>
                        <a:latin typeface="Calibri"/>
                      </a:endParaRPr>
                    </a:p>
                  </a:txBody>
                  <a:tcPr marL="9525" marR="9525" marT="9525" marB="0" anchor="ct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496862">
                <a:tc>
                  <a:txBody>
                    <a:bodyPr/>
                    <a:lstStyle/>
                    <a:p>
                      <a:pPr algn="ctr" fontAlgn="ctr"/>
                      <a:r>
                        <a:rPr lang="en-US" sz="1200" u="none" strike="noStrike" dirty="0">
                          <a:effectLst/>
                        </a:rPr>
                        <a:t>Spa Lift Mobility</a:t>
                      </a:r>
                      <a:endParaRPr lang="en-US" sz="1200" b="0" i="1" u="none" strike="noStrike" dirty="0">
                        <a:solidFill>
                          <a:srgbClr val="000000"/>
                        </a:solidFill>
                        <a:effectLst/>
                        <a:latin typeface="Calibri"/>
                      </a:endParaRPr>
                    </a:p>
                  </a:txBody>
                  <a:tcPr marL="9525" marR="9525" marT="9525" marB="0" anchor="ct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496862">
                <a:tc>
                  <a:txBody>
                    <a:bodyPr/>
                    <a:lstStyle/>
                    <a:p>
                      <a:pPr algn="ctr" fontAlgn="ctr"/>
                      <a:r>
                        <a:rPr lang="en-US" sz="1200" u="none" strike="noStrike">
                          <a:effectLst/>
                        </a:rPr>
                        <a:t>Unassisted Operation</a:t>
                      </a:r>
                      <a:endParaRPr lang="en-US" sz="1200" b="0" i="1" u="none" strike="noStrike">
                        <a:solidFill>
                          <a:srgbClr val="000000"/>
                        </a:solidFill>
                        <a:effectLst/>
                        <a:latin typeface="Calibri"/>
                      </a:endParaRPr>
                    </a:p>
                  </a:txBody>
                  <a:tcPr marL="9525" marR="9525" marT="9525" marB="0" anchor="ctr"/>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496862">
                <a:tc>
                  <a:txBody>
                    <a:bodyPr/>
                    <a:lstStyle/>
                    <a:p>
                      <a:pPr algn="ctr" fontAlgn="ctr"/>
                      <a:r>
                        <a:rPr lang="en-US" sz="1200" u="none" strike="noStrike">
                          <a:effectLst/>
                        </a:rPr>
                        <a:t>Must Fit Current Visual Aesthetics</a:t>
                      </a:r>
                      <a:endParaRPr lang="en-US" sz="1200" b="0" i="1" u="none" strike="noStrike">
                        <a:solidFill>
                          <a:srgbClr val="000000"/>
                        </a:solidFill>
                        <a:effectLst/>
                        <a:latin typeface="Calibri"/>
                      </a:endParaRPr>
                    </a:p>
                  </a:txBody>
                  <a:tcPr marL="9525" marR="9525" marT="9525" marB="0" anchor="ctr"/>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229044749"/>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3_07284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295400"/>
            <a:ext cx="9144000" cy="5143500"/>
          </a:xfrm>
          <a:prstGeom prst="rect">
            <a:avLst/>
          </a:prstGeom>
          <a:noFill/>
          <a:ln>
            <a:noFill/>
          </a:ln>
        </p:spPr>
      </p:pic>
    </p:spTree>
    <p:extLst>
      <p:ext uri="{BB962C8B-B14F-4D97-AF65-F5344CB8AC3E}">
        <p14:creationId xmlns:p14="http://schemas.microsoft.com/office/powerpoint/2010/main" val="621378115"/>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4_08133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447800"/>
            <a:ext cx="9144000" cy="5143500"/>
          </a:xfrm>
          <a:prstGeom prst="rect">
            <a:avLst/>
          </a:prstGeom>
          <a:noFill/>
          <a:ln>
            <a:noFill/>
          </a:ln>
        </p:spPr>
      </p:pic>
    </p:spTree>
    <p:extLst>
      <p:ext uri="{BB962C8B-B14F-4D97-AF65-F5344CB8AC3E}">
        <p14:creationId xmlns:p14="http://schemas.microsoft.com/office/powerpoint/2010/main" val="3009482759"/>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5_16262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371600"/>
            <a:ext cx="9144000" cy="5143500"/>
          </a:xfrm>
          <a:prstGeom prst="rect">
            <a:avLst/>
          </a:prstGeom>
          <a:noFill/>
          <a:ln>
            <a:noFill/>
          </a:ln>
        </p:spPr>
      </p:pic>
    </p:spTree>
    <p:extLst>
      <p:ext uri="{BB962C8B-B14F-4D97-AF65-F5344CB8AC3E}">
        <p14:creationId xmlns:p14="http://schemas.microsoft.com/office/powerpoint/2010/main" val="2191857671"/>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04088"/>
            <a:ext cx="8915400" cy="1143000"/>
          </a:xfrm>
        </p:spPr>
        <p:txBody>
          <a:bodyPr>
            <a:noAutofit/>
          </a:bodyPr>
          <a:lstStyle/>
          <a:p>
            <a:pPr algn="ctr"/>
            <a:r>
              <a:rPr lang="en-US" sz="5900" b="1" i="1" cap="all" dirty="0" smtClean="0">
                <a:effectLst>
                  <a:outerShdw blurRad="38100" dist="38100" dir="2700000" algn="tl">
                    <a:srgbClr val="000000">
                      <a:alpha val="43137"/>
                    </a:srgbClr>
                  </a:outerShdw>
                </a:effectLst>
                <a:latin typeface="Arial Black" pitchFamily="34" charset="0"/>
              </a:rPr>
              <a:t>Team Adaptive Rec</a:t>
            </a:r>
            <a:endParaRPr lang="en-US" sz="5900" b="1" i="1" cap="all" dirty="0">
              <a:effectLst>
                <a:outerShdw blurRad="38100" dist="38100" dir="2700000" algn="tl">
                  <a:srgbClr val="000000">
                    <a:alpha val="43137"/>
                  </a:srgbClr>
                </a:outerShdw>
              </a:effectLst>
              <a:latin typeface="Arial Black" pitchFamily="34" charset="0"/>
            </a:endParaRPr>
          </a:p>
        </p:txBody>
      </p:sp>
      <p:sp>
        <p:nvSpPr>
          <p:cNvPr id="5" name="Text Placeholder 4"/>
          <p:cNvSpPr>
            <a:spLocks noGrp="1"/>
          </p:cNvSpPr>
          <p:nvPr>
            <p:ph type="body" idx="1"/>
          </p:nvPr>
        </p:nvSpPr>
        <p:spPr/>
        <p:txBody>
          <a:bodyPr/>
          <a:lstStyle/>
          <a:p>
            <a:r>
              <a:rPr lang="en-US" dirty="0" smtClean="0"/>
              <a:t>Members</a:t>
            </a:r>
            <a:endParaRPr lang="en-US" dirty="0"/>
          </a:p>
        </p:txBody>
      </p:sp>
      <p:sp>
        <p:nvSpPr>
          <p:cNvPr id="7" name="Text Placeholder 6"/>
          <p:cNvSpPr>
            <a:spLocks noGrp="1"/>
          </p:cNvSpPr>
          <p:nvPr>
            <p:ph type="body" sz="half" idx="3"/>
          </p:nvPr>
        </p:nvSpPr>
        <p:spPr>
          <a:xfrm>
            <a:off x="4645025" y="1859757"/>
            <a:ext cx="4041775" cy="654843"/>
          </a:xfrm>
        </p:spPr>
        <p:txBody>
          <a:bodyPr/>
          <a:lstStyle/>
          <a:p>
            <a:r>
              <a:rPr lang="en-US" dirty="0" smtClean="0"/>
              <a:t>Advisors</a:t>
            </a:r>
            <a:endParaRPr lang="en-US" dirty="0"/>
          </a:p>
        </p:txBody>
      </p:sp>
      <p:sp>
        <p:nvSpPr>
          <p:cNvPr id="6" name="Content Placeholder 5"/>
          <p:cNvSpPr>
            <a:spLocks noGrp="1"/>
          </p:cNvSpPr>
          <p:nvPr>
            <p:ph sz="quarter" idx="2"/>
          </p:nvPr>
        </p:nvSpPr>
        <p:spPr>
          <a:xfrm>
            <a:off x="457200" y="2514600"/>
            <a:ext cx="4040188" cy="1927621"/>
          </a:xfrm>
        </p:spPr>
        <p:txBody>
          <a:bodyPr/>
          <a:lstStyle/>
          <a:p>
            <a:pPr marL="0" indent="0">
              <a:buNone/>
            </a:pPr>
            <a:r>
              <a:rPr lang="en-US" sz="2400" dirty="0"/>
              <a:t>Dale </a:t>
            </a:r>
            <a:r>
              <a:rPr lang="en-US" sz="2400" dirty="0" err="1" smtClean="0"/>
              <a:t>Calnek</a:t>
            </a:r>
            <a:endParaRPr lang="en-US" sz="2400" dirty="0" smtClean="0"/>
          </a:p>
          <a:p>
            <a:pPr marL="0" indent="0">
              <a:buNone/>
            </a:pPr>
            <a:r>
              <a:rPr lang="en-US" sz="2400" dirty="0" err="1" smtClean="0"/>
              <a:t>Jerel</a:t>
            </a:r>
            <a:r>
              <a:rPr lang="en-US" sz="2400" dirty="0" smtClean="0"/>
              <a:t> </a:t>
            </a:r>
            <a:r>
              <a:rPr lang="en-US" sz="2400" dirty="0" err="1" smtClean="0"/>
              <a:t>Hutapea</a:t>
            </a:r>
            <a:endParaRPr lang="en-US" sz="2400" dirty="0" smtClean="0"/>
          </a:p>
          <a:p>
            <a:pPr marL="0" indent="0">
              <a:buNone/>
            </a:pPr>
            <a:r>
              <a:rPr lang="en-US" sz="2400" dirty="0" smtClean="0"/>
              <a:t>Chang-Won Park</a:t>
            </a:r>
          </a:p>
          <a:p>
            <a:pPr marL="0" indent="0">
              <a:buNone/>
            </a:pPr>
            <a:r>
              <a:rPr lang="en-US" sz="2400" b="1" dirty="0" smtClean="0"/>
              <a:t>Casey </a:t>
            </a:r>
            <a:r>
              <a:rPr lang="en-US" sz="2400" b="1" dirty="0" err="1"/>
              <a:t>Radtke</a:t>
            </a:r>
            <a:endParaRPr lang="en-US" sz="2400" b="1" dirty="0"/>
          </a:p>
        </p:txBody>
      </p:sp>
      <p:sp>
        <p:nvSpPr>
          <p:cNvPr id="8" name="Content Placeholder 7"/>
          <p:cNvSpPr>
            <a:spLocks noGrp="1"/>
          </p:cNvSpPr>
          <p:nvPr>
            <p:ph sz="quarter" idx="4"/>
          </p:nvPr>
        </p:nvSpPr>
        <p:spPr>
          <a:xfrm>
            <a:off x="4645025" y="2514600"/>
            <a:ext cx="4041775" cy="3733800"/>
          </a:xfrm>
        </p:spPr>
        <p:txBody>
          <a:bodyPr>
            <a:normAutofit/>
          </a:bodyPr>
          <a:lstStyle/>
          <a:p>
            <a:r>
              <a:rPr lang="en-US" dirty="0" smtClean="0"/>
              <a:t>Academic:</a:t>
            </a:r>
          </a:p>
          <a:p>
            <a:pPr lvl="1"/>
            <a:r>
              <a:rPr lang="en-US" b="1" dirty="0" smtClean="0"/>
              <a:t>Dr. Sung Yi</a:t>
            </a:r>
          </a:p>
          <a:p>
            <a:r>
              <a:rPr lang="en-US" dirty="0" smtClean="0"/>
              <a:t>Industry:</a:t>
            </a:r>
          </a:p>
          <a:p>
            <a:pPr lvl="1"/>
            <a:r>
              <a:rPr lang="en-US" b="1" dirty="0" smtClean="0"/>
              <a:t>Jennifer </a:t>
            </a:r>
            <a:r>
              <a:rPr lang="en-US" b="1" dirty="0" err="1" smtClean="0"/>
              <a:t>Armbruster</a:t>
            </a:r>
            <a:endParaRPr lang="en-US" b="1" dirty="0" smtClean="0"/>
          </a:p>
          <a:p>
            <a:pPr lvl="1"/>
            <a:r>
              <a:rPr lang="en-US" b="1" dirty="0" smtClean="0"/>
              <a:t>Todd </a:t>
            </a:r>
            <a:r>
              <a:rPr lang="en-US" b="1" dirty="0" err="1" smtClean="0"/>
              <a:t>Bauch</a:t>
            </a:r>
            <a:endParaRPr lang="en-US" b="1" dirty="0" smtClean="0"/>
          </a:p>
          <a:p>
            <a:pPr lvl="1"/>
            <a:r>
              <a:rPr lang="en-US" dirty="0" smtClean="0"/>
              <a:t>Jennifer Sharp</a:t>
            </a:r>
          </a:p>
          <a:p>
            <a:pPr lvl="1"/>
            <a:r>
              <a:rPr lang="en-US" dirty="0" smtClean="0"/>
              <a:t>Jeff Stein</a:t>
            </a:r>
          </a:p>
          <a:p>
            <a:pPr lvl="1"/>
            <a:r>
              <a:rPr lang="en-US" dirty="0" smtClean="0"/>
              <a:t>Jesse Belter</a:t>
            </a:r>
            <a:endParaRPr lang="en-US" dirty="0"/>
          </a:p>
          <a:p>
            <a:pPr lvl="1"/>
            <a:endParaRPr lang="en-US" dirty="0" smtClean="0"/>
          </a:p>
          <a:p>
            <a:pPr lvl="1"/>
            <a:endParaRPr lang="en-US" dirty="0" smtClean="0"/>
          </a:p>
          <a:p>
            <a:pPr marL="0" indent="0">
              <a:buNone/>
            </a:pPr>
            <a:endParaRPr lang="en-US" dirty="0"/>
          </a:p>
        </p:txBody>
      </p:sp>
      <p:sp>
        <p:nvSpPr>
          <p:cNvPr id="9" name="Text Placeholder 6"/>
          <p:cNvSpPr txBox="1">
            <a:spLocks/>
          </p:cNvSpPr>
          <p:nvPr/>
        </p:nvSpPr>
        <p:spPr>
          <a:xfrm>
            <a:off x="381000" y="4442221"/>
            <a:ext cx="4041775" cy="654843"/>
          </a:xfrm>
          <a:prstGeom prst="rect">
            <a:avLst/>
          </a:prstGeom>
        </p:spPr>
        <p:txBody>
          <a:bodyPr vert="horz" lIns="45720" tIns="0" rIns="45720" bIns="0" anchor="ctr">
            <a:norm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Sponsoring Company</a:t>
            </a:r>
            <a:endParaRPr lang="en-US" dirty="0"/>
          </a:p>
        </p:txBody>
      </p:sp>
      <p:sp>
        <p:nvSpPr>
          <p:cNvPr id="10" name="Content Placeholder 7"/>
          <p:cNvSpPr txBox="1">
            <a:spLocks/>
          </p:cNvSpPr>
          <p:nvPr/>
        </p:nvSpPr>
        <p:spPr>
          <a:xfrm>
            <a:off x="381000" y="5097064"/>
            <a:ext cx="4041775" cy="16002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0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1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6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PSU Student Recreation Center</a:t>
            </a:r>
          </a:p>
          <a:p>
            <a:pPr marL="393192" lvl="1" indent="0">
              <a:buNone/>
            </a:pPr>
            <a:r>
              <a:rPr lang="en-US" dirty="0" smtClean="0"/>
              <a:t>-Adaptive </a:t>
            </a:r>
            <a:r>
              <a:rPr lang="en-US" dirty="0"/>
              <a:t>Recreation and </a:t>
            </a:r>
            <a:r>
              <a:rPr lang="en-US" dirty="0" smtClean="0"/>
              <a:t> </a:t>
            </a:r>
            <a:br>
              <a:rPr lang="en-US" dirty="0" smtClean="0"/>
            </a:br>
            <a:r>
              <a:rPr lang="en-US" dirty="0" smtClean="0"/>
              <a:t> Community Services</a:t>
            </a:r>
          </a:p>
          <a:p>
            <a:pPr marL="0" indent="0">
              <a:buFont typeface="Wingdings 2"/>
              <a:buNone/>
            </a:pPr>
            <a:endParaRPr lang="en-US" dirty="0"/>
          </a:p>
        </p:txBody>
      </p:sp>
    </p:spTree>
    <p:extLst>
      <p:ext uri="{BB962C8B-B14F-4D97-AF65-F5344CB8AC3E}">
        <p14:creationId xmlns:p14="http://schemas.microsoft.com/office/powerpoint/2010/main" val="25841846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additive="base">
                                        <p:cTn id="38"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8">
                                            <p:txEl>
                                              <p:pRg st="2" end="2"/>
                                            </p:txEl>
                                          </p:spTgt>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 calcmode="lin" valueType="num">
                                      <p:cBhvr additive="base">
                                        <p:cTn id="42"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3" end="3"/>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 calcmode="lin" valueType="num">
                                      <p:cBhvr additive="base">
                                        <p:cTn id="4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8">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 calcmode="lin" valueType="num">
                                      <p:cBhvr additive="base">
                                        <p:cTn id="50"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8">
                                            <p:txEl>
                                              <p:pRg st="5" end="5"/>
                                            </p:txEl>
                                          </p:spTgt>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 calcmode="lin" valueType="num">
                                      <p:cBhvr additive="base">
                                        <p:cTn id="54"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8">
                                            <p:txEl>
                                              <p:pRg st="6" end="6"/>
                                            </p:txEl>
                                          </p:spTgt>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 calcmode="lin" valueType="num">
                                      <p:cBhvr additive="base">
                                        <p:cTn id="58"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par>
                          <p:cTn id="60" fill="hold">
                            <p:stCondLst>
                              <p:cond delay="2000"/>
                            </p:stCondLst>
                            <p:childTnLst>
                              <p:par>
                                <p:cTn id="61" presetID="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0-#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8" grpId="0" uiExpand="1"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5_165406[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7778" r="6815"/>
          <a:stretch/>
        </p:blipFill>
        <p:spPr>
          <a:xfrm rot="5400000">
            <a:off x="-199708" y="1876109"/>
            <a:ext cx="5171440" cy="3857625"/>
          </a:xfrm>
          <a:prstGeom prst="rect">
            <a:avLst/>
          </a:prstGeom>
          <a:noFill/>
          <a:ln>
            <a:noFill/>
          </a:ln>
        </p:spPr>
      </p:pic>
      <p:pic>
        <p:nvPicPr>
          <p:cNvPr id="3" name="Picture 2" descr="20130605_165411[1]"/>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6667" r="7926"/>
          <a:stretch/>
        </p:blipFill>
        <p:spPr>
          <a:xfrm rot="5400000">
            <a:off x="4143692" y="1876112"/>
            <a:ext cx="5171440" cy="3857625"/>
          </a:xfrm>
          <a:prstGeom prst="rect">
            <a:avLst/>
          </a:prstGeom>
          <a:noFill/>
          <a:ln>
            <a:noFill/>
          </a:ln>
        </p:spPr>
      </p:pic>
    </p:spTree>
    <p:extLst>
      <p:ext uri="{BB962C8B-B14F-4D97-AF65-F5344CB8AC3E}">
        <p14:creationId xmlns:p14="http://schemas.microsoft.com/office/powerpoint/2010/main" val="3609266478"/>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5_180230[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5705" r="11407"/>
          <a:stretch/>
        </p:blipFill>
        <p:spPr>
          <a:xfrm rot="5400000">
            <a:off x="-265750" y="1647509"/>
            <a:ext cx="4998723" cy="3857625"/>
          </a:xfrm>
          <a:prstGeom prst="rect">
            <a:avLst/>
          </a:prstGeom>
          <a:noFill/>
          <a:ln>
            <a:noFill/>
          </a:ln>
        </p:spPr>
      </p:pic>
      <p:pic>
        <p:nvPicPr>
          <p:cNvPr id="3" name="Picture 2" descr="20130605_181340[1]"/>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7113" r="11407"/>
          <a:stretch/>
        </p:blipFill>
        <p:spPr>
          <a:xfrm rot="5400000">
            <a:off x="3935411" y="1703389"/>
            <a:ext cx="5588002" cy="3857625"/>
          </a:xfrm>
          <a:prstGeom prst="rect">
            <a:avLst/>
          </a:prstGeom>
          <a:noFill/>
          <a:ln>
            <a:noFill/>
          </a:ln>
        </p:spPr>
      </p:pic>
    </p:spTree>
    <p:extLst>
      <p:ext uri="{BB962C8B-B14F-4D97-AF65-F5344CB8AC3E}">
        <p14:creationId xmlns:p14="http://schemas.microsoft.com/office/powerpoint/2010/main" val="449258343"/>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605_182554[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0074" r="5630"/>
          <a:stretch/>
        </p:blipFill>
        <p:spPr>
          <a:xfrm rot="5400000">
            <a:off x="-580708" y="1952308"/>
            <a:ext cx="5781040" cy="3857625"/>
          </a:xfrm>
          <a:prstGeom prst="rect">
            <a:avLst/>
          </a:prstGeom>
          <a:noFill/>
          <a:ln>
            <a:no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500" r="9583" b="202"/>
          <a:stretch/>
        </p:blipFill>
        <p:spPr>
          <a:xfrm rot="5400000">
            <a:off x="3788328" y="1774273"/>
            <a:ext cx="5638800" cy="4071455"/>
          </a:xfrm>
          <a:prstGeom prst="rect">
            <a:avLst/>
          </a:prstGeom>
        </p:spPr>
      </p:pic>
    </p:spTree>
    <p:extLst>
      <p:ext uri="{BB962C8B-B14F-4D97-AF65-F5344CB8AC3E}">
        <p14:creationId xmlns:p14="http://schemas.microsoft.com/office/powerpoint/2010/main" val="1544271984"/>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Team Adaptive Rec</a:t>
            </a:r>
            <a:endParaRPr lang="en-US" i="1" dirty="0"/>
          </a:p>
        </p:txBody>
      </p:sp>
      <p:sp>
        <p:nvSpPr>
          <p:cNvPr id="3" name="Content Placeholder 2"/>
          <p:cNvSpPr>
            <a:spLocks noGrp="1"/>
          </p:cNvSpPr>
          <p:nvPr>
            <p:ph idx="1"/>
          </p:nvPr>
        </p:nvSpPr>
        <p:spPr>
          <a:xfrm>
            <a:off x="457200" y="1935480"/>
            <a:ext cx="8229600" cy="4693920"/>
          </a:xfrm>
        </p:spPr>
        <p:txBody>
          <a:bodyPr>
            <a:normAutofit/>
          </a:bodyPr>
          <a:lstStyle/>
          <a:p>
            <a:pPr marL="850392" lvl="1" indent="-457200">
              <a:buFont typeface="Arial" pitchFamily="34" charset="0"/>
              <a:buChar char="•"/>
            </a:pPr>
            <a:endParaRPr lang="en-US" dirty="0" smtClean="0"/>
          </a:p>
          <a:p>
            <a:pPr marL="457200" indent="-457200">
              <a:buFont typeface="Arial" pitchFamily="34" charset="0"/>
              <a:buChar char="•"/>
            </a:pPr>
            <a:r>
              <a:rPr lang="en-US" dirty="0" smtClean="0"/>
              <a:t>Helping paraplegic Students and Faculty </a:t>
            </a:r>
          </a:p>
          <a:p>
            <a:pPr marL="457200" indent="-457200">
              <a:buFont typeface="Arial" pitchFamily="34" charset="0"/>
              <a:buChar char="•"/>
            </a:pPr>
            <a:endParaRPr lang="en-US" dirty="0" smtClean="0"/>
          </a:p>
          <a:p>
            <a:pPr marL="457200" indent="-457200">
              <a:buFont typeface="Arial" pitchFamily="34" charset="0"/>
              <a:buChar char="•"/>
            </a:pPr>
            <a:r>
              <a:rPr lang="en-US" dirty="0" smtClean="0"/>
              <a:t>ADA Compliance in the Student Recreation Center</a:t>
            </a:r>
          </a:p>
          <a:p>
            <a:pPr marL="457200" indent="-457200">
              <a:buFont typeface="Arial" pitchFamily="34" charset="0"/>
              <a:buChar char="•"/>
            </a:pPr>
            <a:endParaRPr lang="en-US" dirty="0"/>
          </a:p>
          <a:p>
            <a:pPr marL="457200" indent="-457200">
              <a:buFont typeface="Arial" pitchFamily="34" charset="0"/>
              <a:buChar char="•"/>
            </a:pPr>
            <a:r>
              <a:rPr lang="en-US" dirty="0" smtClean="0"/>
              <a:t>“</a:t>
            </a:r>
            <a:r>
              <a:rPr lang="en-US" b="1" dirty="0"/>
              <a:t>We are proud to provide equipment and programming that creates an inclusive environment and makes every effort to be accessible to all abilities. </a:t>
            </a:r>
            <a:r>
              <a:rPr lang="en-US" b="1" dirty="0" smtClean="0"/>
              <a:t>”</a:t>
            </a:r>
          </a:p>
          <a:p>
            <a:r>
              <a:rPr lang="en-US" b="1" dirty="0" smtClean="0"/>
              <a:t>					–Inclusive Rec</a:t>
            </a:r>
            <a:endParaRPr lang="en-US" dirty="0"/>
          </a:p>
        </p:txBody>
      </p:sp>
    </p:spTree>
    <p:extLst>
      <p:ext uri="{BB962C8B-B14F-4D97-AF65-F5344CB8AC3E}">
        <p14:creationId xmlns:p14="http://schemas.microsoft.com/office/powerpoint/2010/main" val="289344613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9600" dirty="0" smtClean="0"/>
              <a:t>Spa Lift Project</a:t>
            </a:r>
            <a:endParaRPr lang="en-US" sz="9600" dirty="0"/>
          </a:p>
        </p:txBody>
      </p:sp>
      <p:sp>
        <p:nvSpPr>
          <p:cNvPr id="4" name="Title 3"/>
          <p:cNvSpPr txBox="1">
            <a:spLocks/>
          </p:cNvSpPr>
          <p:nvPr/>
        </p:nvSpPr>
        <p:spPr>
          <a:xfrm>
            <a:off x="0" y="4114800"/>
            <a:ext cx="8915400" cy="114300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5900" i="1" cap="all" dirty="0" smtClean="0">
                <a:effectLst>
                  <a:outerShdw blurRad="38100" dist="38100" dir="2700000" algn="tl">
                    <a:srgbClr val="000000">
                      <a:alpha val="43137"/>
                    </a:srgbClr>
                  </a:outerShdw>
                </a:effectLst>
                <a:latin typeface="Arial Black" pitchFamily="34" charset="0"/>
              </a:rPr>
              <a:t>Team Adaptive Rec</a:t>
            </a:r>
            <a:endParaRPr lang="en-US" sz="5900" i="1" cap="all" dirty="0">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40874847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43"/>
          <a:stretch/>
        </p:blipFill>
        <p:spPr bwMode="auto">
          <a:xfrm>
            <a:off x="369322" y="874572"/>
            <a:ext cx="3733800" cy="291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122" y="850766"/>
            <a:ext cx="4522718" cy="294018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45556"/>
          <a:stretch/>
        </p:blipFill>
        <p:spPr>
          <a:xfrm>
            <a:off x="369322" y="3790950"/>
            <a:ext cx="5238008" cy="30288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3790950"/>
            <a:ext cx="3444240" cy="3028813"/>
          </a:xfrm>
          <a:prstGeom prst="rect">
            <a:avLst/>
          </a:prstGeom>
        </p:spPr>
      </p:pic>
    </p:spTree>
    <p:extLst>
      <p:ext uri="{BB962C8B-B14F-4D97-AF65-F5344CB8AC3E}">
        <p14:creationId xmlns:p14="http://schemas.microsoft.com/office/powerpoint/2010/main" val="240179931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idx="1"/>
          </p:nvPr>
        </p:nvSpPr>
        <p:spPr/>
        <p:txBody>
          <a:bodyPr/>
          <a:lstStyle/>
          <a:p>
            <a:r>
              <a:rPr lang="en-US" sz="3200" dirty="0"/>
              <a:t>Our team will design, fabricate, and install a lift that will allow a paraplegic person unassisted access to the spa in the student recreation center.  This spa lift will provide simple push button control for the user, will address any aesthetic issues requested by the </a:t>
            </a:r>
            <a:r>
              <a:rPr lang="en-US" sz="3200" dirty="0" smtClean="0"/>
              <a:t>Inclusive Recreation </a:t>
            </a:r>
            <a:r>
              <a:rPr lang="en-US" sz="3200" dirty="0"/>
              <a:t>Department, and their intended customers.</a:t>
            </a:r>
            <a:endParaRPr lang="en-US" dirty="0"/>
          </a:p>
        </p:txBody>
      </p:sp>
    </p:spTree>
    <p:extLst>
      <p:ext uri="{BB962C8B-B14F-4D97-AF65-F5344CB8AC3E}">
        <p14:creationId xmlns:p14="http://schemas.microsoft.com/office/powerpoint/2010/main" val="2622729928"/>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PDS: Adaptive Rec Requirements</a:t>
            </a:r>
            <a:endParaRPr lang="en-US" dirty="0"/>
          </a:p>
        </p:txBody>
      </p:sp>
      <p:sp>
        <p:nvSpPr>
          <p:cNvPr id="5" name="Text Placeholder 4"/>
          <p:cNvSpPr>
            <a:spLocks noGrp="1"/>
          </p:cNvSpPr>
          <p:nvPr>
            <p:ph type="body" idx="1"/>
          </p:nvPr>
        </p:nvSpPr>
        <p:spPr/>
        <p:txBody>
          <a:bodyPr/>
          <a:lstStyle/>
          <a:p>
            <a:r>
              <a:rPr lang="en-US" dirty="0"/>
              <a:t>Major</a:t>
            </a:r>
          </a:p>
        </p:txBody>
      </p:sp>
      <p:sp>
        <p:nvSpPr>
          <p:cNvPr id="6" name="Text Placeholder 5"/>
          <p:cNvSpPr>
            <a:spLocks noGrp="1"/>
          </p:cNvSpPr>
          <p:nvPr>
            <p:ph type="body" sz="half" idx="3"/>
          </p:nvPr>
        </p:nvSpPr>
        <p:spPr/>
        <p:txBody>
          <a:bodyPr/>
          <a:lstStyle/>
          <a:p>
            <a:r>
              <a:rPr lang="en-US" dirty="0"/>
              <a:t>Minor</a:t>
            </a:r>
          </a:p>
        </p:txBody>
      </p:sp>
      <p:sp>
        <p:nvSpPr>
          <p:cNvPr id="3" name="Content Placeholder 2"/>
          <p:cNvSpPr>
            <a:spLocks noGrp="1"/>
          </p:cNvSpPr>
          <p:nvPr>
            <p:ph sz="quarter" idx="2"/>
          </p:nvPr>
        </p:nvSpPr>
        <p:spPr/>
        <p:txBody>
          <a:bodyPr/>
          <a:lstStyle/>
          <a:p>
            <a:r>
              <a:rPr lang="en-US" dirty="0" smtClean="0"/>
              <a:t>Safety</a:t>
            </a:r>
          </a:p>
          <a:p>
            <a:pPr lvl="1">
              <a:buFont typeface="Constantia" pitchFamily="18" charset="0"/>
              <a:buChar char="‐"/>
            </a:pPr>
            <a:r>
              <a:rPr lang="en-US" dirty="0" smtClean="0"/>
              <a:t>300#/450#</a:t>
            </a:r>
          </a:p>
          <a:p>
            <a:pPr lvl="1"/>
            <a:endParaRPr lang="en-US" dirty="0" smtClean="0"/>
          </a:p>
          <a:p>
            <a:r>
              <a:rPr lang="en-US" dirty="0" smtClean="0"/>
              <a:t>Portability</a:t>
            </a:r>
          </a:p>
          <a:p>
            <a:pPr lvl="1">
              <a:buFont typeface="Constantia" pitchFamily="18" charset="0"/>
              <a:buChar char="-"/>
            </a:pPr>
            <a:r>
              <a:rPr lang="en-US" dirty="0"/>
              <a:t>Tub Aesthetics</a:t>
            </a:r>
          </a:p>
          <a:p>
            <a:endParaRPr lang="en-US" dirty="0" smtClean="0"/>
          </a:p>
          <a:p>
            <a:r>
              <a:rPr lang="en-US" dirty="0" smtClean="0"/>
              <a:t>Documentation</a:t>
            </a:r>
          </a:p>
          <a:p>
            <a:pPr lvl="1"/>
            <a:endParaRPr lang="en-US" dirty="0" smtClean="0"/>
          </a:p>
          <a:p>
            <a:pPr lvl="1"/>
            <a:endParaRPr lang="en-US" dirty="0" smtClean="0"/>
          </a:p>
          <a:p>
            <a:pPr lvl="1"/>
            <a:endParaRPr lang="en-US" dirty="0" smtClean="0"/>
          </a:p>
          <a:p>
            <a:endParaRPr lang="en-US" dirty="0" smtClean="0"/>
          </a:p>
          <a:p>
            <a:endParaRPr lang="en-US" dirty="0"/>
          </a:p>
        </p:txBody>
      </p:sp>
      <p:sp>
        <p:nvSpPr>
          <p:cNvPr id="7" name="Content Placeholder 6"/>
          <p:cNvSpPr>
            <a:spLocks noGrp="1"/>
          </p:cNvSpPr>
          <p:nvPr>
            <p:ph sz="quarter" idx="4"/>
          </p:nvPr>
        </p:nvSpPr>
        <p:spPr/>
        <p:txBody>
          <a:bodyPr/>
          <a:lstStyle/>
          <a:p>
            <a:r>
              <a:rPr lang="en-US" dirty="0" smtClean="0"/>
              <a:t>Aesthetics </a:t>
            </a:r>
          </a:p>
          <a:p>
            <a:endParaRPr lang="en-US" dirty="0"/>
          </a:p>
          <a:p>
            <a:r>
              <a:rPr lang="en-US" dirty="0" smtClean="0"/>
              <a:t>Budget</a:t>
            </a:r>
          </a:p>
          <a:p>
            <a:pPr marL="0" indent="0">
              <a:buNone/>
            </a:pPr>
            <a:endParaRPr lang="en-US" dirty="0"/>
          </a:p>
          <a:p>
            <a:endParaRPr lang="en-US" dirty="0"/>
          </a:p>
        </p:txBody>
      </p:sp>
    </p:spTree>
    <p:extLst>
      <p:ext uri="{BB962C8B-B14F-4D97-AF65-F5344CB8AC3E}">
        <p14:creationId xmlns:p14="http://schemas.microsoft.com/office/powerpoint/2010/main" val="947539732"/>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514352"/>
            <a:ext cx="7848600" cy="1162050"/>
          </a:xfrm>
        </p:spPr>
        <p:txBody>
          <a:bodyPr>
            <a:normAutofit/>
          </a:bodyPr>
          <a:lstStyle/>
          <a:p>
            <a:r>
              <a:rPr lang="en-US" sz="4400" dirty="0" smtClean="0"/>
              <a:t>Spa Environment</a:t>
            </a:r>
            <a:endParaRPr lang="en-US" sz="4400" dirty="0"/>
          </a:p>
        </p:txBody>
      </p:sp>
      <p:sp>
        <p:nvSpPr>
          <p:cNvPr id="9" name="Text Placeholder 8"/>
          <p:cNvSpPr>
            <a:spLocks noGrp="1"/>
          </p:cNvSpPr>
          <p:nvPr>
            <p:ph type="body" idx="2"/>
          </p:nvPr>
        </p:nvSpPr>
        <p:spPr>
          <a:xfrm>
            <a:off x="685800" y="3733800"/>
            <a:ext cx="2743200" cy="2514600"/>
          </a:xfrm>
        </p:spPr>
        <p:txBody>
          <a:bodyPr>
            <a:normAutofit/>
          </a:bodyPr>
          <a:lstStyle/>
          <a:p>
            <a:r>
              <a:rPr lang="en-US" sz="1800" dirty="0" smtClean="0"/>
              <a:t>Curb Width = 16”</a:t>
            </a:r>
          </a:p>
          <a:p>
            <a:r>
              <a:rPr lang="en-US" sz="1800" dirty="0" smtClean="0"/>
              <a:t>Curb Height = 19”</a:t>
            </a:r>
          </a:p>
          <a:p>
            <a:r>
              <a:rPr lang="en-US" sz="1800" dirty="0" smtClean="0"/>
              <a:t>Depth to Spa Seat = 26”</a:t>
            </a:r>
            <a:endParaRPr lang="en-US" sz="1800" dirty="0"/>
          </a:p>
        </p:txBody>
      </p:sp>
      <p:pic>
        <p:nvPicPr>
          <p:cNvPr id="12" name="Picture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75050" y="2197629"/>
            <a:ext cx="5111750" cy="3529541"/>
          </a:xfrm>
        </p:spPr>
      </p:pic>
    </p:spTree>
    <p:extLst>
      <p:ext uri="{BB962C8B-B14F-4D97-AF65-F5344CB8AC3E}">
        <p14:creationId xmlns:p14="http://schemas.microsoft.com/office/powerpoint/2010/main" val="13733512"/>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PDS: Adaptive Rec Requirements</a:t>
            </a:r>
            <a:endParaRPr lang="en-US" dirty="0"/>
          </a:p>
        </p:txBody>
      </p:sp>
      <p:sp>
        <p:nvSpPr>
          <p:cNvPr id="5" name="Text Placeholder 4"/>
          <p:cNvSpPr>
            <a:spLocks noGrp="1"/>
          </p:cNvSpPr>
          <p:nvPr>
            <p:ph type="body" idx="1"/>
          </p:nvPr>
        </p:nvSpPr>
        <p:spPr/>
        <p:txBody>
          <a:bodyPr/>
          <a:lstStyle/>
          <a:p>
            <a:r>
              <a:rPr lang="en-US" dirty="0"/>
              <a:t>Major</a:t>
            </a:r>
          </a:p>
        </p:txBody>
      </p:sp>
      <p:sp>
        <p:nvSpPr>
          <p:cNvPr id="6" name="Text Placeholder 5"/>
          <p:cNvSpPr>
            <a:spLocks noGrp="1"/>
          </p:cNvSpPr>
          <p:nvPr>
            <p:ph type="body" sz="half" idx="3"/>
          </p:nvPr>
        </p:nvSpPr>
        <p:spPr/>
        <p:txBody>
          <a:bodyPr/>
          <a:lstStyle/>
          <a:p>
            <a:r>
              <a:rPr lang="en-US" dirty="0"/>
              <a:t>Minor</a:t>
            </a:r>
          </a:p>
        </p:txBody>
      </p:sp>
      <p:sp>
        <p:nvSpPr>
          <p:cNvPr id="3" name="Content Placeholder 2"/>
          <p:cNvSpPr>
            <a:spLocks noGrp="1"/>
          </p:cNvSpPr>
          <p:nvPr>
            <p:ph sz="quarter" idx="2"/>
          </p:nvPr>
        </p:nvSpPr>
        <p:spPr/>
        <p:txBody>
          <a:bodyPr/>
          <a:lstStyle/>
          <a:p>
            <a:r>
              <a:rPr lang="en-US" dirty="0" smtClean="0"/>
              <a:t>Safety</a:t>
            </a:r>
          </a:p>
          <a:p>
            <a:pPr lvl="1">
              <a:buFont typeface="Constantia" pitchFamily="18" charset="0"/>
              <a:buChar char="‐"/>
            </a:pPr>
            <a:r>
              <a:rPr lang="en-US" dirty="0" smtClean="0"/>
              <a:t>300#/450#</a:t>
            </a:r>
          </a:p>
          <a:p>
            <a:pPr lvl="1"/>
            <a:endParaRPr lang="en-US" dirty="0" smtClean="0"/>
          </a:p>
          <a:p>
            <a:r>
              <a:rPr lang="en-US" dirty="0" smtClean="0"/>
              <a:t>Portability</a:t>
            </a:r>
          </a:p>
          <a:p>
            <a:pPr lvl="1">
              <a:buFont typeface="Constantia" pitchFamily="18" charset="0"/>
              <a:buChar char="-"/>
            </a:pPr>
            <a:r>
              <a:rPr lang="en-US" dirty="0"/>
              <a:t>Tub Aesthetics</a:t>
            </a:r>
          </a:p>
          <a:p>
            <a:endParaRPr lang="en-US" dirty="0" smtClean="0"/>
          </a:p>
          <a:p>
            <a:r>
              <a:rPr lang="en-US" dirty="0" smtClean="0"/>
              <a:t>Documentation</a:t>
            </a:r>
          </a:p>
          <a:p>
            <a:pPr lvl="1"/>
            <a:endParaRPr lang="en-US" dirty="0" smtClean="0"/>
          </a:p>
          <a:p>
            <a:pPr lvl="1"/>
            <a:endParaRPr lang="en-US" dirty="0" smtClean="0"/>
          </a:p>
          <a:p>
            <a:pPr lvl="1"/>
            <a:endParaRPr lang="en-US" dirty="0" smtClean="0"/>
          </a:p>
          <a:p>
            <a:endParaRPr lang="en-US" dirty="0" smtClean="0"/>
          </a:p>
          <a:p>
            <a:endParaRPr lang="en-US" dirty="0"/>
          </a:p>
        </p:txBody>
      </p:sp>
      <p:sp>
        <p:nvSpPr>
          <p:cNvPr id="7" name="Content Placeholder 6"/>
          <p:cNvSpPr>
            <a:spLocks noGrp="1"/>
          </p:cNvSpPr>
          <p:nvPr>
            <p:ph sz="quarter" idx="4"/>
          </p:nvPr>
        </p:nvSpPr>
        <p:spPr/>
        <p:txBody>
          <a:bodyPr/>
          <a:lstStyle/>
          <a:p>
            <a:r>
              <a:rPr lang="en-US" dirty="0" smtClean="0"/>
              <a:t>Aesthetics </a:t>
            </a:r>
          </a:p>
          <a:p>
            <a:endParaRPr lang="en-US" dirty="0"/>
          </a:p>
          <a:p>
            <a:r>
              <a:rPr lang="en-US" dirty="0" smtClean="0"/>
              <a:t>Budget</a:t>
            </a:r>
          </a:p>
          <a:p>
            <a:pPr marL="0" indent="0">
              <a:buNone/>
            </a:pPr>
            <a:endParaRPr lang="en-US" dirty="0"/>
          </a:p>
          <a:p>
            <a:endParaRPr lang="en-US" dirty="0"/>
          </a:p>
        </p:txBody>
      </p:sp>
    </p:spTree>
    <p:extLst>
      <p:ext uri="{BB962C8B-B14F-4D97-AF65-F5344CB8AC3E}">
        <p14:creationId xmlns:p14="http://schemas.microsoft.com/office/powerpoint/2010/main" val="1279257197"/>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1143000"/>
          </a:xfrm>
        </p:spPr>
        <p:txBody>
          <a:bodyPr>
            <a:normAutofit/>
          </a:bodyPr>
          <a:lstStyle/>
          <a:p>
            <a:r>
              <a:rPr lang="en-US" dirty="0" smtClean="0"/>
              <a:t>  PDS: Spa Lift Team Requirements</a:t>
            </a:r>
            <a:endParaRPr lang="en-US" dirty="0"/>
          </a:p>
        </p:txBody>
      </p:sp>
      <p:sp>
        <p:nvSpPr>
          <p:cNvPr id="5" name="Text Placeholder 4"/>
          <p:cNvSpPr>
            <a:spLocks noGrp="1"/>
          </p:cNvSpPr>
          <p:nvPr>
            <p:ph type="body" idx="1"/>
          </p:nvPr>
        </p:nvSpPr>
        <p:spPr/>
        <p:txBody>
          <a:bodyPr/>
          <a:lstStyle/>
          <a:p>
            <a:r>
              <a:rPr lang="en-US" dirty="0"/>
              <a:t>Major</a:t>
            </a:r>
          </a:p>
        </p:txBody>
      </p:sp>
      <p:sp>
        <p:nvSpPr>
          <p:cNvPr id="6" name="Text Placeholder 5"/>
          <p:cNvSpPr>
            <a:spLocks noGrp="1"/>
          </p:cNvSpPr>
          <p:nvPr>
            <p:ph type="body" sz="half" idx="3"/>
          </p:nvPr>
        </p:nvSpPr>
        <p:spPr/>
        <p:txBody>
          <a:bodyPr/>
          <a:lstStyle/>
          <a:p>
            <a:r>
              <a:rPr lang="en-US" dirty="0"/>
              <a:t>Minor</a:t>
            </a:r>
          </a:p>
        </p:txBody>
      </p:sp>
      <p:sp>
        <p:nvSpPr>
          <p:cNvPr id="3" name="Content Placeholder 2"/>
          <p:cNvSpPr>
            <a:spLocks noGrp="1"/>
          </p:cNvSpPr>
          <p:nvPr>
            <p:ph sz="quarter" idx="2"/>
          </p:nvPr>
        </p:nvSpPr>
        <p:spPr/>
        <p:txBody>
          <a:bodyPr/>
          <a:lstStyle/>
          <a:p>
            <a:r>
              <a:rPr lang="en-US" dirty="0" smtClean="0"/>
              <a:t>Engineering Simplicity</a:t>
            </a:r>
          </a:p>
          <a:p>
            <a:pPr lvl="1">
              <a:buFont typeface="Constantia" pitchFamily="18" charset="0"/>
              <a:buChar char="-"/>
            </a:pPr>
            <a:r>
              <a:rPr lang="en-US" dirty="0" smtClean="0"/>
              <a:t>Design</a:t>
            </a:r>
          </a:p>
          <a:p>
            <a:pPr lvl="1">
              <a:buFont typeface="Constantia" pitchFamily="18" charset="0"/>
              <a:buChar char="-"/>
            </a:pPr>
            <a:r>
              <a:rPr lang="en-US" dirty="0" smtClean="0"/>
              <a:t>Product Acquisition </a:t>
            </a:r>
          </a:p>
          <a:p>
            <a:pPr lvl="1"/>
            <a:endParaRPr lang="en-US" dirty="0"/>
          </a:p>
          <a:p>
            <a:r>
              <a:rPr lang="en-US" dirty="0" smtClean="0"/>
              <a:t>Cost</a:t>
            </a:r>
          </a:p>
          <a:p>
            <a:endParaRPr lang="en-US" dirty="0" smtClean="0"/>
          </a:p>
          <a:p>
            <a:endParaRPr lang="en-US" dirty="0" smtClean="0"/>
          </a:p>
          <a:p>
            <a:endParaRPr lang="en-US" dirty="0" smtClean="0"/>
          </a:p>
          <a:p>
            <a:pPr lvl="1"/>
            <a:endParaRPr lang="en-US" dirty="0" smtClean="0"/>
          </a:p>
          <a:p>
            <a:pPr lvl="1"/>
            <a:endParaRPr lang="en-US" dirty="0" smtClean="0"/>
          </a:p>
          <a:p>
            <a:pPr lvl="1"/>
            <a:endParaRPr lang="en-US" dirty="0" smtClean="0"/>
          </a:p>
          <a:p>
            <a:endParaRPr lang="en-US" dirty="0" smtClean="0"/>
          </a:p>
          <a:p>
            <a:endParaRPr lang="en-US" dirty="0"/>
          </a:p>
        </p:txBody>
      </p:sp>
      <p:sp>
        <p:nvSpPr>
          <p:cNvPr id="7" name="Content Placeholder 6"/>
          <p:cNvSpPr>
            <a:spLocks noGrp="1"/>
          </p:cNvSpPr>
          <p:nvPr>
            <p:ph sz="quarter" idx="4"/>
          </p:nvPr>
        </p:nvSpPr>
        <p:spPr/>
        <p:txBody>
          <a:bodyPr/>
          <a:lstStyle/>
          <a:p>
            <a:r>
              <a:rPr lang="en-US" dirty="0" smtClean="0"/>
              <a:t>Power</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279788867"/>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3" y="3801427"/>
            <a:ext cx="4082134" cy="30565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685800" y="779145"/>
            <a:ext cx="3810000" cy="2954655"/>
          </a:xfrm>
          <a:prstGeom prst="rect">
            <a:avLst/>
          </a:prstGeom>
        </p:spPr>
      </p:pic>
      <p:pic>
        <p:nvPicPr>
          <p:cNvPr id="12" name="Content Placeholder 3" descr="C:\Users\Casey D Radtke\Dropbox\Capstone\PDS Progress Report\Pics\chang 3.png"/>
          <p:cNvPicPr>
            <a:picLocks/>
          </p:cNvPicPr>
          <p:nvPr/>
        </p:nvPicPr>
        <p:blipFill>
          <a:blip r:embed="rId4" cstate="print">
            <a:grayscl/>
          </a:blip>
          <a:srcRect l="59105" t="11201" r="14130" b="11418"/>
          <a:stretch>
            <a:fillRect/>
          </a:stretch>
        </p:blipFill>
        <p:spPr bwMode="auto">
          <a:xfrm>
            <a:off x="4953000" y="888384"/>
            <a:ext cx="3222949" cy="4979016"/>
          </a:xfrm>
          <a:prstGeom prst="rect">
            <a:avLst/>
          </a:prstGeom>
          <a:noFill/>
          <a:ln w="9525">
            <a:noFill/>
            <a:miter lim="800000"/>
            <a:headEnd/>
            <a:tailEnd/>
          </a:ln>
        </p:spPr>
      </p:pic>
    </p:spTree>
    <p:extLst>
      <p:ext uri="{BB962C8B-B14F-4D97-AF65-F5344CB8AC3E}">
        <p14:creationId xmlns:p14="http://schemas.microsoft.com/office/powerpoint/2010/main" val="2556478134"/>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1210</TotalTime>
  <Words>324</Words>
  <Application>Microsoft Office PowerPoint</Application>
  <PresentationFormat>On-screen Show (4:3)</PresentationFormat>
  <Paragraphs>159</Paragraphs>
  <Slides>24</Slides>
  <Notes>6</Notes>
  <HiddenSlides>0</HiddenSlides>
  <MMClips>2</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Flow</vt:lpstr>
      <vt:lpstr>1_Flow</vt:lpstr>
      <vt:lpstr>2_Flow</vt:lpstr>
      <vt:lpstr>Spa Lift Project</vt:lpstr>
      <vt:lpstr>Team Adaptive Rec</vt:lpstr>
      <vt:lpstr>PowerPoint Presentation</vt:lpstr>
      <vt:lpstr>Mission Statement</vt:lpstr>
      <vt:lpstr>  PDS: Adaptive Rec Requirements</vt:lpstr>
      <vt:lpstr>Spa Environment</vt:lpstr>
      <vt:lpstr>  PDS: Adaptive Rec Requirements</vt:lpstr>
      <vt:lpstr>  PDS: Spa Lift Team Requirements</vt:lpstr>
      <vt:lpstr>PowerPoint Presentation</vt:lpstr>
      <vt:lpstr>Design Selection</vt:lpstr>
      <vt:lpstr>Final Design Model</vt:lpstr>
      <vt:lpstr>Tipping</vt:lpstr>
      <vt:lpstr>FEA</vt:lpstr>
      <vt:lpstr>FEA</vt:lpstr>
      <vt:lpstr>Final Design Simulation</vt:lpstr>
      <vt:lpstr>Final Design</vt:lpstr>
      <vt:lpstr>PowerPoint Presentation</vt:lpstr>
      <vt:lpstr>PowerPoint Presentation</vt:lpstr>
      <vt:lpstr>PowerPoint Presentation</vt:lpstr>
      <vt:lpstr>PowerPoint Presentation</vt:lpstr>
      <vt:lpstr>PowerPoint Presentation</vt:lpstr>
      <vt:lpstr>PowerPoint Presentation</vt:lpstr>
      <vt:lpstr>Team Adaptive Rec</vt:lpstr>
      <vt:lpstr>Spa Lift Project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Ohana Sound</dc:creator>
  <cp:lastModifiedBy>jhutapea</cp:lastModifiedBy>
  <cp:revision>71</cp:revision>
  <dcterms:created xsi:type="dcterms:W3CDTF">2013-02-21T01:01:10Z</dcterms:created>
  <dcterms:modified xsi:type="dcterms:W3CDTF">2013-06-06T19:21:10Z</dcterms:modified>
</cp:coreProperties>
</file>