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2" r:id="rId4"/>
    <p:sldId id="258" r:id="rId5"/>
    <p:sldId id="259" r:id="rId6"/>
    <p:sldId id="260" r:id="rId7"/>
    <p:sldId id="270" r:id="rId8"/>
    <p:sldId id="261" r:id="rId9"/>
    <p:sldId id="268" r:id="rId10"/>
    <p:sldId id="272" r:id="rId11"/>
    <p:sldId id="263" r:id="rId12"/>
    <p:sldId id="267" r:id="rId13"/>
    <p:sldId id="273" r:id="rId14"/>
    <p:sldId id="265" r:id="rId15"/>
    <p:sldId id="264" r:id="rId16"/>
    <p:sldId id="271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2" autoAdjust="0"/>
    <p:restoredTop sz="92832" autoAdjust="0"/>
  </p:normalViewPr>
  <p:slideViewPr>
    <p:cSldViewPr>
      <p:cViewPr>
        <p:scale>
          <a:sx n="66" d="100"/>
          <a:sy n="66" d="100"/>
        </p:scale>
        <p:origin x="-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DF830-9531-4DAB-8BB4-0988D6074068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5688B54E-AB62-48D5-B70D-00EC325CBE1C}">
      <dgm:prSet phldrT="[Text]" custT="1"/>
      <dgm:spPr/>
      <dgm:t>
        <a:bodyPr/>
        <a:lstStyle/>
        <a:p>
          <a:r>
            <a:rPr lang="en-US" sz="2800" dirty="0" smtClean="0"/>
            <a:t> </a:t>
          </a:r>
          <a:r>
            <a:rPr lang="en-US" sz="2000" dirty="0" smtClean="0"/>
            <a:t>Speeds</a:t>
          </a:r>
          <a:endParaRPr lang="en-US" sz="2800" dirty="0"/>
        </a:p>
      </dgm:t>
    </dgm:pt>
    <dgm:pt modelId="{96BC1ED3-EEEC-4C3B-83BE-21E7F4F27CF8}" type="parTrans" cxnId="{7766C0F8-A467-4F56-B0D6-5AE8079E517E}">
      <dgm:prSet/>
      <dgm:spPr/>
      <dgm:t>
        <a:bodyPr/>
        <a:lstStyle/>
        <a:p>
          <a:endParaRPr lang="en-US"/>
        </a:p>
      </dgm:t>
    </dgm:pt>
    <dgm:pt modelId="{C5EF30A9-4492-4632-A6EB-5B730C8189BA}" type="sibTrans" cxnId="{7766C0F8-A467-4F56-B0D6-5AE8079E517E}">
      <dgm:prSet/>
      <dgm:spPr/>
      <dgm:t>
        <a:bodyPr/>
        <a:lstStyle/>
        <a:p>
          <a:endParaRPr lang="en-US"/>
        </a:p>
      </dgm:t>
    </dgm:pt>
    <dgm:pt modelId="{57B563C8-089C-4F4F-A358-B64E84665A46}">
      <dgm:prSet phldrT="[Text]" custT="1"/>
      <dgm:spPr/>
      <dgm:t>
        <a:bodyPr/>
        <a:lstStyle/>
        <a:p>
          <a:r>
            <a:rPr lang="en-US" sz="2800" dirty="0" smtClean="0"/>
            <a:t> </a:t>
          </a:r>
          <a:r>
            <a:rPr lang="en-US" sz="2400" dirty="0" smtClean="0"/>
            <a:t>Shapes</a:t>
          </a:r>
          <a:endParaRPr lang="en-US" sz="2800" dirty="0"/>
        </a:p>
      </dgm:t>
    </dgm:pt>
    <dgm:pt modelId="{AFC0C61C-9B83-4F3C-8333-B18C2666C5B0}" type="parTrans" cxnId="{314FBCE1-F74C-4F61-8DE9-C80FF9E14406}">
      <dgm:prSet/>
      <dgm:spPr/>
      <dgm:t>
        <a:bodyPr/>
        <a:lstStyle/>
        <a:p>
          <a:endParaRPr lang="en-US"/>
        </a:p>
      </dgm:t>
    </dgm:pt>
    <dgm:pt modelId="{D7631776-894C-48E5-A312-A628BDCD63EF}" type="sibTrans" cxnId="{314FBCE1-F74C-4F61-8DE9-C80FF9E14406}">
      <dgm:prSet/>
      <dgm:spPr/>
      <dgm:t>
        <a:bodyPr/>
        <a:lstStyle/>
        <a:p>
          <a:endParaRPr lang="en-US"/>
        </a:p>
      </dgm:t>
    </dgm:pt>
    <dgm:pt modelId="{B069FE10-C671-43AC-B09E-CB65F3C8FAC1}">
      <dgm:prSet phldrT="[Text]" custT="1"/>
      <dgm:spPr/>
      <dgm:t>
        <a:bodyPr/>
        <a:lstStyle/>
        <a:p>
          <a:r>
            <a:rPr lang="en-US" sz="2800" dirty="0" smtClean="0"/>
            <a:t> and Sizes</a:t>
          </a:r>
          <a:endParaRPr lang="en-US" sz="2800" dirty="0"/>
        </a:p>
      </dgm:t>
    </dgm:pt>
    <dgm:pt modelId="{A43E09EC-B8C8-4504-BEDC-572E70B72FAA}" type="parTrans" cxnId="{FBD379B1-2B7B-48CD-8215-A4D6107E5A1F}">
      <dgm:prSet/>
      <dgm:spPr/>
      <dgm:t>
        <a:bodyPr/>
        <a:lstStyle/>
        <a:p>
          <a:endParaRPr lang="en-US"/>
        </a:p>
      </dgm:t>
    </dgm:pt>
    <dgm:pt modelId="{98C50D74-DC10-4D3D-AC5F-BAA97DF17BA3}" type="sibTrans" cxnId="{FBD379B1-2B7B-48CD-8215-A4D6107E5A1F}">
      <dgm:prSet/>
      <dgm:spPr/>
      <dgm:t>
        <a:bodyPr/>
        <a:lstStyle/>
        <a:p>
          <a:endParaRPr lang="en-US"/>
        </a:p>
      </dgm:t>
    </dgm:pt>
    <dgm:pt modelId="{C6B1F4EF-97B2-458C-9974-979F28D505EA}" type="pres">
      <dgm:prSet presAssocID="{9FCDF830-9531-4DAB-8BB4-0988D6074068}" presName="arrowDiagram" presStyleCnt="0">
        <dgm:presLayoutVars>
          <dgm:chMax val="5"/>
          <dgm:dir/>
          <dgm:resizeHandles val="exact"/>
        </dgm:presLayoutVars>
      </dgm:prSet>
      <dgm:spPr/>
    </dgm:pt>
    <dgm:pt modelId="{8D092360-581E-442D-B136-5D84B7A176EF}" type="pres">
      <dgm:prSet presAssocID="{9FCDF830-9531-4DAB-8BB4-0988D6074068}" presName="arrow" presStyleLbl="bgShp" presStyleIdx="0" presStyleCnt="1" custLinFactNeighborX="5000" custLinFactNeighborY="0"/>
      <dgm:spPr/>
    </dgm:pt>
    <dgm:pt modelId="{A62768D4-BFD9-467A-AEC1-DDA85A1A1B17}" type="pres">
      <dgm:prSet presAssocID="{9FCDF830-9531-4DAB-8BB4-0988D6074068}" presName="arrowDiagram3" presStyleCnt="0"/>
      <dgm:spPr/>
    </dgm:pt>
    <dgm:pt modelId="{B018F285-AB0A-4ECD-B8A7-67CBEC81218D}" type="pres">
      <dgm:prSet presAssocID="{5688B54E-AB62-48D5-B70D-00EC325CBE1C}" presName="bullet3a" presStyleLbl="node1" presStyleIdx="0" presStyleCnt="3" custLinFactNeighborX="25641" custLinFactNeighborY="-12966"/>
      <dgm:spPr/>
    </dgm:pt>
    <dgm:pt modelId="{0256E988-8FDB-4B55-ADF1-92E7BE0E521D}" type="pres">
      <dgm:prSet presAssocID="{5688B54E-AB62-48D5-B70D-00EC325CBE1C}" presName="textBox3a" presStyleLbl="revTx" presStyleIdx="0" presStyleCnt="3" custScaleY="58281" custLinFactNeighborX="-6676" custLinFactNeighborY="-1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534B1-CED3-419B-8FCF-E6C5253B8B3F}" type="pres">
      <dgm:prSet presAssocID="{57B563C8-089C-4F4F-A358-B64E84665A46}" presName="bullet3b" presStyleLbl="node1" presStyleIdx="1" presStyleCnt="3" custLinFactNeighborX="24735" custLinFactNeighborY="31508"/>
      <dgm:spPr/>
    </dgm:pt>
    <dgm:pt modelId="{856D8AB6-1D50-4C2A-8C88-39C268A4935C}" type="pres">
      <dgm:prSet presAssocID="{57B563C8-089C-4F4F-A358-B64E84665A46}" presName="textBox3b" presStyleLbl="revTx" presStyleIdx="1" presStyleCnt="3" custScaleX="151191" custScaleY="31234" custLinFactNeighborX="-595" custLinFactNeighborY="-17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07B17-CAF3-4809-9784-B52C9A719843}" type="pres">
      <dgm:prSet presAssocID="{B069FE10-C671-43AC-B09E-CB65F3C8FAC1}" presName="bullet3c" presStyleLbl="node1" presStyleIdx="2" presStyleCnt="3" custLinFactNeighborX="37683" custLinFactNeighborY="7921"/>
      <dgm:spPr/>
    </dgm:pt>
    <dgm:pt modelId="{CE6E3ED1-E9E6-4146-A1E7-5C67641B6A39}" type="pres">
      <dgm:prSet presAssocID="{B069FE10-C671-43AC-B09E-CB65F3C8FAC1}" presName="textBox3c" presStyleLbl="revTx" presStyleIdx="2" presStyleCnt="3" custScaleX="141863" custScaleY="21438" custLinFactNeighborX="-31553" custLinFactNeighborY="-22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373783-B675-4B08-9F0B-D405ADA04852}" type="presOf" srcId="{9FCDF830-9531-4DAB-8BB4-0988D6074068}" destId="{C6B1F4EF-97B2-458C-9974-979F28D505EA}" srcOrd="0" destOrd="0" presId="urn:microsoft.com/office/officeart/2005/8/layout/arrow2"/>
    <dgm:cxn modelId="{7766C0F8-A467-4F56-B0D6-5AE8079E517E}" srcId="{9FCDF830-9531-4DAB-8BB4-0988D6074068}" destId="{5688B54E-AB62-48D5-B70D-00EC325CBE1C}" srcOrd="0" destOrd="0" parTransId="{96BC1ED3-EEEC-4C3B-83BE-21E7F4F27CF8}" sibTransId="{C5EF30A9-4492-4632-A6EB-5B730C8189BA}"/>
    <dgm:cxn modelId="{DA974246-E0C6-475B-A0AE-10918D914699}" type="presOf" srcId="{57B563C8-089C-4F4F-A358-B64E84665A46}" destId="{856D8AB6-1D50-4C2A-8C88-39C268A4935C}" srcOrd="0" destOrd="0" presId="urn:microsoft.com/office/officeart/2005/8/layout/arrow2"/>
    <dgm:cxn modelId="{D29936EB-C425-48F4-967E-DDF02BE523D7}" type="presOf" srcId="{5688B54E-AB62-48D5-B70D-00EC325CBE1C}" destId="{0256E988-8FDB-4B55-ADF1-92E7BE0E521D}" srcOrd="0" destOrd="0" presId="urn:microsoft.com/office/officeart/2005/8/layout/arrow2"/>
    <dgm:cxn modelId="{FBD379B1-2B7B-48CD-8215-A4D6107E5A1F}" srcId="{9FCDF830-9531-4DAB-8BB4-0988D6074068}" destId="{B069FE10-C671-43AC-B09E-CB65F3C8FAC1}" srcOrd="2" destOrd="0" parTransId="{A43E09EC-B8C8-4504-BEDC-572E70B72FAA}" sibTransId="{98C50D74-DC10-4D3D-AC5F-BAA97DF17BA3}"/>
    <dgm:cxn modelId="{314FBCE1-F74C-4F61-8DE9-C80FF9E14406}" srcId="{9FCDF830-9531-4DAB-8BB4-0988D6074068}" destId="{57B563C8-089C-4F4F-A358-B64E84665A46}" srcOrd="1" destOrd="0" parTransId="{AFC0C61C-9B83-4F3C-8333-B18C2666C5B0}" sibTransId="{D7631776-894C-48E5-A312-A628BDCD63EF}"/>
    <dgm:cxn modelId="{F1CA7876-0D0F-4239-8B4F-F909665445BF}" type="presOf" srcId="{B069FE10-C671-43AC-B09E-CB65F3C8FAC1}" destId="{CE6E3ED1-E9E6-4146-A1E7-5C67641B6A39}" srcOrd="0" destOrd="0" presId="urn:microsoft.com/office/officeart/2005/8/layout/arrow2"/>
    <dgm:cxn modelId="{913AE097-8769-427C-9ED7-9FE8D8BF2305}" type="presParOf" srcId="{C6B1F4EF-97B2-458C-9974-979F28D505EA}" destId="{8D092360-581E-442D-B136-5D84B7A176EF}" srcOrd="0" destOrd="0" presId="urn:microsoft.com/office/officeart/2005/8/layout/arrow2"/>
    <dgm:cxn modelId="{9A896B1A-A344-4DD2-B13E-3D0BC921DA4F}" type="presParOf" srcId="{C6B1F4EF-97B2-458C-9974-979F28D505EA}" destId="{A62768D4-BFD9-467A-AEC1-DDA85A1A1B17}" srcOrd="1" destOrd="0" presId="urn:microsoft.com/office/officeart/2005/8/layout/arrow2"/>
    <dgm:cxn modelId="{36EA82BE-6455-4AFB-B7FF-5939B3035C70}" type="presParOf" srcId="{A62768D4-BFD9-467A-AEC1-DDA85A1A1B17}" destId="{B018F285-AB0A-4ECD-B8A7-67CBEC81218D}" srcOrd="0" destOrd="0" presId="urn:microsoft.com/office/officeart/2005/8/layout/arrow2"/>
    <dgm:cxn modelId="{FE05F948-5515-4651-93EF-9BF72C32AA19}" type="presParOf" srcId="{A62768D4-BFD9-467A-AEC1-DDA85A1A1B17}" destId="{0256E988-8FDB-4B55-ADF1-92E7BE0E521D}" srcOrd="1" destOrd="0" presId="urn:microsoft.com/office/officeart/2005/8/layout/arrow2"/>
    <dgm:cxn modelId="{EA5F4F22-3BD2-466D-A639-2A85D99CA7C0}" type="presParOf" srcId="{A62768D4-BFD9-467A-AEC1-DDA85A1A1B17}" destId="{5F8534B1-CED3-419B-8FCF-E6C5253B8B3F}" srcOrd="2" destOrd="0" presId="urn:microsoft.com/office/officeart/2005/8/layout/arrow2"/>
    <dgm:cxn modelId="{B83F01EF-0BD5-4FE1-BC8B-833D659F08B6}" type="presParOf" srcId="{A62768D4-BFD9-467A-AEC1-DDA85A1A1B17}" destId="{856D8AB6-1D50-4C2A-8C88-39C268A4935C}" srcOrd="3" destOrd="0" presId="urn:microsoft.com/office/officeart/2005/8/layout/arrow2"/>
    <dgm:cxn modelId="{9A5C0BF7-3874-4019-9DBA-6DB04C88EC2B}" type="presParOf" srcId="{A62768D4-BFD9-467A-AEC1-DDA85A1A1B17}" destId="{F8407B17-CAF3-4809-9784-B52C9A719843}" srcOrd="4" destOrd="0" presId="urn:microsoft.com/office/officeart/2005/8/layout/arrow2"/>
    <dgm:cxn modelId="{18BF9B1E-9E51-4205-82AF-71EDADF945A3}" type="presParOf" srcId="{A62768D4-BFD9-467A-AEC1-DDA85A1A1B17}" destId="{CE6E3ED1-E9E6-4146-A1E7-5C67641B6A3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092360-581E-442D-B136-5D84B7A176EF}">
      <dsp:nvSpPr>
        <dsp:cNvPr id="0" name=""/>
        <dsp:cNvSpPr/>
      </dsp:nvSpPr>
      <dsp:spPr>
        <a:xfrm>
          <a:off x="0" y="316268"/>
          <a:ext cx="5715000" cy="3571875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018F285-AB0A-4ECD-B8A7-67CBEC81218D}">
      <dsp:nvSpPr>
        <dsp:cNvPr id="0" name=""/>
        <dsp:cNvSpPr/>
      </dsp:nvSpPr>
      <dsp:spPr>
        <a:xfrm>
          <a:off x="763904" y="2762310"/>
          <a:ext cx="148590" cy="1485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56E988-8FDB-4B55-ADF1-92E7BE0E521D}">
      <dsp:nvSpPr>
        <dsp:cNvPr id="0" name=""/>
        <dsp:cNvSpPr/>
      </dsp:nvSpPr>
      <dsp:spPr>
        <a:xfrm>
          <a:off x="711202" y="2895598"/>
          <a:ext cx="1331595" cy="601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3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</a:t>
          </a:r>
          <a:r>
            <a:rPr lang="en-US" sz="2000" kern="1200" dirty="0" smtClean="0"/>
            <a:t>Speeds</a:t>
          </a:r>
          <a:endParaRPr lang="en-US" sz="2800" kern="1200" dirty="0"/>
        </a:p>
      </dsp:txBody>
      <dsp:txXfrm>
        <a:off x="711202" y="2895598"/>
        <a:ext cx="1331595" cy="601618"/>
      </dsp:txXfrm>
    </dsp:sp>
    <dsp:sp modelId="{5F8534B1-CED3-419B-8FCF-E6C5253B8B3F}">
      <dsp:nvSpPr>
        <dsp:cNvPr id="0" name=""/>
        <dsp:cNvSpPr/>
      </dsp:nvSpPr>
      <dsp:spPr>
        <a:xfrm>
          <a:off x="2103836" y="1895373"/>
          <a:ext cx="268605" cy="2686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6D8AB6-1D50-4C2A-8C88-39C268A4935C}">
      <dsp:nvSpPr>
        <dsp:cNvPr id="0" name=""/>
        <dsp:cNvSpPr/>
      </dsp:nvSpPr>
      <dsp:spPr>
        <a:xfrm>
          <a:off x="1812471" y="2266121"/>
          <a:ext cx="2073735" cy="606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28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</a:t>
          </a:r>
          <a:r>
            <a:rPr lang="en-US" sz="2400" kern="1200" dirty="0" smtClean="0"/>
            <a:t>Shapes</a:t>
          </a:r>
          <a:endParaRPr lang="en-US" sz="2800" kern="1200" dirty="0"/>
        </a:p>
      </dsp:txBody>
      <dsp:txXfrm>
        <a:off x="1812471" y="2266121"/>
        <a:ext cx="2073735" cy="606907"/>
      </dsp:txXfrm>
    </dsp:sp>
    <dsp:sp modelId="{F8407B17-CAF3-4809-9784-B52C9A719843}">
      <dsp:nvSpPr>
        <dsp:cNvPr id="0" name=""/>
        <dsp:cNvSpPr/>
      </dsp:nvSpPr>
      <dsp:spPr>
        <a:xfrm>
          <a:off x="3754720" y="1249377"/>
          <a:ext cx="371475" cy="371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E3ED1-E9E6-4146-A1E7-5C67641B6A39}">
      <dsp:nvSpPr>
        <dsp:cNvPr id="0" name=""/>
        <dsp:cNvSpPr/>
      </dsp:nvSpPr>
      <dsp:spPr>
        <a:xfrm>
          <a:off x="3080597" y="1828799"/>
          <a:ext cx="1945792" cy="53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37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and Sizes</a:t>
          </a:r>
          <a:endParaRPr lang="en-US" sz="2800" kern="1200" dirty="0"/>
        </a:p>
      </dsp:txBody>
      <dsp:txXfrm>
        <a:off x="3080597" y="1828799"/>
        <a:ext cx="1945792" cy="532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CAA02-E6D3-4D3F-984D-88BB2D70D0BC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604DC-3804-4861-8BD1-3FA7DD7D48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RoHS</a:t>
            </a:r>
            <a:r>
              <a:rPr lang="en-US" baseline="0" dirty="0" smtClean="0"/>
              <a:t> regulations restrict:</a:t>
            </a:r>
          </a:p>
          <a:p>
            <a:endParaRPr lang="en-US" baseline="0" dirty="0" smtClean="0"/>
          </a:p>
          <a:p>
            <a:r>
              <a:rPr lang="en-US" baseline="0" dirty="0" smtClean="0"/>
              <a:t>L</a:t>
            </a:r>
            <a:r>
              <a:rPr lang="en-US" dirty="0" smtClean="0"/>
              <a:t>ead, cadmium, mercury, </a:t>
            </a:r>
            <a:r>
              <a:rPr lang="en-US" dirty="0" err="1" smtClean="0"/>
              <a:t>hexavalent</a:t>
            </a:r>
            <a:r>
              <a:rPr lang="en-US" dirty="0" smtClean="0"/>
              <a:t> chromium, </a:t>
            </a:r>
            <a:r>
              <a:rPr lang="en-US" dirty="0" err="1" smtClean="0"/>
              <a:t>polybrominated</a:t>
            </a:r>
            <a:r>
              <a:rPr lang="en-US" dirty="0" smtClean="0"/>
              <a:t> biphenyl (PBB) and </a:t>
            </a:r>
            <a:r>
              <a:rPr lang="en-US" dirty="0" err="1" smtClean="0"/>
              <a:t>polybrominated</a:t>
            </a:r>
            <a:r>
              <a:rPr lang="en-US" dirty="0" smtClean="0"/>
              <a:t> </a:t>
            </a:r>
            <a:r>
              <a:rPr lang="en-US" dirty="0" err="1" smtClean="0"/>
              <a:t>diphenyl</a:t>
            </a:r>
            <a:r>
              <a:rPr lang="en-US" dirty="0" smtClean="0"/>
              <a:t> ether (PBDE) flame retardants.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4DC-3804-4861-8BD1-3FA7DD7D483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7CA4662-0B19-4A59-8F72-9E8BEC2A935B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F6BDA6-64A1-4802-83FF-AB551D8FA5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4662-0B19-4A59-8F72-9E8BEC2A935B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DA6-64A1-4802-83FF-AB551D8FA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4662-0B19-4A59-8F72-9E8BEC2A935B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DA6-64A1-4802-83FF-AB551D8FA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4662-0B19-4A59-8F72-9E8BEC2A935B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DA6-64A1-4802-83FF-AB551D8FA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4662-0B19-4A59-8F72-9E8BEC2A935B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DA6-64A1-4802-83FF-AB551D8FA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4662-0B19-4A59-8F72-9E8BEC2A935B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DA6-64A1-4802-83FF-AB551D8FA5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4662-0B19-4A59-8F72-9E8BEC2A935B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DA6-64A1-4802-83FF-AB551D8FA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4662-0B19-4A59-8F72-9E8BEC2A935B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DA6-64A1-4802-83FF-AB551D8FA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4662-0B19-4A59-8F72-9E8BEC2A935B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DA6-64A1-4802-83FF-AB551D8FA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4662-0B19-4A59-8F72-9E8BEC2A935B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DA6-64A1-4802-83FF-AB551D8FA5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4662-0B19-4A59-8F72-9E8BEC2A935B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BDA6-64A1-4802-83FF-AB551D8FA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7CA4662-0B19-4A59-8F72-9E8BEC2A935B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EF6BDA6-64A1-4802-83FF-AB551D8FA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286000"/>
            <a:ext cx="3657600" cy="170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CPU Waste Heat Recovery Device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4421080"/>
            <a:ext cx="1752600" cy="167492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Capstone Team</a:t>
            </a:r>
          </a:p>
          <a:p>
            <a:r>
              <a:rPr lang="en-US" sz="1600" dirty="0" smtClean="0"/>
              <a:t>Chad Miller</a:t>
            </a:r>
          </a:p>
          <a:p>
            <a:r>
              <a:rPr lang="en-US" sz="1600" dirty="0" smtClean="0"/>
              <a:t>Andrew Louie</a:t>
            </a:r>
          </a:p>
          <a:p>
            <a:r>
              <a:rPr lang="en-US" sz="1600" dirty="0" smtClean="0"/>
              <a:t>Thomas Miesen</a:t>
            </a:r>
          </a:p>
          <a:p>
            <a:r>
              <a:rPr lang="en-US" sz="1600" dirty="0" smtClean="0"/>
              <a:t>Geoff Jenks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48200" y="4419600"/>
            <a:ext cx="1905000" cy="1674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Faculty Advisor</a:t>
            </a:r>
          </a:p>
          <a:p>
            <a:r>
              <a:rPr lang="en-US" sz="1600" dirty="0" err="1" smtClean="0"/>
              <a:t>Huafen</a:t>
            </a:r>
            <a:r>
              <a:rPr lang="en-US" sz="1600" dirty="0" smtClean="0"/>
              <a:t> Hu</a:t>
            </a:r>
          </a:p>
          <a:p>
            <a:endParaRPr lang="en-US" sz="1600" dirty="0" smtClean="0"/>
          </a:p>
          <a:p>
            <a:r>
              <a:rPr lang="en-US" sz="1600" b="1" dirty="0" smtClean="0"/>
              <a:t>Industry Advisor</a:t>
            </a:r>
          </a:p>
          <a:p>
            <a:r>
              <a:rPr lang="en-US" sz="1600" dirty="0" err="1" smtClean="0"/>
              <a:t>Jered</a:t>
            </a:r>
            <a:r>
              <a:rPr lang="en-US" sz="1600" dirty="0" smtClean="0"/>
              <a:t> </a:t>
            </a:r>
            <a:r>
              <a:rPr lang="en-US" sz="1600" dirty="0" err="1" smtClean="0"/>
              <a:t>Wikander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2899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524000"/>
            <a:ext cx="4900107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Power Output </a:t>
            </a:r>
            <a:r>
              <a:rPr lang="en-US" dirty="0" smtClean="0"/>
              <a:t>Dependent on:</a:t>
            </a:r>
            <a:endParaRPr lang="en-US" dirty="0" smtClean="0"/>
          </a:p>
          <a:p>
            <a:pPr lvl="1"/>
            <a:r>
              <a:rPr lang="en-US" dirty="0" smtClean="0"/>
              <a:t>Temperature Difference</a:t>
            </a:r>
          </a:p>
          <a:p>
            <a:pPr lvl="1"/>
            <a:r>
              <a:rPr lang="en-US" dirty="0" smtClean="0"/>
              <a:t>Number of Node Pairs</a:t>
            </a:r>
          </a:p>
          <a:p>
            <a:pPr lvl="1"/>
            <a:r>
              <a:rPr lang="en-US" dirty="0" smtClean="0"/>
              <a:t>Node Material</a:t>
            </a:r>
          </a:p>
          <a:p>
            <a:pPr lvl="1"/>
            <a:r>
              <a:rPr lang="en-US" dirty="0" smtClean="0"/>
              <a:t>Node Dimensions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Calculated vs. Experimental Output</a:t>
            </a:r>
          </a:p>
          <a:p>
            <a:pPr lvl="1"/>
            <a:r>
              <a:rPr lang="en-US" dirty="0" smtClean="0"/>
              <a:t>Experimental / Theoretical = 71%</a:t>
            </a:r>
          </a:p>
          <a:p>
            <a:pPr lvl="1"/>
            <a:r>
              <a:rPr lang="en-US" dirty="0" smtClean="0"/>
              <a:t>Applied to Theoretical Design Output</a:t>
            </a:r>
          </a:p>
          <a:p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5410200" y="1676400"/>
            <a:ext cx="3048000" cy="2133600"/>
            <a:chOff x="5257800" y="3657600"/>
            <a:chExt cx="3048000" cy="2133600"/>
          </a:xfrm>
        </p:grpSpPr>
        <p:grpSp>
          <p:nvGrpSpPr>
            <p:cNvPr id="11" name="Group 10"/>
            <p:cNvGrpSpPr/>
            <p:nvPr/>
          </p:nvGrpSpPr>
          <p:grpSpPr>
            <a:xfrm>
              <a:off x="5257800" y="4267200"/>
              <a:ext cx="2543175" cy="962025"/>
              <a:chOff x="3233738" y="4267200"/>
              <a:chExt cx="2543175" cy="96202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485349" y="4363433"/>
                <a:ext cx="815557" cy="76758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P</a:t>
                </a:r>
                <a:endParaRPr 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84697" y="4363433"/>
                <a:ext cx="815557" cy="7675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N</a:t>
                </a:r>
                <a:endParaRPr lang="en-US" sz="40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473355" y="4267200"/>
                <a:ext cx="2026900" cy="9623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72704" y="5130448"/>
                <a:ext cx="1104209" cy="9877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33738" y="5131015"/>
                <a:ext cx="1073165" cy="9820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ular Callout 11"/>
            <p:cNvSpPr/>
            <p:nvPr/>
          </p:nvSpPr>
          <p:spPr>
            <a:xfrm>
              <a:off x="7543800" y="3657600"/>
              <a:ext cx="685800" cy="381000"/>
            </a:xfrm>
            <a:prstGeom prst="wedgeRoundRectCallout">
              <a:avLst>
                <a:gd name="adj1" fmla="val -97899"/>
                <a:gd name="adj2" fmla="val 119167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H</a:t>
              </a:r>
              <a:endParaRPr lang="en-US" baseline="-25000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7620000" y="5410200"/>
              <a:ext cx="685800" cy="381000"/>
            </a:xfrm>
            <a:prstGeom prst="wedgeRoundRectCallout">
              <a:avLst>
                <a:gd name="adj1" fmla="val -118269"/>
                <a:gd name="adj2" fmla="val -104166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r>
                <a:rPr lang="en-US" baseline="-25000" dirty="0" smtClean="0"/>
                <a:t>C</a:t>
              </a:r>
              <a:endParaRPr lang="en-US" baseline="-25000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57200" y="533400"/>
            <a:ext cx="74676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Thermal Electric Device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91200" y="3352800"/>
            <a:ext cx="1524000" cy="304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Pair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041900"/>
            <a:ext cx="3124200" cy="147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AppData\Local\Temp\Full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329714" cy="3646847"/>
          </a:xfrm>
          <a:prstGeom prst="rect">
            <a:avLst/>
          </a:prstGeom>
          <a:noFill/>
        </p:spPr>
      </p:pic>
      <p:pic>
        <p:nvPicPr>
          <p:cNvPr id="1028" name="Picture 4" descr="C:\Users\Tom\AppData\Local\Temp\Full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9" y="2057400"/>
            <a:ext cx="7300687" cy="3632406"/>
          </a:xfrm>
          <a:prstGeom prst="rect">
            <a:avLst/>
          </a:prstGeom>
          <a:noFill/>
        </p:spPr>
      </p:pic>
      <p:pic>
        <p:nvPicPr>
          <p:cNvPr id="1029" name="Picture 5" descr="C:\Users\Tom\AppData\Local\Temp\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399" y="2057400"/>
            <a:ext cx="7344230" cy="3654070"/>
          </a:xfrm>
          <a:prstGeom prst="rect">
            <a:avLst/>
          </a:prstGeom>
          <a:noFill/>
        </p:spPr>
      </p:pic>
      <p:pic>
        <p:nvPicPr>
          <p:cNvPr id="7" name="Picture 4" descr="F:\Renders\TEG Assembly with F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95400"/>
            <a:ext cx="7931070" cy="4982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Renders\TEG Explod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294264"/>
            <a:ext cx="7239000" cy="532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74676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Final Design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4443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 smtClean="0"/>
              <a:t>Design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Calculated Output:</a:t>
            </a:r>
            <a:r>
              <a:rPr lang="en-US" dirty="0" smtClean="0"/>
              <a:t>	</a:t>
            </a:r>
            <a:r>
              <a:rPr lang="en-US" sz="2000" dirty="0" smtClean="0"/>
              <a:t>1.78 Watts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Dimensions:</a:t>
            </a:r>
            <a:r>
              <a:rPr lang="en-US" dirty="0" smtClean="0"/>
              <a:t>		</a:t>
            </a:r>
            <a:r>
              <a:rPr lang="en-US" sz="2000" dirty="0" smtClean="0"/>
              <a:t>60x60x7.5 ± 0.1 mm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Materials:	</a:t>
            </a:r>
            <a:r>
              <a:rPr lang="en-US" dirty="0" smtClean="0"/>
              <a:t>		</a:t>
            </a:r>
            <a:r>
              <a:rPr lang="en-US" sz="2000" dirty="0" smtClean="0"/>
              <a:t>Copper, </a:t>
            </a:r>
            <a:r>
              <a:rPr lang="en-US" sz="2000" dirty="0" err="1" smtClean="0"/>
              <a:t>Kapton</a:t>
            </a:r>
            <a:r>
              <a:rPr lang="en-US" sz="2000" dirty="0"/>
              <a:t> </a:t>
            </a:r>
            <a:r>
              <a:rPr lang="en-US" sz="2000" dirty="0" smtClean="0"/>
              <a:t>Tape, 				Bismuth Telluride 					(P and N Type).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Operating Temp:</a:t>
            </a:r>
            <a:r>
              <a:rPr lang="en-US" dirty="0" smtClean="0"/>
              <a:t>	</a:t>
            </a:r>
            <a:r>
              <a:rPr lang="en-US" sz="2000" dirty="0" smtClean="0"/>
              <a:t>100°C ± 5°C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383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 smtClean="0"/>
              <a:t>Design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Calculated Output:</a:t>
            </a:r>
            <a:r>
              <a:rPr lang="en-US" dirty="0" smtClean="0"/>
              <a:t>	</a:t>
            </a:r>
            <a:r>
              <a:rPr lang="en-US" sz="2000" dirty="0" smtClean="0"/>
              <a:t>2.42 </a:t>
            </a:r>
            <a:r>
              <a:rPr lang="en-US" sz="2000" dirty="0" smtClean="0"/>
              <a:t>Watts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Dimensions:</a:t>
            </a:r>
            <a:r>
              <a:rPr lang="en-US" dirty="0" smtClean="0"/>
              <a:t>		</a:t>
            </a:r>
            <a:r>
              <a:rPr lang="en-US" sz="2000" dirty="0" smtClean="0"/>
              <a:t>7</a:t>
            </a:r>
            <a:r>
              <a:rPr lang="en-US" sz="2000" dirty="0" smtClean="0"/>
              <a:t>0x70x5.5 </a:t>
            </a:r>
            <a:r>
              <a:rPr lang="en-US" sz="2000" dirty="0" smtClean="0"/>
              <a:t>± 0.1 mm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Materials:	</a:t>
            </a:r>
            <a:r>
              <a:rPr lang="en-US" dirty="0" smtClean="0"/>
              <a:t>		</a:t>
            </a:r>
            <a:r>
              <a:rPr lang="en-US" sz="2000" dirty="0" smtClean="0"/>
              <a:t>Copper, </a:t>
            </a:r>
            <a:r>
              <a:rPr lang="en-US" sz="2000" dirty="0" err="1" smtClean="0"/>
              <a:t>Kapton</a:t>
            </a:r>
            <a:r>
              <a:rPr lang="en-US" sz="2000" dirty="0"/>
              <a:t> </a:t>
            </a:r>
            <a:r>
              <a:rPr lang="en-US" sz="2000" dirty="0" smtClean="0"/>
              <a:t>Tape, 				Bismuth Telluride 					(P and N Type).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Operating Temp:</a:t>
            </a:r>
            <a:r>
              <a:rPr lang="en-US" dirty="0" smtClean="0"/>
              <a:t>	</a:t>
            </a:r>
            <a:r>
              <a:rPr lang="en-US" sz="2000" dirty="0" smtClean="0"/>
              <a:t>100°C ± 5°C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383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Desktop\Capstone Project\Images\Other patter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971800"/>
            <a:ext cx="3505200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533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of Different Heat Sink</a:t>
            </a:r>
          </a:p>
          <a:p>
            <a:pPr lvl="1"/>
            <a:r>
              <a:rPr lang="en-US" dirty="0" smtClean="0"/>
              <a:t>Lower Cold-Side Temp</a:t>
            </a:r>
          </a:p>
          <a:p>
            <a:r>
              <a:rPr lang="en-US" dirty="0" smtClean="0"/>
              <a:t>Different Plate Meshing Patterns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Further </a:t>
            </a:r>
            <a:r>
              <a:rPr lang="en-US" dirty="0" smtClean="0"/>
              <a:t>Reduction of Copper Plate Thickness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133600" y="3733800"/>
            <a:ext cx="2895600" cy="838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Modified Sinusoidal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667000" y="4876800"/>
            <a:ext cx="2362200" cy="8382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Saw Tooth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98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528507" cy="350897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Location Inside Computer</a:t>
            </a:r>
          </a:p>
          <a:p>
            <a:pPr lvl="1"/>
            <a:r>
              <a:rPr lang="en-US" sz="1600" dirty="0" smtClean="0"/>
              <a:t>Processor</a:t>
            </a:r>
          </a:p>
          <a:p>
            <a:pPr lvl="1"/>
            <a:r>
              <a:rPr lang="en-US" sz="1600" dirty="0" smtClean="0"/>
              <a:t>Fan Heat Exchanger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Thermal Connections</a:t>
            </a:r>
          </a:p>
          <a:p>
            <a:pPr lvl="1"/>
            <a:r>
              <a:rPr lang="en-US" sz="1600" dirty="0" smtClean="0"/>
              <a:t>Use of Thermal Grease at Interfaces</a:t>
            </a:r>
          </a:p>
        </p:txBody>
      </p:sp>
      <p:pic>
        <p:nvPicPr>
          <p:cNvPr id="5122" name="Picture 2" descr="http://images.anandtech.com/galleries/703/msi-gx640-22-inside-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754879" cy="2971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5257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http://images.anandtech.com/galleries/703/msi-gx640-22-inside-3d.jpg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239000" y="1981200"/>
            <a:ext cx="1066800" cy="533400"/>
          </a:xfrm>
          <a:prstGeom prst="wedgeRoundRectCallout">
            <a:avLst>
              <a:gd name="adj1" fmla="val -84470"/>
              <a:gd name="adj2" fmla="val 2053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505200" y="4495800"/>
            <a:ext cx="1752600" cy="685800"/>
          </a:xfrm>
          <a:prstGeom prst="wedgeRoundRectCallout">
            <a:avLst>
              <a:gd name="adj1" fmla="val 60873"/>
              <a:gd name="adj2" fmla="val -26852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Fan Heat Exchanger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1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Friends and Families</a:t>
            </a:r>
          </a:p>
          <a:p>
            <a:r>
              <a:rPr lang="en-US" dirty="0" smtClean="0"/>
              <a:t>Industry</a:t>
            </a:r>
          </a:p>
          <a:p>
            <a:pPr lvl="1"/>
            <a:r>
              <a:rPr lang="en-US" dirty="0" err="1" smtClean="0"/>
              <a:t>Jered</a:t>
            </a:r>
            <a:r>
              <a:rPr lang="en-US" dirty="0" smtClean="0"/>
              <a:t> </a:t>
            </a:r>
            <a:r>
              <a:rPr lang="en-US" dirty="0" err="1" smtClean="0"/>
              <a:t>Wikander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(Industry Advisor)</a:t>
            </a:r>
          </a:p>
          <a:p>
            <a:pPr lvl="1"/>
            <a:r>
              <a:rPr lang="en-US" dirty="0" smtClean="0"/>
              <a:t>Intel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(Sponsor)</a:t>
            </a:r>
          </a:p>
          <a:p>
            <a:r>
              <a:rPr lang="en-US" dirty="0" smtClean="0"/>
              <a:t>Faculty</a:t>
            </a:r>
          </a:p>
          <a:p>
            <a:pPr lvl="1"/>
            <a:r>
              <a:rPr lang="en-US" dirty="0" err="1" smtClean="0"/>
              <a:t>Huafen</a:t>
            </a:r>
            <a:r>
              <a:rPr lang="en-US" dirty="0" smtClean="0"/>
              <a:t> </a:t>
            </a:r>
            <a:r>
              <a:rPr lang="en-US" dirty="0" err="1" smtClean="0"/>
              <a:t>Hu</a:t>
            </a:r>
            <a:r>
              <a:rPr lang="en-US" dirty="0" smtClean="0"/>
              <a:t>,  PhD	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(Faculty Advisor)</a:t>
            </a:r>
          </a:p>
          <a:p>
            <a:pPr lvl="1"/>
            <a:r>
              <a:rPr lang="en-US" dirty="0" err="1" smtClean="0"/>
              <a:t>Faryar</a:t>
            </a:r>
            <a:r>
              <a:rPr lang="en-US" dirty="0" smtClean="0"/>
              <a:t> </a:t>
            </a:r>
            <a:r>
              <a:rPr lang="en-US" dirty="0" err="1" smtClean="0"/>
              <a:t>Etesami</a:t>
            </a:r>
            <a:r>
              <a:rPr lang="en-US" dirty="0" smtClean="0"/>
              <a:t>, PhD	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(Capstone Director)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667000"/>
            <a:ext cx="2895600" cy="762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72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Mission Statement</a:t>
            </a:r>
          </a:p>
          <a:p>
            <a:r>
              <a:rPr lang="en-US" dirty="0" smtClean="0"/>
              <a:t>Heat and Modern Computing</a:t>
            </a:r>
          </a:p>
          <a:p>
            <a:r>
              <a:rPr lang="en-US" dirty="0" smtClean="0"/>
              <a:t>Basic Problem and Solution</a:t>
            </a:r>
          </a:p>
          <a:p>
            <a:r>
              <a:rPr lang="en-US" dirty="0" smtClean="0"/>
              <a:t>Key PDS Requirements</a:t>
            </a:r>
          </a:p>
          <a:p>
            <a:r>
              <a:rPr lang="en-US" dirty="0" smtClean="0"/>
              <a:t>Thermal Electric Devices</a:t>
            </a:r>
          </a:p>
          <a:p>
            <a:r>
              <a:rPr lang="en-US" dirty="0" smtClean="0"/>
              <a:t>Final Design</a:t>
            </a:r>
          </a:p>
          <a:p>
            <a:r>
              <a:rPr lang="en-US" dirty="0" smtClean="0"/>
              <a:t>Design Implementation</a:t>
            </a:r>
          </a:p>
          <a:p>
            <a:r>
              <a:rPr lang="en-US" dirty="0" smtClean="0"/>
              <a:t>Further Improvements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83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914400" y="2209800"/>
            <a:ext cx="7315200" cy="2743200"/>
          </a:xfrm>
          <a:prstGeom prst="wedgeRectCallout">
            <a:avLst>
              <a:gd name="adj1" fmla="val -39930"/>
              <a:gd name="adj2" fmla="val 77778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23652"/>
            <a:ext cx="6629400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A </a:t>
            </a:r>
            <a:r>
              <a:rPr lang="en-US" dirty="0"/>
              <a:t>CPU waste heat </a:t>
            </a:r>
            <a:r>
              <a:rPr lang="en-US" dirty="0" smtClean="0"/>
              <a:t>recovery </a:t>
            </a:r>
            <a:r>
              <a:rPr lang="en-US" dirty="0"/>
              <a:t>device is to be designed for use in laptop computers. The device is to output 2 watts of </a:t>
            </a:r>
            <a:r>
              <a:rPr lang="en-US" dirty="0" smtClean="0"/>
              <a:t>non-thermal </a:t>
            </a:r>
            <a:r>
              <a:rPr lang="en-US" dirty="0" smtClean="0"/>
              <a:t>energy from a 40 watt input </a:t>
            </a:r>
            <a:r>
              <a:rPr lang="en-US" dirty="0"/>
              <a:t>with a total volume no larger than </a:t>
            </a:r>
            <a:r>
              <a:rPr lang="en-US" dirty="0" smtClean="0"/>
              <a:t>27,000 mm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(Suggested: 60 </a:t>
            </a:r>
            <a:r>
              <a:rPr lang="en-US" dirty="0" smtClean="0"/>
              <a:t>mm x 60 mm x 7.5 </a:t>
            </a:r>
            <a:r>
              <a:rPr lang="en-US" dirty="0" smtClean="0"/>
              <a:t>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04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Heat and Modern Computing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106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/>
              <a:t>Thin, Fast, and Portable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Increasing Level of Personal Integration</a:t>
            </a:r>
          </a:p>
          <a:p>
            <a:pPr>
              <a:buNone/>
            </a:pPr>
            <a:endParaRPr lang="en-US" sz="2200" dirty="0"/>
          </a:p>
        </p:txBody>
      </p:sp>
      <p:pic>
        <p:nvPicPr>
          <p:cNvPr id="6" name="Picture 4" descr="http://blogs.intel.com/technology/files/2012/10/lenovo_intel_5x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2590800"/>
            <a:ext cx="4775200" cy="28651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2" descr="http://www.lenovo.com/images/products/convertibles/yoga/twist-split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7736">
            <a:off x="6650433" y="-457199"/>
            <a:ext cx="3048000" cy="2857500"/>
          </a:xfrm>
          <a:prstGeom prst="rect">
            <a:avLst/>
          </a:prstGeom>
          <a:noFill/>
        </p:spPr>
      </p:pic>
      <p:pic>
        <p:nvPicPr>
          <p:cNvPr id="8" name="Picture 8" descr="http://www.extremetech.com/wp-content/uploads/2012/10/ipad-3-fourth-generation-light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102" y="2590799"/>
            <a:ext cx="4817697" cy="286512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6" descr="http://static.techspot.com/images2/news/thumbs/2012-09-03-teaser7a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0401" y="2590801"/>
            <a:ext cx="1549400" cy="28621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502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ache.gizmodo.com/assets/images/4/2009/04/intel-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94123"/>
            <a:ext cx="2133600" cy="1420978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791200" cy="13335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/>
              <a:t>Processors Handle Data Computation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Defines a Computing Device’s Speed</a:t>
            </a:r>
            <a:endParaRPr lang="en-US" sz="2200" dirty="0"/>
          </a:p>
        </p:txBody>
      </p:sp>
      <p:pic>
        <p:nvPicPr>
          <p:cNvPr id="6" name="Picture 2" descr="http://www.gizmodtech.com/wp-content/uploads/2012/07/intel_core_i7_2617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383" y="1808922"/>
            <a:ext cx="2212617" cy="1905000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81358405"/>
              </p:ext>
            </p:extLst>
          </p:nvPr>
        </p:nvGraphicFramePr>
        <p:xfrm>
          <a:off x="1905000" y="1447800"/>
          <a:ext cx="5715000" cy="420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" y="233591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Come in a variety of…</a:t>
            </a:r>
            <a:endParaRPr lang="en-US" sz="2000" dirty="0"/>
          </a:p>
        </p:txBody>
      </p:sp>
      <p:pic>
        <p:nvPicPr>
          <p:cNvPr id="10" name="Picture 8" descr="http://www.lowerelectricbilltoday.com/useruploads/images/space-heat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4343400"/>
            <a:ext cx="2895600" cy="21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486400" y="6534835"/>
            <a:ext cx="304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dirty="0" smtClean="0"/>
              <a:t>http://www.google.com/imgres?um=1&amp;hl=en&amp;tbo=d&amp;authuser=0&amp;biw=1366&amp;bih=620&amp;tbm=isch&amp;tbnid=5jmbDCyRJr52GM:&amp;imgrefurl=http://www.lowerelectricbilltoday.com/home-heating/space-heater.html&amp;docid=EmIksj9m6yHjlM&amp;imgurl=http://www.lowerelectricbilltoday.com/useruploads/images/space-heater.jpg&amp;w=480&amp;h=360&amp;ei=BDz_UM-UGYqcrAH9iIG4DA&amp;zoom=1&amp;iact=rc&amp;dur=305&amp;sig=108145729007402177137&amp;page=1&amp;tbnh=138&amp;tbnw=211&amp;start=0&amp;ndsp=25&amp;ved=1t:429,r:1,s:0,i:151&amp;tx=193&amp;ty=56</a:t>
            </a:r>
            <a:endParaRPr lang="en-US" sz="3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Heat and Modern Computing</a:t>
            </a:r>
            <a:endParaRPr lang="en-US" sz="3600" dirty="0"/>
          </a:p>
        </p:txBody>
      </p:sp>
      <p:sp>
        <p:nvSpPr>
          <p:cNvPr id="13" name="Equal 12"/>
          <p:cNvSpPr/>
          <p:nvPr/>
        </p:nvSpPr>
        <p:spPr>
          <a:xfrm>
            <a:off x="4724400" y="5029200"/>
            <a:ext cx="990600" cy="762000"/>
          </a:xfrm>
          <a:prstGeom prst="mathEqua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8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paula-brett.com/blog/wp-content/uploads/2009/02/overheating-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635" y="1981200"/>
            <a:ext cx="3195165" cy="2299166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0574" y="1205948"/>
            <a:ext cx="5721626" cy="7719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/>
              <a:t>Computers</a:t>
            </a:r>
            <a:r>
              <a:rPr lang="en-US" dirty="0" smtClean="0"/>
              <a:t> Produce a Lot of Heat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Capable of upwards of 100-110C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800" y="4644888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" dirty="0" smtClean="0"/>
              <a:t>http://www.google.com/imgres?um=1&amp;hl=en&amp;tbo=d&amp;authuser=0&amp;biw=1366&amp;bih=620&amp;tbm=isch&amp;tbnid=J8lzaQBAJbVwVM:&amp;imgrefurl=http://mix931fm.com/boil-water-notification/&amp;docid=A7NL9kpg6mHpRM&amp;imgurl=http://wac.450f.edgecastcdn.net/80450F/knue.com/files/2011/11/Boiling-Water.jpg&amp;w=640&amp;h=480&amp;ei=uj7_UKuJOM36qAHy4IDoCw&amp;zoom=1&amp;iact=hc&amp;vpx=4&amp;vpy=233&amp;dur=314&amp;hovh=194&amp;hovw=259&amp;tx=196&amp;ty=100&amp;sig=108145729007402177137&amp;page=2&amp;tbnh=149&amp;tbnw=200&amp;start=20&amp;ndsp=26&amp;ved=1t:429,r:26,s:0,i:232</a:t>
            </a:r>
            <a:endParaRPr lang="en-US" sz="300" dirty="0"/>
          </a:p>
        </p:txBody>
      </p:sp>
      <p:pic>
        <p:nvPicPr>
          <p:cNvPr id="6" name="Picture 4" descr="http://i.telegraph.co.uk/multimedia/archive/01392/PF-laptop-1_139270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1635" y="4521199"/>
            <a:ext cx="3199189" cy="2002971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5029199"/>
            <a:ext cx="4495800" cy="106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Heat is Proportional to Processor Speed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throttle </a:t>
            </a:r>
            <a:r>
              <a:rPr lang="en-US" sz="1600" noProof="0" dirty="0" smtClean="0"/>
              <a:t>processor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speed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n-US" sz="1600" baseline="0" dirty="0" smtClean="0"/>
              <a:t>Ergonomic</a:t>
            </a:r>
            <a:r>
              <a:rPr lang="en-US" sz="1600" dirty="0" smtClean="0"/>
              <a:t> window ~50-60C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wac.450f.edgecastcdn.net/80450F/knue.com/files/2011/11/Boiling-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2133599"/>
            <a:ext cx="3251200" cy="2438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491635" y="6541046"/>
            <a:ext cx="32004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http://i.telegraph.co.uk/multimedia/archive/01392/PF-laptop-1_1392700c.jpg</a:t>
            </a:r>
            <a:endParaRPr lang="en-US" sz="500" dirty="0"/>
          </a:p>
        </p:txBody>
      </p:sp>
      <p:sp>
        <p:nvSpPr>
          <p:cNvPr id="12" name="Bent Arrow 11"/>
          <p:cNvSpPr/>
          <p:nvPr/>
        </p:nvSpPr>
        <p:spPr>
          <a:xfrm rot="10800000">
            <a:off x="3550523" y="1981199"/>
            <a:ext cx="918859" cy="1676400"/>
          </a:xfrm>
          <a:prstGeom prst="ben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6705600" y="4921887"/>
            <a:ext cx="1524000" cy="1469571"/>
          </a:xfrm>
          <a:prstGeom prst="noSmoking">
            <a:avLst>
              <a:gd name="adj" fmla="val 695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Heat and Modern Computing</a:t>
            </a:r>
            <a:endParaRPr lang="en-US" sz="3600" dirty="0"/>
          </a:p>
        </p:txBody>
      </p:sp>
      <p:sp>
        <p:nvSpPr>
          <p:cNvPr id="16" name="Right Arrow 15"/>
          <p:cNvSpPr/>
          <p:nvPr/>
        </p:nvSpPr>
        <p:spPr>
          <a:xfrm rot="1038239">
            <a:off x="3481870" y="4424055"/>
            <a:ext cx="2344792" cy="40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1433931">
            <a:off x="3571515" y="3656394"/>
            <a:ext cx="2370836" cy="40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9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 animBg="1"/>
      <p:bldP spid="13" grpId="0" animBg="1"/>
      <p:bldP spid="1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Basic Problem and Solution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/>
              <a:t>System Generating Waste Heat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Need for Device to Reduce Total Heat Output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2971800" y="4495800"/>
            <a:ext cx="2743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Reduction Device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200" y="4876800"/>
            <a:ext cx="3200400" cy="685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Heat Source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124200" y="3048000"/>
            <a:ext cx="2438400" cy="1219200"/>
            <a:chOff x="4800600" y="3429000"/>
            <a:chExt cx="2438400" cy="1219200"/>
          </a:xfrm>
        </p:grpSpPr>
        <p:sp>
          <p:nvSpPr>
            <p:cNvPr id="18" name="Up Arrow 17"/>
            <p:cNvSpPr/>
            <p:nvPr/>
          </p:nvSpPr>
          <p:spPr>
            <a:xfrm>
              <a:off x="4800600" y="3429000"/>
              <a:ext cx="762000" cy="121920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 Arrow 18"/>
            <p:cNvSpPr/>
            <p:nvPr/>
          </p:nvSpPr>
          <p:spPr>
            <a:xfrm>
              <a:off x="6477000" y="3429000"/>
              <a:ext cx="762000" cy="121920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>
              <a:off x="5638800" y="3429000"/>
              <a:ext cx="762000" cy="121920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800600" y="4191000"/>
              <a:ext cx="2438400" cy="3048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Waste Heat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15000" y="3733800"/>
            <a:ext cx="1295400" cy="1143000"/>
            <a:chOff x="7391400" y="4114800"/>
            <a:chExt cx="1295400" cy="1143000"/>
          </a:xfrm>
        </p:grpSpPr>
        <p:sp>
          <p:nvSpPr>
            <p:cNvPr id="21" name="Up Arrow 20"/>
            <p:cNvSpPr/>
            <p:nvPr/>
          </p:nvSpPr>
          <p:spPr>
            <a:xfrm rot="5400000">
              <a:off x="7848600" y="4572000"/>
              <a:ext cx="457200" cy="9144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391400" y="4114800"/>
              <a:ext cx="1295400" cy="6096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Electrical Power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67000" y="3048000"/>
            <a:ext cx="3276600" cy="1219200"/>
            <a:chOff x="762000" y="3733800"/>
            <a:chExt cx="3276600" cy="1219200"/>
          </a:xfrm>
        </p:grpSpPr>
        <p:sp>
          <p:nvSpPr>
            <p:cNvPr id="42" name="Up Arrow 41"/>
            <p:cNvSpPr/>
            <p:nvPr/>
          </p:nvSpPr>
          <p:spPr>
            <a:xfrm>
              <a:off x="762000" y="3733800"/>
              <a:ext cx="762000" cy="121920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Up Arrow 42"/>
            <p:cNvSpPr/>
            <p:nvPr/>
          </p:nvSpPr>
          <p:spPr>
            <a:xfrm>
              <a:off x="1600200" y="3733800"/>
              <a:ext cx="762000" cy="121920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Up Arrow 43"/>
            <p:cNvSpPr/>
            <p:nvPr/>
          </p:nvSpPr>
          <p:spPr>
            <a:xfrm>
              <a:off x="3276600" y="3733800"/>
              <a:ext cx="762000" cy="121920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Up Arrow 44"/>
            <p:cNvSpPr/>
            <p:nvPr/>
          </p:nvSpPr>
          <p:spPr>
            <a:xfrm>
              <a:off x="2438400" y="3733800"/>
              <a:ext cx="762000" cy="121920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219200" y="4495800"/>
              <a:ext cx="2438400" cy="3048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Waste Heat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PDS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62308" cy="3508977"/>
          </a:xfrm>
        </p:spPr>
        <p:txBody>
          <a:bodyPr/>
          <a:lstStyle/>
          <a:p>
            <a:r>
              <a:rPr lang="en-US" dirty="0" smtClean="0"/>
              <a:t>Minimum 2 Watt </a:t>
            </a:r>
            <a:r>
              <a:rPr lang="en-US" dirty="0" smtClean="0"/>
              <a:t>Output</a:t>
            </a:r>
            <a:endParaRPr lang="en-US" dirty="0" smtClean="0"/>
          </a:p>
          <a:p>
            <a:r>
              <a:rPr lang="en-US" dirty="0" smtClean="0"/>
              <a:t>Maximum Volume </a:t>
            </a:r>
            <a:r>
              <a:rPr lang="en-US" dirty="0" smtClean="0"/>
              <a:t>of 27,000 mm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Recommended </a:t>
            </a:r>
            <a:r>
              <a:rPr lang="en-US" dirty="0" smtClean="0"/>
              <a:t>Dimensions </a:t>
            </a:r>
            <a:r>
              <a:rPr lang="en-US" dirty="0" smtClean="0"/>
              <a:t>of 60x60x7.5 mm</a:t>
            </a:r>
          </a:p>
          <a:p>
            <a:r>
              <a:rPr lang="en-US" dirty="0" smtClean="0"/>
              <a:t>Self-Sustained Operation</a:t>
            </a:r>
          </a:p>
          <a:p>
            <a:r>
              <a:rPr lang="en-US" dirty="0" smtClean="0"/>
              <a:t>Operating Temperature ≤100°C</a:t>
            </a:r>
          </a:p>
          <a:p>
            <a:r>
              <a:rPr lang="en-US" dirty="0" smtClean="0"/>
              <a:t>Uses Non-Hazardous Materials by ROHS Standards</a:t>
            </a:r>
          </a:p>
        </p:txBody>
      </p:sp>
    </p:spTree>
    <p:extLst>
      <p:ext uri="{BB962C8B-B14F-4D97-AF65-F5344CB8AC3E}">
        <p14:creationId xmlns:p14="http://schemas.microsoft.com/office/powerpoint/2010/main" xmlns="" val="717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Thermal Electric Device</a:t>
            </a:r>
            <a:endParaRPr lang="en-US" sz="3600" dirty="0"/>
          </a:p>
        </p:txBody>
      </p:sp>
      <p:pic>
        <p:nvPicPr>
          <p:cNvPr id="6" name="Picture 2" descr="C:\Users\andrew\Desktop\PDS presentation images\Seeback\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81200"/>
            <a:ext cx="8021147" cy="217734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09800" y="1714500"/>
            <a:ext cx="2209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Hot Side Temp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9800" y="3891848"/>
            <a:ext cx="2209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Cold Side Temp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94300" y="224790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8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1754</TotalTime>
  <Words>414</Words>
  <Application>Microsoft Office PowerPoint</Application>
  <PresentationFormat>On-screen Show (4:3)</PresentationFormat>
  <Paragraphs>123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CPU Waste Heat Recovery Device</vt:lpstr>
      <vt:lpstr>Presentation Outline</vt:lpstr>
      <vt:lpstr>Mission Statement</vt:lpstr>
      <vt:lpstr>Heat and Modern Computing</vt:lpstr>
      <vt:lpstr>Heat and Modern Computing</vt:lpstr>
      <vt:lpstr>Heat and Modern Computing</vt:lpstr>
      <vt:lpstr>Basic Problem and Solution</vt:lpstr>
      <vt:lpstr>Key PDS Requirements</vt:lpstr>
      <vt:lpstr>Thermal Electric Device</vt:lpstr>
      <vt:lpstr>Slide 10</vt:lpstr>
      <vt:lpstr>Slide 11</vt:lpstr>
      <vt:lpstr>Final Design 1</vt:lpstr>
      <vt:lpstr>Final Design 2</vt:lpstr>
      <vt:lpstr>Further Improvements</vt:lpstr>
      <vt:lpstr>Design Implementation</vt:lpstr>
      <vt:lpstr>Special Thanks</vt:lpstr>
      <vt:lpstr>Questions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 Waste Heat Reduction Device</dc:title>
  <dc:creator>Thomas Miesen</dc:creator>
  <cp:lastModifiedBy>Tom Miesen</cp:lastModifiedBy>
  <cp:revision>76</cp:revision>
  <dcterms:created xsi:type="dcterms:W3CDTF">2013-05-26T21:43:56Z</dcterms:created>
  <dcterms:modified xsi:type="dcterms:W3CDTF">2013-06-06T18:31:35Z</dcterms:modified>
</cp:coreProperties>
</file>