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71" r:id="rId7"/>
    <p:sldId id="275" r:id="rId8"/>
    <p:sldId id="266" r:id="rId9"/>
    <p:sldId id="274" r:id="rId10"/>
    <p:sldId id="272" r:id="rId11"/>
    <p:sldId id="268" r:id="rId12"/>
    <p:sldId id="27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4683" autoAdjust="0"/>
  </p:normalViewPr>
  <p:slideViewPr>
    <p:cSldViewPr>
      <p:cViewPr varScale="1">
        <p:scale>
          <a:sx n="69" d="100"/>
          <a:sy n="69" d="100"/>
        </p:scale>
        <p:origin x="-1104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346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538485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5947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52882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76912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9086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71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90403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8564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89867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05783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514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6D0D9C-25E2-4FD9-A0FA-8021E89A6BEF}" type="datetimeFigureOut">
              <a:rPr lang="en-US" smtClean="0"/>
              <a:t>6/10/2013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5B1B81-4D07-4A86-93F1-342FAF7482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6484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Bamboo Bike Capstone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700" u="sng" dirty="0" smtClean="0">
                <a:solidFill>
                  <a:srgbClr val="FFC000"/>
                </a:solidFill>
              </a:rPr>
              <a:t>Team Members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sz="2200" dirty="0" err="1" smtClean="0">
                <a:solidFill>
                  <a:srgbClr val="FFC000"/>
                </a:solidFill>
              </a:rPr>
              <a:t>Camrun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Arkills</a:t>
            </a:r>
            <a:r>
              <a:rPr lang="en-US" sz="2200" dirty="0" smtClean="0">
                <a:solidFill>
                  <a:srgbClr val="FFC000"/>
                </a:solidFill>
              </a:rPr>
              <a:t/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>Kyle </a:t>
            </a:r>
            <a:r>
              <a:rPr lang="en-US" sz="2200" dirty="0" err="1" smtClean="0">
                <a:solidFill>
                  <a:srgbClr val="FFC000"/>
                </a:solidFill>
              </a:rPr>
              <a:t>Heitmeyer</a:t>
            </a:r>
            <a:r>
              <a:rPr lang="en-US" sz="2200" dirty="0" smtClean="0">
                <a:solidFill>
                  <a:srgbClr val="FFC000"/>
                </a:solidFill>
              </a:rPr>
              <a:t/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>Fay Gibson</a:t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>Matt Brown</a:t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/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700" u="sng" dirty="0" smtClean="0">
                <a:solidFill>
                  <a:srgbClr val="FFC000"/>
                </a:solidFill>
              </a:rPr>
              <a:t>Faculty Advisor</a:t>
            </a:r>
            <a:r>
              <a:rPr lang="en-US" sz="2200" dirty="0" smtClean="0">
                <a:solidFill>
                  <a:srgbClr val="FFC000"/>
                </a:solidFill>
              </a:rPr>
              <a:t/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err="1" smtClean="0">
                <a:solidFill>
                  <a:srgbClr val="FFC000"/>
                </a:solidFill>
              </a:rPr>
              <a:t>Hormoz</a:t>
            </a:r>
            <a:r>
              <a:rPr lang="en-US" sz="2200" dirty="0" smtClean="0">
                <a:solidFill>
                  <a:srgbClr val="FFC000"/>
                </a:solidFill>
              </a:rPr>
              <a:t> </a:t>
            </a:r>
            <a:r>
              <a:rPr lang="en-US" sz="2200" dirty="0" err="1" smtClean="0">
                <a:solidFill>
                  <a:srgbClr val="FFC000"/>
                </a:solidFill>
              </a:rPr>
              <a:t>Zareh</a:t>
            </a:r>
            <a:r>
              <a:rPr lang="en-US" sz="2200" dirty="0" smtClean="0">
                <a:solidFill>
                  <a:srgbClr val="FFC000"/>
                </a:solidFill>
              </a:rPr>
              <a:t> , PhD</a:t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>Associate Professor of Mechanical Engineering</a:t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/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>
                <a:solidFill>
                  <a:srgbClr val="FFC000"/>
                </a:solidFill>
              </a:rPr>
              <a:t/>
            </a:r>
            <a:br>
              <a:rPr lang="en-US" sz="2200" dirty="0">
                <a:solidFill>
                  <a:srgbClr val="FFC000"/>
                </a:solidFill>
              </a:rPr>
            </a:br>
            <a:r>
              <a:rPr lang="en-US" sz="2200" dirty="0" smtClean="0">
                <a:solidFill>
                  <a:srgbClr val="FFC000"/>
                </a:solidFill>
              </a:rPr>
              <a:t/>
            </a:r>
            <a:br>
              <a:rPr lang="en-US" sz="2200" dirty="0" smtClean="0">
                <a:solidFill>
                  <a:srgbClr val="FFC000"/>
                </a:solidFill>
              </a:rPr>
            </a:br>
            <a:r>
              <a:rPr lang="en-US" sz="2200" dirty="0" smtClean="0"/>
              <a:t/>
            </a:r>
            <a:br>
              <a:rPr lang="en-US" sz="2200" dirty="0" smtClean="0"/>
            </a:br>
            <a:endParaRPr lang="en-US" sz="22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114800"/>
            <a:ext cx="6400800" cy="1524000"/>
          </a:xfrm>
        </p:spPr>
        <p:txBody>
          <a:bodyPr>
            <a:normAutofit/>
          </a:bodyPr>
          <a:lstStyle/>
          <a:p>
            <a:r>
              <a:rPr lang="en-US" sz="2400" u="sng" dirty="0" smtClean="0">
                <a:solidFill>
                  <a:srgbClr val="FFC000"/>
                </a:solidFill>
              </a:rPr>
              <a:t>Industry Advisor</a:t>
            </a:r>
          </a:p>
          <a:p>
            <a:r>
              <a:rPr lang="en-US" sz="2000" dirty="0" smtClean="0">
                <a:solidFill>
                  <a:srgbClr val="FFC000"/>
                </a:solidFill>
              </a:rPr>
              <a:t>Alexi </a:t>
            </a:r>
            <a:r>
              <a:rPr lang="en-US" sz="2000" dirty="0" err="1" smtClean="0">
                <a:solidFill>
                  <a:srgbClr val="FFC000"/>
                </a:solidFill>
              </a:rPr>
              <a:t>Lamadrid</a:t>
            </a:r>
            <a:endParaRPr lang="en-US" sz="2000" dirty="0" smtClean="0">
              <a:solidFill>
                <a:srgbClr val="FFC000"/>
              </a:solidFill>
            </a:endParaRPr>
          </a:p>
          <a:p>
            <a:r>
              <a:rPr lang="en-US" sz="1800" dirty="0" smtClean="0">
                <a:solidFill>
                  <a:srgbClr val="FFC000"/>
                </a:solidFill>
              </a:rPr>
              <a:t>Owner, </a:t>
            </a:r>
            <a:r>
              <a:rPr lang="en-US" sz="1800" dirty="0" err="1" smtClean="0">
                <a:solidFill>
                  <a:srgbClr val="FFC000"/>
                </a:solidFill>
              </a:rPr>
              <a:t>Bamboo’d</a:t>
            </a:r>
            <a:r>
              <a:rPr lang="en-US" sz="1800" dirty="0" smtClean="0">
                <a:solidFill>
                  <a:srgbClr val="FFC000"/>
                </a:solidFill>
              </a:rPr>
              <a:t> Gear</a:t>
            </a:r>
            <a:endParaRPr lang="en-US" sz="1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7117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Jig Assembly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4572000" cy="4525963"/>
          </a:xfrm>
        </p:spPr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Pros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Upright position allows for easier access to entire frame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Cons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Wood support board is less sturdy and requires holes to be drilled manually to attach jig components</a:t>
            </a:r>
          </a:p>
          <a:p>
            <a:pPr lvl="1"/>
            <a:endParaRPr lang="en-US" dirty="0" smtClean="0"/>
          </a:p>
        </p:txBody>
      </p:sp>
      <p:pic>
        <p:nvPicPr>
          <p:cNvPr id="9218" name="Picture 2" descr="C:\Users\carkills\Desktop\Bamboo Bike Project\image_8.jpe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8273" y="2209800"/>
            <a:ext cx="4368800" cy="3276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68435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PDS Evaluation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7375382"/>
              </p:ext>
            </p:extLst>
          </p:nvPr>
        </p:nvGraphicFramePr>
        <p:xfrm>
          <a:off x="685800" y="2362200"/>
          <a:ext cx="8001000" cy="1828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/>
                <a:gridCol w="2667000"/>
                <a:gridCol w="2667000"/>
              </a:tblGrid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Requirements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Goal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Actual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Assembly Time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25 hours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 hours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Budget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&lt; $155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$139</a:t>
                      </a:r>
                      <a:endParaRPr lang="en-US" dirty="0"/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Rider Capacity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???????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?????</a:t>
                      </a:r>
                    </a:p>
                  </a:txBody>
                  <a:tcPr/>
                </a:tc>
              </a:tr>
              <a:tr h="182880">
                <a:tc>
                  <a:txBody>
                    <a:bodyPr/>
                    <a:lstStyle/>
                    <a:p>
                      <a:r>
                        <a:rPr lang="en-US" dirty="0" smtClean="0"/>
                        <a:t>Aesthetics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Easy on the eyes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You be the judge!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353058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 smtClean="0">
              <a:solidFill>
                <a:srgbClr val="FFC00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FFC000"/>
                </a:solidFill>
              </a:rPr>
              <a:t>		</a:t>
            </a:r>
            <a:r>
              <a:rPr lang="en-US" sz="7200" dirty="0" smtClean="0">
                <a:solidFill>
                  <a:srgbClr val="FFC000"/>
                </a:solidFill>
              </a:rPr>
              <a:t>Questions??</a:t>
            </a:r>
            <a:endParaRPr lang="en-US" sz="7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0862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Outline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Mission Statement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Product Design Specification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Final Design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Design </a:t>
            </a:r>
            <a:r>
              <a:rPr lang="en-US" dirty="0" smtClean="0">
                <a:solidFill>
                  <a:srgbClr val="FFC000"/>
                </a:solidFill>
              </a:rPr>
              <a:t>Evaluation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PDS Evaluation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Q &amp; A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02075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Mission Statement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To design and construct a low cost, reliable, and desirable bike frame </a:t>
            </a:r>
            <a:r>
              <a:rPr lang="en-US" dirty="0" smtClean="0">
                <a:solidFill>
                  <a:srgbClr val="FFC000"/>
                </a:solidFill>
              </a:rPr>
              <a:t>compatible with off the shelf components made from bamboo stalks.</a:t>
            </a:r>
            <a:endParaRPr lang="en-US" dirty="0">
              <a:solidFill>
                <a:srgbClr val="FFC000"/>
              </a:solidFill>
            </a:endParaRPr>
          </a:p>
          <a:p>
            <a:pPr>
              <a:buNone/>
            </a:pPr>
            <a:r>
              <a:rPr lang="en-US" dirty="0">
                <a:solidFill>
                  <a:srgbClr val="FFC000"/>
                </a:solidFill>
              </a:rPr>
              <a:t> 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53372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PDS Summary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Build frame and assemble components in 25 man hours or less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Stay within a $155 budget for frame parts and materials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Assure the bike can support riders of various sizes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The bike must be aesthetically pleasing to the eye</a:t>
            </a:r>
            <a:endParaRPr lang="en-US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19235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FFC000"/>
                </a:solidFill>
              </a:rPr>
              <a:t>Current Design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3429000"/>
            <a:ext cx="4191000" cy="31347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762000" y="2413338"/>
            <a:ext cx="35814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762000" y="1676400"/>
            <a:ext cx="7924800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Bamboo tubing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Joints wrapped with </a:t>
            </a:r>
            <a:r>
              <a:rPr lang="en-US" sz="2200" dirty="0">
                <a:solidFill>
                  <a:srgbClr val="FFC000"/>
                </a:solidFill>
              </a:rPr>
              <a:t>hemp strands soaked in </a:t>
            </a:r>
            <a:r>
              <a:rPr lang="en-US" sz="2200" dirty="0" smtClean="0">
                <a:solidFill>
                  <a:srgbClr val="FFC000"/>
                </a:solidFill>
              </a:rPr>
              <a:t>an epoxy </a:t>
            </a:r>
            <a:r>
              <a:rPr lang="en-US" sz="2200" dirty="0">
                <a:solidFill>
                  <a:srgbClr val="FFC000"/>
                </a:solidFill>
              </a:rPr>
              <a:t>resin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Metal inserts for seat tube, bottom bracket, dropouts and headset.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>
                <a:solidFill>
                  <a:srgbClr val="FFC000"/>
                </a:solidFill>
              </a:rPr>
              <a:t>~50 </a:t>
            </a:r>
            <a:r>
              <a:rPr lang="en-US" sz="2200" dirty="0" err="1">
                <a:solidFill>
                  <a:srgbClr val="FFC000"/>
                </a:solidFill>
              </a:rPr>
              <a:t>hrs</a:t>
            </a:r>
            <a:r>
              <a:rPr lang="en-US" sz="2200" dirty="0">
                <a:solidFill>
                  <a:srgbClr val="FFC000"/>
                </a:solidFill>
              </a:rPr>
              <a:t> build </a:t>
            </a:r>
            <a:r>
              <a:rPr lang="en-US" sz="2200" dirty="0" smtClean="0">
                <a:solidFill>
                  <a:srgbClr val="FFC000"/>
                </a:solidFill>
              </a:rPr>
              <a:t>time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Single Gear Drive Train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200" dirty="0" smtClean="0">
                <a:solidFill>
                  <a:srgbClr val="FFC000"/>
                </a:solidFill>
              </a:rPr>
              <a:t>Parts Cost ?????</a:t>
            </a:r>
            <a:endParaRPr lang="en-US" sz="22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28510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44562"/>
          </a:xfrm>
        </p:spPr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Final Design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57200" y="1600200"/>
            <a:ext cx="8153400" cy="2514600"/>
          </a:xfrm>
        </p:spPr>
        <p:txBody>
          <a:bodyPr>
            <a:normAutofit fontScale="70000" lnSpcReduction="20000"/>
          </a:bodyPr>
          <a:lstStyle/>
          <a:p>
            <a:pPr marL="285750" indent="-285750"/>
            <a:r>
              <a:rPr lang="en-US" dirty="0">
                <a:solidFill>
                  <a:srgbClr val="FFC000"/>
                </a:solidFill>
              </a:rPr>
              <a:t>Bamboo tubing </a:t>
            </a:r>
          </a:p>
          <a:p>
            <a:pPr marL="285750" indent="-285750"/>
            <a:r>
              <a:rPr lang="en-US" dirty="0" smtClean="0">
                <a:solidFill>
                  <a:srgbClr val="FFC000"/>
                </a:solidFill>
              </a:rPr>
              <a:t>Joints wrapped in carbon fiber strips coated in an epoxy/hardener resin</a:t>
            </a:r>
            <a:endParaRPr lang="en-US" dirty="0">
              <a:solidFill>
                <a:srgbClr val="FFC000"/>
              </a:solidFill>
            </a:endParaRPr>
          </a:p>
          <a:p>
            <a:pPr marL="285750" indent="-285750"/>
            <a:r>
              <a:rPr lang="en-US" dirty="0">
                <a:solidFill>
                  <a:srgbClr val="FFC000"/>
                </a:solidFill>
              </a:rPr>
              <a:t>Metal inserts for seat tube, bottom bracket, dropouts and headset.</a:t>
            </a:r>
          </a:p>
          <a:p>
            <a:pPr marL="285750" indent="-285750"/>
            <a:r>
              <a:rPr lang="en-US" dirty="0" smtClean="0">
                <a:solidFill>
                  <a:srgbClr val="FFC000"/>
                </a:solidFill>
              </a:rPr>
              <a:t>~10 </a:t>
            </a:r>
            <a:r>
              <a:rPr lang="en-US" dirty="0" err="1" smtClean="0">
                <a:solidFill>
                  <a:srgbClr val="FFC000"/>
                </a:solidFill>
              </a:rPr>
              <a:t>hr</a:t>
            </a:r>
            <a:r>
              <a:rPr lang="en-US" dirty="0" smtClean="0">
                <a:solidFill>
                  <a:srgbClr val="FFC000"/>
                </a:solidFill>
              </a:rPr>
              <a:t> </a:t>
            </a:r>
            <a:r>
              <a:rPr lang="en-US" dirty="0">
                <a:solidFill>
                  <a:srgbClr val="FFC000"/>
                </a:solidFill>
              </a:rPr>
              <a:t>build time</a:t>
            </a:r>
          </a:p>
          <a:p>
            <a:pPr marL="285750" indent="-285750"/>
            <a:r>
              <a:rPr lang="en-US" dirty="0" smtClean="0">
                <a:solidFill>
                  <a:srgbClr val="FFC000"/>
                </a:solidFill>
              </a:rPr>
              <a:t>Gear </a:t>
            </a:r>
            <a:r>
              <a:rPr lang="en-US" dirty="0">
                <a:solidFill>
                  <a:srgbClr val="FFC000"/>
                </a:solidFill>
              </a:rPr>
              <a:t>Drive </a:t>
            </a:r>
            <a:r>
              <a:rPr lang="en-US" dirty="0" smtClean="0">
                <a:solidFill>
                  <a:srgbClr val="FFC000"/>
                </a:solidFill>
              </a:rPr>
              <a:t>Train ????</a:t>
            </a:r>
          </a:p>
          <a:p>
            <a:pPr marL="285750" indent="-285750"/>
            <a:r>
              <a:rPr lang="en-US" dirty="0" smtClean="0">
                <a:solidFill>
                  <a:srgbClr val="FFC000"/>
                </a:solidFill>
              </a:rPr>
              <a:t>Parts Cost $139</a:t>
            </a:r>
            <a:endParaRPr lang="en-US" dirty="0">
              <a:solidFill>
                <a:srgbClr val="FFC000"/>
              </a:solidFill>
            </a:endParaRP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1400" y="3084368"/>
            <a:ext cx="4876800" cy="3657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64552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Design </a:t>
            </a:r>
            <a:r>
              <a:rPr lang="en-US" dirty="0">
                <a:solidFill>
                  <a:srgbClr val="FFC000"/>
                </a:solidFill>
              </a:rPr>
              <a:t>Evaluation </a:t>
            </a:r>
            <a:r>
              <a:rPr lang="en-US" dirty="0" smtClean="0">
                <a:solidFill>
                  <a:srgbClr val="FFC000"/>
                </a:solidFill>
              </a:rPr>
              <a:t/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Bamboo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sz="3600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>
            <a:noAutofit/>
          </a:bodyPr>
          <a:lstStyle/>
          <a:p>
            <a:r>
              <a:rPr lang="en-US" sz="2400" dirty="0" smtClean="0">
                <a:solidFill>
                  <a:srgbClr val="FFC000"/>
                </a:solidFill>
              </a:rPr>
              <a:t>Pros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Highly sustainable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Produces 35% more oxygen and absorbs 4x the CO2 than hardwood trees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High Strength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~30,000 psi  in tension</a:t>
            </a:r>
          </a:p>
          <a:p>
            <a:pPr lvl="2"/>
            <a:r>
              <a:rPr lang="en-US" dirty="0" smtClean="0">
                <a:solidFill>
                  <a:srgbClr val="FFC000"/>
                </a:solidFill>
              </a:rPr>
              <a:t>~14,000 psi in compression</a:t>
            </a:r>
          </a:p>
          <a:p>
            <a:r>
              <a:rPr lang="en-US" sz="2400" dirty="0" smtClean="0">
                <a:solidFill>
                  <a:srgbClr val="FFC000"/>
                </a:solidFill>
              </a:rPr>
              <a:t>Cons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Heavier  frame weight compared to its aluminum counterpart</a:t>
            </a:r>
          </a:p>
          <a:p>
            <a:pPr lvl="1"/>
            <a:r>
              <a:rPr lang="en-US" sz="2400" dirty="0" smtClean="0">
                <a:solidFill>
                  <a:srgbClr val="FFC000"/>
                </a:solidFill>
              </a:rPr>
              <a:t>Mechanical properties vary between species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4805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Carbon </a:t>
            </a:r>
            <a:r>
              <a:rPr lang="en-US" dirty="0">
                <a:solidFill>
                  <a:srgbClr val="FFC000"/>
                </a:solidFill>
              </a:rPr>
              <a:t>Fiber Webbing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5943600" cy="4525963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Pros: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High Strength</a:t>
            </a:r>
          </a:p>
          <a:p>
            <a:pPr lvl="1"/>
            <a:r>
              <a:rPr lang="en-US" dirty="0">
                <a:solidFill>
                  <a:srgbClr val="FFC000"/>
                </a:solidFill>
              </a:rPr>
              <a:t>Low Weight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Wider strands allow quicker wrapping time</a:t>
            </a:r>
            <a:endParaRPr lang="en-US" dirty="0">
              <a:solidFill>
                <a:srgbClr val="FFC000"/>
              </a:solidFill>
            </a:endParaRPr>
          </a:p>
          <a:p>
            <a:r>
              <a:rPr lang="en-US" dirty="0">
                <a:solidFill>
                  <a:srgbClr val="FFC000"/>
                </a:solidFill>
              </a:rPr>
              <a:t>Cons</a:t>
            </a:r>
            <a:r>
              <a:rPr lang="en-US" dirty="0" smtClean="0">
                <a:solidFill>
                  <a:srgbClr val="FFC000"/>
                </a:solidFill>
              </a:rPr>
              <a:t>: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Not readily available in small quantities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Expensive </a:t>
            </a:r>
          </a:p>
          <a:p>
            <a:pPr>
              <a:buNone/>
            </a:pP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4098" name="Picture 2" descr="C:\Users\carkills\Desktop\Bamboo Bike Project\Resampled952013-06-019509-27-5495814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0800" y="2057400"/>
            <a:ext cx="2393157" cy="425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829803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Super Sap CLR Epoxy w/FAST Hardener</a:t>
            </a:r>
            <a:br>
              <a:rPr lang="en-US" dirty="0" smtClean="0">
                <a:solidFill>
                  <a:srgbClr val="FFC000"/>
                </a:solidFill>
              </a:rPr>
            </a:b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endParaRPr lang="en-US" dirty="0" smtClean="0">
              <a:solidFill>
                <a:srgbClr val="FFC000"/>
              </a:solidFill>
            </a:endParaRPr>
          </a:p>
          <a:p>
            <a:endParaRPr lang="en-US" dirty="0">
              <a:solidFill>
                <a:srgbClr val="FFC000"/>
              </a:solidFill>
            </a:endParaRPr>
          </a:p>
          <a:p>
            <a:r>
              <a:rPr lang="en-US" dirty="0" smtClean="0">
                <a:solidFill>
                  <a:srgbClr val="FFC000"/>
                </a:solidFill>
              </a:rPr>
              <a:t>Pros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Made from </a:t>
            </a:r>
            <a:r>
              <a:rPr lang="en-US" dirty="0" err="1" smtClean="0">
                <a:solidFill>
                  <a:srgbClr val="FFC000"/>
                </a:solidFill>
              </a:rPr>
              <a:t>biobased</a:t>
            </a:r>
            <a:r>
              <a:rPr lang="en-US" dirty="0" smtClean="0">
                <a:solidFill>
                  <a:srgbClr val="FFC000"/>
                </a:solidFill>
              </a:rPr>
              <a:t> renewable materials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UV Stability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High Tensile and Compression Strength</a:t>
            </a:r>
          </a:p>
          <a:p>
            <a:r>
              <a:rPr lang="en-US" dirty="0" smtClean="0">
                <a:solidFill>
                  <a:srgbClr val="FFC000"/>
                </a:solidFill>
              </a:rPr>
              <a:t>Cons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7 day recommended cure time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Can be hazardous if proper safety precautions are not met</a:t>
            </a:r>
          </a:p>
          <a:p>
            <a:pPr lvl="1"/>
            <a:r>
              <a:rPr lang="en-US" dirty="0" smtClean="0">
                <a:solidFill>
                  <a:srgbClr val="FFC000"/>
                </a:solidFill>
              </a:rPr>
              <a:t>48 </a:t>
            </a:r>
            <a:r>
              <a:rPr lang="en-US" dirty="0" err="1" smtClean="0">
                <a:solidFill>
                  <a:srgbClr val="FFC000"/>
                </a:solidFill>
              </a:rPr>
              <a:t>oz</a:t>
            </a:r>
            <a:r>
              <a:rPr lang="en-US" dirty="0" smtClean="0">
                <a:solidFill>
                  <a:srgbClr val="FFC000"/>
                </a:solidFill>
              </a:rPr>
              <a:t> Kit - $47.95</a:t>
            </a:r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75852"/>
            <a:ext cx="5943600" cy="1557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095375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352</TotalTime>
  <Words>345</Words>
  <Application>Microsoft Office PowerPoint</Application>
  <PresentationFormat>On-screen Show (4:3)</PresentationFormat>
  <Paragraphs>85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Bamboo Bike Capstone Team Members Camrun Arkills Kyle Heitmeyer Fay Gibson Matt Brown  Faculty Advisor Hormoz Zareh , PhD Associate Professor of Mechanical Engineering     </vt:lpstr>
      <vt:lpstr>Outline</vt:lpstr>
      <vt:lpstr>Mission Statement</vt:lpstr>
      <vt:lpstr>PDS Summary</vt:lpstr>
      <vt:lpstr>Current Design </vt:lpstr>
      <vt:lpstr>Final Design</vt:lpstr>
      <vt:lpstr> Design Evaluation  Bamboo  </vt:lpstr>
      <vt:lpstr>Carbon Fiber Webbing </vt:lpstr>
      <vt:lpstr>Super Sap CLR Epoxy w/FAST Hardener </vt:lpstr>
      <vt:lpstr>Jig Assembly</vt:lpstr>
      <vt:lpstr>PDS Evaluation</vt:lpstr>
      <vt:lpstr>PowerPoint Presentation</vt:lpstr>
    </vt:vector>
  </TitlesOfParts>
  <Company>HDR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Bamboo Bike Capstone Team Members Camrun Arkills Kyle Heitmeyer Fay Gibson Matt Brown</dc:title>
  <dc:creator>Camrun Arkills</dc:creator>
  <cp:lastModifiedBy>Fay Gibson</cp:lastModifiedBy>
  <cp:revision>42</cp:revision>
  <dcterms:created xsi:type="dcterms:W3CDTF">2013-04-30T15:40:24Z</dcterms:created>
  <dcterms:modified xsi:type="dcterms:W3CDTF">2013-06-10T18:36:06Z</dcterms:modified>
</cp:coreProperties>
</file>