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  <p:sldMasterId id="2147483864" r:id="rId3"/>
    <p:sldMasterId id="2147483876" r:id="rId4"/>
    <p:sldMasterId id="2147483888" r:id="rId5"/>
    <p:sldMasterId id="2147483900" r:id="rId6"/>
  </p:sldMasterIdLst>
  <p:notesMasterIdLst>
    <p:notesMasterId r:id="rId24"/>
  </p:notesMasterIdLst>
  <p:sldIdLst>
    <p:sldId id="256" r:id="rId7"/>
    <p:sldId id="272" r:id="rId8"/>
    <p:sldId id="273" r:id="rId9"/>
    <p:sldId id="274" r:id="rId10"/>
    <p:sldId id="275" r:id="rId11"/>
    <p:sldId id="269" r:id="rId12"/>
    <p:sldId id="270" r:id="rId13"/>
    <p:sldId id="271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DF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4E9EE-3050-4C22-8770-903AAEBC2DF0}" type="datetimeFigureOut">
              <a:rPr lang="en-US" smtClean="0"/>
              <a:pPr/>
              <a:t>6/6/2008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26EC-98E4-4F2D-A11A-160B0644F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8DD26EC-98E4-4F2D-A11A-160B0644F65F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8DD26EC-98E4-4F2D-A11A-160B0644F65F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8DD26EC-98E4-4F2D-A11A-160B0644F65F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800458A-AFC6-4EFC-AEEC-1514E84244AC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5B7A808-F173-4CC6-81A3-9CB38D511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69A728-D427-4D2D-9D1F-D2B17CE89D27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74FFB1-A196-4988-9098-A7060C590D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2C7B7D-075A-499C-80B5-93CE8AAB3EE7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BC8E2A-2D8C-4208-8581-1CEF8F8E0D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00458A-AFC6-4EFC-AEEC-1514E84244AC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5B7A808-F173-4CC6-81A3-9CB38D51192C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A7EAFA-129B-465B-9D71-76E0C634261B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B16055D-91F7-434A-A126-F5135D27DBB9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57A013D-3E4A-4AFD-A146-9C7635971456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94F6C8C-7F5F-4907-A2DE-B571D99EA32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1A1394E-BB7E-44FF-9800-BE8DD9B66C33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6A7059E-3701-422B-8FE9-4F4E3FE48D51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8BA3636-A4E1-43EA-80C6-C24F2364FE8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13DD0AE-E465-4B50-B67E-405548D4DAC7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5D673B-E580-4EB8-B950-E15274C971DF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2DDBCB-F5CE-48F1-9819-12DB3053BF8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83819A-18EE-4718-B542-0591E753702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A5417E-4316-4FBA-B06F-13FD7FF6BBC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0B2DD6F-0794-4D4C-9A50-0B84B0CB2FD8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6A4460A-7400-4664-A9F0-91C6C820B98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A7EAFA-129B-465B-9D71-76E0C634261B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16055D-91F7-434A-A126-F5135D27DB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265CFD-0744-4766-86F3-F228A0DFF144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8C81711-9D87-40D6-AC81-470BBEEF5DA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69A728-D427-4D2D-9D1F-D2B17CE89D2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74FFB1-A196-4988-9098-A7060C590DDE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C2C7B7D-075A-499C-80B5-93CE8AAB3EE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BC8E2A-2D8C-4208-8581-1CEF8F8E0DC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00458A-AFC6-4EFC-AEEC-1514E84244AC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5B7A808-F173-4CC6-81A3-9CB38D51192C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A7EAFA-129B-465B-9D71-76E0C634261B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B16055D-91F7-434A-A126-F5135D27DBB9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57A013D-3E4A-4AFD-A146-9C7635971456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94F6C8C-7F5F-4907-A2DE-B571D99EA32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1A1394E-BB7E-44FF-9800-BE8DD9B66C33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6A7059E-3701-422B-8FE9-4F4E3FE48D51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8BA3636-A4E1-43EA-80C6-C24F2364FE8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13DD0AE-E465-4B50-B67E-405548D4DAC7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5D673B-E580-4EB8-B950-E15274C971DF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2DDBCB-F5CE-48F1-9819-12DB3053BF8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83819A-18EE-4718-B542-0591E753702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A5417E-4316-4FBA-B06F-13FD7FF6BBC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7A013D-3E4A-4AFD-A146-9C7635971456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94F6C8C-7F5F-4907-A2DE-B571D99EA3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0B2DD6F-0794-4D4C-9A50-0B84B0CB2FD8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6A4460A-7400-4664-A9F0-91C6C820B98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265CFD-0744-4766-86F3-F228A0DFF144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8C81711-9D87-40D6-AC81-470BBEEF5DA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69A728-D427-4D2D-9D1F-D2B17CE89D2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74FFB1-A196-4988-9098-A7060C590DDE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C2C7B7D-075A-499C-80B5-93CE8AAB3EE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BC8E2A-2D8C-4208-8581-1CEF8F8E0DC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00458A-AFC6-4EFC-AEEC-1514E84244AC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5B7A808-F173-4CC6-81A3-9CB38D51192C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A7EAFA-129B-465B-9D71-76E0C634261B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B16055D-91F7-434A-A126-F5135D27DBB9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57A013D-3E4A-4AFD-A146-9C7635971456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94F6C8C-7F5F-4907-A2DE-B571D99EA32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1A1394E-BB7E-44FF-9800-BE8DD9B66C33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6A7059E-3701-422B-8FE9-4F4E3FE48D51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8BA3636-A4E1-43EA-80C6-C24F2364FE8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13DD0AE-E465-4B50-B67E-405548D4DAC7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5D673B-E580-4EB8-B950-E15274C971DF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2DDBCB-F5CE-48F1-9819-12DB3053BF8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A1394E-BB7E-44FF-9800-BE8DD9B66C33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6A7059E-3701-422B-8FE9-4F4E3FE48D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83819A-18EE-4718-B542-0591E753702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A5417E-4316-4FBA-B06F-13FD7FF6BBC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0B2DD6F-0794-4D4C-9A50-0B84B0CB2FD8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6A4460A-7400-4664-A9F0-91C6C820B98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265CFD-0744-4766-86F3-F228A0DFF144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8C81711-9D87-40D6-AC81-470BBEEF5DA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69A728-D427-4D2D-9D1F-D2B17CE89D2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74FFB1-A196-4988-9098-A7060C590DDE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C2C7B7D-075A-499C-80B5-93CE8AAB3EE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BC8E2A-2D8C-4208-8581-1CEF8F8E0DC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00458A-AFC6-4EFC-AEEC-1514E84244AC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5B7A808-F173-4CC6-81A3-9CB38D51192C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A7EAFA-129B-465B-9D71-76E0C634261B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B16055D-91F7-434A-A126-F5135D27DBB9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57A013D-3E4A-4AFD-A146-9C7635971456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94F6C8C-7F5F-4907-A2DE-B571D99EA32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1A1394E-BB7E-44FF-9800-BE8DD9B66C33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6A7059E-3701-422B-8FE9-4F4E3FE48D51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8BA3636-A4E1-43EA-80C6-C24F2364FE8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13DD0AE-E465-4B50-B67E-405548D4DAC7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BA3636-A4E1-43EA-80C6-C24F2364FE8E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13DD0AE-E465-4B50-B67E-405548D4DA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5D673B-E580-4EB8-B950-E15274C971DF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2DDBCB-F5CE-48F1-9819-12DB3053BF8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83819A-18EE-4718-B542-0591E753702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A5417E-4316-4FBA-B06F-13FD7FF6BBC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0B2DD6F-0794-4D4C-9A50-0B84B0CB2FD8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6A4460A-7400-4664-A9F0-91C6C820B98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265CFD-0744-4766-86F3-F228A0DFF144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8C81711-9D87-40D6-AC81-470BBEEF5DA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69A728-D427-4D2D-9D1F-D2B17CE89D2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74FFB1-A196-4988-9098-A7060C590DDE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C2C7B7D-075A-499C-80B5-93CE8AAB3EE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BC8E2A-2D8C-4208-8581-1CEF8F8E0DC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00458A-AFC6-4EFC-AEEC-1514E84244AC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5B7A808-F173-4CC6-81A3-9CB38D51192C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1A7EAFA-129B-465B-9D71-76E0C634261B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B16055D-91F7-434A-A126-F5135D27DBB9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57A013D-3E4A-4AFD-A146-9C7635971456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94F6C8C-7F5F-4907-A2DE-B571D99EA32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1A1394E-BB7E-44FF-9800-BE8DD9B66C33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6A7059E-3701-422B-8FE9-4F4E3FE48D51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5D673B-E580-4EB8-B950-E15274C971DF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2DDBCB-F5CE-48F1-9819-12DB3053BF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8BA3636-A4E1-43EA-80C6-C24F2364FE8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13DD0AE-E465-4B50-B67E-405548D4DAC7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5D673B-E580-4EB8-B950-E15274C971DF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2DDBCB-F5CE-48F1-9819-12DB3053BF82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83819A-18EE-4718-B542-0591E753702E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A5417E-4316-4FBA-B06F-13FD7FF6BBC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0B2DD6F-0794-4D4C-9A50-0B84B0CB2FD8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6A4460A-7400-4664-A9F0-91C6C820B98B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265CFD-0744-4766-86F3-F228A0DFF144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8C81711-9D87-40D6-AC81-470BBEEF5DA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69A728-D427-4D2D-9D1F-D2B17CE89D2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74FFB1-A196-4988-9098-A7060C590DDE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C2C7B7D-075A-499C-80B5-93CE8AAB3EE7}" type="datetimeFigureOut">
              <a:rPr lang="en-US" sz="11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BC8E2A-2D8C-4208-8581-1CEF8F8E0DC3}" type="slidenum">
              <a:rPr lang="en-US" sz="1200" kern="120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83819A-18EE-4718-B542-0591E753702E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A5417E-4316-4FBA-B06F-13FD7FF6BB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0B2DD6F-0794-4D4C-9A50-0B84B0CB2FD8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A4460A-7400-4664-A9F0-91C6C820B9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fld id="{E3265CFD-0744-4766-86F3-F228A0DFF144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88C81711-9D87-40D6-AC81-470BBEEF5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FDF9415-4A07-4785-BE63-2EF127B4BBEF}" type="datetimeFigureOut">
              <a:rPr lang="en-US" smtClean="0"/>
              <a:pPr>
                <a:defRPr/>
              </a:pPr>
              <a:t>6/6/2008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9CD9BDF-53F3-4F00-B3EE-FCB45D90C3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FDF9415-4A07-4785-BE63-2EF127B4BBEF}" type="datetimeFigureOut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9CD9BDF-53F3-4F00-B3EE-FCB45D90C3B2}" type="slidenum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FDF9415-4A07-4785-BE63-2EF127B4BBEF}" type="datetimeFigureOut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9CD9BDF-53F3-4F00-B3EE-FCB45D90C3B2}" type="slidenum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FDF9415-4A07-4785-BE63-2EF127B4BBEF}" type="datetimeFigureOut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9CD9BDF-53F3-4F00-B3EE-FCB45D90C3B2}" type="slidenum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FDF9415-4A07-4785-BE63-2EF127B4BBEF}" type="datetimeFigureOut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9CD9BDF-53F3-4F00-B3EE-FCB45D90C3B2}" type="slidenum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FDF9415-4A07-4785-BE63-2EF127B4BBEF}" type="datetimeFigureOut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6/6/2008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9CD9BDF-53F3-4F00-B3EE-FCB45D90C3B2}" type="slidenum">
              <a:rPr lang="en-US" kern="1200" smtClean="0">
                <a:solidFill>
                  <a:srgbClr val="D6ECFF"/>
                </a:solidFill>
                <a:latin typeface="Arial" charset="0"/>
                <a:ea typeface="+mn-ea"/>
                <a:cs typeface="Arial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D6ECFF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ecs.pdx.edu/~micro-g/microg2008/SEED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7.xml"/><Relationship Id="rId1" Type="http://schemas.openxmlformats.org/officeDocument/2006/relationships/video" Target="file:///E:\presentation%20video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0" y="1828800"/>
            <a:ext cx="4724400" cy="1905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2008 NASA team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209800" y="3810000"/>
            <a:ext cx="4495800" cy="2590800"/>
          </a:xfrm>
        </p:spPr>
        <p:txBody>
          <a:bodyPr/>
          <a:lstStyle/>
          <a:p>
            <a:pPr algn="ctr"/>
            <a:r>
              <a:rPr lang="en-US" sz="3200" dirty="0" smtClean="0"/>
              <a:t>Team members:</a:t>
            </a:r>
          </a:p>
          <a:p>
            <a:pPr algn="ctr"/>
            <a:r>
              <a:rPr lang="en-US" dirty="0" smtClean="0"/>
              <a:t>Alex Baker</a:t>
            </a:r>
          </a:p>
          <a:p>
            <a:pPr algn="ctr"/>
            <a:r>
              <a:rPr lang="en-US" dirty="0" smtClean="0"/>
              <a:t>Ryan Bailey</a:t>
            </a:r>
          </a:p>
          <a:p>
            <a:pPr algn="ctr"/>
            <a:r>
              <a:rPr lang="en-US" dirty="0" smtClean="0"/>
              <a:t>Donald Bell</a:t>
            </a:r>
          </a:p>
          <a:p>
            <a:pPr algn="ctr"/>
            <a:r>
              <a:rPr lang="en-US" dirty="0" smtClean="0"/>
              <a:t>Nathan </a:t>
            </a:r>
            <a:r>
              <a:rPr lang="en-US" dirty="0" err="1" smtClean="0"/>
              <a:t>Wenk</a:t>
            </a:r>
            <a:endParaRPr lang="en-US" dirty="0" smtClean="0"/>
          </a:p>
          <a:p>
            <a:pPr algn="ctr"/>
            <a:r>
              <a:rPr lang="en-US" b="1" dirty="0" smtClean="0"/>
              <a:t>Faculty Advisor</a:t>
            </a:r>
            <a:r>
              <a:rPr lang="en-US" dirty="0" smtClean="0"/>
              <a:t>: Jim Van Winkle, PhD</a:t>
            </a:r>
          </a:p>
        </p:txBody>
      </p:sp>
      <p:pic>
        <p:nvPicPr>
          <p:cNvPr id="4" name="Picture 3" descr="LOG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3962400" cy="27093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4"/>
          <p:cNvSpPr/>
          <p:nvPr/>
        </p:nvSpPr>
        <p:spPr>
          <a:xfrm>
            <a:off x="1676400" y="63246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3"/>
              </a:rPr>
              <a:t>http://web.cecs.pdx.edu/~micro-g/microg2008/SEED/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905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Test Cell – </a:t>
            </a:r>
            <a:r>
              <a:rPr lang="en-US" kern="1200" dirty="0">
                <a:solidFill>
                  <a:srgbClr val="D6ECFF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Structure</a:t>
            </a: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– Components - Electrical</a:t>
            </a:r>
            <a:endParaRPr lang="en-US" i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581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Insert Picture of Structure Here</a:t>
            </a:r>
          </a:p>
        </p:txBody>
      </p:sp>
      <p:pic>
        <p:nvPicPr>
          <p:cNvPr id="8" name="Picture 7" descr="full assembely.bmp"/>
          <p:cNvPicPr>
            <a:picLocks noChangeAspect="1"/>
          </p:cNvPicPr>
          <p:nvPr/>
        </p:nvPicPr>
        <p:blipFill>
          <a:blip r:embed="rId2"/>
          <a:srcRect l="7546" t="31111" r="26415" b="12222"/>
          <a:stretch>
            <a:fillRect/>
          </a:stretch>
        </p:blipFill>
        <p:spPr>
          <a:xfrm>
            <a:off x="1676400" y="2438400"/>
            <a:ext cx="5334000" cy="3886200"/>
          </a:xfrm>
          <a:prstGeom prst="rect">
            <a:avLst/>
          </a:prstGeom>
        </p:spPr>
      </p:pic>
      <p:pic>
        <p:nvPicPr>
          <p:cNvPr id="10" name="Picture 9" descr="structure.jpg"/>
          <p:cNvPicPr>
            <a:picLocks noChangeAspect="1"/>
          </p:cNvPicPr>
          <p:nvPr/>
        </p:nvPicPr>
        <p:blipFill>
          <a:blip r:embed="rId3"/>
          <a:srcRect l="4435" t="5556" r="10131" b="15556"/>
          <a:stretch>
            <a:fillRect/>
          </a:stretch>
        </p:blipFill>
        <p:spPr>
          <a:xfrm>
            <a:off x="1676400" y="2438400"/>
            <a:ext cx="5267459" cy="415544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905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Test Cell – Structure – </a:t>
            </a:r>
            <a:r>
              <a:rPr lang="en-US" kern="1200" dirty="0">
                <a:solidFill>
                  <a:srgbClr val="D6ECFF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Components</a:t>
            </a: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- Electrical</a:t>
            </a:r>
            <a:endParaRPr lang="en-US" i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581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Insert Picture of Components Here</a:t>
            </a:r>
          </a:p>
        </p:txBody>
      </p:sp>
      <p:pic>
        <p:nvPicPr>
          <p:cNvPr id="8" name="Picture 7" descr="assembly w part numbers.bmp"/>
          <p:cNvPicPr>
            <a:picLocks noChangeAspect="1"/>
          </p:cNvPicPr>
          <p:nvPr/>
        </p:nvPicPr>
        <p:blipFill>
          <a:blip r:embed="rId2"/>
          <a:srcRect l="5873" t="3333" r="2412" b="18889"/>
          <a:stretch>
            <a:fillRect/>
          </a:stretch>
        </p:blipFill>
        <p:spPr>
          <a:xfrm>
            <a:off x="1447800" y="2514600"/>
            <a:ext cx="5715000" cy="377405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905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Test Cell – Structure – Components - </a:t>
            </a:r>
            <a:r>
              <a:rPr lang="en-US" kern="1200" dirty="0">
                <a:solidFill>
                  <a:srgbClr val="D6ECFF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Electrical</a:t>
            </a:r>
            <a:endParaRPr lang="en-US" i="1" kern="1200" dirty="0">
              <a:solidFill>
                <a:srgbClr val="D6ECFF">
                  <a:lumMod val="75000"/>
                </a:srgb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581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Insert Picture of Electrical Here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electri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14600"/>
            <a:ext cx="7772400" cy="376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Experiment Testing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8610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 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Individual Components Tested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Fluid flow rate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Video capture system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User interface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System Tested Before Flight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No fluid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Procedure practiced to set experiment routine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Looked for potential issues</a:t>
            </a:r>
            <a:endParaRPr lang="en-US" sz="11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marL="457200" lvl="1"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marL="457200" lvl="1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990600"/>
            <a:ext cx="7772400" cy="914400"/>
          </a:xfrm>
        </p:spPr>
        <p:txBody>
          <a:bodyPr/>
          <a:lstStyle/>
          <a:p>
            <a:r>
              <a:rPr lang="en-US" dirty="0" smtClean="0"/>
              <a:t>System Tested In-Flight</a:t>
            </a:r>
            <a:endParaRPr lang="en-US" dirty="0"/>
          </a:p>
        </p:txBody>
      </p:sp>
      <p:pic>
        <p:nvPicPr>
          <p:cNvPr id="11" name="Picture 10" descr="tes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905000"/>
            <a:ext cx="7086600" cy="4705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 Results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600200"/>
            <a:ext cx="81534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Drops before contact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Drops at contact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16 videos from 60 parabolas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SUCCESS!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6" descr="flight_two_image_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676400"/>
            <a:ext cx="5334000" cy="182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7" descr="flight_two_image_tw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599" y="3810000"/>
            <a:ext cx="533935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Could Be Improved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49" name="Picture 1" descr="100_1742"/>
          <p:cNvPicPr>
            <a:picLocks noChangeAspect="1" noChangeArrowheads="1"/>
          </p:cNvPicPr>
          <p:nvPr/>
        </p:nvPicPr>
        <p:blipFill>
          <a:blip r:embed="rId2" cstate="print"/>
          <a:srcRect l="18436" t="13727" r="29237" b="8322"/>
          <a:stretch>
            <a:fillRect/>
          </a:stretch>
        </p:blipFill>
        <p:spPr bwMode="auto">
          <a:xfrm>
            <a:off x="4724400" y="1981200"/>
            <a:ext cx="3917950" cy="43973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2133600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Easier access to experiment</a:t>
            </a: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Easier access to test cell</a:t>
            </a: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Force distributing strip</a:t>
            </a: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Streamlined control interface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990600"/>
            <a:ext cx="4419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Thank </a:t>
            </a:r>
            <a:r>
              <a:rPr lang="en-US" sz="5400" kern="1200" dirty="0" smtClean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you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5400" dirty="0" smtClean="0">
              <a:solidFill>
                <a:prstClr val="white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5400" kern="1200" dirty="0" smtClean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54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 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 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Questions?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resentation vid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905000"/>
            <a:ext cx="6172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935" b="10347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Introduction/ Background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NASA SEED Program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09600" y="1773174"/>
          <a:ext cx="5257800" cy="5105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57800"/>
              </a:tblGrid>
              <a:tr h="14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 dirty="0">
                          <a:hlinkClick r:id=""/>
                        </a:rPr>
                        <a:t>Angle of Repose of Lunar Regolith </a:t>
                      </a:r>
                      <a:r>
                        <a:rPr lang="en-US" sz="1600" u="sng" dirty="0" err="1">
                          <a:hlinkClick r:id=""/>
                        </a:rPr>
                        <a:t>Simulant</a:t>
                      </a:r>
                      <a:r>
                        <a:rPr lang="en-US" sz="1600" u="sng" dirty="0">
                          <a:hlinkClick r:id=""/>
                        </a:rPr>
                        <a:t> JSC-1A in 1/6 g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2896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 dirty="0">
                          <a:hlinkClick r:id=""/>
                        </a:rPr>
                        <a:t>Application of developing world terrestrial water treatment to the lunar outpost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14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>
                          <a:hlinkClick r:id=""/>
                        </a:rPr>
                        <a:t>CEV EVA Umbilical Behavior and Management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14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>
                          <a:hlinkClick r:id=""/>
                        </a:rPr>
                        <a:t>Characterization of a Commercial Off-The-Shelf Treadmill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14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>
                          <a:hlinkClick r:id=""/>
                        </a:rPr>
                        <a:t>COTS Tools/Hardware for EVA use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1448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u="sng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hlinkClick r:id=""/>
                        </a:rPr>
                        <a:t>Droplet Coalescence</a:t>
                      </a:r>
                      <a:endParaRPr lang="en-US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2896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>
                          <a:hlinkClick r:id=""/>
                        </a:rPr>
                        <a:t>Effects of 0G or 1/6G on Radio Frequency Identification (RFID) Data Accuracy 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  <a:tr h="2896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u="sng">
                          <a:hlinkClick r:id=""/>
                        </a:rPr>
                        <a:t>Impact ground reaction force on different surface types in a lunar gravitational environment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745" marR="26745" marT="0" marB="0"/>
                </a:tc>
              </a:tr>
              <a:tr h="125933"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26745" marR="26745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895600"/>
            <a:ext cx="54959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Introduction/ Background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FMVM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56102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752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Fluid Merging Viscosity Measurement.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i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Introduction/ Background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FMVM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590800"/>
            <a:ext cx="5472113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96690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Introduction/ Background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0915" t="67774" r="37256" b="8377"/>
          <a:stretch>
            <a:fillRect/>
          </a:stretch>
        </p:blipFill>
        <p:spPr bwMode="auto">
          <a:xfrm>
            <a:off x="2286000" y="990600"/>
            <a:ext cx="6858000" cy="259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DCMG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Final Design</a:t>
            </a:r>
            <a:endParaRPr lang="en-US" dirty="0"/>
          </a:p>
        </p:txBody>
      </p:sp>
      <p:pic>
        <p:nvPicPr>
          <p:cNvPr id="7" name="Picture 6" descr="full view with corner removed.bmp"/>
          <p:cNvPicPr>
            <a:picLocks noChangeAspect="1"/>
          </p:cNvPicPr>
          <p:nvPr/>
        </p:nvPicPr>
        <p:blipFill>
          <a:blip r:embed="rId3"/>
          <a:srcRect l="6769" t="18889" r="10448" b="14444"/>
          <a:stretch>
            <a:fillRect/>
          </a:stretch>
        </p:blipFill>
        <p:spPr>
          <a:xfrm>
            <a:off x="0" y="2209800"/>
            <a:ext cx="4719484" cy="3048000"/>
          </a:xfrm>
          <a:prstGeom prst="rect">
            <a:avLst/>
          </a:prstGeom>
        </p:spPr>
      </p:pic>
      <p:pic>
        <p:nvPicPr>
          <p:cNvPr id="13" name="Picture 12" descr="exploded view.bmp"/>
          <p:cNvPicPr>
            <a:picLocks noChangeAspect="1"/>
          </p:cNvPicPr>
          <p:nvPr/>
        </p:nvPicPr>
        <p:blipFill>
          <a:blip r:embed="rId4"/>
          <a:srcRect l="3090" t="14444" r="11368" b="14445"/>
          <a:stretch>
            <a:fillRect/>
          </a:stretch>
        </p:blipFill>
        <p:spPr>
          <a:xfrm>
            <a:off x="4572000" y="2209800"/>
            <a:ext cx="4572000" cy="30480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838200" y="5715000"/>
          <a:ext cx="7162800" cy="942975"/>
        </p:xfrm>
        <a:graphic>
          <a:graphicData uri="http://schemas.openxmlformats.org/drawingml/2006/table">
            <a:tbl>
              <a:tblPr/>
              <a:tblGrid>
                <a:gridCol w="4248725"/>
                <a:gridCol w="2914075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Overall Assembly Weight (lbs.):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111 lbs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Assembly Dimensions (L x W x H):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12” x 24” x 36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”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Power Requirement: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115 V AC 5.5 Amps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Structural Verification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943600" y="1676400"/>
          <a:ext cx="2895600" cy="2800350"/>
        </p:xfrm>
        <a:graphic>
          <a:graphicData uri="http://schemas.openxmlformats.org/drawingml/2006/table">
            <a:tbl>
              <a:tblPr/>
              <a:tblGrid>
                <a:gridCol w="1087850"/>
                <a:gridCol w="1807750"/>
              </a:tblGrid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Direction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Required </a:t>
                      </a:r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 Force Load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Forward (+Y)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Aft (-Y)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Lateral (+/-X)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Up (+Z)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Down (-Z)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4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0" y="1905000"/>
            <a:ext cx="6400800" cy="48006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5000"/>
              <a:buFont typeface="Arial" pitchFamily="34" charset="0"/>
              <a:buChar char="•"/>
              <a:tabLst/>
              <a:defRPr/>
            </a:pPr>
            <a:r>
              <a:rPr lang="en-US" spc="-100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spc="-100" dirty="0" smtClean="0">
                <a:latin typeface="+mj-lt"/>
                <a:ea typeface="+mj-ea"/>
                <a:cs typeface="+mj-cs"/>
              </a:rPr>
              <a:t>Full structural analysis with worst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5000"/>
              <a:tabLst/>
              <a:defRPr/>
            </a:pPr>
            <a:r>
              <a:rPr lang="en-US" sz="2000" spc="-100" noProof="0" dirty="0" smtClean="0">
                <a:latin typeface="+mj-lt"/>
                <a:ea typeface="+mj-ea"/>
                <a:cs typeface="+mj-cs"/>
              </a:rPr>
              <a:t>  case scenario loading.</a:t>
            </a:r>
            <a:endParaRPr lang="en-US" spc="-100" noProof="0" dirty="0" smtClean="0">
              <a:latin typeface="+mj-lt"/>
              <a:ea typeface="+mj-ea"/>
              <a:cs typeface="+mj-cs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kumimoji="0" lang="en-US" sz="2000" b="0" i="0" strike="noStrike" kern="1200" cap="none" spc="-10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r>
              <a:rPr kumimoji="0" lang="en-US" sz="2000" b="0" i="0" strike="noStrike" kern="1200" cap="none" spc="-10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Calculations including: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strike="noStrike" kern="1200" cap="none" spc="-10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2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125000"/>
              <a:buFont typeface="Wingdings" pitchFamily="2" charset="2"/>
              <a:buChar char="ü"/>
              <a:defRPr/>
            </a:pPr>
            <a:r>
              <a:rPr lang="en-US" spc="-100" dirty="0" smtClean="0">
                <a:latin typeface="+mj-lt"/>
                <a:ea typeface="+mj-ea"/>
                <a:cs typeface="+mj-cs"/>
              </a:rPr>
              <a:t> Attachment of components to frame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125000"/>
              <a:buFont typeface="Wingdings" pitchFamily="2" charset="2"/>
              <a:buChar char="ü"/>
              <a:defRPr/>
            </a:pPr>
            <a:r>
              <a:rPr lang="en-US" spc="-100" dirty="0" smtClean="0">
                <a:latin typeface="+mj-lt"/>
                <a:ea typeface="+mj-ea"/>
                <a:cs typeface="+mj-cs"/>
              </a:rPr>
              <a:t> Full assembly analysis under g loads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125000"/>
              <a:buFont typeface="Wingdings" pitchFamily="2" charset="2"/>
              <a:buChar char="ü"/>
              <a:defRPr/>
            </a:pPr>
            <a:r>
              <a:rPr lang="en-US" spc="-100" dirty="0" smtClean="0">
                <a:latin typeface="+mj-lt"/>
                <a:ea typeface="+mj-ea"/>
                <a:cs typeface="+mj-cs"/>
              </a:rPr>
              <a:t> Aircraft floor attachment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125000"/>
              <a:buFont typeface="Wingdings" pitchFamily="2" charset="2"/>
              <a:buChar char="ü"/>
              <a:defRPr/>
            </a:pPr>
            <a:r>
              <a:rPr lang="en-US" spc="-100" dirty="0" smtClean="0">
                <a:latin typeface="+mj-lt"/>
                <a:ea typeface="+mj-ea"/>
                <a:cs typeface="+mj-cs"/>
              </a:rPr>
              <a:t> External/internal impact analysis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buClr>
                <a:schemeClr val="tx2">
                  <a:lumMod val="50000"/>
                </a:schemeClr>
              </a:buClr>
              <a:buSzPct val="125000"/>
              <a:buFont typeface="Wingdings" pitchFamily="2" charset="2"/>
              <a:buChar char="ü"/>
              <a:defRPr/>
            </a:pPr>
            <a:r>
              <a:rPr lang="en-US" spc="-100" dirty="0" smtClean="0">
                <a:latin typeface="+mj-lt"/>
                <a:ea typeface="+mj-ea"/>
                <a:cs typeface="+mj-cs"/>
              </a:rPr>
              <a:t> Floor load</a:t>
            </a:r>
          </a:p>
          <a:p>
            <a:pPr lvl="2" fontAlgn="auto">
              <a:spcAft>
                <a:spcPts val="0"/>
              </a:spcAft>
              <a:defRPr/>
            </a:pPr>
            <a:endParaRPr lang="en-US" spc="-100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125000"/>
              <a:buFont typeface="Arial" pitchFamily="34" charset="0"/>
              <a:buChar char="•"/>
              <a:tabLst/>
              <a:defRPr/>
            </a:pPr>
            <a:r>
              <a:rPr lang="en-US" sz="2000" spc="-100" dirty="0" smtClean="0">
                <a:latin typeface="+mj-lt"/>
                <a:ea typeface="+mj-ea"/>
                <a:cs typeface="+mj-cs"/>
              </a:rPr>
              <a:t>Factor of Safety Table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Top Level Design Decisions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488" y="4231002"/>
            <a:ext cx="3719512" cy="2626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752600"/>
            <a:ext cx="5867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Double enclosure of test fluids- sealed test cell 	and protective paneling  surrounding the frame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Test cell geometry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Single level equipment configuration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Reinforcing cross beams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Aluminum mounting plate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Open fluid circuit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Actuated fluid delivery needle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Fiber optic light panel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9050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D6ECFF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Test Cell </a:t>
            </a:r>
            <a:r>
              <a:rPr lang="en-US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– Structure – Components - Electrical</a:t>
            </a:r>
            <a:endParaRPr lang="en-US" i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" name="Picture 4" descr="DSC0298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52600" y="2438400"/>
            <a:ext cx="5791200" cy="4063097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9144000" cy="99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Background/</a:t>
                      </a:r>
                      <a:r>
                        <a:rPr lang="en-US" sz="2400" baseline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   Introduction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Design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BED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Fabrication/  Assembly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Conclusion/ Results</a:t>
                      </a:r>
                      <a:endParaRPr lang="en-US" sz="24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1322</TotalTime>
  <Words>485</Words>
  <Application>Microsoft Office PowerPoint</Application>
  <PresentationFormat>On-screen Show (4:3)</PresentationFormat>
  <Paragraphs>182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Metro</vt:lpstr>
      <vt:lpstr>1_Metro</vt:lpstr>
      <vt:lpstr>2_Metro</vt:lpstr>
      <vt:lpstr>3_Metro</vt:lpstr>
      <vt:lpstr>4_Metro</vt:lpstr>
      <vt:lpstr>5_Metro</vt:lpstr>
      <vt:lpstr>2008 NASA team </vt:lpstr>
      <vt:lpstr>NASA SEED Program</vt:lpstr>
      <vt:lpstr>FMVM</vt:lpstr>
      <vt:lpstr>FMVM</vt:lpstr>
      <vt:lpstr>DCMG</vt:lpstr>
      <vt:lpstr>Final Design</vt:lpstr>
      <vt:lpstr>Structural Verification</vt:lpstr>
      <vt:lpstr>Top Level Design Decisions</vt:lpstr>
      <vt:lpstr>Fabrication</vt:lpstr>
      <vt:lpstr>Fabrication</vt:lpstr>
      <vt:lpstr>Fabrication</vt:lpstr>
      <vt:lpstr>Fabrication</vt:lpstr>
      <vt:lpstr>Experiment Testing </vt:lpstr>
      <vt:lpstr>System Tested In-Flight</vt:lpstr>
      <vt:lpstr>Video Results </vt:lpstr>
      <vt:lpstr>What Could Be Improved </vt:lpstr>
      <vt:lpstr>Slide 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NASA team</dc:title>
  <dc:creator>Donald</dc:creator>
  <cp:lastModifiedBy>Ryan Bailey</cp:lastModifiedBy>
  <cp:revision>122</cp:revision>
  <dcterms:created xsi:type="dcterms:W3CDTF">2008-02-18T00:57:14Z</dcterms:created>
  <dcterms:modified xsi:type="dcterms:W3CDTF">2008-06-06T15:50:23Z</dcterms:modified>
</cp:coreProperties>
</file>