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9" r:id="rId2"/>
    <p:sldId id="335" r:id="rId3"/>
    <p:sldId id="315" r:id="rId4"/>
    <p:sldId id="343" r:id="rId5"/>
    <p:sldId id="312" r:id="rId6"/>
    <p:sldId id="316" r:id="rId7"/>
    <p:sldId id="337" r:id="rId8"/>
    <p:sldId id="338" r:id="rId9"/>
    <p:sldId id="341" r:id="rId10"/>
    <p:sldId id="328" r:id="rId11"/>
    <p:sldId id="327" r:id="rId12"/>
    <p:sldId id="329" r:id="rId13"/>
    <p:sldId id="331" r:id="rId14"/>
    <p:sldId id="330" r:id="rId15"/>
    <p:sldId id="332" r:id="rId16"/>
    <p:sldId id="339" r:id="rId17"/>
    <p:sldId id="340" r:id="rId18"/>
    <p:sldId id="342" r:id="rId19"/>
    <p:sldId id="334" r:id="rId20"/>
    <p:sldId id="32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o Quesada" initials="R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EBF1DE"/>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7101" autoAdjust="0"/>
  </p:normalViewPr>
  <p:slideViewPr>
    <p:cSldViewPr snapToGrid="0">
      <p:cViewPr>
        <p:scale>
          <a:sx n="100" d="100"/>
          <a:sy n="100" d="100"/>
        </p:scale>
        <p:origin x="-7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F4F72-D121-41C6-B579-6EA13AFF2511}" type="datetimeFigureOut">
              <a:rPr lang="en-US" smtClean="0"/>
              <a:t>6/5/2012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7A1AD-BC54-41F6-A802-F00E1A5F133D}" type="slidenum">
              <a:rPr lang="en-US" smtClean="0"/>
              <a:t>‹#›</a:t>
            </a:fld>
            <a:endParaRPr lang="en-US"/>
          </a:p>
        </p:txBody>
      </p:sp>
    </p:spTree>
    <p:extLst>
      <p:ext uri="{BB962C8B-B14F-4D97-AF65-F5344CB8AC3E}">
        <p14:creationId xmlns:p14="http://schemas.microsoft.com/office/powerpoint/2010/main" val="172472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a:t>
            </a:fld>
            <a:endParaRPr lang="en-US"/>
          </a:p>
        </p:txBody>
      </p:sp>
    </p:spTree>
    <p:extLst>
      <p:ext uri="{BB962C8B-B14F-4D97-AF65-F5344CB8AC3E}">
        <p14:creationId xmlns:p14="http://schemas.microsoft.com/office/powerpoint/2010/main" val="2127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1"/>
            <a:r>
              <a:rPr lang="en-US" sz="1200" kern="1200" dirty="0" smtClean="0">
                <a:solidFill>
                  <a:schemeClr val="tx1"/>
                </a:solidFill>
                <a:effectLst/>
                <a:latin typeface="+mn-lt"/>
                <a:ea typeface="+mn-ea"/>
                <a:cs typeface="+mn-cs"/>
              </a:rPr>
              <a:t>Details about theoretical analysis (show figures and FEA pictures)</a:t>
            </a:r>
          </a:p>
          <a:p>
            <a:pPr lvl="2"/>
            <a:r>
              <a:rPr lang="en-US" sz="1200" kern="1200" dirty="0" smtClean="0">
                <a:solidFill>
                  <a:schemeClr val="tx1"/>
                </a:solidFill>
                <a:effectLst/>
                <a:latin typeface="+mn-lt"/>
                <a:ea typeface="+mn-ea"/>
                <a:cs typeface="+mn-cs"/>
              </a:rPr>
              <a:t>Stability analysis to determine ideal frame dimensions</a:t>
            </a:r>
          </a:p>
          <a:p>
            <a:pPr lvl="2"/>
            <a:r>
              <a:rPr lang="en-US" sz="1200" kern="1200" dirty="0" smtClean="0">
                <a:solidFill>
                  <a:schemeClr val="tx1"/>
                </a:solidFill>
                <a:effectLst/>
                <a:latin typeface="+mn-lt"/>
                <a:ea typeface="+mn-ea"/>
                <a:cs typeface="+mn-cs"/>
              </a:rPr>
              <a:t>Max stresses in the seat back – seat back will likely be used to push the sit ski; team determined the safety factor </a:t>
            </a:r>
            <a:r>
              <a:rPr lang="en-US" sz="1200" kern="1200" dirty="0" err="1" smtClean="0">
                <a:solidFill>
                  <a:schemeClr val="tx1"/>
                </a:solidFill>
                <a:effectLst/>
                <a:latin typeface="+mn-lt"/>
                <a:ea typeface="+mn-ea"/>
                <a:cs typeface="+mn-cs"/>
              </a:rPr>
              <a:t>wrt</a:t>
            </a:r>
            <a:r>
              <a:rPr lang="en-US" sz="1200" kern="1200" dirty="0" smtClean="0">
                <a:solidFill>
                  <a:schemeClr val="tx1"/>
                </a:solidFill>
                <a:effectLst/>
                <a:latin typeface="+mn-lt"/>
                <a:ea typeface="+mn-ea"/>
                <a:cs typeface="+mn-cs"/>
              </a:rPr>
              <a:t> max loads the seat will be subjected to </a:t>
            </a:r>
          </a:p>
          <a:p>
            <a:pPr lvl="2"/>
            <a:r>
              <a:rPr lang="en-US" sz="1200" kern="1200" dirty="0" smtClean="0">
                <a:solidFill>
                  <a:schemeClr val="tx1"/>
                </a:solidFill>
                <a:effectLst/>
                <a:latin typeface="+mn-lt"/>
                <a:ea typeface="+mn-ea"/>
                <a:cs typeface="+mn-cs"/>
              </a:rPr>
              <a:t>Looked at stresses in the seat bottom given the max user </a:t>
            </a:r>
            <a:r>
              <a:rPr lang="en-US" sz="1200" kern="1200" dirty="0" err="1" smtClean="0">
                <a:solidFill>
                  <a:schemeClr val="tx1"/>
                </a:solidFill>
                <a:effectLst/>
                <a:latin typeface="+mn-lt"/>
                <a:ea typeface="+mn-ea"/>
                <a:cs typeface="+mn-cs"/>
              </a:rPr>
              <a:t>wt</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Used finite element software to test support member configurations in the frame; determined maximum deflection and internal stresses</a:t>
            </a:r>
          </a:p>
          <a:p>
            <a:pPr lvl="2"/>
            <a:r>
              <a:rPr lang="en-US" sz="1200" kern="1200" dirty="0" smtClean="0">
                <a:solidFill>
                  <a:schemeClr val="tx1"/>
                </a:solidFill>
                <a:effectLst/>
                <a:latin typeface="+mn-lt"/>
                <a:ea typeface="+mn-ea"/>
                <a:cs typeface="+mn-cs"/>
              </a:rPr>
              <a:t>Examined the frames </a:t>
            </a:r>
            <a:r>
              <a:rPr lang="en-US" sz="1200" kern="1200" dirty="0" err="1" smtClean="0">
                <a:solidFill>
                  <a:schemeClr val="tx1"/>
                </a:solidFill>
                <a:effectLst/>
                <a:latin typeface="+mn-lt"/>
                <a:ea typeface="+mn-ea"/>
                <a:cs typeface="+mn-cs"/>
              </a:rPr>
              <a:t>suceptibilty</a:t>
            </a:r>
            <a:r>
              <a:rPr lang="en-US" sz="1200" kern="1200" dirty="0" smtClean="0">
                <a:solidFill>
                  <a:schemeClr val="tx1"/>
                </a:solidFill>
                <a:effectLst/>
                <a:latin typeface="+mn-lt"/>
                <a:ea typeface="+mn-ea"/>
                <a:cs typeface="+mn-cs"/>
              </a:rPr>
              <a:t> to bucking</a:t>
            </a:r>
          </a:p>
          <a:p>
            <a:pPr lvl="2"/>
            <a:r>
              <a:rPr lang="en-US" sz="1200" kern="1200" dirty="0" smtClean="0">
                <a:solidFill>
                  <a:schemeClr val="tx1"/>
                </a:solidFill>
                <a:effectLst/>
                <a:latin typeface="+mn-lt"/>
                <a:ea typeface="+mn-ea"/>
                <a:cs typeface="+mn-cs"/>
              </a:rPr>
              <a:t>Determined FS </a:t>
            </a:r>
            <a:r>
              <a:rPr lang="en-US" sz="1200" kern="1200" dirty="0" err="1" smtClean="0">
                <a:solidFill>
                  <a:schemeClr val="tx1"/>
                </a:solidFill>
                <a:effectLst/>
                <a:latin typeface="+mn-lt"/>
                <a:ea typeface="+mn-ea"/>
                <a:cs typeface="+mn-cs"/>
              </a:rPr>
              <a:t>wrt</a:t>
            </a:r>
            <a:r>
              <a:rPr lang="en-US" sz="1200" kern="1200" dirty="0" smtClean="0">
                <a:solidFill>
                  <a:schemeClr val="tx1"/>
                </a:solidFill>
                <a:effectLst/>
                <a:latin typeface="+mn-lt"/>
                <a:ea typeface="+mn-ea"/>
                <a:cs typeface="+mn-cs"/>
              </a:rPr>
              <a:t> shear in key load bearing adjustability pins</a:t>
            </a:r>
          </a:p>
          <a:p>
            <a:pPr lvl="2"/>
            <a:r>
              <a:rPr lang="en-US" sz="1200" kern="1200" dirty="0" smtClean="0">
                <a:solidFill>
                  <a:schemeClr val="tx1"/>
                </a:solidFill>
                <a:effectLst/>
                <a:latin typeface="+mn-lt"/>
                <a:ea typeface="+mn-ea"/>
                <a:cs typeface="+mn-cs"/>
              </a:rPr>
              <a:t>Determined stresses in the welds of the hand brake when put to use</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10</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11</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12</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13</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14</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Specified Adjustability</a:t>
            </a:r>
          </a:p>
          <a:p>
            <a:pPr lvl="3"/>
            <a:r>
              <a:rPr lang="en-US" sz="1200" kern="1200" dirty="0" smtClean="0">
                <a:solidFill>
                  <a:schemeClr val="tx1"/>
                </a:solidFill>
                <a:effectLst/>
                <a:latin typeface="+mn-lt"/>
                <a:ea typeface="+mn-ea"/>
                <a:cs typeface="+mn-cs"/>
              </a:rPr>
              <a:t>Restraints for T12 – C5</a:t>
            </a:r>
          </a:p>
          <a:p>
            <a:pPr lvl="3"/>
            <a:r>
              <a:rPr lang="en-US" sz="1200" kern="1200" dirty="0" smtClean="0">
                <a:solidFill>
                  <a:schemeClr val="tx1"/>
                </a:solidFill>
                <a:effectLst/>
                <a:latin typeface="+mn-lt"/>
                <a:ea typeface="+mn-ea"/>
                <a:cs typeface="+mn-cs"/>
              </a:rPr>
              <a:t>Cost less than $1500</a:t>
            </a:r>
          </a:p>
          <a:p>
            <a:pPr lvl="3"/>
            <a:r>
              <a:rPr lang="en-US" sz="1200" kern="1200" dirty="0" smtClean="0">
                <a:solidFill>
                  <a:schemeClr val="tx1"/>
                </a:solidFill>
                <a:effectLst/>
                <a:latin typeface="+mn-lt"/>
                <a:ea typeface="+mn-ea"/>
                <a:cs typeface="+mn-cs"/>
              </a:rPr>
              <a:t>Less than 20lb</a:t>
            </a:r>
          </a:p>
          <a:p>
            <a:pPr lvl="4"/>
            <a:r>
              <a:rPr lang="en-US" sz="1200" kern="1200" dirty="0" smtClean="0">
                <a:solidFill>
                  <a:schemeClr val="tx1"/>
                </a:solidFill>
                <a:effectLst/>
                <a:latin typeface="+mn-lt"/>
                <a:ea typeface="+mn-ea"/>
                <a:cs typeface="+mn-cs"/>
              </a:rPr>
              <a:t>Fails, but we knew or design was sacrificing performance for the sake of comfort and adjustability.  We can live with this failure.</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15</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16</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17</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18</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19</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Agenda</a:t>
            </a:r>
          </a:p>
          <a:p>
            <a:pPr lvl="1"/>
            <a:r>
              <a:rPr lang="en-US" sz="1200" kern="1200" dirty="0" smtClean="0">
                <a:solidFill>
                  <a:schemeClr val="tx1"/>
                </a:solidFill>
                <a:effectLst/>
                <a:latin typeface="+mn-lt"/>
                <a:ea typeface="+mn-ea"/>
                <a:cs typeface="+mn-cs"/>
              </a:rPr>
              <a:t>What we are going to talk about</a:t>
            </a:r>
          </a:p>
          <a:p>
            <a:pPr lvl="1"/>
            <a:r>
              <a:rPr lang="en-US" sz="1200" kern="1200" dirty="0" smtClean="0">
                <a:solidFill>
                  <a:schemeClr val="tx1"/>
                </a:solidFill>
                <a:effectLst/>
                <a:latin typeface="+mn-lt"/>
                <a:ea typeface="+mn-ea"/>
                <a:cs typeface="+mn-cs"/>
              </a:rPr>
              <a:t>Take you through what our customer needs, our design process, and talk about our final product</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2</a:t>
            </a:fld>
            <a:endParaRPr lang="en-US"/>
          </a:p>
        </p:txBody>
      </p:sp>
    </p:spTree>
    <p:extLst>
      <p:ext uri="{BB962C8B-B14F-4D97-AF65-F5344CB8AC3E}">
        <p14:creationId xmlns:p14="http://schemas.microsoft.com/office/powerpoint/2010/main" val="97723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20</a:t>
            </a:fld>
            <a:endParaRPr lang="en-US"/>
          </a:p>
        </p:txBody>
      </p:sp>
    </p:spTree>
    <p:extLst>
      <p:ext uri="{BB962C8B-B14F-4D97-AF65-F5344CB8AC3E}">
        <p14:creationId xmlns:p14="http://schemas.microsoft.com/office/powerpoint/2010/main" val="7316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Project Background</a:t>
            </a:r>
          </a:p>
          <a:p>
            <a:pPr lvl="1"/>
            <a:r>
              <a:rPr lang="en-US" sz="1200" kern="1200" dirty="0" smtClean="0">
                <a:solidFill>
                  <a:schemeClr val="tx1"/>
                </a:solidFill>
                <a:effectLst/>
                <a:latin typeface="+mn-lt"/>
                <a:ea typeface="+mn-ea"/>
                <a:cs typeface="+mn-cs"/>
              </a:rPr>
              <a:t>What is a sit ski? A device that allows user to ski from a seated position</a:t>
            </a:r>
          </a:p>
          <a:p>
            <a:pPr lvl="2"/>
            <a:r>
              <a:rPr lang="en-US" sz="1200" kern="1200" dirty="0" smtClean="0">
                <a:solidFill>
                  <a:schemeClr val="tx1"/>
                </a:solidFill>
                <a:effectLst/>
                <a:latin typeface="+mn-lt"/>
                <a:ea typeface="+mn-ea"/>
                <a:cs typeface="+mn-cs"/>
              </a:rPr>
              <a:t>Used by people in wheelchairs</a:t>
            </a:r>
          </a:p>
          <a:p>
            <a:pPr lvl="3"/>
            <a:r>
              <a:rPr lang="en-US" sz="1200" kern="1200" dirty="0" smtClean="0">
                <a:solidFill>
                  <a:schemeClr val="tx1"/>
                </a:solidFill>
                <a:effectLst/>
                <a:latin typeface="+mn-lt"/>
                <a:ea typeface="+mn-ea"/>
                <a:cs typeface="+mn-cs"/>
              </a:rPr>
              <a:t>Quadriplegics, paraplegics, amputees, and people with MS</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3</a:t>
            </a:fld>
            <a:endParaRPr lang="en-US"/>
          </a:p>
        </p:txBody>
      </p:sp>
    </p:spTree>
    <p:extLst>
      <p:ext uri="{BB962C8B-B14F-4D97-AF65-F5344CB8AC3E}">
        <p14:creationId xmlns:p14="http://schemas.microsoft.com/office/powerpoint/2010/main" val="97723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1"/>
            <a:r>
              <a:rPr lang="en-US" sz="1200" kern="1200" dirty="0" smtClean="0">
                <a:solidFill>
                  <a:schemeClr val="tx1"/>
                </a:solidFill>
                <a:effectLst/>
                <a:latin typeface="+mn-lt"/>
                <a:ea typeface="+mn-ea"/>
                <a:cs typeface="+mn-cs"/>
              </a:rPr>
              <a:t>Primary Customer </a:t>
            </a:r>
          </a:p>
          <a:p>
            <a:pPr lvl="2"/>
            <a:r>
              <a:rPr lang="en-US" sz="1200" kern="1200" dirty="0" smtClean="0">
                <a:solidFill>
                  <a:schemeClr val="tx1"/>
                </a:solidFill>
                <a:effectLst/>
                <a:latin typeface="+mn-lt"/>
                <a:ea typeface="+mn-ea"/>
                <a:cs typeface="+mn-cs"/>
              </a:rPr>
              <a:t> Inclusive Rec Department at PSU</a:t>
            </a:r>
          </a:p>
          <a:p>
            <a:pPr lvl="1"/>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wants a sit ski available to users who are interested in trying the sport</a:t>
            </a:r>
          </a:p>
          <a:p>
            <a:pPr lvl="2"/>
            <a:r>
              <a:rPr lang="en-US" sz="1200" kern="1200" dirty="0" smtClean="0">
                <a:solidFill>
                  <a:schemeClr val="tx1"/>
                </a:solidFill>
                <a:effectLst/>
                <a:latin typeface="+mn-lt"/>
                <a:ea typeface="+mn-ea"/>
                <a:cs typeface="+mn-cs"/>
              </a:rPr>
              <a:t>Most sit skis custom built to a specific injury</a:t>
            </a:r>
          </a:p>
          <a:p>
            <a:pPr lvl="2"/>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funding for equipment is limited, so Inclusive Rec tasked our team to design and build a single sit ski that could be used by the widest possible range of users</a:t>
            </a:r>
          </a:p>
          <a:p>
            <a:pPr lvl="1"/>
            <a:r>
              <a:rPr lang="en-US" sz="1200" kern="1200" dirty="0" smtClean="0">
                <a:solidFill>
                  <a:schemeClr val="tx1"/>
                </a:solidFill>
                <a:effectLst/>
                <a:latin typeface="+mn-lt"/>
                <a:ea typeface="+mn-ea"/>
                <a:cs typeface="+mn-cs"/>
              </a:rPr>
              <a:t>Sit ski had to accommodate spinal injuries from the T12 to C5 </a:t>
            </a:r>
            <a:r>
              <a:rPr lang="en-US" sz="1200" kern="1200" dirty="0" err="1" smtClean="0">
                <a:solidFill>
                  <a:schemeClr val="tx1"/>
                </a:solidFill>
                <a:effectLst/>
                <a:latin typeface="+mn-lt"/>
                <a:ea typeface="+mn-ea"/>
                <a:cs typeface="+mn-cs"/>
              </a:rPr>
              <a:t>vertrabrae</a:t>
            </a:r>
            <a:r>
              <a:rPr lang="en-US" sz="1200" kern="1200" dirty="0" smtClean="0">
                <a:solidFill>
                  <a:schemeClr val="tx1"/>
                </a:solidFill>
                <a:effectLst/>
                <a:latin typeface="+mn-lt"/>
                <a:ea typeface="+mn-ea"/>
                <a:cs typeface="+mn-cs"/>
              </a:rPr>
              <a:t> (explain photo)</a:t>
            </a:r>
          </a:p>
          <a:p>
            <a:pPr lvl="2"/>
            <a:r>
              <a:rPr lang="en-US" sz="1200" kern="1200" dirty="0" smtClean="0">
                <a:solidFill>
                  <a:schemeClr val="tx1"/>
                </a:solidFill>
                <a:effectLst/>
                <a:latin typeface="+mn-lt"/>
                <a:ea typeface="+mn-ea"/>
                <a:cs typeface="+mn-cs"/>
              </a:rPr>
              <a:t>Main difference is the amount of abdominal functionality a person has – as spinal injury goes higher, upper body function decreases</a:t>
            </a:r>
          </a:p>
          <a:p>
            <a:pPr lvl="3"/>
            <a:r>
              <a:rPr lang="en-US" sz="1200" kern="1200" dirty="0" smtClean="0">
                <a:solidFill>
                  <a:schemeClr val="tx1"/>
                </a:solidFill>
                <a:effectLst/>
                <a:latin typeface="+mn-lt"/>
                <a:ea typeface="+mn-ea"/>
                <a:cs typeface="+mn-cs"/>
              </a:rPr>
              <a:t>Amount of arm hand </a:t>
            </a:r>
            <a:r>
              <a:rPr lang="en-US" sz="1200" kern="1200" dirty="0" err="1" smtClean="0">
                <a:solidFill>
                  <a:schemeClr val="tx1"/>
                </a:solidFill>
                <a:effectLst/>
                <a:latin typeface="+mn-lt"/>
                <a:ea typeface="+mn-ea"/>
                <a:cs typeface="+mn-cs"/>
              </a:rPr>
              <a:t>hand</a:t>
            </a:r>
            <a:r>
              <a:rPr lang="en-US" sz="1200" kern="1200" dirty="0" smtClean="0">
                <a:solidFill>
                  <a:schemeClr val="tx1"/>
                </a:solidFill>
                <a:effectLst/>
                <a:latin typeface="+mn-lt"/>
                <a:ea typeface="+mn-ea"/>
                <a:cs typeface="+mn-cs"/>
              </a:rPr>
              <a:t> functionality decreases with higher level spinal injuries too</a:t>
            </a:r>
          </a:p>
          <a:p>
            <a:pPr lvl="2"/>
            <a:r>
              <a:rPr lang="en-US" sz="1200" kern="1200" dirty="0" smtClean="0">
                <a:solidFill>
                  <a:schemeClr val="tx1"/>
                </a:solidFill>
                <a:effectLst/>
                <a:latin typeface="+mn-lt"/>
                <a:ea typeface="+mn-ea"/>
                <a:cs typeface="+mn-cs"/>
              </a:rPr>
              <a:t>Sit skiers with high level injuries don’t have much abdominal strength and will likely need to be secured to seat back</a:t>
            </a:r>
          </a:p>
          <a:p>
            <a:pPr lvl="2"/>
            <a:r>
              <a:rPr lang="en-US" sz="1200" kern="1200" dirty="0" smtClean="0">
                <a:solidFill>
                  <a:schemeClr val="tx1"/>
                </a:solidFill>
                <a:effectLst/>
                <a:latin typeface="+mn-lt"/>
                <a:ea typeface="+mn-ea"/>
                <a:cs typeface="+mn-cs"/>
              </a:rPr>
              <a:t>Sit skiers with lower level injuries will probably choose to be free of the seat back so they can lean forward and put core strength into propulsion</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4</a:t>
            </a:fld>
            <a:endParaRPr lang="en-US"/>
          </a:p>
        </p:txBody>
      </p:sp>
    </p:spTree>
    <p:extLst>
      <p:ext uri="{BB962C8B-B14F-4D97-AF65-F5344CB8AC3E}">
        <p14:creationId xmlns:p14="http://schemas.microsoft.com/office/powerpoint/2010/main" val="97723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5</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Key Product Design Specifications </a:t>
            </a:r>
          </a:p>
          <a:p>
            <a:pPr lvl="1"/>
            <a:r>
              <a:rPr lang="en-US" sz="1200" kern="1200" dirty="0" smtClean="0">
                <a:solidFill>
                  <a:schemeClr val="tx1"/>
                </a:solidFill>
                <a:effectLst/>
                <a:latin typeface="+mn-lt"/>
                <a:ea typeface="+mn-ea"/>
                <a:cs typeface="+mn-cs"/>
              </a:rPr>
              <a:t>Adjustability and versatility take precedence over performance</a:t>
            </a:r>
          </a:p>
          <a:p>
            <a:pPr lvl="1"/>
            <a:r>
              <a:rPr lang="en-US" sz="1200" kern="1200" dirty="0" smtClean="0">
                <a:solidFill>
                  <a:schemeClr val="tx1"/>
                </a:solidFill>
                <a:effectLst/>
                <a:latin typeface="+mn-lt"/>
                <a:ea typeface="+mn-ea"/>
                <a:cs typeface="+mn-cs"/>
              </a:rPr>
              <a:t>Took input from Inclusive Rec and made quantifiable design requirements:	</a:t>
            </a:r>
          </a:p>
          <a:p>
            <a:pPr lvl="2"/>
            <a:r>
              <a:rPr lang="en-US" sz="1200" kern="1200" dirty="0" smtClean="0">
                <a:solidFill>
                  <a:schemeClr val="tx1"/>
                </a:solidFill>
                <a:effectLst/>
                <a:latin typeface="+mn-lt"/>
                <a:ea typeface="+mn-ea"/>
                <a:cs typeface="+mn-cs"/>
              </a:rPr>
              <a:t>Seat back adjusts from 20” to 25”</a:t>
            </a:r>
          </a:p>
          <a:p>
            <a:pPr lvl="2"/>
            <a:r>
              <a:rPr lang="en-US" sz="1200" kern="1200" dirty="0" smtClean="0">
                <a:solidFill>
                  <a:schemeClr val="tx1"/>
                </a:solidFill>
                <a:effectLst/>
                <a:latin typeface="+mn-lt"/>
                <a:ea typeface="+mn-ea"/>
                <a:cs typeface="+mn-cs"/>
              </a:rPr>
              <a:t>Seat bottom adjusts from 0deg to 10deg</a:t>
            </a:r>
          </a:p>
          <a:p>
            <a:pPr lvl="2"/>
            <a:r>
              <a:rPr lang="en-US" sz="1200" kern="1200" dirty="0" smtClean="0">
                <a:solidFill>
                  <a:schemeClr val="tx1"/>
                </a:solidFill>
                <a:effectLst/>
                <a:latin typeface="+mn-lt"/>
                <a:ea typeface="+mn-ea"/>
                <a:cs typeface="+mn-cs"/>
              </a:rPr>
              <a:t>Seat back reclines from 90deg to 100deg</a:t>
            </a:r>
          </a:p>
          <a:p>
            <a:pPr lvl="2"/>
            <a:r>
              <a:rPr lang="en-US" sz="1200" kern="1200" dirty="0" smtClean="0">
                <a:solidFill>
                  <a:schemeClr val="tx1"/>
                </a:solidFill>
                <a:effectLst/>
                <a:latin typeface="+mn-lt"/>
                <a:ea typeface="+mn-ea"/>
                <a:cs typeface="+mn-cs"/>
              </a:rPr>
              <a:t>Footrest adjustable</a:t>
            </a:r>
          </a:p>
          <a:p>
            <a:pPr lvl="2"/>
            <a:r>
              <a:rPr lang="en-US" sz="1200" kern="1200" dirty="0" smtClean="0">
                <a:solidFill>
                  <a:schemeClr val="tx1"/>
                </a:solidFill>
                <a:effectLst/>
                <a:latin typeface="+mn-lt"/>
                <a:ea typeface="+mn-ea"/>
                <a:cs typeface="+mn-cs"/>
              </a:rPr>
              <a:t>Restraints for T12 to C5 injuries</a:t>
            </a:r>
          </a:p>
          <a:p>
            <a:pPr lvl="3"/>
            <a:r>
              <a:rPr lang="en-US" sz="1200" kern="1200" dirty="0" smtClean="0">
                <a:solidFill>
                  <a:schemeClr val="tx1"/>
                </a:solidFill>
                <a:effectLst/>
                <a:latin typeface="+mn-lt"/>
                <a:ea typeface="+mn-ea"/>
                <a:cs typeface="+mn-cs"/>
              </a:rPr>
              <a:t>Lap and foot belts w/ optional torso restraints</a:t>
            </a:r>
          </a:p>
          <a:p>
            <a:pPr lvl="2"/>
            <a:r>
              <a:rPr lang="en-US" sz="1200" kern="1200" dirty="0" smtClean="0">
                <a:solidFill>
                  <a:schemeClr val="tx1"/>
                </a:solidFill>
                <a:effectLst/>
                <a:latin typeface="+mn-lt"/>
                <a:ea typeface="+mn-ea"/>
                <a:cs typeface="+mn-cs"/>
              </a:rPr>
              <a:t>Cost less than $1500</a:t>
            </a:r>
          </a:p>
          <a:p>
            <a:pPr lvl="2"/>
            <a:r>
              <a:rPr lang="en-US" sz="1200" kern="1200" dirty="0" smtClean="0">
                <a:solidFill>
                  <a:schemeClr val="tx1"/>
                </a:solidFill>
                <a:effectLst/>
                <a:latin typeface="+mn-lt"/>
                <a:ea typeface="+mn-ea"/>
                <a:cs typeface="+mn-cs"/>
              </a:rPr>
              <a:t>Weigh less than 20lb</a:t>
            </a:r>
          </a:p>
          <a:p>
            <a:pPr lvl="3"/>
            <a:r>
              <a:rPr lang="en-US" sz="1200" kern="1200" dirty="0" smtClean="0">
                <a:solidFill>
                  <a:schemeClr val="tx1"/>
                </a:solidFill>
                <a:effectLst/>
                <a:latin typeface="+mn-lt"/>
                <a:ea typeface="+mn-ea"/>
                <a:cs typeface="+mn-cs"/>
              </a:rPr>
              <a:t>Not a key requirement…</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6</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7</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8</a:t>
            </a:fld>
            <a:endParaRPr lang="en-US"/>
          </a:p>
        </p:txBody>
      </p:sp>
    </p:spTree>
    <p:extLst>
      <p:ext uri="{BB962C8B-B14F-4D97-AF65-F5344CB8AC3E}">
        <p14:creationId xmlns:p14="http://schemas.microsoft.com/office/powerpoint/2010/main" val="54736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Final Design</a:t>
            </a:r>
          </a:p>
          <a:p>
            <a:pPr lvl="1"/>
            <a:r>
              <a:rPr lang="en-US" sz="1200" kern="1200" dirty="0" smtClean="0">
                <a:solidFill>
                  <a:schemeClr val="tx1"/>
                </a:solidFill>
                <a:effectLst/>
                <a:latin typeface="+mn-lt"/>
                <a:ea typeface="+mn-ea"/>
                <a:cs typeface="+mn-cs"/>
              </a:rPr>
              <a:t>(Show CAD model and actual model on same slide)</a:t>
            </a:r>
          </a:p>
          <a:p>
            <a:pPr lvl="1"/>
            <a:r>
              <a:rPr lang="en-US" sz="1200" kern="1200" dirty="0" smtClean="0">
                <a:solidFill>
                  <a:schemeClr val="tx1"/>
                </a:solidFill>
                <a:effectLst/>
                <a:latin typeface="+mn-lt"/>
                <a:ea typeface="+mn-ea"/>
                <a:cs typeface="+mn-cs"/>
              </a:rPr>
              <a:t>Details about construction</a:t>
            </a:r>
          </a:p>
          <a:p>
            <a:pPr lvl="2"/>
            <a:r>
              <a:rPr lang="en-US" sz="1200" kern="1200" dirty="0" smtClean="0">
                <a:solidFill>
                  <a:schemeClr val="tx1"/>
                </a:solidFill>
                <a:effectLst/>
                <a:latin typeface="+mn-lt"/>
                <a:ea typeface="+mn-ea"/>
                <a:cs typeface="+mn-cs"/>
              </a:rPr>
              <a:t>A welded aluminum frame (6061 T6 Al)</a:t>
            </a:r>
          </a:p>
          <a:p>
            <a:pPr lvl="3"/>
            <a:r>
              <a:rPr lang="en-US" sz="1200" kern="1200" dirty="0" smtClean="0">
                <a:solidFill>
                  <a:schemeClr val="tx1"/>
                </a:solidFill>
                <a:effectLst/>
                <a:latin typeface="+mn-lt"/>
                <a:ea typeface="+mn-ea"/>
                <a:cs typeface="+mn-cs"/>
              </a:rPr>
              <a:t>Gussets for reinforcement</a:t>
            </a:r>
          </a:p>
          <a:p>
            <a:pPr lvl="2"/>
            <a:r>
              <a:rPr lang="en-US" sz="1200" kern="1200" dirty="0" smtClean="0">
                <a:solidFill>
                  <a:schemeClr val="tx1"/>
                </a:solidFill>
                <a:effectLst/>
                <a:latin typeface="+mn-lt"/>
                <a:ea typeface="+mn-ea"/>
                <a:cs typeface="+mn-cs"/>
              </a:rPr>
              <a:t>Avoided tube bending in the design to save on cost and specialized manufacturing</a:t>
            </a:r>
          </a:p>
          <a:p>
            <a:pPr lvl="2"/>
            <a:r>
              <a:rPr lang="en-US" sz="1200" kern="1200" dirty="0" smtClean="0">
                <a:solidFill>
                  <a:schemeClr val="tx1"/>
                </a:solidFill>
                <a:effectLst/>
                <a:latin typeface="+mn-lt"/>
                <a:ea typeface="+mn-ea"/>
                <a:cs typeface="+mn-cs"/>
              </a:rPr>
              <a:t>Used welded bushings in tubes that would be bolted or pinned</a:t>
            </a:r>
          </a:p>
          <a:p>
            <a:pPr lvl="3"/>
            <a:r>
              <a:rPr lang="en-US" sz="1200" kern="1200" dirty="0" smtClean="0">
                <a:solidFill>
                  <a:schemeClr val="tx1"/>
                </a:solidFill>
                <a:effectLst/>
                <a:latin typeface="+mn-lt"/>
                <a:ea typeface="+mn-ea"/>
                <a:cs typeface="+mn-cs"/>
              </a:rPr>
              <a:t>Thanks to Evan </a:t>
            </a:r>
            <a:r>
              <a:rPr lang="en-US" sz="1200" kern="1200" dirty="0" err="1" smtClean="0">
                <a:solidFill>
                  <a:schemeClr val="tx1"/>
                </a:solidFill>
                <a:effectLst/>
                <a:latin typeface="+mn-lt"/>
                <a:ea typeface="+mn-ea"/>
                <a:cs typeface="+mn-cs"/>
              </a:rPr>
              <a:t>Waymire</a:t>
            </a:r>
            <a:r>
              <a:rPr lang="en-US" sz="1200" kern="1200" dirty="0" smtClean="0">
                <a:solidFill>
                  <a:schemeClr val="tx1"/>
                </a:solidFill>
                <a:effectLst/>
                <a:latin typeface="+mn-lt"/>
                <a:ea typeface="+mn-ea"/>
                <a:cs typeface="+mn-cs"/>
              </a:rPr>
              <a:t> and staff at </a:t>
            </a:r>
            <a:r>
              <a:rPr lang="en-US" sz="1200" kern="1200" dirty="0" err="1" smtClean="0">
                <a:solidFill>
                  <a:schemeClr val="tx1"/>
                </a:solidFill>
                <a:effectLst/>
                <a:latin typeface="+mn-lt"/>
                <a:ea typeface="+mn-ea"/>
                <a:cs typeface="+mn-cs"/>
              </a:rPr>
              <a:t>Treske</a:t>
            </a:r>
            <a:r>
              <a:rPr lang="en-US" sz="1200" kern="1200" dirty="0" smtClean="0">
                <a:solidFill>
                  <a:schemeClr val="tx1"/>
                </a:solidFill>
                <a:effectLst/>
                <a:latin typeface="+mn-lt"/>
                <a:ea typeface="+mn-ea"/>
                <a:cs typeface="+mn-cs"/>
              </a:rPr>
              <a:t> Precision for reviewing our design </a:t>
            </a:r>
          </a:p>
          <a:p>
            <a:pPr lvl="2"/>
            <a:r>
              <a:rPr lang="en-US" sz="1200" kern="1200" dirty="0" smtClean="0">
                <a:solidFill>
                  <a:schemeClr val="tx1"/>
                </a:solidFill>
                <a:effectLst/>
                <a:latin typeface="+mn-lt"/>
                <a:ea typeface="+mn-ea"/>
                <a:cs typeface="+mn-cs"/>
              </a:rPr>
              <a:t>Pinned connections help to make adjustability</a:t>
            </a:r>
          </a:p>
          <a:p>
            <a:pPr lvl="2"/>
            <a:r>
              <a:rPr lang="en-US" sz="1200" kern="1200" dirty="0" smtClean="0">
                <a:solidFill>
                  <a:schemeClr val="tx1"/>
                </a:solidFill>
                <a:effectLst/>
                <a:latin typeface="+mn-lt"/>
                <a:ea typeface="+mn-ea"/>
                <a:cs typeface="+mn-cs"/>
              </a:rPr>
              <a:t>Determined ideal frame dimensions, making compromises on conflicting design requirements:</a:t>
            </a:r>
          </a:p>
          <a:p>
            <a:pPr lvl="3"/>
            <a:r>
              <a:rPr lang="en-US" sz="1200" kern="1200" dirty="0" smtClean="0">
                <a:solidFill>
                  <a:schemeClr val="tx1"/>
                </a:solidFill>
                <a:effectLst/>
                <a:latin typeface="+mn-lt"/>
                <a:ea typeface="+mn-ea"/>
                <a:cs typeface="+mn-cs"/>
              </a:rPr>
              <a:t>Seat height should be fairly close to the same as a wheelchair to facilitate easy transfer</a:t>
            </a:r>
          </a:p>
          <a:p>
            <a:pPr lvl="3"/>
            <a:r>
              <a:rPr lang="en-US" sz="1200" kern="1200" dirty="0" smtClean="0">
                <a:solidFill>
                  <a:schemeClr val="tx1"/>
                </a:solidFill>
                <a:effectLst/>
                <a:latin typeface="+mn-lt"/>
                <a:ea typeface="+mn-ea"/>
                <a:cs typeface="+mn-cs"/>
              </a:rPr>
              <a:t>Get a more efficient pole stroke when user is higher off the ground</a:t>
            </a:r>
          </a:p>
          <a:p>
            <a:pPr lvl="3"/>
            <a:r>
              <a:rPr lang="en-US" sz="1200" kern="1200" dirty="0" smtClean="0">
                <a:solidFill>
                  <a:schemeClr val="tx1"/>
                </a:solidFill>
                <a:effectLst/>
                <a:latin typeface="+mn-lt"/>
                <a:ea typeface="+mn-ea"/>
                <a:cs typeface="+mn-cs"/>
              </a:rPr>
              <a:t>Too high of a seat starts to present a tipping hazard</a:t>
            </a:r>
          </a:p>
          <a:p>
            <a:pPr lvl="3"/>
            <a:r>
              <a:rPr lang="en-US" sz="1200" kern="1200" dirty="0" smtClean="0">
                <a:solidFill>
                  <a:schemeClr val="tx1"/>
                </a:solidFill>
                <a:effectLst/>
                <a:latin typeface="+mn-lt"/>
                <a:ea typeface="+mn-ea"/>
                <a:cs typeface="+mn-cs"/>
              </a:rPr>
              <a:t>Seat width also must make compromises between ergonomics and safety</a:t>
            </a:r>
          </a:p>
          <a:p>
            <a:pPr lvl="4"/>
            <a:r>
              <a:rPr lang="en-US" sz="1200" kern="1200" dirty="0" smtClean="0">
                <a:solidFill>
                  <a:schemeClr val="tx1"/>
                </a:solidFill>
                <a:effectLst/>
                <a:latin typeface="+mn-lt"/>
                <a:ea typeface="+mn-ea"/>
                <a:cs typeface="+mn-cs"/>
              </a:rPr>
              <a:t>Survey of users indicated a narrower sit ski made it </a:t>
            </a:r>
            <a:r>
              <a:rPr lang="en-US" sz="1200" kern="1200" dirty="0" err="1" smtClean="0">
                <a:solidFill>
                  <a:schemeClr val="tx1"/>
                </a:solidFill>
                <a:effectLst/>
                <a:latin typeface="+mn-lt"/>
                <a:ea typeface="+mn-ea"/>
                <a:cs typeface="+mn-cs"/>
              </a:rPr>
              <a:t>eaiser</a:t>
            </a:r>
            <a:r>
              <a:rPr lang="en-US" sz="1200" kern="1200" dirty="0" smtClean="0">
                <a:solidFill>
                  <a:schemeClr val="tx1"/>
                </a:solidFill>
                <a:effectLst/>
                <a:latin typeface="+mn-lt"/>
                <a:ea typeface="+mn-ea"/>
                <a:cs typeface="+mn-cs"/>
              </a:rPr>
              <a:t> to use poles effectively</a:t>
            </a:r>
          </a:p>
          <a:p>
            <a:pPr lvl="4"/>
            <a:r>
              <a:rPr lang="en-US" sz="1200" kern="1200" dirty="0" smtClean="0">
                <a:solidFill>
                  <a:schemeClr val="tx1"/>
                </a:solidFill>
                <a:effectLst/>
                <a:latin typeface="+mn-lt"/>
                <a:ea typeface="+mn-ea"/>
                <a:cs typeface="+mn-cs"/>
              </a:rPr>
              <a:t>Wider ski was better for stability</a:t>
            </a:r>
          </a:p>
          <a:p>
            <a:pPr lvl="2"/>
            <a:r>
              <a:rPr lang="en-US" sz="1200" kern="1200" dirty="0" err="1" smtClean="0">
                <a:solidFill>
                  <a:schemeClr val="tx1"/>
                </a:solidFill>
                <a:effectLst/>
                <a:latin typeface="+mn-lt"/>
                <a:ea typeface="+mn-ea"/>
                <a:cs typeface="+mn-cs"/>
              </a:rPr>
              <a:t>Delrin</a:t>
            </a:r>
            <a:r>
              <a:rPr lang="en-US" sz="1200" kern="1200" dirty="0" smtClean="0">
                <a:solidFill>
                  <a:schemeClr val="tx1"/>
                </a:solidFill>
                <a:effectLst/>
                <a:latin typeface="+mn-lt"/>
                <a:ea typeface="+mn-ea"/>
                <a:cs typeface="+mn-cs"/>
              </a:rPr>
              <a:t> bushings aid in telescoping feature of the seat back</a:t>
            </a:r>
          </a:p>
          <a:p>
            <a:pPr lvl="3"/>
            <a:r>
              <a:rPr lang="en-US" sz="1200" kern="1200" dirty="0" smtClean="0">
                <a:solidFill>
                  <a:schemeClr val="tx1"/>
                </a:solidFill>
                <a:effectLst/>
                <a:latin typeface="+mn-lt"/>
                <a:ea typeface="+mn-ea"/>
                <a:cs typeface="+mn-cs"/>
              </a:rPr>
              <a:t>Reduce slop</a:t>
            </a:r>
          </a:p>
          <a:p>
            <a:pPr lvl="2"/>
            <a:r>
              <a:rPr lang="en-US" sz="1200" kern="1200" dirty="0" smtClean="0">
                <a:solidFill>
                  <a:schemeClr val="tx1"/>
                </a:solidFill>
                <a:effectLst/>
                <a:latin typeface="+mn-lt"/>
                <a:ea typeface="+mn-ea"/>
                <a:cs typeface="+mn-cs"/>
              </a:rPr>
              <a:t>Hand brake was not initially requested by the customer, but team determined it to be an important safety feature – </a:t>
            </a:r>
            <a:r>
              <a:rPr lang="en-US" sz="1200" kern="1200" dirty="0" err="1" smtClean="0">
                <a:solidFill>
                  <a:schemeClr val="tx1"/>
                </a:solidFill>
                <a:effectLst/>
                <a:latin typeface="+mn-lt"/>
                <a:ea typeface="+mn-ea"/>
                <a:cs typeface="+mn-cs"/>
              </a:rPr>
              <a:t>inlusive</a:t>
            </a:r>
            <a:r>
              <a:rPr lang="en-US" sz="1200" kern="1200" dirty="0" smtClean="0">
                <a:solidFill>
                  <a:schemeClr val="tx1"/>
                </a:solidFill>
                <a:effectLst/>
                <a:latin typeface="+mn-lt"/>
                <a:ea typeface="+mn-ea"/>
                <a:cs typeface="+mn-cs"/>
              </a:rPr>
              <a:t> rec agreed</a:t>
            </a:r>
          </a:p>
          <a:p>
            <a:pPr lvl="2"/>
            <a:r>
              <a:rPr lang="en-US" sz="1200" kern="1200" dirty="0" smtClean="0">
                <a:solidFill>
                  <a:schemeClr val="tx1"/>
                </a:solidFill>
                <a:effectLst/>
                <a:latin typeface="+mn-lt"/>
                <a:ea typeface="+mn-ea"/>
                <a:cs typeface="+mn-cs"/>
              </a:rPr>
              <a:t>Powder coated frame</a:t>
            </a:r>
          </a:p>
          <a:p>
            <a:pPr lvl="3"/>
            <a:r>
              <a:rPr lang="en-US" sz="1200" kern="1200" dirty="0" smtClean="0">
                <a:solidFill>
                  <a:schemeClr val="tx1"/>
                </a:solidFill>
                <a:effectLst/>
                <a:latin typeface="+mn-lt"/>
                <a:ea typeface="+mn-ea"/>
                <a:cs typeface="+mn-cs"/>
              </a:rPr>
              <a:t>Seat back tubes were anodized because of the moving parts</a:t>
            </a:r>
          </a:p>
          <a:p>
            <a:endParaRPr lang="en-US" dirty="0"/>
          </a:p>
        </p:txBody>
      </p:sp>
      <p:sp>
        <p:nvSpPr>
          <p:cNvPr id="4" name="Slide Number Placeholder 3"/>
          <p:cNvSpPr>
            <a:spLocks noGrp="1"/>
          </p:cNvSpPr>
          <p:nvPr>
            <p:ph type="sldNum" sz="quarter" idx="10"/>
          </p:nvPr>
        </p:nvSpPr>
        <p:spPr/>
        <p:txBody>
          <a:bodyPr/>
          <a:lstStyle/>
          <a:p>
            <a:fld id="{2627A1AD-BC54-41F6-A802-F00E1A5F133D}" type="slidenum">
              <a:rPr lang="en-US" smtClean="0"/>
              <a:t>9</a:t>
            </a:fld>
            <a:endParaRPr lang="en-US"/>
          </a:p>
        </p:txBody>
      </p:sp>
    </p:spTree>
    <p:extLst>
      <p:ext uri="{BB962C8B-B14F-4D97-AF65-F5344CB8AC3E}">
        <p14:creationId xmlns:p14="http://schemas.microsoft.com/office/powerpoint/2010/main" val="54736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F972F-1554-4E14-AB52-61614E59EEE7}"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91523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F972F-1554-4E14-AB52-61614E59EEE7}"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83687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F972F-1554-4E14-AB52-61614E59EEE7}"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27754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F972F-1554-4E14-AB52-61614E59EEE7}"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4459408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F972F-1554-4E14-AB52-61614E59EEE7}"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39699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F972F-1554-4E14-AB52-61614E59EEE7}"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152095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F972F-1554-4E14-AB52-61614E59EEE7}" type="datetimeFigureOut">
              <a:rPr lang="en-US" smtClean="0"/>
              <a:t>6/5/2012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304129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F972F-1554-4E14-AB52-61614E59EEE7}" type="datetimeFigureOut">
              <a:rPr lang="en-US" smtClean="0"/>
              <a:t>6/5/2012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12423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F972F-1554-4E14-AB52-61614E59EEE7}" type="datetimeFigureOut">
              <a:rPr lang="en-US" smtClean="0"/>
              <a:t>6/5/2012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348200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F972F-1554-4E14-AB52-61614E59EEE7}"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203551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F972F-1554-4E14-AB52-61614E59EEE7}"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48EC-4308-45F4-8C23-2606A3EF66AB}" type="slidenum">
              <a:rPr lang="en-US" smtClean="0"/>
              <a:t>‹#›</a:t>
            </a:fld>
            <a:endParaRPr lang="en-US"/>
          </a:p>
        </p:txBody>
      </p:sp>
    </p:spTree>
    <p:extLst>
      <p:ext uri="{BB962C8B-B14F-4D97-AF65-F5344CB8AC3E}">
        <p14:creationId xmlns:p14="http://schemas.microsoft.com/office/powerpoint/2010/main" val="375945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F972F-1554-4E14-AB52-61614E59EEE7}" type="datetimeFigureOut">
              <a:rPr lang="en-US" smtClean="0"/>
              <a:t>6/5/2012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F48EC-4308-45F4-8C23-2606A3EF66AB}" type="slidenum">
              <a:rPr lang="en-US" smtClean="0"/>
              <a:t>‹#›</a:t>
            </a:fld>
            <a:endParaRPr lang="en-US"/>
          </a:p>
        </p:txBody>
      </p:sp>
    </p:spTree>
    <p:extLst>
      <p:ext uri="{BB962C8B-B14F-4D97-AF65-F5344CB8AC3E}">
        <p14:creationId xmlns:p14="http://schemas.microsoft.com/office/powerpoint/2010/main" val="377869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avi"/><Relationship Id="rId1" Type="http://schemas.microsoft.com/office/2007/relationships/media" Target="../media/media3.avi"/><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avi"/><Relationship Id="rId1" Type="http://schemas.microsoft.com/office/2007/relationships/media" Target="../media/media4.avi"/><Relationship Id="rId6" Type="http://schemas.openxmlformats.org/officeDocument/2006/relationships/image" Target="../media/image15.png"/><Relationship Id="rId5" Type="http://schemas.openxmlformats.org/officeDocument/2006/relationships/image" Target="../media/image2.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315200" cy="1470025"/>
          </a:xfrm>
        </p:spPr>
        <p:txBody>
          <a:bodyPr>
            <a:normAutofit/>
          </a:bodyPr>
          <a:lstStyle/>
          <a:p>
            <a:r>
              <a:rPr lang="en-US" sz="4200" b="1" dirty="0" smtClean="0">
                <a:solidFill>
                  <a:schemeClr val="tx1">
                    <a:lumMod val="85000"/>
                    <a:lumOff val="15000"/>
                  </a:schemeClr>
                </a:solidFill>
              </a:rPr>
              <a:t>Cross-Country Sit Ski</a:t>
            </a:r>
            <a:endParaRPr lang="en-US" sz="4200" b="1" dirty="0">
              <a:solidFill>
                <a:schemeClr val="tx1">
                  <a:lumMod val="85000"/>
                  <a:lumOff val="15000"/>
                </a:schemeClr>
              </a:solidFill>
            </a:endParaRPr>
          </a:p>
        </p:txBody>
      </p:sp>
      <p:sp>
        <p:nvSpPr>
          <p:cNvPr id="3" name="Subtitle 2"/>
          <p:cNvSpPr>
            <a:spLocks noGrp="1"/>
          </p:cNvSpPr>
          <p:nvPr>
            <p:ph type="subTitle" idx="1"/>
          </p:nvPr>
        </p:nvSpPr>
        <p:spPr>
          <a:xfrm>
            <a:off x="1219200" y="2523530"/>
            <a:ext cx="2286000" cy="2286000"/>
          </a:xfrm>
        </p:spPr>
        <p:txBody>
          <a:bodyPr>
            <a:normAutofit fontScale="85000" lnSpcReduction="20000"/>
          </a:bodyPr>
          <a:lstStyle/>
          <a:p>
            <a:pPr algn="r"/>
            <a:r>
              <a:rPr lang="en-US" sz="2800" dirty="0" smtClean="0">
                <a:solidFill>
                  <a:schemeClr val="tx1">
                    <a:lumMod val="85000"/>
                    <a:lumOff val="15000"/>
                  </a:schemeClr>
                </a:solidFill>
              </a:rPr>
              <a:t>Cody Barnett</a:t>
            </a:r>
          </a:p>
          <a:p>
            <a:pPr algn="r"/>
            <a:r>
              <a:rPr lang="en-US" sz="2800" dirty="0" smtClean="0">
                <a:solidFill>
                  <a:schemeClr val="tx1">
                    <a:lumMod val="85000"/>
                    <a:lumOff val="15000"/>
                  </a:schemeClr>
                </a:solidFill>
              </a:rPr>
              <a:t>Betsy Camp</a:t>
            </a:r>
          </a:p>
          <a:p>
            <a:pPr algn="r"/>
            <a:r>
              <a:rPr lang="en-US" sz="2800" dirty="0" smtClean="0">
                <a:solidFill>
                  <a:schemeClr val="tx1">
                    <a:lumMod val="85000"/>
                    <a:lumOff val="15000"/>
                  </a:schemeClr>
                </a:solidFill>
              </a:rPr>
              <a:t>Josh Metzler</a:t>
            </a:r>
          </a:p>
          <a:p>
            <a:pPr algn="r"/>
            <a:r>
              <a:rPr lang="en-US" sz="2800" dirty="0" smtClean="0">
                <a:solidFill>
                  <a:schemeClr val="tx1">
                    <a:lumMod val="85000"/>
                    <a:lumOff val="15000"/>
                  </a:schemeClr>
                </a:solidFill>
              </a:rPr>
              <a:t>Robbie Quesada</a:t>
            </a:r>
          </a:p>
          <a:p>
            <a:pPr algn="r"/>
            <a:r>
              <a:rPr lang="en-US" sz="2800" dirty="0" smtClean="0">
                <a:solidFill>
                  <a:schemeClr val="tx1">
                    <a:lumMod val="85000"/>
                    <a:lumOff val="15000"/>
                  </a:schemeClr>
                </a:solidFill>
              </a:rPr>
              <a:t>Mark </a:t>
            </a:r>
            <a:r>
              <a:rPr lang="en-US" sz="2800" dirty="0" err="1" smtClean="0">
                <a:solidFill>
                  <a:schemeClr val="tx1">
                    <a:lumMod val="85000"/>
                    <a:lumOff val="15000"/>
                  </a:schemeClr>
                </a:solidFill>
              </a:rPr>
              <a:t>Scheel</a:t>
            </a:r>
            <a:endParaRPr lang="en-US" sz="2800" dirty="0" smtClean="0">
              <a:solidFill>
                <a:schemeClr val="tx1">
                  <a:lumMod val="85000"/>
                  <a:lumOff val="15000"/>
                </a:schemeClr>
              </a:solidFill>
            </a:endParaRPr>
          </a:p>
          <a:p>
            <a:pPr algn="r"/>
            <a:r>
              <a:rPr lang="en-US" sz="2800" dirty="0" smtClean="0">
                <a:solidFill>
                  <a:schemeClr val="tx1">
                    <a:lumMod val="85000"/>
                    <a:lumOff val="15000"/>
                  </a:schemeClr>
                </a:solidFill>
              </a:rPr>
              <a:t>Alex Triplett</a:t>
            </a:r>
          </a:p>
          <a:p>
            <a:endParaRPr lang="en-US" sz="2800" dirty="0">
              <a:solidFill>
                <a:schemeClr val="tx1">
                  <a:lumMod val="85000"/>
                  <a:lumOff val="15000"/>
                </a:schemeClr>
              </a:solidFill>
            </a:endParaRPr>
          </a:p>
        </p:txBody>
      </p:sp>
      <p:sp>
        <p:nvSpPr>
          <p:cNvPr id="4" name="Rectangle 3"/>
          <p:cNvSpPr/>
          <p:nvPr/>
        </p:nvSpPr>
        <p:spPr>
          <a:xfrm>
            <a:off x="304800" y="0"/>
            <a:ext cx="152400" cy="6858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8" name="Rectangle 7"/>
          <p:cNvSpPr/>
          <p:nvPr/>
        </p:nvSpPr>
        <p:spPr>
          <a:xfrm>
            <a:off x="609600" y="0"/>
            <a:ext cx="152400" cy="68580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9" y="5334000"/>
            <a:ext cx="3609971" cy="914400"/>
          </a:xfrm>
          <a:prstGeom prst="rect">
            <a:avLst/>
          </a:prstGeom>
        </p:spPr>
      </p:pic>
      <p:sp>
        <p:nvSpPr>
          <p:cNvPr id="10" name="Rectangle 9"/>
          <p:cNvSpPr/>
          <p:nvPr/>
        </p:nvSpPr>
        <p:spPr>
          <a:xfrm rot="5400000" flipH="1">
            <a:off x="4549139" y="5105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flipH="1">
            <a:off x="4549141" y="358138"/>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00600" y="3204865"/>
            <a:ext cx="3733800" cy="923330"/>
          </a:xfrm>
          <a:prstGeom prst="rect">
            <a:avLst/>
          </a:prstGeom>
          <a:noFill/>
        </p:spPr>
        <p:txBody>
          <a:bodyPr wrap="square" rtlCol="0">
            <a:spAutoFit/>
          </a:bodyPr>
          <a:lstStyle/>
          <a:p>
            <a:r>
              <a:rPr lang="en-US" b="1" dirty="0"/>
              <a:t>Academic Advisor:  </a:t>
            </a:r>
            <a:r>
              <a:rPr lang="en-US" dirty="0" smtClean="0"/>
              <a:t>Dr. </a:t>
            </a:r>
            <a:r>
              <a:rPr lang="en-US" dirty="0" err="1"/>
              <a:t>Hormoz</a:t>
            </a:r>
            <a:r>
              <a:rPr lang="en-US" dirty="0"/>
              <a:t> </a:t>
            </a:r>
            <a:r>
              <a:rPr lang="en-US" dirty="0" err="1"/>
              <a:t>Zareh</a:t>
            </a:r>
            <a:endParaRPr lang="en-US" dirty="0"/>
          </a:p>
          <a:p>
            <a:r>
              <a:rPr lang="en-US" b="1" dirty="0" smtClean="0"/>
              <a:t>Industry </a:t>
            </a:r>
            <a:r>
              <a:rPr lang="en-US" b="1" dirty="0"/>
              <a:t>Advisor:</a:t>
            </a:r>
            <a:r>
              <a:rPr lang="en-US" dirty="0"/>
              <a:t> Jennifer </a:t>
            </a:r>
            <a:r>
              <a:rPr lang="en-US" dirty="0" err="1"/>
              <a:t>Armbruster</a:t>
            </a:r>
            <a:endParaRPr lang="en-US" dirty="0"/>
          </a:p>
          <a:p>
            <a:r>
              <a:rPr lang="en-US" b="1" dirty="0" smtClean="0"/>
              <a:t>Sponsor</a:t>
            </a:r>
            <a:r>
              <a:rPr lang="en-US" b="1" dirty="0"/>
              <a:t>:</a:t>
            </a:r>
            <a:r>
              <a:rPr lang="en-US" dirty="0"/>
              <a:t> </a:t>
            </a:r>
            <a:r>
              <a:rPr lang="en-US" dirty="0" smtClean="0"/>
              <a:t>PSU Inclusive Recreation</a:t>
            </a:r>
            <a:endParaRPr lang="en-US" dirty="0"/>
          </a:p>
        </p:txBody>
      </p:sp>
    </p:spTree>
    <p:extLst>
      <p:ext uri="{BB962C8B-B14F-4D97-AF65-F5344CB8AC3E}">
        <p14:creationId xmlns:p14="http://schemas.microsoft.com/office/powerpoint/2010/main" val="346005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Theoretical Analysis</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100138"/>
            <a:ext cx="3095625" cy="2462212"/>
          </a:xfrm>
          <a:prstGeom prst="rect">
            <a:avLst/>
          </a:prstGeom>
          <a:noFill/>
          <a:ln>
            <a:noFill/>
          </a:ln>
        </p:spPr>
      </p:pic>
      <p:sp>
        <p:nvSpPr>
          <p:cNvPr id="5" name="TextBox 4"/>
          <p:cNvSpPr txBox="1"/>
          <p:nvPr/>
        </p:nvSpPr>
        <p:spPr>
          <a:xfrm>
            <a:off x="304800" y="1835825"/>
            <a:ext cx="5810249" cy="2031325"/>
          </a:xfrm>
          <a:prstGeom prst="rect">
            <a:avLst/>
          </a:prstGeom>
          <a:noFill/>
        </p:spPr>
        <p:txBody>
          <a:bodyPr wrap="square" rtlCol="0">
            <a:spAutoFit/>
          </a:bodyPr>
          <a:lstStyle/>
          <a:p>
            <a:r>
              <a:rPr lang="en-US" dirty="0" smtClean="0"/>
              <a:t>Types of engineering analysis leading to final design </a:t>
            </a:r>
          </a:p>
          <a:p>
            <a:pPr marL="742950" lvl="1" indent="-285750">
              <a:buFont typeface="Arial" pitchFamily="34" charset="0"/>
              <a:buChar char="•"/>
            </a:pPr>
            <a:r>
              <a:rPr lang="en-US" dirty="0" smtClean="0"/>
              <a:t>Finite Element Analysis</a:t>
            </a:r>
          </a:p>
          <a:p>
            <a:pPr marL="742950" lvl="1" indent="-285750">
              <a:buFont typeface="Arial" pitchFamily="34" charset="0"/>
              <a:buChar char="•"/>
            </a:pPr>
            <a:r>
              <a:rPr lang="en-US" dirty="0" smtClean="0"/>
              <a:t>Tip analysis</a:t>
            </a:r>
          </a:p>
          <a:p>
            <a:pPr marL="742950" lvl="1" indent="-285750">
              <a:buFont typeface="Arial" pitchFamily="34" charset="0"/>
              <a:buChar char="•"/>
            </a:pPr>
            <a:r>
              <a:rPr lang="en-US" dirty="0" smtClean="0"/>
              <a:t>Ergonomic analysis</a:t>
            </a:r>
          </a:p>
          <a:p>
            <a:pPr marL="742950" lvl="1" indent="-285750">
              <a:buFont typeface="Arial" pitchFamily="34" charset="0"/>
              <a:buChar char="•"/>
            </a:pPr>
            <a:r>
              <a:rPr lang="en-US" dirty="0" smtClean="0"/>
              <a:t>Weld analysis</a:t>
            </a:r>
          </a:p>
          <a:p>
            <a:pPr marL="742950" lvl="1" indent="-285750">
              <a:buFont typeface="Arial" pitchFamily="34" charset="0"/>
              <a:buChar char="•"/>
            </a:pPr>
            <a:r>
              <a:rPr lang="en-US" dirty="0" smtClean="0"/>
              <a:t>Tube bending analysis</a:t>
            </a:r>
          </a:p>
          <a:p>
            <a:pPr marL="742950" lvl="1" indent="-285750">
              <a:buFont typeface="Arial" pitchFamily="34" charset="0"/>
              <a:buChar char="•"/>
            </a:pPr>
            <a:r>
              <a:rPr lang="en-US" dirty="0" smtClean="0"/>
              <a:t>Tube buckling analysis</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6661" y="3729308"/>
            <a:ext cx="4829175" cy="2051798"/>
          </a:xfrm>
          <a:prstGeom prst="rect">
            <a:avLst/>
          </a:prstGeom>
        </p:spPr>
      </p:pic>
    </p:spTree>
    <p:extLst>
      <p:ext uri="{BB962C8B-B14F-4D97-AF65-F5344CB8AC3E}">
        <p14:creationId xmlns:p14="http://schemas.microsoft.com/office/powerpoint/2010/main" val="37358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Adjustability</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1189037"/>
            <a:ext cx="5638800" cy="639763"/>
          </a:xfrm>
        </p:spPr>
        <p:txBody>
          <a:bodyPr>
            <a:normAutofit/>
          </a:bodyPr>
          <a:lstStyle/>
          <a:p>
            <a:r>
              <a:rPr lang="en-US" sz="2800" dirty="0" smtClean="0"/>
              <a:t>Seat back adjusts from 20” to 25”</a:t>
            </a:r>
          </a:p>
        </p:txBody>
      </p:sp>
      <p:pic>
        <p:nvPicPr>
          <p:cNvPr id="3" name="seat back.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7604" r="30521" b="10000"/>
          <a:stretch/>
        </p:blipFill>
        <p:spPr>
          <a:xfrm>
            <a:off x="2728912" y="1757363"/>
            <a:ext cx="3686175" cy="3740383"/>
          </a:xfrm>
          <a:prstGeom prst="rect">
            <a:avLst/>
          </a:prstGeom>
        </p:spPr>
      </p:pic>
    </p:spTree>
    <p:extLst>
      <p:ext uri="{BB962C8B-B14F-4D97-AF65-F5344CB8AC3E}">
        <p14:creationId xmlns:p14="http://schemas.microsoft.com/office/powerpoint/2010/main" val="37358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Adjustability</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1189037"/>
            <a:ext cx="5867400" cy="715963"/>
          </a:xfrm>
        </p:spPr>
        <p:txBody>
          <a:bodyPr>
            <a:normAutofit/>
          </a:bodyPr>
          <a:lstStyle/>
          <a:p>
            <a:r>
              <a:rPr lang="en-US" sz="2800" dirty="0" smtClean="0"/>
              <a:t>Seat back reclines from 90</a:t>
            </a:r>
            <a:r>
              <a:rPr lang="en-US" sz="2800" dirty="0" smtClean="0">
                <a:cs typeface="Times New Roman"/>
              </a:rPr>
              <a:t>°</a:t>
            </a:r>
            <a:r>
              <a:rPr lang="en-US" sz="2800" dirty="0" smtClean="0"/>
              <a:t> to 100</a:t>
            </a:r>
            <a:r>
              <a:rPr lang="en-US" sz="2800" dirty="0" smtClean="0">
                <a:cs typeface="Times New Roman"/>
              </a:rPr>
              <a:t>°</a:t>
            </a:r>
            <a:endParaRPr lang="en-US" sz="2800" dirty="0" smtClean="0"/>
          </a:p>
        </p:txBody>
      </p:sp>
      <p:pic>
        <p:nvPicPr>
          <p:cNvPr id="3" name="seat back angl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4687" r="23230"/>
          <a:stretch/>
        </p:blipFill>
        <p:spPr>
          <a:xfrm>
            <a:off x="2219322" y="1752600"/>
            <a:ext cx="4705351" cy="3727010"/>
          </a:xfrm>
          <a:prstGeom prst="rect">
            <a:avLst/>
          </a:prstGeom>
        </p:spPr>
      </p:pic>
    </p:spTree>
    <p:extLst>
      <p:ext uri="{BB962C8B-B14F-4D97-AF65-F5344CB8AC3E}">
        <p14:creationId xmlns:p14="http://schemas.microsoft.com/office/powerpoint/2010/main" val="8333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Adjustability</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1189037"/>
            <a:ext cx="5257800" cy="868363"/>
          </a:xfrm>
        </p:spPr>
        <p:txBody>
          <a:bodyPr>
            <a:normAutofit/>
          </a:bodyPr>
          <a:lstStyle/>
          <a:p>
            <a:r>
              <a:rPr lang="en-US" sz="2800" dirty="0" smtClean="0"/>
              <a:t>Bottom of seat adjusts to 10</a:t>
            </a:r>
            <a:r>
              <a:rPr lang="en-US" sz="2800" dirty="0" smtClean="0">
                <a:cs typeface="Times New Roman"/>
              </a:rPr>
              <a:t>°</a:t>
            </a:r>
          </a:p>
        </p:txBody>
      </p:sp>
      <p:pic>
        <p:nvPicPr>
          <p:cNvPr id="3" name="bottom seat angle 2.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8229" r="24063"/>
          <a:stretch/>
        </p:blipFill>
        <p:spPr>
          <a:xfrm>
            <a:off x="2390775" y="2057400"/>
            <a:ext cx="4362450" cy="3048000"/>
          </a:xfrm>
          <a:prstGeom prst="rect">
            <a:avLst/>
          </a:prstGeom>
        </p:spPr>
      </p:pic>
    </p:spTree>
    <p:extLst>
      <p:ext uri="{BB962C8B-B14F-4D97-AF65-F5344CB8AC3E}">
        <p14:creationId xmlns:p14="http://schemas.microsoft.com/office/powerpoint/2010/main" val="8333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Adjustability</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1189037"/>
            <a:ext cx="3554798" cy="792163"/>
          </a:xfrm>
        </p:spPr>
        <p:txBody>
          <a:bodyPr>
            <a:normAutofit/>
          </a:bodyPr>
          <a:lstStyle/>
          <a:p>
            <a:r>
              <a:rPr lang="en-US" sz="2800" dirty="0" smtClean="0"/>
              <a:t>Footrest adjustable</a:t>
            </a:r>
          </a:p>
        </p:txBody>
      </p:sp>
      <p:pic>
        <p:nvPicPr>
          <p:cNvPr id="3" name="foot rest.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9479" r="22291"/>
          <a:stretch/>
        </p:blipFill>
        <p:spPr>
          <a:xfrm>
            <a:off x="2366960" y="1785938"/>
            <a:ext cx="4684905" cy="3490912"/>
          </a:xfrm>
          <a:prstGeom prst="rect">
            <a:avLst/>
          </a:prstGeom>
        </p:spPr>
      </p:pic>
    </p:spTree>
    <p:extLst>
      <p:ext uri="{BB962C8B-B14F-4D97-AF65-F5344CB8AC3E}">
        <p14:creationId xmlns:p14="http://schemas.microsoft.com/office/powerpoint/2010/main" val="8333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Product Evaluation</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1757" y="1562100"/>
            <a:ext cx="3367845" cy="523220"/>
          </a:xfrm>
          <a:prstGeom prst="rect">
            <a:avLst/>
          </a:prstGeom>
          <a:noFill/>
        </p:spPr>
        <p:txBody>
          <a:bodyPr wrap="none" rtlCol="0">
            <a:spAutoFit/>
          </a:bodyPr>
          <a:lstStyle/>
          <a:p>
            <a:r>
              <a:rPr lang="en-US" sz="2800" dirty="0" smtClean="0"/>
              <a:t>Specified adjustability</a:t>
            </a:r>
            <a:endParaRPr lang="en-US" sz="2800" dirty="0"/>
          </a:p>
        </p:txBody>
      </p:sp>
      <p:sp>
        <p:nvSpPr>
          <p:cNvPr id="4" name="TextBox 3"/>
          <p:cNvSpPr txBox="1"/>
          <p:nvPr/>
        </p:nvSpPr>
        <p:spPr>
          <a:xfrm>
            <a:off x="1611757" y="2593975"/>
            <a:ext cx="4743543" cy="523220"/>
          </a:xfrm>
          <a:prstGeom prst="rect">
            <a:avLst/>
          </a:prstGeom>
          <a:noFill/>
        </p:spPr>
        <p:txBody>
          <a:bodyPr wrap="none" rtlCol="0">
            <a:spAutoFit/>
          </a:bodyPr>
          <a:lstStyle/>
          <a:p>
            <a:r>
              <a:rPr lang="en-US" sz="2800" dirty="0" smtClean="0"/>
              <a:t>Restraints for T12 to C5 injuries</a:t>
            </a:r>
            <a:endParaRPr lang="en-US" sz="2800" dirty="0"/>
          </a:p>
        </p:txBody>
      </p:sp>
      <p:sp>
        <p:nvSpPr>
          <p:cNvPr id="5" name="TextBox 4"/>
          <p:cNvSpPr txBox="1"/>
          <p:nvPr/>
        </p:nvSpPr>
        <p:spPr>
          <a:xfrm>
            <a:off x="1611757" y="3625850"/>
            <a:ext cx="3934090" cy="523220"/>
          </a:xfrm>
          <a:prstGeom prst="rect">
            <a:avLst/>
          </a:prstGeom>
          <a:noFill/>
        </p:spPr>
        <p:txBody>
          <a:bodyPr wrap="none" rtlCol="0">
            <a:spAutoFit/>
          </a:bodyPr>
          <a:lstStyle/>
          <a:p>
            <a:r>
              <a:rPr lang="en-US" sz="2800" dirty="0" smtClean="0"/>
              <a:t>Total cost </a:t>
            </a:r>
            <a:r>
              <a:rPr lang="en-US" sz="2800" dirty="0"/>
              <a:t>l</a:t>
            </a:r>
            <a:r>
              <a:rPr lang="en-US" sz="2800" dirty="0" smtClean="0"/>
              <a:t>ess than $1500</a:t>
            </a:r>
            <a:endParaRPr lang="en-US" sz="2800" dirty="0"/>
          </a:p>
        </p:txBody>
      </p:sp>
      <p:sp>
        <p:nvSpPr>
          <p:cNvPr id="11" name="TextBox 10"/>
          <p:cNvSpPr txBox="1"/>
          <p:nvPr/>
        </p:nvSpPr>
        <p:spPr>
          <a:xfrm>
            <a:off x="1611757" y="4657725"/>
            <a:ext cx="3318088" cy="523220"/>
          </a:xfrm>
          <a:prstGeom prst="rect">
            <a:avLst/>
          </a:prstGeom>
          <a:noFill/>
        </p:spPr>
        <p:txBody>
          <a:bodyPr wrap="none" rtlCol="0">
            <a:spAutoFit/>
          </a:bodyPr>
          <a:lstStyle/>
          <a:p>
            <a:r>
              <a:rPr lang="en-US" sz="2800" dirty="0" smtClean="0"/>
              <a:t>Weight less than 20lb</a:t>
            </a:r>
            <a:endParaRPr lang="en-US" sz="2800" dirty="0"/>
          </a:p>
        </p:txBody>
      </p:sp>
      <p:sp>
        <p:nvSpPr>
          <p:cNvPr id="12" name="TextBox 11"/>
          <p:cNvSpPr txBox="1"/>
          <p:nvPr/>
        </p:nvSpPr>
        <p:spPr>
          <a:xfrm>
            <a:off x="6549410" y="1562100"/>
            <a:ext cx="816570" cy="523220"/>
          </a:xfrm>
          <a:prstGeom prst="rect">
            <a:avLst/>
          </a:prstGeom>
          <a:noFill/>
        </p:spPr>
        <p:txBody>
          <a:bodyPr wrap="none" rtlCol="0">
            <a:spAutoFit/>
          </a:bodyPr>
          <a:lstStyle/>
          <a:p>
            <a:r>
              <a:rPr lang="en-US" sz="2800" dirty="0" smtClean="0">
                <a:solidFill>
                  <a:schemeClr val="accent3"/>
                </a:solidFill>
              </a:rPr>
              <a:t>Pass</a:t>
            </a:r>
            <a:endParaRPr lang="en-US" sz="2800" dirty="0">
              <a:solidFill>
                <a:schemeClr val="accent3"/>
              </a:solidFill>
            </a:endParaRPr>
          </a:p>
        </p:txBody>
      </p:sp>
      <p:sp>
        <p:nvSpPr>
          <p:cNvPr id="15" name="TextBox 14"/>
          <p:cNvSpPr txBox="1"/>
          <p:nvPr/>
        </p:nvSpPr>
        <p:spPr>
          <a:xfrm>
            <a:off x="6549410" y="2593975"/>
            <a:ext cx="816570" cy="523220"/>
          </a:xfrm>
          <a:prstGeom prst="rect">
            <a:avLst/>
          </a:prstGeom>
          <a:noFill/>
        </p:spPr>
        <p:txBody>
          <a:bodyPr wrap="none" rtlCol="0">
            <a:spAutoFit/>
          </a:bodyPr>
          <a:lstStyle/>
          <a:p>
            <a:r>
              <a:rPr lang="en-US" sz="2800" dirty="0" smtClean="0">
                <a:solidFill>
                  <a:schemeClr val="accent3"/>
                </a:solidFill>
              </a:rPr>
              <a:t>Pass</a:t>
            </a:r>
            <a:endParaRPr lang="en-US" sz="2800" dirty="0">
              <a:solidFill>
                <a:schemeClr val="accent3"/>
              </a:solidFill>
            </a:endParaRPr>
          </a:p>
        </p:txBody>
      </p:sp>
      <p:sp>
        <p:nvSpPr>
          <p:cNvPr id="16" name="TextBox 15"/>
          <p:cNvSpPr txBox="1"/>
          <p:nvPr/>
        </p:nvSpPr>
        <p:spPr>
          <a:xfrm>
            <a:off x="6549410" y="3625850"/>
            <a:ext cx="816570" cy="523220"/>
          </a:xfrm>
          <a:prstGeom prst="rect">
            <a:avLst/>
          </a:prstGeom>
          <a:noFill/>
        </p:spPr>
        <p:txBody>
          <a:bodyPr wrap="none" rtlCol="0">
            <a:spAutoFit/>
          </a:bodyPr>
          <a:lstStyle/>
          <a:p>
            <a:r>
              <a:rPr lang="en-US" sz="2800" dirty="0" smtClean="0">
                <a:solidFill>
                  <a:schemeClr val="accent3"/>
                </a:solidFill>
              </a:rPr>
              <a:t>Pass</a:t>
            </a:r>
            <a:endParaRPr lang="en-US" sz="2800" dirty="0">
              <a:solidFill>
                <a:schemeClr val="accent3"/>
              </a:solidFill>
            </a:endParaRPr>
          </a:p>
        </p:txBody>
      </p:sp>
      <p:sp>
        <p:nvSpPr>
          <p:cNvPr id="17" name="TextBox 16"/>
          <p:cNvSpPr txBox="1"/>
          <p:nvPr/>
        </p:nvSpPr>
        <p:spPr>
          <a:xfrm>
            <a:off x="6593332" y="4657725"/>
            <a:ext cx="675185" cy="523220"/>
          </a:xfrm>
          <a:prstGeom prst="rect">
            <a:avLst/>
          </a:prstGeom>
          <a:noFill/>
        </p:spPr>
        <p:txBody>
          <a:bodyPr wrap="none" rtlCol="0">
            <a:spAutoFit/>
          </a:bodyPr>
          <a:lstStyle/>
          <a:p>
            <a:r>
              <a:rPr lang="en-US" sz="2800" dirty="0" smtClean="0">
                <a:solidFill>
                  <a:schemeClr val="accent2"/>
                </a:solidFill>
              </a:rPr>
              <a:t>Fail</a:t>
            </a:r>
            <a:endParaRPr lang="en-US" sz="2800" dirty="0">
              <a:solidFill>
                <a:schemeClr val="accent2"/>
              </a:solidFill>
            </a:endParaRPr>
          </a:p>
        </p:txBody>
      </p:sp>
    </p:spTree>
    <p:extLst>
      <p:ext uri="{BB962C8B-B14F-4D97-AF65-F5344CB8AC3E}">
        <p14:creationId xmlns:p14="http://schemas.microsoft.com/office/powerpoint/2010/main" val="8333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2"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Field Testing</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hensu\Home05\tripleta\Desktop\Sit Ski Presentation\testing photos\Testing_Cod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240" y="1663108"/>
            <a:ext cx="5331520" cy="3531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ensu\Home05\tripleta\Desktop\Sit Ski Presentation\testing photos\Testing_Je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0569" y="1238160"/>
            <a:ext cx="2902863" cy="43816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hensu\Home05\tripleta\Desktop\Sit Ski Presentation\testing photos\Testing_Robbi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8325" y="1618118"/>
            <a:ext cx="5467350" cy="3621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6838" y="3105835"/>
            <a:ext cx="6410325" cy="646331"/>
          </a:xfrm>
          <a:prstGeom prst="rect">
            <a:avLst/>
          </a:prstGeom>
          <a:noFill/>
        </p:spPr>
        <p:txBody>
          <a:bodyPr wrap="square" rtlCol="0">
            <a:spAutoFit/>
          </a:bodyPr>
          <a:lstStyle/>
          <a:p>
            <a:r>
              <a:rPr lang="en-US" sz="3600" dirty="0" smtClean="0"/>
              <a:t>Field testing at Mt Hood…</a:t>
            </a:r>
            <a:endParaRPr lang="en-US" sz="3600" dirty="0"/>
          </a:p>
        </p:txBody>
      </p:sp>
    </p:spTree>
    <p:extLst>
      <p:ext uri="{BB962C8B-B14F-4D97-AF65-F5344CB8AC3E}">
        <p14:creationId xmlns:p14="http://schemas.microsoft.com/office/powerpoint/2010/main" val="378739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xit" presetSubtype="0" fill="hold" nodeType="withEffect">
                                  <p:stCondLst>
                                    <p:cond delay="0"/>
                                  </p:stCondLst>
                                  <p:childTnLst>
                                    <p:animEffect transition="out" filter="fade">
                                      <p:cBhvr>
                                        <p:cTn id="17" dur="500"/>
                                        <p:tgtEl>
                                          <p:spTgt spid="2052"/>
                                        </p:tgtEl>
                                      </p:cBhvr>
                                    </p:animEffect>
                                    <p:set>
                                      <p:cBhvr>
                                        <p:cTn id="18" dur="1" fill="hold">
                                          <p:stCondLst>
                                            <p:cond delay="499"/>
                                          </p:stCondLst>
                                        </p:cTn>
                                        <p:tgtEl>
                                          <p:spTgt spid="20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500"/>
                                        <p:tgtEl>
                                          <p:spTgt spid="2053"/>
                                        </p:tgtEl>
                                      </p:cBhvr>
                                    </p:animEffect>
                                  </p:childTnLst>
                                </p:cTn>
                              </p:par>
                              <p:par>
                                <p:cTn id="24" presetID="10" presetClass="exit" presetSubtype="0" fill="hold" nodeType="withEffect">
                                  <p:stCondLst>
                                    <p:cond delay="0"/>
                                  </p:stCondLst>
                                  <p:childTnLst>
                                    <p:animEffect transition="out" filter="fade">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Field Testing</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khensu\Home05\tripleta\Desktop\Sit Ski Presentation\testing photos\Tipping_Ale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188" y="1415018"/>
            <a:ext cx="5401624" cy="357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8766" y="5195411"/>
            <a:ext cx="5126468" cy="523220"/>
          </a:xfrm>
          <a:prstGeom prst="rect">
            <a:avLst/>
          </a:prstGeom>
          <a:noFill/>
        </p:spPr>
        <p:txBody>
          <a:bodyPr wrap="none" rtlCol="0">
            <a:spAutoFit/>
          </a:bodyPr>
          <a:lstStyle/>
          <a:p>
            <a:r>
              <a:rPr lang="en-US" sz="2800" dirty="0" smtClean="0"/>
              <a:t>Verified tipping angle of the sit ski</a:t>
            </a:r>
            <a:endParaRPr lang="en-US" sz="2800" dirty="0"/>
          </a:p>
        </p:txBody>
      </p:sp>
    </p:spTree>
    <p:extLst>
      <p:ext uri="{BB962C8B-B14F-4D97-AF65-F5344CB8AC3E}">
        <p14:creationId xmlns:p14="http://schemas.microsoft.com/office/powerpoint/2010/main" val="321363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Field Testing</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7680" y="1769901"/>
            <a:ext cx="5326202" cy="523220"/>
          </a:xfrm>
          <a:prstGeom prst="rect">
            <a:avLst/>
          </a:prstGeom>
          <a:noFill/>
        </p:spPr>
        <p:txBody>
          <a:bodyPr wrap="none" rtlCol="0">
            <a:spAutoFit/>
          </a:bodyPr>
          <a:lstStyle/>
          <a:p>
            <a:r>
              <a:rPr lang="en-US" sz="2800" dirty="0" smtClean="0"/>
              <a:t>Collapsed for storage and transport</a:t>
            </a:r>
            <a:endParaRPr lang="en-US" sz="2800" dirty="0"/>
          </a:p>
        </p:txBody>
      </p:sp>
      <p:pic>
        <p:nvPicPr>
          <p:cNvPr id="11" name="Picture 2" descr="\\khensu\Home05\tripleta\Desktop\Sit Ski Presentation\testing photos\SitSki_Car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525" y="1664441"/>
            <a:ext cx="2647948" cy="39972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khensu\Home05\tripleta\Desktop\Sit Ski Presentation\testing photos\SitSki_Fold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991" y="3019425"/>
            <a:ext cx="3988784" cy="264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1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Sponsors</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652" y="3450906"/>
            <a:ext cx="6705600" cy="1200329"/>
          </a:xfrm>
          <a:prstGeom prst="rect">
            <a:avLst/>
          </a:prstGeom>
          <a:noFill/>
        </p:spPr>
        <p:txBody>
          <a:bodyPr wrap="square" rtlCol="0">
            <a:spAutoFit/>
          </a:bodyPr>
          <a:lstStyle/>
          <a:p>
            <a:r>
              <a:rPr lang="en-US" dirty="0" smtClean="0"/>
              <a:t>Keen </a:t>
            </a:r>
          </a:p>
          <a:p>
            <a:pPr marL="742950" lvl="1" indent="-285750">
              <a:buFont typeface="Arial" pitchFamily="34" charset="0"/>
              <a:buChar char="•"/>
            </a:pPr>
            <a:r>
              <a:rPr lang="en-US" dirty="0" smtClean="0"/>
              <a:t>Restraints</a:t>
            </a:r>
          </a:p>
          <a:p>
            <a:pPr marL="742950" lvl="1" indent="-285750">
              <a:buFont typeface="Arial" pitchFamily="34" charset="0"/>
              <a:buChar char="•"/>
            </a:pPr>
            <a:r>
              <a:rPr lang="en-US" dirty="0" smtClean="0"/>
              <a:t>Head rest</a:t>
            </a:r>
          </a:p>
          <a:p>
            <a:pPr marL="742950" lvl="1" indent="-285750">
              <a:buFont typeface="Arial" pitchFamily="34" charset="0"/>
              <a:buChar char="•"/>
            </a:pPr>
            <a:r>
              <a:rPr lang="en-US" dirty="0" smtClean="0"/>
              <a:t>Seat Cushion </a:t>
            </a:r>
          </a:p>
        </p:txBody>
      </p:sp>
      <p:sp>
        <p:nvSpPr>
          <p:cNvPr id="4" name="TextBox 3"/>
          <p:cNvSpPr txBox="1"/>
          <p:nvPr/>
        </p:nvSpPr>
        <p:spPr>
          <a:xfrm>
            <a:off x="426652" y="4991785"/>
            <a:ext cx="5524500" cy="646331"/>
          </a:xfrm>
          <a:prstGeom prst="rect">
            <a:avLst/>
          </a:prstGeom>
          <a:noFill/>
        </p:spPr>
        <p:txBody>
          <a:bodyPr wrap="square" rtlCol="0">
            <a:spAutoFit/>
          </a:bodyPr>
          <a:lstStyle/>
          <a:p>
            <a:r>
              <a:rPr lang="en-US" dirty="0" smtClean="0"/>
              <a:t>Next Adventure</a:t>
            </a:r>
          </a:p>
          <a:p>
            <a:pPr marL="742950" lvl="1" indent="-285750">
              <a:buFont typeface="Arial" pitchFamily="34" charset="0"/>
              <a:buChar char="•"/>
            </a:pPr>
            <a:r>
              <a:rPr lang="en-US" dirty="0" smtClean="0"/>
              <a:t>Discounted skis and bindings</a:t>
            </a:r>
            <a:endParaRPr lang="en-US" dirty="0"/>
          </a:p>
        </p:txBody>
      </p:sp>
      <p:sp>
        <p:nvSpPr>
          <p:cNvPr id="5" name="TextBox 4"/>
          <p:cNvSpPr txBox="1"/>
          <p:nvPr/>
        </p:nvSpPr>
        <p:spPr>
          <a:xfrm>
            <a:off x="426652" y="1200147"/>
            <a:ext cx="6057900" cy="646331"/>
          </a:xfrm>
          <a:prstGeom prst="rect">
            <a:avLst/>
          </a:prstGeom>
          <a:noFill/>
        </p:spPr>
        <p:txBody>
          <a:bodyPr wrap="square" rtlCol="0">
            <a:spAutoFit/>
          </a:bodyPr>
          <a:lstStyle/>
          <a:p>
            <a:r>
              <a:rPr lang="en-US" dirty="0" err="1" smtClean="0"/>
              <a:t>Treske</a:t>
            </a:r>
            <a:r>
              <a:rPr lang="en-US" dirty="0" smtClean="0"/>
              <a:t> Precision Machining </a:t>
            </a:r>
          </a:p>
          <a:p>
            <a:pPr marL="742950" lvl="1" indent="-285750">
              <a:buFont typeface="Arial" pitchFamily="34" charset="0"/>
              <a:buChar char="•"/>
            </a:pPr>
            <a:r>
              <a:rPr lang="en-US" dirty="0" smtClean="0"/>
              <a:t>Donated fabrication labor</a:t>
            </a:r>
          </a:p>
        </p:txBody>
      </p:sp>
      <p:sp>
        <p:nvSpPr>
          <p:cNvPr id="11" name="Rectangle 10"/>
          <p:cNvSpPr/>
          <p:nvPr/>
        </p:nvSpPr>
        <p:spPr>
          <a:xfrm>
            <a:off x="426652" y="2187027"/>
            <a:ext cx="4572000" cy="923330"/>
          </a:xfrm>
          <a:prstGeom prst="rect">
            <a:avLst/>
          </a:prstGeom>
        </p:spPr>
        <p:txBody>
          <a:bodyPr>
            <a:spAutoFit/>
          </a:bodyPr>
          <a:lstStyle/>
          <a:p>
            <a:r>
              <a:rPr lang="en-US" dirty="0" smtClean="0"/>
              <a:t>Finish Line Industries</a:t>
            </a:r>
            <a:endParaRPr lang="en-US" dirty="0"/>
          </a:p>
          <a:p>
            <a:pPr marL="742950" lvl="1" indent="-285750">
              <a:buFont typeface="Arial" pitchFamily="34" charset="0"/>
              <a:buChar char="•"/>
            </a:pPr>
            <a:r>
              <a:rPr lang="en-US" dirty="0"/>
              <a:t>Donated </a:t>
            </a:r>
            <a:r>
              <a:rPr lang="en-US" dirty="0" smtClean="0"/>
              <a:t>powder coating and other material finishes </a:t>
            </a:r>
            <a:endParaRPr lang="en-US" dirty="0"/>
          </a:p>
        </p:txBody>
      </p:sp>
      <p:pic>
        <p:nvPicPr>
          <p:cNvPr id="4099" name="Picture 3" descr="\\khensu\Home05\tripleta\Desktop\Sit Ski Presentation\Tres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152" y="1437727"/>
            <a:ext cx="2647950" cy="749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hensu\Home05\tripleta\Desktop\Sit Ski Presentation\FL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552" y="2516771"/>
            <a:ext cx="2876550" cy="120455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khensu\Home05\tripleta\Desktop\Sit Ski Presentation\K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3853" y="4051070"/>
            <a:ext cx="2545249" cy="109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9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Agenda</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1219200"/>
            <a:ext cx="8458200" cy="4629149"/>
          </a:xfrm>
        </p:spPr>
        <p:txBody>
          <a:bodyPr>
            <a:normAutofit/>
          </a:bodyPr>
          <a:lstStyle/>
          <a:p>
            <a:r>
              <a:rPr lang="en-US" dirty="0" smtClean="0"/>
              <a:t>Project Background</a:t>
            </a:r>
          </a:p>
          <a:p>
            <a:r>
              <a:rPr lang="en-US" dirty="0" smtClean="0"/>
              <a:t>Key Design Requirements</a:t>
            </a:r>
          </a:p>
          <a:p>
            <a:r>
              <a:rPr lang="en-US" dirty="0" smtClean="0"/>
              <a:t>External Search</a:t>
            </a:r>
          </a:p>
          <a:p>
            <a:r>
              <a:rPr lang="en-US" dirty="0" smtClean="0"/>
              <a:t>Final </a:t>
            </a:r>
            <a:r>
              <a:rPr lang="en-US" dirty="0" smtClean="0"/>
              <a:t>Design</a:t>
            </a:r>
          </a:p>
          <a:p>
            <a:r>
              <a:rPr lang="en-US" dirty="0" smtClean="0"/>
              <a:t>Design Analysis</a:t>
            </a:r>
            <a:endParaRPr lang="en-US" dirty="0" smtClean="0"/>
          </a:p>
          <a:p>
            <a:r>
              <a:rPr lang="en-US" dirty="0" smtClean="0"/>
              <a:t>Product Testing</a:t>
            </a:r>
          </a:p>
        </p:txBody>
      </p:sp>
    </p:spTree>
    <p:extLst>
      <p:ext uri="{BB962C8B-B14F-4D97-AF65-F5344CB8AC3E}">
        <p14:creationId xmlns:p14="http://schemas.microsoft.com/office/powerpoint/2010/main" val="12014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Questions?</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khensu\Home05\tripleta\Desktop\Sit Ski Presentation\testing photos\Grou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575" y="1196975"/>
            <a:ext cx="6738850"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8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Project Background</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1219201"/>
            <a:ext cx="8458200" cy="1828800"/>
          </a:xfrm>
        </p:spPr>
        <p:txBody>
          <a:bodyPr>
            <a:normAutofit/>
          </a:bodyPr>
          <a:lstStyle/>
          <a:p>
            <a:r>
              <a:rPr lang="en-US" dirty="0" smtClean="0"/>
              <a:t>What is a sit ski?</a:t>
            </a:r>
          </a:p>
          <a:p>
            <a:pPr lvl="1"/>
            <a:r>
              <a:rPr lang="en-US" dirty="0" smtClean="0"/>
              <a:t>Enables user to ski from a seated position</a:t>
            </a:r>
          </a:p>
          <a:p>
            <a:pPr lvl="1"/>
            <a:r>
              <a:rPr lang="en-US" dirty="0" smtClean="0"/>
              <a:t>Cross country and downhill models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393691"/>
            <a:ext cx="3419475" cy="2277370"/>
          </a:xfrm>
          <a:prstGeom prst="rect">
            <a:avLst/>
          </a:prstGeom>
        </p:spPr>
      </p:pic>
      <p:pic>
        <p:nvPicPr>
          <p:cNvPr id="14" name="Picture 4" descr="http://farm3.static.flickr.com/2548/4426968587_3f20b1879b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287521"/>
            <a:ext cx="3407047" cy="256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Project Background</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Person\Dropbox\Capstone\Progress Report Presentation\Spinal_Injury_Diagram.jpg"/>
          <p:cNvPicPr>
            <a:picLocks noChangeAspect="1" noChangeArrowheads="1"/>
          </p:cNvPicPr>
          <p:nvPr/>
        </p:nvPicPr>
        <p:blipFill rotWithShape="1">
          <a:blip r:embed="rId4">
            <a:extLst>
              <a:ext uri="{28A0092B-C50C-407E-A947-70E740481C1C}">
                <a14:useLocalDpi xmlns:a14="http://schemas.microsoft.com/office/drawing/2010/main" val="0"/>
              </a:ext>
            </a:extLst>
          </a:blip>
          <a:srcRect l="25883" t="7980" r="17867" b="10036"/>
          <a:stretch/>
        </p:blipFill>
        <p:spPr bwMode="auto">
          <a:xfrm>
            <a:off x="5394865" y="1495424"/>
            <a:ext cx="3581272" cy="39147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609600" y="1219200"/>
            <a:ext cx="4676775" cy="4305299"/>
          </a:xfrm>
        </p:spPr>
        <p:txBody>
          <a:bodyPr>
            <a:normAutofit/>
          </a:bodyPr>
          <a:lstStyle/>
          <a:p>
            <a:r>
              <a:rPr lang="en-US" sz="2400" dirty="0" smtClean="0"/>
              <a:t>Sponsored by the Inclusive Rec Department at PSU</a:t>
            </a:r>
          </a:p>
          <a:p>
            <a:pPr lvl="1"/>
            <a:r>
              <a:rPr lang="en-US" sz="2400" dirty="0" smtClean="0"/>
              <a:t>Want a versatile sit ski that can accommodate a wide range of user injuries</a:t>
            </a:r>
          </a:p>
        </p:txBody>
      </p:sp>
    </p:spTree>
    <p:extLst>
      <p:ext uri="{BB962C8B-B14F-4D97-AF65-F5344CB8AC3E}">
        <p14:creationId xmlns:p14="http://schemas.microsoft.com/office/powerpoint/2010/main" val="8335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Mission Statement</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2074862"/>
            <a:ext cx="8382000" cy="3154363"/>
          </a:xfrm>
        </p:spPr>
        <p:txBody>
          <a:bodyPr anchor="ctr">
            <a:normAutofit/>
          </a:bodyPr>
          <a:lstStyle/>
          <a:p>
            <a:pPr marL="457200" lvl="1" indent="0">
              <a:buNone/>
            </a:pPr>
            <a:r>
              <a:rPr lang="en-US" dirty="0" smtClean="0"/>
              <a:t>The </a:t>
            </a:r>
            <a:r>
              <a:rPr lang="en-US" dirty="0"/>
              <a:t>objective of the PSU Sit Ski Team is to design and build a cross-country sit ski for the PSU Inclusive Rec Department. The sit ski must accommodate varying user size, weight, and injury type.  The product and supporting documentation will be delivered to Inclusive Rec in June of 2012</a:t>
            </a:r>
            <a:r>
              <a:rPr lang="en-US" dirty="0" smtClean="0"/>
              <a:t>.</a:t>
            </a:r>
            <a:r>
              <a:rPr lang="en-US" dirty="0"/>
              <a:t> </a:t>
            </a:r>
          </a:p>
          <a:p>
            <a:pPr marL="457200" lvl="1" indent="0">
              <a:buNone/>
            </a:pPr>
            <a:endParaRPr lang="en-US" dirty="0" smtClean="0"/>
          </a:p>
        </p:txBody>
      </p:sp>
    </p:spTree>
    <p:extLst>
      <p:ext uri="{BB962C8B-B14F-4D97-AF65-F5344CB8AC3E}">
        <p14:creationId xmlns:p14="http://schemas.microsoft.com/office/powerpoint/2010/main" val="205462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Key Design Requirements</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1152525" y="1646237"/>
            <a:ext cx="7038975" cy="3154363"/>
          </a:xfrm>
        </p:spPr>
        <p:txBody>
          <a:bodyPr>
            <a:normAutofit/>
          </a:bodyPr>
          <a:lstStyle/>
          <a:p>
            <a:r>
              <a:rPr lang="en-US" sz="2800" dirty="0" smtClean="0"/>
              <a:t>Seat back height adjusts from 20” to 25”</a:t>
            </a:r>
          </a:p>
          <a:p>
            <a:r>
              <a:rPr lang="en-US" sz="2800" dirty="0" smtClean="0"/>
              <a:t>Seat back reclines from 90</a:t>
            </a:r>
            <a:r>
              <a:rPr lang="en-US" sz="2800" dirty="0" smtClean="0">
                <a:cs typeface="Times New Roman"/>
              </a:rPr>
              <a:t>°</a:t>
            </a:r>
            <a:r>
              <a:rPr lang="en-US" sz="2800" dirty="0" smtClean="0"/>
              <a:t> to 100</a:t>
            </a:r>
            <a:r>
              <a:rPr lang="en-US" sz="2800" dirty="0" smtClean="0">
                <a:cs typeface="Times New Roman"/>
              </a:rPr>
              <a:t>°</a:t>
            </a:r>
            <a:endParaRPr lang="en-US" sz="2800" dirty="0" smtClean="0"/>
          </a:p>
          <a:p>
            <a:r>
              <a:rPr lang="en-US" sz="2800" dirty="0" smtClean="0"/>
              <a:t>Bottom of seat adjusts </a:t>
            </a:r>
            <a:r>
              <a:rPr lang="en-US" sz="2800" dirty="0"/>
              <a:t>from </a:t>
            </a:r>
            <a:r>
              <a:rPr lang="en-US" sz="2800" dirty="0" smtClean="0"/>
              <a:t>0</a:t>
            </a:r>
            <a:r>
              <a:rPr lang="en-US" sz="2800" dirty="0" smtClean="0">
                <a:cs typeface="Times New Roman"/>
              </a:rPr>
              <a:t>° </a:t>
            </a:r>
            <a:r>
              <a:rPr lang="en-US" sz="2800" dirty="0" smtClean="0"/>
              <a:t>to 10</a:t>
            </a:r>
            <a:r>
              <a:rPr lang="en-US" sz="2800" dirty="0" smtClean="0">
                <a:cs typeface="Times New Roman"/>
              </a:rPr>
              <a:t>°</a:t>
            </a:r>
          </a:p>
          <a:p>
            <a:r>
              <a:rPr lang="en-US" sz="2800" dirty="0"/>
              <a:t>Footrest adjustable</a:t>
            </a:r>
          </a:p>
          <a:p>
            <a:r>
              <a:rPr lang="en-US" sz="2800" dirty="0" smtClean="0">
                <a:cs typeface="Times New Roman"/>
              </a:rPr>
              <a:t>Restraints for T12 to C5 injuries</a:t>
            </a:r>
          </a:p>
          <a:p>
            <a:r>
              <a:rPr lang="en-US" sz="2800" dirty="0" smtClean="0">
                <a:cs typeface="Times New Roman"/>
              </a:rPr>
              <a:t>Cost less than $1500</a:t>
            </a:r>
          </a:p>
        </p:txBody>
      </p:sp>
    </p:spTree>
    <p:extLst>
      <p:ext uri="{BB962C8B-B14F-4D97-AF65-F5344CB8AC3E}">
        <p14:creationId xmlns:p14="http://schemas.microsoft.com/office/powerpoint/2010/main" val="34655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External Search</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tetonsitski.com/index_files/Xski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812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p:cNvSpPr>
            <a:spLocks noGrp="1"/>
          </p:cNvSpPr>
          <p:nvPr>
            <p:ph idx="1"/>
          </p:nvPr>
        </p:nvSpPr>
        <p:spPr>
          <a:xfrm>
            <a:off x="660400" y="1600200"/>
            <a:ext cx="4064000" cy="3581400"/>
          </a:xfrm>
        </p:spPr>
        <p:txBody>
          <a:bodyPr>
            <a:noAutofit/>
          </a:bodyPr>
          <a:lstStyle/>
          <a:p>
            <a:r>
              <a:rPr lang="en-US" dirty="0" smtClean="0"/>
              <a:t>Teton Nordic Sit Ski</a:t>
            </a:r>
          </a:p>
          <a:p>
            <a:pPr lvl="1"/>
            <a:r>
              <a:rPr lang="en-US" dirty="0" smtClean="0"/>
              <a:t>Telescoping footrest</a:t>
            </a:r>
          </a:p>
          <a:p>
            <a:pPr lvl="1"/>
            <a:r>
              <a:rPr lang="en-US" dirty="0" smtClean="0"/>
              <a:t>Molded seat is fitted to specific user</a:t>
            </a:r>
            <a:endParaRPr lang="en-US" dirty="0"/>
          </a:p>
          <a:p>
            <a:pPr lvl="1"/>
            <a:r>
              <a:rPr lang="en-US" dirty="0" smtClean="0"/>
              <a:t>Frame is custom-built</a:t>
            </a:r>
          </a:p>
        </p:txBody>
      </p:sp>
    </p:spTree>
    <p:extLst>
      <p:ext uri="{BB962C8B-B14F-4D97-AF65-F5344CB8AC3E}">
        <p14:creationId xmlns:p14="http://schemas.microsoft.com/office/powerpoint/2010/main" val="2214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fade">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fade">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External Search</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G_0174"/>
          <p:cNvPicPr>
            <a:picLocks noChangeAspect="1" noChangeArrowheads="1"/>
          </p:cNvPicPr>
          <p:nvPr/>
        </p:nvPicPr>
        <p:blipFill rotWithShape="1">
          <a:blip r:embed="rId3">
            <a:extLst>
              <a:ext uri="{28A0092B-C50C-407E-A947-70E740481C1C}">
                <a14:useLocalDpi xmlns:a14="http://schemas.microsoft.com/office/drawing/2010/main" val="0"/>
              </a:ext>
            </a:extLst>
          </a:blip>
          <a:srcRect b="5806"/>
          <a:stretch/>
        </p:blipFill>
        <p:spPr bwMode="auto">
          <a:xfrm>
            <a:off x="5801482" y="1219200"/>
            <a:ext cx="2885318" cy="407669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p:cNvSpPr>
            <a:spLocks noGrp="1"/>
          </p:cNvSpPr>
          <p:nvPr>
            <p:ph idx="1"/>
          </p:nvPr>
        </p:nvSpPr>
        <p:spPr>
          <a:xfrm>
            <a:off x="457200" y="1600200"/>
            <a:ext cx="4876800" cy="3581400"/>
          </a:xfrm>
        </p:spPr>
        <p:txBody>
          <a:bodyPr>
            <a:normAutofit/>
          </a:bodyPr>
          <a:lstStyle/>
          <a:p>
            <a:r>
              <a:rPr lang="en-US" dirty="0" smtClean="0"/>
              <a:t>Central Cross </a:t>
            </a:r>
            <a:r>
              <a:rPr lang="en-US" dirty="0" smtClean="0"/>
              <a:t>Country Ski</a:t>
            </a:r>
            <a:endParaRPr lang="en-US" dirty="0" smtClean="0"/>
          </a:p>
          <a:p>
            <a:pPr lvl="1"/>
            <a:r>
              <a:rPr lang="en-US" dirty="0" smtClean="0"/>
              <a:t>Footrest inadequate</a:t>
            </a:r>
          </a:p>
          <a:p>
            <a:pPr lvl="1"/>
            <a:r>
              <a:rPr lang="en-US" dirty="0" smtClean="0"/>
              <a:t>Restraints do not accommodate higher-level injuries</a:t>
            </a:r>
          </a:p>
          <a:p>
            <a:pPr lvl="1"/>
            <a:r>
              <a:rPr lang="en-US" dirty="0" smtClean="0"/>
              <a:t>Users have noted rubbing issues with seat material</a:t>
            </a:r>
            <a:endParaRPr lang="en-US" dirty="0"/>
          </a:p>
        </p:txBody>
      </p:sp>
    </p:spTree>
    <p:extLst>
      <p:ext uri="{BB962C8B-B14F-4D97-AF65-F5344CB8AC3E}">
        <p14:creationId xmlns:p14="http://schemas.microsoft.com/office/powerpoint/2010/main" val="28954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78"/>
            <a:ext cx="7620000" cy="784861"/>
          </a:xfrm>
        </p:spPr>
        <p:txBody>
          <a:bodyPr>
            <a:normAutofit/>
          </a:bodyPr>
          <a:lstStyle/>
          <a:p>
            <a:r>
              <a:rPr lang="en-US" sz="4000" dirty="0" smtClean="0">
                <a:solidFill>
                  <a:schemeClr val="tx1">
                    <a:lumMod val="85000"/>
                    <a:lumOff val="15000"/>
                  </a:schemeClr>
                </a:solidFill>
              </a:rPr>
              <a:t> Final Design</a:t>
            </a:r>
            <a:endParaRPr lang="en-US" sz="4000" dirty="0">
              <a:solidFill>
                <a:schemeClr val="tx1">
                  <a:lumMod val="85000"/>
                  <a:lumOff val="15000"/>
                </a:schemeClr>
              </a:solidFill>
            </a:endParaRPr>
          </a:p>
        </p:txBody>
      </p:sp>
      <p:sp>
        <p:nvSpPr>
          <p:cNvPr id="6" name="Rectangle 5"/>
          <p:cNvSpPr/>
          <p:nvPr/>
        </p:nvSpPr>
        <p:spPr>
          <a:xfrm>
            <a:off x="304800" y="1"/>
            <a:ext cx="152400" cy="96012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0"/>
            <a:ext cx="152400" cy="96012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9" t="16667" r="76126" b="8333"/>
          <a:stretch/>
        </p:blipFill>
        <p:spPr>
          <a:xfrm>
            <a:off x="4164398" y="6172200"/>
            <a:ext cx="815204" cy="610362"/>
          </a:xfrm>
          <a:prstGeom prst="rect">
            <a:avLst/>
          </a:prstGeom>
        </p:spPr>
      </p:pic>
      <p:sp>
        <p:nvSpPr>
          <p:cNvPr id="9" name="Rectangle 8"/>
          <p:cNvSpPr/>
          <p:nvPr/>
        </p:nvSpPr>
        <p:spPr>
          <a:xfrm rot="5400000" flipH="1">
            <a:off x="4549139" y="-36347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4549141" y="-3787140"/>
            <a:ext cx="45719" cy="9144001"/>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H="1">
            <a:off x="4549141" y="1501139"/>
            <a:ext cx="45719" cy="91440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047" y="1209170"/>
            <a:ext cx="6057901" cy="470685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002" y="1306353"/>
            <a:ext cx="6251996" cy="4141947"/>
          </a:xfrm>
          <a:prstGeom prst="rect">
            <a:avLst/>
          </a:prstGeom>
        </p:spPr>
      </p:pic>
    </p:spTree>
    <p:extLst>
      <p:ext uri="{BB962C8B-B14F-4D97-AF65-F5344CB8AC3E}">
        <p14:creationId xmlns:p14="http://schemas.microsoft.com/office/powerpoint/2010/main" val="26389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4353</TotalTime>
  <Words>1000</Words>
  <Application>Microsoft Office PowerPoint</Application>
  <PresentationFormat>On-screen Show (4:3)</PresentationFormat>
  <Paragraphs>172</Paragraphs>
  <Slides>20</Slides>
  <Notes>20</Notes>
  <HiddenSlides>0</HiddenSlides>
  <MMClips>4</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Cross-Country Sit Ski</vt:lpstr>
      <vt:lpstr> Agenda</vt:lpstr>
      <vt:lpstr> Project Background</vt:lpstr>
      <vt:lpstr> Project Background</vt:lpstr>
      <vt:lpstr> Mission Statement</vt:lpstr>
      <vt:lpstr> Key Design Requirements</vt:lpstr>
      <vt:lpstr> External Search</vt:lpstr>
      <vt:lpstr> External Search</vt:lpstr>
      <vt:lpstr> Final Design</vt:lpstr>
      <vt:lpstr> Theoretical Analysis</vt:lpstr>
      <vt:lpstr>Adjustability</vt:lpstr>
      <vt:lpstr>Adjustability</vt:lpstr>
      <vt:lpstr>Adjustability</vt:lpstr>
      <vt:lpstr>Adjustability</vt:lpstr>
      <vt:lpstr>Product Evaluation</vt:lpstr>
      <vt:lpstr>Field Testing</vt:lpstr>
      <vt:lpstr>Field Testing</vt:lpstr>
      <vt:lpstr>Field Testing</vt:lpstr>
      <vt:lpstr>Sponsors</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ehc</dc:creator>
  <cp:lastModifiedBy>Mark Scheel</cp:lastModifiedBy>
  <cp:revision>282</cp:revision>
  <dcterms:created xsi:type="dcterms:W3CDTF">2011-03-02T18:39:29Z</dcterms:created>
  <dcterms:modified xsi:type="dcterms:W3CDTF">2012-06-05T22:38:31Z</dcterms:modified>
</cp:coreProperties>
</file>