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257" r:id="rId3"/>
    <p:sldId id="259" r:id="rId4"/>
    <p:sldId id="261" r:id="rId5"/>
    <p:sldId id="279" r:id="rId6"/>
    <p:sldId id="262" r:id="rId7"/>
    <p:sldId id="278" r:id="rId8"/>
    <p:sldId id="281" r:id="rId9"/>
    <p:sldId id="282" r:id="rId10"/>
    <p:sldId id="277" r:id="rId11"/>
    <p:sldId id="288" r:id="rId12"/>
    <p:sldId id="286" r:id="rId13"/>
    <p:sldId id="289" r:id="rId14"/>
    <p:sldId id="287" r:id="rId15"/>
    <p:sldId id="291" r:id="rId16"/>
    <p:sldId id="290" r:id="rId17"/>
    <p:sldId id="271" r:id="rId18"/>
    <p:sldId id="292" r:id="rId19"/>
    <p:sldId id="284" r:id="rId20"/>
    <p:sldId id="285" r:id="rId21"/>
    <p:sldId id="272" r:id="rId22"/>
    <p:sldId id="280" r:id="rId23"/>
    <p:sldId id="293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3CE9-BC90-40FB-83D9-66841752E4C0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7CE26-A88A-41AE-9118-A4AF7FD8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D2B5886-32FA-4844-90F4-67D4F6F5564B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F5DEBA6-214B-4438-8D28-0C94558C15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16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73513" y="6477000"/>
            <a:ext cx="178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– 6</a:t>
            </a:r>
            <a:r>
              <a:rPr lang="en-US" baseline="30000" dirty="0" smtClean="0"/>
              <a:t>th</a:t>
            </a:r>
            <a:r>
              <a:rPr lang="en-US" dirty="0" smtClean="0"/>
              <a:t> – 2012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1356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Mt. Angel Abbey Library</a:t>
            </a:r>
            <a:b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HVAC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Component Selection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0067" y="1219200"/>
            <a:ext cx="296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Air-cooled Chiller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https://lh3.googleusercontent.com/KFNdVPR1y6tLIuL7pFbJTGe_uHOm6lLqLMzQ65OItZP-1yTkXAMeISBG8pmwzMyYIRBWca2l8L3xnUQt-elDDHkqqUSBGBrNnMaERP2SMEcxkFGK3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60" y="1881757"/>
            <a:ext cx="4408705" cy="42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Component Selection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0067" y="1219200"/>
            <a:ext cx="296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Air-cooled Chiller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https://lh3.googleusercontent.com/KFNdVPR1y6tLIuL7pFbJTGe_uHOm6lLqLMzQ65OItZP-1yTkXAMeISBG8pmwzMyYIRBWca2l8L3xnUQt-elDDHkqqUSBGBrNnMaERP2SMEcxkFGK3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60" y="1881757"/>
            <a:ext cx="4408705" cy="42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298" y="1447800"/>
            <a:ext cx="5079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2775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Central Cooling Coil (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finned tube)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Component Selection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s://lh6.googleusercontent.com/8NCrPMXiHsuK07HYaz6a-Gm0C1al6GOO3URpoWmvR-wn3buVCWOquKXM0R_qVJqUuUNZ4h0UEpgafzr-4uUYC-PM_lPSdpctICGvE1_dVK0dyDHI3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209800"/>
            <a:ext cx="3924300" cy="39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298" y="1447800"/>
            <a:ext cx="5079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2775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Central Cooling Coil (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finned tube)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Component Selection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https://lh6.googleusercontent.com/8NCrPMXiHsuK07HYaz6a-Gm0C1al6GOO3URpoWmvR-wn3buVCWOquKXM0R_qVJqUuUNZ4h0UEpgafzr-4uUYC-PM_lPSdpctICGvE1_dVK0dyDHI3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209800"/>
            <a:ext cx="3924300" cy="39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777959"/>
            <a:ext cx="354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2775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Zone Control Dampers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0588" y="1777959"/>
            <a:ext cx="389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Variable Frequency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Drive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Component Selection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https://lh3.googleusercontent.com/9pJzaUSgI_decYe2qCfDMWqu8nuWOEJoFN7jPEIyPOjGRdVr-F7ZTuizKdUg8BeKdHVDTc9hWHYd-ixuDBKp0paE0vg__9ijn5ya1J9sTSNXqstY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352800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88" y="2438400"/>
            <a:ext cx="3740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777959"/>
            <a:ext cx="354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2775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Zone Control Dampers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0588" y="1777959"/>
            <a:ext cx="389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Variable Frequency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Drive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Component Selection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https://lh3.googleusercontent.com/9pJzaUSgI_decYe2qCfDMWqu8nuWOEJoFN7jPEIyPOjGRdVr-F7ZTuizKdUg8BeKdHVDTc9hWHYd-ixuDBKp0paE0vg__9ijn5ya1J9sTSNXqstY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352800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88" y="2438400"/>
            <a:ext cx="3740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066800"/>
            <a:ext cx="3366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12775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DDC (digital controls)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smtClean="0">
                <a:latin typeface="Aharoni" pitchFamily="2" charset="-79"/>
                <a:cs typeface="Aharoni" pitchFamily="2" charset="-79"/>
              </a:rPr>
              <a:t>Component Selection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https://lh3.googleusercontent.com/GfeopR8lr7mn16NMrmJEy2mUHtvtYR3nFtNphYbuyHgMEw_ZzdGJaJrLB0d3aWApr1mIiJ5MBAgQSD37neDuw_cAkllTbu3I4NpAKBTgRHdikNZY1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87990"/>
            <a:ext cx="5334000" cy="48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410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EUI=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144 kBtu/ft</a:t>
            </a:r>
            <a:r>
              <a:rPr lang="en-US" sz="1600" b="1" baseline="30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65694" cy="582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Recommendations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6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Recommendations</a:t>
            </a:r>
            <a:endParaRPr lang="en-US" sz="6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25146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NEW SYSTEM</a:t>
            </a:r>
            <a:r>
              <a:rPr lang="en-US" sz="2000" b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120 TON CHILLER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CENTRAL COILING COIL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ZONE CONTROL DAMPERS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SUPPLY/ RETURN FAN VFD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DDC CONTROLS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ECONOMIZER REPAIR</a:t>
            </a:r>
          </a:p>
        </p:txBody>
      </p:sp>
    </p:spTree>
    <p:extLst>
      <p:ext uri="{BB962C8B-B14F-4D97-AF65-F5344CB8AC3E}">
        <p14:creationId xmlns:p14="http://schemas.microsoft.com/office/powerpoint/2010/main" val="20906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Team </a:t>
            </a:r>
            <a:r>
              <a:rPr lang="en-US" sz="6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“</a:t>
            </a:r>
            <a:r>
              <a:rPr lang="en-US" sz="6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M.A.C.H.V.A.C.”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604" y="1219200"/>
            <a:ext cx="9101396" cy="39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3200" b="1" dirty="0">
                <a:effectLst/>
                <a:cs typeface="Times New Roman" pitchFamily="18" charset="0"/>
              </a:rPr>
              <a:t>Design </a:t>
            </a:r>
            <a:r>
              <a:rPr lang="en-US" sz="3200" b="1" dirty="0" smtClean="0">
                <a:effectLst/>
                <a:cs typeface="Times New Roman" pitchFamily="18" charset="0"/>
              </a:rPr>
              <a:t>Team</a:t>
            </a:r>
            <a:br>
              <a:rPr lang="en-US" sz="3200" b="1" dirty="0" smtClean="0">
                <a:effectLst/>
                <a:cs typeface="Times New Roman" pitchFamily="18" charset="0"/>
              </a:rPr>
            </a:br>
            <a:r>
              <a:rPr lang="en-US" sz="3200" b="1" dirty="0" smtClean="0">
                <a:effectLst/>
                <a:cs typeface="Times New Roman" pitchFamily="18" charset="0"/>
              </a:rPr>
              <a:t> </a:t>
            </a:r>
            <a:br>
              <a:rPr lang="en-US" sz="3200" b="1" dirty="0" smtClean="0">
                <a:effectLst/>
                <a:cs typeface="Times New Roman" pitchFamily="18" charset="0"/>
              </a:rPr>
            </a:br>
            <a:r>
              <a:rPr lang="en-US" b="1" dirty="0" err="1" smtClean="0">
                <a:effectLst/>
                <a:cs typeface="Times New Roman" pitchFamily="18" charset="0"/>
              </a:rPr>
              <a:t>Ras</a:t>
            </a:r>
            <a:r>
              <a:rPr lang="en-US" b="1" dirty="0" smtClean="0">
                <a:effectLst/>
                <a:cs typeface="Times New Roman" pitchFamily="18" charset="0"/>
              </a:rPr>
              <a:t> </a:t>
            </a:r>
            <a:r>
              <a:rPr lang="en-US" b="1" dirty="0" err="1" smtClean="0">
                <a:effectLst/>
                <a:cs typeface="Times New Roman" pitchFamily="18" charset="0"/>
              </a:rPr>
              <a:t>Wickramaratne</a:t>
            </a:r>
            <a:r>
              <a:rPr lang="en-US" b="1" dirty="0" smtClean="0">
                <a:effectLst/>
                <a:cs typeface="Times New Roman" pitchFamily="18" charset="0"/>
              </a:rPr>
              <a:t> </a:t>
            </a:r>
            <a:br>
              <a:rPr lang="en-US" b="1" dirty="0" smtClean="0">
                <a:effectLst/>
                <a:cs typeface="Times New Roman" pitchFamily="18" charset="0"/>
              </a:rPr>
            </a:br>
            <a:r>
              <a:rPr lang="en-US" b="1" dirty="0" smtClean="0">
                <a:effectLst/>
                <a:cs typeface="Times New Roman" pitchFamily="18" charset="0"/>
              </a:rPr>
              <a:t>Santiago Rodriguez  </a:t>
            </a:r>
            <a:br>
              <a:rPr lang="en-US" b="1" dirty="0" smtClean="0">
                <a:effectLst/>
                <a:cs typeface="Times New Roman" pitchFamily="18" charset="0"/>
              </a:rPr>
            </a:br>
            <a:r>
              <a:rPr lang="en-US" b="1" dirty="0" smtClean="0">
                <a:effectLst/>
                <a:cs typeface="Times New Roman" pitchFamily="18" charset="0"/>
              </a:rPr>
              <a:t>John Slate </a:t>
            </a:r>
            <a:br>
              <a:rPr lang="en-US" b="1" dirty="0" smtClean="0">
                <a:effectLst/>
                <a:cs typeface="Times New Roman" pitchFamily="18" charset="0"/>
              </a:rPr>
            </a:br>
            <a:r>
              <a:rPr lang="en-US" b="1" dirty="0" err="1" smtClean="0">
                <a:effectLst/>
                <a:cs typeface="Times New Roman" pitchFamily="18" charset="0"/>
              </a:rPr>
              <a:t>Ghassan</a:t>
            </a:r>
            <a:r>
              <a:rPr lang="en-US" b="1" dirty="0" smtClean="0">
                <a:effectLst/>
                <a:cs typeface="Times New Roman" pitchFamily="18" charset="0"/>
              </a:rPr>
              <a:t> Mustafa </a:t>
            </a:r>
            <a:br>
              <a:rPr lang="en-US" b="1" dirty="0" smtClean="0">
                <a:effectLst/>
                <a:cs typeface="Times New Roman" pitchFamily="18" charset="0"/>
              </a:rPr>
            </a:br>
            <a:r>
              <a:rPr lang="en-US" b="1" dirty="0" smtClean="0">
                <a:effectLst/>
                <a:cs typeface="Times New Roman" pitchFamily="18" charset="0"/>
              </a:rPr>
              <a:t>Ali </a:t>
            </a:r>
            <a:r>
              <a:rPr lang="en-US" b="1" dirty="0" err="1">
                <a:effectLst/>
                <a:cs typeface="Times New Roman" pitchFamily="18" charset="0"/>
              </a:rPr>
              <a:t>Alsahaf</a:t>
            </a:r>
            <a:endParaRPr lang="en-US" b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sz="2700" dirty="0">
              <a:solidFill>
                <a:srgbClr val="7F7F7F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</a:pPr>
            <a:endParaRPr lang="en-US" sz="3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55" y="4343400"/>
            <a:ext cx="91013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Team</a:t>
            </a:r>
            <a:b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Client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: Victoria </a:t>
            </a:r>
            <a:r>
              <a:rPr lang="en-US" sz="2400" b="1" dirty="0" err="1">
                <a:effectLst/>
                <a:latin typeface="Times New Roman" pitchFamily="18" charset="0"/>
                <a:cs typeface="Times New Roman" pitchFamily="18" charset="0"/>
              </a:rPr>
              <a:t>Ertelt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PSU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Advisor: 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Dr. David Sailor</a:t>
            </a:r>
          </a:p>
          <a:p>
            <a:pPr algn="ctr">
              <a:lnSpc>
                <a:spcPct val="95000"/>
              </a:lnSpc>
            </a:pP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Design Advisor: Evan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Waymire</a:t>
            </a:r>
          </a:p>
          <a:p>
            <a:pPr algn="ctr">
              <a:lnSpc>
                <a:spcPct val="95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Industry Advisor: Ruwan Jayaweera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5146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NEW SYSTEM</a:t>
            </a:r>
            <a:r>
              <a:rPr lang="en-US" sz="2000" b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120 TON CHILLER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CENTRAL </a:t>
            </a:r>
            <a:r>
              <a:rPr lang="en-US" sz="1600" dirty="0" smtClean="0"/>
              <a:t>COOLING </a:t>
            </a:r>
            <a:r>
              <a:rPr lang="en-US" sz="1600" dirty="0"/>
              <a:t>COIL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ZONE CONTROL DAMPERS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SUPPLY/ RETURN FAN VFD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DDC CONTROLS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ECONOMIZER REPAIR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035" y="1447800"/>
            <a:ext cx="3227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PHASE I</a:t>
            </a:r>
          </a:p>
          <a:p>
            <a:r>
              <a:rPr lang="en-US" sz="1600" b="1" dirty="0"/>
              <a:t>SYSTEM REPAIR: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ECONOMIZER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PNEUMATIC CONTROLS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BALANCE MANUAL DAMPERS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ADD INSULATION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1463695"/>
            <a:ext cx="3657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   PHASE </a:t>
            </a:r>
            <a:r>
              <a:rPr lang="en-US" sz="2800" b="1" dirty="0"/>
              <a:t>II</a:t>
            </a:r>
          </a:p>
          <a:p>
            <a:r>
              <a:rPr lang="en-US" sz="1600" b="1" dirty="0"/>
              <a:t>HYBRID DDC CONTROLS: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NEW DIGITAL HEADEND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EPT SWITCHES  ON ACTUATORS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UTILIZE PNEUMATIC POWER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816495"/>
            <a:ext cx="3352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PHASE </a:t>
            </a:r>
            <a:r>
              <a:rPr lang="en-US" sz="2800" b="1" dirty="0"/>
              <a:t>III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 120 TON CHILLER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 CENTRAL COOLING COIL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ZONE CONTROL DAMPERS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SUPPLY/ RETURN FAN VFD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1242" y="4724400"/>
            <a:ext cx="4367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PHASE IV</a:t>
            </a:r>
          </a:p>
          <a:p>
            <a:r>
              <a:rPr lang="en-US" sz="1600" b="1" dirty="0"/>
              <a:t>FULL DDC CONTROLS: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REMOVE PNEUMATIC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INSTALL ELECTRONIC ACTUATORS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DCV CO2 SENSORS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HUMIDISTATS IN WORST ZONES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Recommendations</a:t>
            </a:r>
            <a:endParaRPr lang="en-US" sz="6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94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Recommendations</a:t>
            </a:r>
            <a:endParaRPr lang="en-US" sz="6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07996"/>
            <a:ext cx="86741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6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Recommendations</a:t>
            </a:r>
            <a:endParaRPr lang="en-US" sz="6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458200" cy="243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6700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Conclusion</a:t>
            </a:r>
            <a:endParaRPr lang="en-US" sz="6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00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928" y="0"/>
            <a:ext cx="91509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sym typeface="Webdings"/>
              </a:rPr>
              <a:t>  </a:t>
            </a:r>
            <a:r>
              <a:rPr lang="en-US" sz="80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Questions </a:t>
            </a:r>
            <a:r>
              <a:rPr lang="en-US" sz="80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sym typeface="Webdings"/>
              </a:rPr>
              <a:t></a:t>
            </a:r>
            <a:endParaRPr lang="en-US" sz="80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8656" y="1358945"/>
            <a:ext cx="4419600" cy="4902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369" y="1855485"/>
            <a:ext cx="2783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Constantia" pitchFamily="18" charset="0"/>
                <a:cs typeface="Times New Roman" pitchFamily="18" charset="0"/>
              </a:rPr>
              <a:t>Ali </a:t>
            </a:r>
            <a:r>
              <a:rPr lang="en-US" sz="4000" b="1" dirty="0" err="1">
                <a:latin typeface="Constantia" pitchFamily="18" charset="0"/>
                <a:cs typeface="Times New Roman" pitchFamily="18" charset="0"/>
              </a:rPr>
              <a:t>Alsahaf</a:t>
            </a:r>
            <a:endParaRPr lang="en-US" sz="40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876800"/>
            <a:ext cx="4930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onstantia" pitchFamily="18" charset="0"/>
                <a:cs typeface="Times New Roman" pitchFamily="18" charset="0"/>
              </a:rPr>
              <a:t>Ras</a:t>
            </a:r>
            <a:r>
              <a:rPr lang="en-US" sz="40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onstantia" pitchFamily="18" charset="0"/>
                <a:cs typeface="Times New Roman" pitchFamily="18" charset="0"/>
              </a:rPr>
              <a:t>Wickramaratne</a:t>
            </a:r>
            <a:endParaRPr lang="en-US" sz="40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038600"/>
            <a:ext cx="4902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nstantia" pitchFamily="18" charset="0"/>
                <a:cs typeface="Times New Roman" pitchFamily="18" charset="0"/>
              </a:rPr>
              <a:t>Santiago Rodriguez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8623" y="3317558"/>
            <a:ext cx="26225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nstantia" pitchFamily="18" charset="0"/>
                <a:cs typeface="Times New Roman" pitchFamily="18" charset="0"/>
              </a:rPr>
              <a:t>John Slate</a:t>
            </a:r>
            <a:r>
              <a:rPr lang="en-US" b="1" dirty="0">
                <a:latin typeface="Constantia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Constantia" pitchFamily="18" charset="0"/>
                <a:cs typeface="Times New Roman" pitchFamily="18" charset="0"/>
              </a:rPr>
            </a:br>
            <a:endParaRPr lang="en-US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4100" y="2529247"/>
            <a:ext cx="4305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onstantia" pitchFamily="18" charset="0"/>
                <a:cs typeface="Times New Roman" pitchFamily="18" charset="0"/>
              </a:rPr>
              <a:t>Ghassan</a:t>
            </a:r>
            <a:r>
              <a:rPr lang="en-US" sz="4000" b="1" dirty="0">
                <a:latin typeface="Constantia" pitchFamily="18" charset="0"/>
                <a:cs typeface="Times New Roman" pitchFamily="18" charset="0"/>
              </a:rPr>
              <a:t> Mustafa</a:t>
            </a:r>
          </a:p>
        </p:txBody>
      </p:sp>
    </p:spTree>
    <p:extLst>
      <p:ext uri="{BB962C8B-B14F-4D97-AF65-F5344CB8AC3E}">
        <p14:creationId xmlns:p14="http://schemas.microsoft.com/office/powerpoint/2010/main" val="31558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Background</a:t>
            </a:r>
            <a:endParaRPr lang="en-US" sz="6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95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3200" b="1" dirty="0">
                <a:latin typeface="Constantia" pitchFamily="18" charset="0"/>
                <a:cs typeface="Times New Roman" pitchFamily="18" charset="0"/>
              </a:rPr>
              <a:t>Designed by modernist </a:t>
            </a:r>
            <a:r>
              <a:rPr lang="en-US" sz="3200" b="1" dirty="0" smtClean="0">
                <a:latin typeface="Constantia" pitchFamily="18" charset="0"/>
                <a:cs typeface="Times New Roman" pitchFamily="18" charset="0"/>
              </a:rPr>
              <a:t>Finnish </a:t>
            </a:r>
            <a:r>
              <a:rPr lang="en-US" sz="3200" b="1" dirty="0">
                <a:latin typeface="Constantia" pitchFamily="18" charset="0"/>
                <a:cs typeface="Times New Roman" pitchFamily="18" charset="0"/>
              </a:rPr>
              <a:t>architect  </a:t>
            </a:r>
            <a:r>
              <a:rPr lang="en-US" sz="3200" b="1" dirty="0" err="1">
                <a:latin typeface="Constantia" pitchFamily="18" charset="0"/>
                <a:cs typeface="Times New Roman" pitchFamily="18" charset="0"/>
              </a:rPr>
              <a:t>Alvar</a:t>
            </a:r>
            <a:r>
              <a:rPr lang="en-US" sz="32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Constantia" pitchFamily="18" charset="0"/>
                <a:cs typeface="Times New Roman" pitchFamily="18" charset="0"/>
              </a:rPr>
              <a:t>Aalto</a:t>
            </a:r>
            <a:br>
              <a:rPr lang="en-US" sz="3200" b="1" dirty="0" smtClean="0">
                <a:latin typeface="Constantia" pitchFamily="18" charset="0"/>
                <a:cs typeface="Times New Roman" pitchFamily="18" charset="0"/>
              </a:rPr>
            </a:br>
            <a:endParaRPr lang="en-US" sz="3200" b="1" dirty="0">
              <a:latin typeface="Constantia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5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3200" b="1" dirty="0">
                <a:latin typeface="Constantia" pitchFamily="18" charset="0"/>
                <a:cs typeface="Times New Roman" pitchFamily="18" charset="0"/>
              </a:rPr>
              <a:t>Completed in 1970</a:t>
            </a:r>
          </a:p>
          <a:p>
            <a:pPr marL="914400" lvl="1" indent="-457200">
              <a:lnSpc>
                <a:spcPct val="95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sz="3200" b="1" dirty="0">
              <a:latin typeface="Constantia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5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3200" b="1" dirty="0" smtClean="0">
                <a:latin typeface="Constantia" pitchFamily="18" charset="0"/>
                <a:cs typeface="Times New Roman" pitchFamily="18" charset="0"/>
              </a:rPr>
              <a:t>46,000 </a:t>
            </a:r>
            <a:r>
              <a:rPr lang="en-US" sz="3200" b="1" dirty="0" err="1">
                <a:latin typeface="Constantia" pitchFamily="18" charset="0"/>
                <a:cs typeface="Times New Roman" pitchFamily="18" charset="0"/>
              </a:rPr>
              <a:t>sq</a:t>
            </a:r>
            <a:r>
              <a:rPr lang="en-US" sz="3200" b="1" dirty="0">
                <a:latin typeface="Constantia" pitchFamily="18" charset="0"/>
                <a:cs typeface="Times New Roman" pitchFamily="18" charset="0"/>
              </a:rPr>
              <a:t> ft., three-story </a:t>
            </a:r>
          </a:p>
          <a:p>
            <a:pPr marL="914400" lvl="1" indent="-457200">
              <a:lnSpc>
                <a:spcPct val="95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US" sz="3200" b="1" dirty="0">
              <a:latin typeface="Constantia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5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3200" b="1" dirty="0" smtClean="0">
                <a:latin typeface="Constantia" pitchFamily="18" charset="0"/>
                <a:cs typeface="Times New Roman" pitchFamily="18" charset="0"/>
              </a:rPr>
              <a:t>Collection of over </a:t>
            </a:r>
            <a:r>
              <a:rPr lang="en-US" sz="3200" b="1" dirty="0">
                <a:latin typeface="Constantia" pitchFamily="18" charset="0"/>
                <a:cs typeface="Times New Roman" pitchFamily="18" charset="0"/>
              </a:rPr>
              <a:t>5000 </a:t>
            </a:r>
            <a:r>
              <a:rPr lang="en-US" sz="3200" b="1" dirty="0" smtClean="0">
                <a:latin typeface="Constantia" pitchFamily="18" charset="0"/>
                <a:cs typeface="Times New Roman" pitchFamily="18" charset="0"/>
              </a:rPr>
              <a:t>rare books </a:t>
            </a:r>
            <a:r>
              <a:rPr lang="en-US" sz="3200" b="1" dirty="0">
                <a:latin typeface="Constantia" pitchFamily="18" charset="0"/>
                <a:cs typeface="Times New Roman" pitchFamily="18" charset="0"/>
              </a:rPr>
              <a:t>and antiquities </a:t>
            </a:r>
            <a:r>
              <a:rPr lang="en-US" sz="3200" b="1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Constantia" pitchFamily="18" charset="0"/>
                <a:cs typeface="Times New Roman" pitchFamily="18" charset="0"/>
              </a:rPr>
            </a:br>
            <a:endParaRPr lang="en-US" sz="3200" b="1" dirty="0" smtClean="0">
              <a:latin typeface="Constantia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5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sz="3200" b="1" dirty="0" smtClean="0">
                <a:latin typeface="Constantia" pitchFamily="18" charset="0"/>
                <a:cs typeface="Times New Roman" pitchFamily="18" charset="0"/>
              </a:rPr>
              <a:t>Under-performing HVAC system</a:t>
            </a:r>
            <a:endParaRPr lang="en-US" sz="3200" b="1" dirty="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0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Mission Statement</a:t>
            </a:r>
            <a:endParaRPr lang="en-US" sz="6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Model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an efficient HVAC system for the Mt Angel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Library </a:t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</a:br>
            <a:endParaRPr lang="en-US" sz="2800" dirty="0" smtClean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Maintain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a desired temperature and humidity for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thermal comfort</a:t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</a:br>
            <a:endParaRPr lang="en-US" sz="2800" dirty="0" smtClean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Ensure the 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safe storage of the valuable collection of books in the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library</a:t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</a:br>
            <a:endParaRPr lang="en-US" sz="2800" dirty="0" smtClean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Utilize computer-aided simulations </a:t>
            </a:r>
            <a:endParaRPr lang="en-US" sz="2800" dirty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Calibrate the model using onsite measurements </a:t>
            </a:r>
            <a:endParaRPr lang="en-US" sz="2800" dirty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Project Plan</a:t>
            </a:r>
            <a:endParaRPr lang="en-US" sz="6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756" y="1353810"/>
            <a:ext cx="41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Brainstorm &amp; Research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031" y="1353810"/>
            <a:ext cx="251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tantia" pitchFamily="18" charset="0"/>
              </a:rPr>
              <a:t>Data collection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2721114"/>
            <a:ext cx="2341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Model Design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757" y="3733800"/>
            <a:ext cx="5927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Calculate </a:t>
            </a:r>
            <a:r>
              <a:rPr lang="en-US" sz="2800" dirty="0">
                <a:latin typeface="Constantia" pitchFamily="18" charset="0"/>
              </a:rPr>
              <a:t>Heating and Cooling Loads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4800600"/>
            <a:ext cx="307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Model Refinement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757" y="4800600"/>
            <a:ext cx="348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tantia" pitchFamily="18" charset="0"/>
              </a:rPr>
              <a:t>Component selection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0263" y="6004530"/>
            <a:ext cx="3083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Recommendations</a:t>
            </a:r>
            <a:endParaRPr lang="en-US" sz="2800" dirty="0">
              <a:latin typeface="Constantia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781873" y="1615420"/>
            <a:ext cx="78072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113095" y="2599595"/>
            <a:ext cx="0" cy="789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28800" y="2982724"/>
            <a:ext cx="1905000" cy="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828800" y="2994580"/>
            <a:ext cx="0" cy="66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34200" y="40386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543800" y="4038600"/>
            <a:ext cx="0" cy="652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495800" y="51054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676400" y="5410200"/>
            <a:ext cx="0" cy="855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676400" y="6266140"/>
            <a:ext cx="1087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508080" y="2057400"/>
            <a:ext cx="0" cy="925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90" y="1371601"/>
            <a:ext cx="6536458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Model Peak Loads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Model Validation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24"/>
            <a:ext cx="8300358" cy="498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2834</TotalTime>
  <Words>245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Mylar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Noonti</dc:creator>
  <cp:lastModifiedBy>Owner</cp:lastModifiedBy>
  <cp:revision>86</cp:revision>
  <dcterms:created xsi:type="dcterms:W3CDTF">2012-03-03T04:31:59Z</dcterms:created>
  <dcterms:modified xsi:type="dcterms:W3CDTF">2012-06-06T03:40:05Z</dcterms:modified>
</cp:coreProperties>
</file>