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avi" ContentType="video/avi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25"/>
  </p:notesMasterIdLst>
  <p:sldIdLst>
    <p:sldId id="271" r:id="rId2"/>
    <p:sldId id="272" r:id="rId3"/>
    <p:sldId id="268" r:id="rId4"/>
    <p:sldId id="269" r:id="rId5"/>
    <p:sldId id="273" r:id="rId6"/>
    <p:sldId id="274" r:id="rId7"/>
    <p:sldId id="279" r:id="rId8"/>
    <p:sldId id="275" r:id="rId9"/>
    <p:sldId id="276" r:id="rId10"/>
    <p:sldId id="278" r:id="rId11"/>
    <p:sldId id="260" r:id="rId12"/>
    <p:sldId id="281" r:id="rId13"/>
    <p:sldId id="280" r:id="rId14"/>
    <p:sldId id="286" r:id="rId15"/>
    <p:sldId id="288" r:id="rId16"/>
    <p:sldId id="282" r:id="rId17"/>
    <p:sldId id="289" r:id="rId18"/>
    <p:sldId id="290" r:id="rId19"/>
    <p:sldId id="291" r:id="rId20"/>
    <p:sldId id="292" r:id="rId21"/>
    <p:sldId id="283" r:id="rId22"/>
    <p:sldId id="287" r:id="rId23"/>
    <p:sldId id="262" r:id="rId24"/>
  </p:sldIdLst>
  <p:sldSz cx="9144000" cy="6858000" type="screen4x3"/>
  <p:notesSz cx="6858000" cy="9144000"/>
  <p:embeddedFontLst>
    <p:embeddedFont>
      <p:font typeface="Calibri" pitchFamily="34" charset="0"/>
      <p:regular r:id="rId26"/>
      <p:bold r:id="rId27"/>
      <p:italic r:id="rId28"/>
      <p:boldItalic r:id="rId29"/>
    </p:embeddedFont>
    <p:embeddedFont>
      <p:font typeface="Wingdings 2" pitchFamily="18" charset="2"/>
      <p:regular r:id="rId30"/>
    </p:embeddedFont>
    <p:embeddedFont>
      <p:font typeface="Constantia" pitchFamily="18" charset="0"/>
      <p:regular r:id="rId31"/>
      <p:bold r:id="rId32"/>
      <p:italic r:id="rId33"/>
      <p:boldItalic r:id="rId34"/>
    </p:embeddedFont>
    <p:embeddedFont>
      <p:font typeface="Georgia" pitchFamily="18" charset="0"/>
      <p:regular r:id="rId35"/>
      <p:bold r:id="rId36"/>
      <p:italic r:id="rId37"/>
      <p:boldItalic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86146" autoAdjust="0"/>
  </p:normalViewPr>
  <p:slideViewPr>
    <p:cSldViewPr>
      <p:cViewPr>
        <p:scale>
          <a:sx n="70" d="100"/>
          <a:sy n="70" d="100"/>
        </p:scale>
        <p:origin x="-10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4B607-AB21-4BFC-BA72-1C90471DECD1}" type="datetimeFigureOut">
              <a:rPr lang="en-US" smtClean="0"/>
              <a:pPr/>
              <a:t>6/6/2012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3AC9C-1423-4FE3-AFFA-6DE0244133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195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baseline="0" dirty="0" smtClean="0"/>
              <a:t>Justin: Mission statement 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baseline="0" dirty="0" smtClean="0"/>
              <a:t>Garrett: Requirement/ solid work simulation/ conclusion</a:t>
            </a:r>
          </a:p>
          <a:p>
            <a:pPr marL="171450" indent="-171450">
              <a:buFontTx/>
              <a:buChar char="-"/>
            </a:pPr>
            <a:r>
              <a:rPr lang="en-US" baseline="0" dirty="0" smtClean="0"/>
              <a:t>Richard: Chassis design</a:t>
            </a:r>
          </a:p>
          <a:p>
            <a:pPr marL="171450" indent="-171450">
              <a:buFontTx/>
              <a:buChar char="-"/>
            </a:pPr>
            <a:r>
              <a:rPr lang="en-US" baseline="0" dirty="0" smtClean="0"/>
              <a:t>Nolan: Tablet Holder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baseline="0" dirty="0" smtClean="0"/>
              <a:t>Kevin: Charging station</a:t>
            </a:r>
            <a:endParaRPr lang="en-US" dirty="0" smtClean="0"/>
          </a:p>
          <a:p>
            <a:pPr marL="171450" indent="-171450">
              <a:buFontTx/>
              <a:buChar char="-"/>
            </a:pPr>
            <a:r>
              <a:rPr lang="en-US" baseline="0" dirty="0" smtClean="0"/>
              <a:t>Hung: Evaluation/ evaluation video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3AC9C-1423-4FE3-AFFA-6DE0244133FE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42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3AC9C-1423-4FE3-AFFA-6DE0244133F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247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52400"/>
            <a:ext cx="8229600" cy="9144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43000"/>
            <a:ext cx="8229600" cy="4389120"/>
          </a:xfrm>
        </p:spPr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63780AF-0F0C-40F6-B165-C477216A0C8C}" type="datetimeFigureOut">
              <a:rPr lang="en-US" smtClean="0"/>
              <a:pPr/>
              <a:t>6/6/2012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B57597-FDA2-44DA-8E72-7F30BAF1D21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  <p:pic>
        <p:nvPicPr>
          <p:cNvPr id="16" name="Picture 7" descr="C:\Users\owner\Desktop\VMS\powerpoint\PSULOGO.png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2400" y="6248400"/>
            <a:ext cx="2209800" cy="441185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2296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dirty="0" smtClean="0">
                <a:effectLst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en-US" sz="5400" dirty="0" smtClean="0">
                <a:effectLst>
                  <a:reflection blurRad="6350" stA="55000" endA="300" endPos="45500" dir="5400000" sy="-100000" algn="bl" rotWithShape="0"/>
                </a:effectLst>
              </a:rPr>
            </a:br>
            <a:r>
              <a:rPr lang="en-US" sz="4000" dirty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Intel</a:t>
            </a:r>
            <a:r>
              <a:rPr lang="en-US" sz="4000" baseline="50000" dirty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® </a:t>
            </a:r>
            <a:r>
              <a:rPr lang="en-US" sz="4000" dirty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Robotic Tablet </a:t>
            </a:r>
            <a:r>
              <a:rPr lang="en-US" sz="40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Charger</a:t>
            </a:r>
            <a:endParaRPr lang="en-US" sz="40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4389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3600" b="1" dirty="0" smtClean="0"/>
              <a:t>Presenters</a:t>
            </a:r>
          </a:p>
          <a:p>
            <a:r>
              <a:rPr lang="en-US" sz="2400" dirty="0"/>
              <a:t>Garrett </a:t>
            </a:r>
            <a:r>
              <a:rPr lang="en-US" sz="2400" dirty="0" smtClean="0"/>
              <a:t>Pauwels</a:t>
            </a:r>
            <a:endParaRPr lang="en-US" sz="3600" b="1" dirty="0" smtClean="0"/>
          </a:p>
          <a:p>
            <a:r>
              <a:rPr lang="en-US" dirty="0" smtClean="0"/>
              <a:t>Nolan </a:t>
            </a:r>
            <a:r>
              <a:rPr lang="en-US" dirty="0"/>
              <a:t>Igarashi</a:t>
            </a:r>
          </a:p>
          <a:p>
            <a:r>
              <a:rPr lang="en-US" dirty="0"/>
              <a:t>Richard Mullenburg</a:t>
            </a:r>
          </a:p>
          <a:p>
            <a:r>
              <a:rPr lang="en-US" dirty="0" smtClean="0"/>
              <a:t>Justin Carey</a:t>
            </a:r>
          </a:p>
          <a:p>
            <a:r>
              <a:rPr lang="en-US" dirty="0"/>
              <a:t>Hung Nguyen</a:t>
            </a:r>
          </a:p>
          <a:p>
            <a:r>
              <a:rPr lang="en-US" dirty="0"/>
              <a:t>Kevin Hughes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3600" b="1" dirty="0"/>
              <a:t>PSU Faculty Advisor</a:t>
            </a:r>
          </a:p>
          <a:p>
            <a:r>
              <a:rPr lang="en-US" dirty="0"/>
              <a:t>David Turcic, PhD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3600" b="1" dirty="0"/>
              <a:t>Intel Industry Advisor</a:t>
            </a:r>
          </a:p>
          <a:p>
            <a:r>
              <a:rPr lang="en-US" dirty="0"/>
              <a:t>Douglas Heymann, PhD</a:t>
            </a:r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8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13" y="1447800"/>
            <a:ext cx="8229600" cy="411480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Mission </a:t>
            </a:r>
            <a:r>
              <a:rPr lang="en-US" sz="2800" dirty="0"/>
              <a:t>s</a:t>
            </a:r>
            <a:r>
              <a:rPr lang="en-US" sz="2800" dirty="0" smtClean="0"/>
              <a:t>tatement</a:t>
            </a:r>
            <a:endParaRPr lang="en-US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Requirements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Final design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Evaluations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Questions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2400" dirty="0"/>
          </a:p>
          <a:p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9600" y="914400"/>
            <a:ext cx="8229600" cy="618935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Outline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082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60960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Mission Statement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752600"/>
            <a:ext cx="8229600" cy="4008120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 smtClean="0"/>
              <a:t>Design </a:t>
            </a:r>
            <a:r>
              <a:rPr lang="en-US" sz="2800" dirty="0"/>
              <a:t>and prototype a robotic device </a:t>
            </a:r>
            <a:r>
              <a:rPr lang="en-US" sz="2800" dirty="0" smtClean="0"/>
              <a:t>that will intercept and </a:t>
            </a:r>
            <a:r>
              <a:rPr lang="en-US" sz="2800" dirty="0"/>
              <a:t>transport a low energy tablet to </a:t>
            </a:r>
            <a:r>
              <a:rPr lang="en-US" sz="2800" dirty="0" smtClean="0"/>
              <a:t>a charging station.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0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60960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Product Design Specification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229600" cy="4389120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Traveling </a:t>
            </a:r>
            <a:r>
              <a:rPr lang="en-US" dirty="0"/>
              <a:t>over hard surfaces and carpet.</a:t>
            </a:r>
          </a:p>
          <a:p>
            <a:r>
              <a:rPr lang="en-US" dirty="0"/>
              <a:t>Ability to turn up to 180°</a:t>
            </a:r>
          </a:p>
          <a:p>
            <a:r>
              <a:rPr lang="en-US" dirty="0"/>
              <a:t>Wirelessly travel up to 40 </a:t>
            </a:r>
            <a:r>
              <a:rPr lang="en-US" dirty="0" err="1"/>
              <a:t>ft</a:t>
            </a:r>
            <a:endParaRPr lang="en-US" dirty="0"/>
          </a:p>
          <a:p>
            <a:r>
              <a:rPr lang="en-US" dirty="0"/>
              <a:t>Easy to </a:t>
            </a:r>
            <a:r>
              <a:rPr lang="en-US" dirty="0" smtClean="0"/>
              <a:t>maintain</a:t>
            </a:r>
          </a:p>
          <a:p>
            <a:pPr lvl="0"/>
            <a:r>
              <a:rPr lang="en-US" dirty="0"/>
              <a:t>Easy to interface the tablet to the </a:t>
            </a:r>
            <a:r>
              <a:rPr lang="en-US" dirty="0" smtClean="0"/>
              <a:t>robot</a:t>
            </a:r>
          </a:p>
          <a:p>
            <a:r>
              <a:rPr lang="en-US" dirty="0" smtClean="0"/>
              <a:t>Charge </a:t>
            </a:r>
            <a:r>
              <a:rPr lang="en-US" dirty="0"/>
              <a:t>the tablet when docked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03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Previous Chassis Design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524000"/>
            <a:ext cx="3886200" cy="4389120"/>
          </a:xfrm>
        </p:spPr>
        <p:txBody>
          <a:bodyPr/>
          <a:lstStyle/>
          <a:p>
            <a:pPr lvl="1"/>
            <a:r>
              <a:rPr lang="en-US" dirty="0" smtClean="0"/>
              <a:t>Benefits:</a:t>
            </a:r>
          </a:p>
          <a:p>
            <a:pPr lvl="2"/>
            <a:r>
              <a:rPr lang="en-US" dirty="0" smtClean="0"/>
              <a:t>Tight turning radius</a:t>
            </a:r>
          </a:p>
          <a:p>
            <a:pPr lvl="2"/>
            <a:r>
              <a:rPr lang="en-US" dirty="0" smtClean="0"/>
              <a:t>Fewer parts</a:t>
            </a:r>
          </a:p>
          <a:p>
            <a:pPr lvl="2"/>
            <a:r>
              <a:rPr lang="en-US" dirty="0" smtClean="0"/>
              <a:t>Light weight</a:t>
            </a:r>
          </a:p>
          <a:p>
            <a:pPr lvl="1"/>
            <a:r>
              <a:rPr lang="en-US" dirty="0" smtClean="0"/>
              <a:t>Issues:</a:t>
            </a:r>
          </a:p>
          <a:p>
            <a:pPr lvl="2"/>
            <a:r>
              <a:rPr lang="en-US" dirty="0" smtClean="0"/>
              <a:t>Unstable</a:t>
            </a:r>
          </a:p>
          <a:p>
            <a:pPr lvl="2"/>
            <a:r>
              <a:rPr lang="en-US" dirty="0" smtClean="0"/>
              <a:t>Higher manufacturing</a:t>
            </a:r>
            <a:r>
              <a:rPr lang="en-US" dirty="0"/>
              <a:t> </a:t>
            </a:r>
            <a:r>
              <a:rPr lang="en-US" dirty="0" smtClean="0"/>
              <a:t>cost</a:t>
            </a:r>
          </a:p>
          <a:p>
            <a:pPr marL="667512" lvl="2" indent="0">
              <a:buNone/>
            </a:pPr>
            <a:endParaRPr lang="en-US" dirty="0" smtClean="0"/>
          </a:p>
          <a:p>
            <a:pPr lvl="2"/>
            <a:endParaRPr lang="en-US" dirty="0" smtClean="0"/>
          </a:p>
          <a:p>
            <a:pPr lvl="2"/>
            <a:endParaRPr lang="en-US" dirty="0"/>
          </a:p>
          <a:p>
            <a:pPr marL="667512" lvl="2" indent="0">
              <a:buNone/>
            </a:pPr>
            <a:endParaRPr lang="en-US" dirty="0" smtClean="0"/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76400"/>
            <a:ext cx="3872316" cy="1752600"/>
          </a:xfrm>
          <a:prstGeom prst="rect">
            <a:avLst/>
          </a:prstGeom>
          <a:noFill/>
          <a:extLst/>
        </p:spPr>
      </p:pic>
      <p:pic>
        <p:nvPicPr>
          <p:cNvPr id="7" name="Picture 2" descr="C:\Users\Kevin\Desktop\New folder (2)\Chassis 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3429000"/>
            <a:ext cx="3872316" cy="2313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679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Final Chassis Design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76400"/>
            <a:ext cx="3733800" cy="449580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Benefits:</a:t>
            </a:r>
          </a:p>
          <a:p>
            <a:pPr lvl="1"/>
            <a:r>
              <a:rPr lang="en-US" dirty="0" smtClean="0"/>
              <a:t>Stable</a:t>
            </a:r>
          </a:p>
          <a:p>
            <a:pPr lvl="1"/>
            <a:r>
              <a:rPr lang="en-US" dirty="0" smtClean="0"/>
              <a:t>Less material </a:t>
            </a:r>
            <a:r>
              <a:rPr lang="en-US" dirty="0"/>
              <a:t>r</a:t>
            </a:r>
            <a:r>
              <a:rPr lang="en-US" dirty="0" smtClean="0"/>
              <a:t>equired</a:t>
            </a:r>
          </a:p>
          <a:p>
            <a:pPr lvl="1"/>
            <a:r>
              <a:rPr lang="en-US" dirty="0" smtClean="0"/>
              <a:t>Lightweight</a:t>
            </a:r>
          </a:p>
          <a:p>
            <a:pPr lvl="1"/>
            <a:r>
              <a:rPr lang="en-US" dirty="0" smtClean="0"/>
              <a:t>Tighter turning radius</a:t>
            </a:r>
          </a:p>
          <a:p>
            <a:r>
              <a:rPr lang="en-US" dirty="0" smtClean="0"/>
              <a:t>Issues:</a:t>
            </a:r>
          </a:p>
          <a:p>
            <a:pPr lvl="1"/>
            <a:r>
              <a:rPr lang="en-US" dirty="0" smtClean="0"/>
              <a:t>Additional parts required</a:t>
            </a:r>
          </a:p>
          <a:p>
            <a:r>
              <a:rPr lang="en-US" dirty="0" smtClean="0"/>
              <a:t>Material:</a:t>
            </a:r>
          </a:p>
          <a:p>
            <a:pPr lvl="1"/>
            <a:r>
              <a:rPr lang="en-US" dirty="0" smtClean="0"/>
              <a:t>Low carbon steel</a:t>
            </a:r>
          </a:p>
          <a:p>
            <a:endParaRPr lang="en-US" dirty="0" smtClean="0"/>
          </a:p>
          <a:p>
            <a:pPr lvl="1"/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362200"/>
            <a:ext cx="4071298" cy="241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66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68661"/>
            <a:ext cx="8229600" cy="914400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Chassis Layout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75" y="1171575"/>
            <a:ext cx="5581650" cy="451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43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81000"/>
            <a:ext cx="8229600" cy="914400"/>
          </a:xfrm>
        </p:spPr>
        <p:txBody>
          <a:bodyPr/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Previous Tablet Holder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63040"/>
            <a:ext cx="4267200" cy="3931920"/>
          </a:xfrm>
        </p:spPr>
        <p:txBody>
          <a:bodyPr/>
          <a:lstStyle/>
          <a:p>
            <a:r>
              <a:rPr lang="en-US" dirty="0" smtClean="0"/>
              <a:t>Benefits:</a:t>
            </a:r>
          </a:p>
          <a:p>
            <a:pPr lvl="1"/>
            <a:r>
              <a:rPr lang="en-US" dirty="0" smtClean="0"/>
              <a:t>No moving components.</a:t>
            </a:r>
            <a:endParaRPr lang="en-US" sz="3800" dirty="0" smtClean="0"/>
          </a:p>
          <a:p>
            <a:pPr lvl="1"/>
            <a:r>
              <a:rPr lang="en-US" dirty="0" smtClean="0"/>
              <a:t>Strong </a:t>
            </a:r>
            <a:r>
              <a:rPr lang="en-US" dirty="0"/>
              <a:t>one- piece </a:t>
            </a:r>
            <a:r>
              <a:rPr lang="en-US" dirty="0" smtClean="0"/>
              <a:t>design.</a:t>
            </a:r>
          </a:p>
          <a:p>
            <a:pPr marL="484632" indent="-457200"/>
            <a:r>
              <a:rPr lang="en-US" dirty="0" smtClean="0"/>
              <a:t>Issues:</a:t>
            </a:r>
          </a:p>
          <a:p>
            <a:pPr lvl="1"/>
            <a:r>
              <a:rPr lang="en-US" dirty="0" smtClean="0"/>
              <a:t>Hard to manufacture</a:t>
            </a:r>
          </a:p>
          <a:p>
            <a:pPr lvl="1"/>
            <a:r>
              <a:rPr lang="en-US" dirty="0"/>
              <a:t>Weight</a:t>
            </a:r>
            <a:endParaRPr lang="en-US" sz="3800" dirty="0"/>
          </a:p>
          <a:p>
            <a:pPr lvl="1"/>
            <a:r>
              <a:rPr lang="en-US" dirty="0"/>
              <a:t>Lack of adjustability</a:t>
            </a:r>
            <a:endParaRPr lang="en-US" sz="3800" dirty="0"/>
          </a:p>
          <a:p>
            <a:pPr lvl="1"/>
            <a:endParaRPr lang="en-US" dirty="0" smtClean="0"/>
          </a:p>
          <a:p>
            <a:pPr lvl="1">
              <a:buNone/>
            </a:pPr>
            <a:endParaRPr lang="en-US" dirty="0" smtClean="0"/>
          </a:p>
          <a:p>
            <a:pPr lvl="1"/>
            <a:endParaRPr lang="en-US" dirty="0"/>
          </a:p>
        </p:txBody>
      </p:sp>
      <p:pic>
        <p:nvPicPr>
          <p:cNvPr id="4" name="Picture 3" descr="C:\Users\Kevin\Desktop\New folder (2)\holder a.JPG"/>
          <p:cNvPicPr>
            <a:picLocks noChangeAspect="1" noChangeArrowheads="1"/>
          </p:cNvPicPr>
          <p:nvPr/>
        </p:nvPicPr>
        <p:blipFill rotWithShape="1">
          <a:blip r:embed="rId2" cstate="print"/>
          <a:srcRect l="29510" t="9545" r="24216" b="14985"/>
          <a:stretch/>
        </p:blipFill>
        <p:spPr bwMode="auto">
          <a:xfrm>
            <a:off x="5410200" y="1905000"/>
            <a:ext cx="3127513" cy="304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5304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Final Tablet Design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447800"/>
            <a:ext cx="4114800" cy="408432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Benefits:</a:t>
            </a:r>
          </a:p>
          <a:p>
            <a:pPr lvl="1"/>
            <a:r>
              <a:rPr lang="en-US" dirty="0" smtClean="0"/>
              <a:t>Cheaper to manufacture</a:t>
            </a:r>
          </a:p>
          <a:p>
            <a:pPr lvl="1"/>
            <a:r>
              <a:rPr lang="en-US" dirty="0"/>
              <a:t>Less time to manufacture</a:t>
            </a:r>
          </a:p>
          <a:p>
            <a:pPr lvl="1"/>
            <a:r>
              <a:rPr lang="en-US" dirty="0" smtClean="0"/>
              <a:t>Less material needed</a:t>
            </a:r>
          </a:p>
          <a:p>
            <a:pPr lvl="1"/>
            <a:r>
              <a:rPr lang="en-US" dirty="0" smtClean="0"/>
              <a:t>Lightweight</a:t>
            </a:r>
          </a:p>
          <a:p>
            <a:r>
              <a:rPr lang="en-US" dirty="0" smtClean="0"/>
              <a:t>Issues:</a:t>
            </a:r>
          </a:p>
          <a:p>
            <a:pPr lvl="1"/>
            <a:r>
              <a:rPr lang="en-US" dirty="0" smtClean="0"/>
              <a:t>More parts</a:t>
            </a:r>
          </a:p>
          <a:p>
            <a:pPr lvl="1"/>
            <a:r>
              <a:rPr lang="en-US" dirty="0" smtClean="0"/>
              <a:t>Not as ridged</a:t>
            </a:r>
          </a:p>
          <a:p>
            <a:r>
              <a:rPr lang="en-US" dirty="0" smtClean="0"/>
              <a:t>Material:</a:t>
            </a:r>
          </a:p>
          <a:p>
            <a:pPr lvl="1"/>
            <a:r>
              <a:rPr lang="en-US" dirty="0" smtClean="0"/>
              <a:t>PC</a:t>
            </a:r>
          </a:p>
          <a:p>
            <a:pPr lvl="1"/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371599"/>
            <a:ext cx="3724275" cy="4157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176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14400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Previous Docking Station Design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3505200" cy="438912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Benefits:</a:t>
            </a:r>
          </a:p>
          <a:p>
            <a:pPr lvl="1"/>
            <a:r>
              <a:rPr lang="en-US" dirty="0"/>
              <a:t>Less material </a:t>
            </a:r>
            <a:r>
              <a:rPr lang="en-US" dirty="0" smtClean="0"/>
              <a:t>required</a:t>
            </a:r>
            <a:r>
              <a:rPr lang="en-US" dirty="0"/>
              <a:t>.</a:t>
            </a:r>
            <a:endParaRPr lang="en-US" sz="3800" dirty="0"/>
          </a:p>
          <a:p>
            <a:pPr lvl="1"/>
            <a:r>
              <a:rPr lang="en-US" dirty="0"/>
              <a:t>Less resistance with connection</a:t>
            </a:r>
            <a:endParaRPr lang="en-US" sz="3800" dirty="0"/>
          </a:p>
          <a:p>
            <a:pPr lvl="1"/>
            <a:r>
              <a:rPr lang="en-US" dirty="0"/>
              <a:t>More rigid</a:t>
            </a:r>
          </a:p>
          <a:p>
            <a:r>
              <a:rPr lang="en-US" dirty="0" smtClean="0"/>
              <a:t>Issues:</a:t>
            </a:r>
          </a:p>
          <a:p>
            <a:pPr lvl="1"/>
            <a:r>
              <a:rPr lang="en-US" dirty="0"/>
              <a:t>Complex design</a:t>
            </a:r>
            <a:endParaRPr lang="en-US" sz="3800" dirty="0"/>
          </a:p>
          <a:p>
            <a:pPr lvl="1"/>
            <a:r>
              <a:rPr lang="en-US" dirty="0"/>
              <a:t>More time required to manufacture</a:t>
            </a:r>
            <a:endParaRPr lang="en-US" sz="3800" dirty="0"/>
          </a:p>
          <a:p>
            <a:pPr lvl="1"/>
            <a:r>
              <a:rPr lang="en-US" dirty="0"/>
              <a:t>Sharp edges</a:t>
            </a:r>
            <a:endParaRPr lang="en-US" dirty="0" smtClean="0"/>
          </a:p>
          <a:p>
            <a:pPr lvl="1"/>
            <a:endParaRPr lang="en-US" dirty="0"/>
          </a:p>
        </p:txBody>
      </p:sp>
      <p:pic>
        <p:nvPicPr>
          <p:cNvPr id="10" name="Picture 9"/>
          <p:cNvPicPr>
            <a:picLocks noGrp="1" noChangeAspect="1" noChangeArrowheads="1"/>
          </p:cNvPicPr>
          <p:nvPr/>
        </p:nvPicPr>
        <p:blipFill>
          <a:blip r:embed="rId2" cstate="print"/>
          <a:srcRect l="51852" t="34855" r="10185" b="23381"/>
          <a:stretch>
            <a:fillRect/>
          </a:stretch>
        </p:blipFill>
        <p:spPr bwMode="auto">
          <a:xfrm>
            <a:off x="3886200" y="2895600"/>
            <a:ext cx="5076826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914400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Final Design Of Docking Station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76400"/>
            <a:ext cx="3810000" cy="38557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Benefits:</a:t>
            </a:r>
          </a:p>
          <a:p>
            <a:pPr lvl="0"/>
            <a:r>
              <a:rPr lang="en-US" dirty="0"/>
              <a:t>Simplistic design</a:t>
            </a:r>
          </a:p>
          <a:p>
            <a:r>
              <a:rPr lang="en-US" dirty="0"/>
              <a:t>Self-centering </a:t>
            </a:r>
            <a:r>
              <a:rPr lang="en-US" dirty="0" smtClean="0"/>
              <a:t>platform</a:t>
            </a:r>
          </a:p>
          <a:p>
            <a:r>
              <a:rPr lang="en-US" dirty="0" smtClean="0"/>
              <a:t>Less resistance with connection.</a:t>
            </a:r>
          </a:p>
          <a:p>
            <a:pPr marL="0" indent="0">
              <a:buNone/>
            </a:pPr>
            <a:r>
              <a:rPr lang="en-US" dirty="0" smtClean="0"/>
              <a:t>Issues:</a:t>
            </a:r>
          </a:p>
          <a:p>
            <a:pPr lvl="0"/>
            <a:r>
              <a:rPr lang="en-US" dirty="0"/>
              <a:t>Complex design</a:t>
            </a:r>
          </a:p>
          <a:p>
            <a:pPr lvl="0"/>
            <a:r>
              <a:rPr lang="en-US" dirty="0"/>
              <a:t>More time required to </a:t>
            </a:r>
            <a:r>
              <a:rPr lang="en-US" dirty="0" smtClean="0"/>
              <a:t>manufacture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53000" y="6172200"/>
            <a:ext cx="2362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Charging Station Concept</a:t>
            </a:r>
            <a:endParaRPr lang="en-US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594" y="2667000"/>
            <a:ext cx="474345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143000"/>
            <a:ext cx="5105400" cy="4688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344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352550"/>
            <a:ext cx="5943600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549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024" y="1828800"/>
            <a:ext cx="3282603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24" y="1828800"/>
            <a:ext cx="1984024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424" y="1828800"/>
            <a:ext cx="3068829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713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81000"/>
            <a:ext cx="8229600" cy="914400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Simulation Of </a:t>
            </a:r>
            <a:r>
              <a:rPr lang="en-US" sz="3600" dirty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D</a:t>
            </a:r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ocking </a:t>
            </a:r>
            <a:r>
              <a:rPr lang="en-US" sz="3600" dirty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P</a:t>
            </a:r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rocess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pic>
        <p:nvPicPr>
          <p:cNvPr id="5" name="MOTION_VIDEO1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3400" y="1524000"/>
            <a:ext cx="8229600" cy="3665538"/>
          </a:xfrm>
        </p:spPr>
      </p:pic>
    </p:spTree>
    <p:extLst>
      <p:ext uri="{BB962C8B-B14F-4D97-AF65-F5344CB8AC3E}">
        <p14:creationId xmlns:p14="http://schemas.microsoft.com/office/powerpoint/2010/main" val="96784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Design Evaluation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685800"/>
          </a:xfrm>
        </p:spPr>
        <p:txBody>
          <a:bodyPr/>
          <a:lstStyle/>
          <a:p>
            <a:r>
              <a:rPr lang="en-US" dirty="0" smtClean="0"/>
              <a:t>Evaluation for Function and Performance</a:t>
            </a:r>
            <a:endParaRPr lang="en-US" dirty="0"/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1766063"/>
              </p:ext>
            </p:extLst>
          </p:nvPr>
        </p:nvGraphicFramePr>
        <p:xfrm>
          <a:off x="1371600" y="2438400"/>
          <a:ext cx="6324600" cy="3276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36512"/>
                <a:gridCol w="1340517"/>
                <a:gridCol w="1247571"/>
              </a:tblGrid>
              <a:tr h="4095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Requirements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Actual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Goal Met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Ability to recharge tablet: 19.0 volts 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19V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Battery voltage &lt; </a:t>
                      </a:r>
                      <a:r>
                        <a:rPr lang="en-US" sz="1400" dirty="0" smtClean="0">
                          <a:effectLst/>
                        </a:rPr>
                        <a:t>14V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7.2V*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Rotation angel: 180 degree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360 degree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Distance travel: 40 feet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52 feet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Travel over hardwood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Travel over carpet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Travel over tile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-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981200" y="5706196"/>
            <a:ext cx="5399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*increase 7.2v to 12v will increase robot speed/torque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07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Design Evaluation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685800"/>
          </a:xfrm>
        </p:spPr>
        <p:txBody>
          <a:bodyPr/>
          <a:lstStyle/>
          <a:p>
            <a:r>
              <a:rPr lang="en-US" dirty="0" smtClean="0"/>
              <a:t>Evaluation for Safety and Ergonomics:</a:t>
            </a:r>
            <a:endParaRPr lang="en-US" dirty="0"/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23818061"/>
              </p:ext>
            </p:extLst>
          </p:nvPr>
        </p:nvGraphicFramePr>
        <p:xfrm>
          <a:off x="1371600" y="2438400"/>
          <a:ext cx="6324600" cy="16383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36512"/>
                <a:gridCol w="1340517"/>
                <a:gridCol w="1247571"/>
              </a:tblGrid>
              <a:tr h="4095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Requirements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Actual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Goal Met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Height &gt; 6.0 inch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16</a:t>
                      </a:r>
                      <a:r>
                        <a:rPr lang="en-US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inch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Avoid</a:t>
                      </a:r>
                      <a:r>
                        <a:rPr lang="en-US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injury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-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95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Avoid</a:t>
                      </a:r>
                      <a:r>
                        <a:rPr lang="en-US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Electrical Hazards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-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371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Design Evaluation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3124200"/>
          </a:xfrm>
        </p:spPr>
        <p:txBody>
          <a:bodyPr/>
          <a:lstStyle/>
          <a:p>
            <a:r>
              <a:rPr lang="en-US" dirty="0" smtClean="0"/>
              <a:t>Evaluation for Reliability:</a:t>
            </a:r>
          </a:p>
          <a:p>
            <a:pPr lvl="1"/>
            <a:r>
              <a:rPr lang="en-US" sz="2000" dirty="0" smtClean="0"/>
              <a:t>Stable charging position.</a:t>
            </a:r>
          </a:p>
          <a:p>
            <a:pPr lvl="1"/>
            <a:r>
              <a:rPr lang="en-US" sz="2000" dirty="0" smtClean="0"/>
              <a:t>Different designs for Tablet Charger and Battery Charger.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8407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Design Evaluation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3124200"/>
          </a:xfrm>
        </p:spPr>
        <p:txBody>
          <a:bodyPr/>
          <a:lstStyle/>
          <a:p>
            <a:r>
              <a:rPr lang="en-US" dirty="0" smtClean="0"/>
              <a:t>Evaluation for Material and Mobility:</a:t>
            </a:r>
          </a:p>
          <a:p>
            <a:pPr lvl="1"/>
            <a:r>
              <a:rPr lang="en-US" sz="2000" dirty="0" smtClean="0"/>
              <a:t>The dimension of the robot is 9x9x11 inch </a:t>
            </a:r>
          </a:p>
          <a:p>
            <a:pPr marL="667512" lvl="2" indent="0">
              <a:buNone/>
            </a:pPr>
            <a:r>
              <a:rPr lang="en-US" sz="1700" dirty="0" smtClean="0">
                <a:sym typeface="Wingdings" pitchFamily="2" charset="2"/>
              </a:rPr>
              <a:t> can be observed clearly.</a:t>
            </a:r>
            <a:endParaRPr lang="en-US" sz="1700" dirty="0" smtClean="0"/>
          </a:p>
          <a:p>
            <a:pPr lvl="1"/>
            <a:r>
              <a:rPr lang="en-US" sz="2000" dirty="0" smtClean="0"/>
              <a:t>Total weight is 5 lbs. </a:t>
            </a:r>
          </a:p>
          <a:p>
            <a:pPr marL="667512" lvl="2" indent="0">
              <a:buNone/>
            </a:pPr>
            <a:r>
              <a:rPr lang="en-US" sz="1700" dirty="0" smtClean="0">
                <a:sym typeface="Wingdings" pitchFamily="2" charset="2"/>
              </a:rPr>
              <a:t> resists overturning by the tablet.</a:t>
            </a:r>
          </a:p>
          <a:p>
            <a:pPr lvl="1"/>
            <a:r>
              <a:rPr lang="en-US" sz="2000" dirty="0" smtClean="0"/>
              <a:t>Strong sheet metal body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878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Design Evaluation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3124200"/>
          </a:xfrm>
        </p:spPr>
        <p:txBody>
          <a:bodyPr/>
          <a:lstStyle/>
          <a:p>
            <a:r>
              <a:rPr lang="en-US" dirty="0" smtClean="0"/>
              <a:t>Evaluation for Maintenance:</a:t>
            </a:r>
          </a:p>
          <a:p>
            <a:pPr lvl="1"/>
            <a:r>
              <a:rPr lang="en-US" dirty="0" smtClean="0"/>
              <a:t>Easily accessible screws</a:t>
            </a:r>
          </a:p>
          <a:p>
            <a:pPr lvl="1"/>
            <a:r>
              <a:rPr lang="en-US" dirty="0" smtClean="0"/>
              <a:t>Replaceable parts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Evaluation for Cost and Financial Performance:</a:t>
            </a:r>
          </a:p>
          <a:p>
            <a:pPr lvl="1"/>
            <a:r>
              <a:rPr lang="en-US" dirty="0" smtClean="0"/>
              <a:t>The overall cost is $235, which is under $500 of project budget.</a:t>
            </a:r>
          </a:p>
        </p:txBody>
      </p:sp>
    </p:spTree>
    <p:extLst>
      <p:ext uri="{BB962C8B-B14F-4D97-AF65-F5344CB8AC3E}">
        <p14:creationId xmlns:p14="http://schemas.microsoft.com/office/powerpoint/2010/main" val="258112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Evaluation Of Recharging Capabilities 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pic>
        <p:nvPicPr>
          <p:cNvPr id="4" name="Intel Robotic Charger Demo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0850" y="1143000"/>
            <a:ext cx="5853113" cy="4389438"/>
          </a:xfrm>
        </p:spPr>
      </p:pic>
    </p:spTree>
    <p:extLst>
      <p:ext uri="{BB962C8B-B14F-4D97-AF65-F5344CB8AC3E}">
        <p14:creationId xmlns:p14="http://schemas.microsoft.com/office/powerpoint/2010/main" val="342621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Conclusion</a:t>
            </a:r>
            <a:endParaRPr lang="en-US" sz="36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All major PDS requirements have been met.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Travel 40ft wirelessly and over multi-surfaces.</a:t>
            </a:r>
          </a:p>
          <a:p>
            <a:r>
              <a:rPr lang="en-US" dirty="0" smtClean="0"/>
              <a:t>Rotate 180 degrees.</a:t>
            </a:r>
          </a:p>
          <a:p>
            <a:r>
              <a:rPr lang="en-US" dirty="0" smtClean="0"/>
              <a:t>Charge when dock.</a:t>
            </a:r>
          </a:p>
          <a:p>
            <a:r>
              <a:rPr lang="en-US" dirty="0" smtClean="0"/>
              <a:t>Easy to maintain.</a:t>
            </a:r>
          </a:p>
          <a:p>
            <a:pPr lvl="0"/>
            <a:r>
              <a:rPr lang="en-US" dirty="0"/>
              <a:t>Easy to interface the tablet to the </a:t>
            </a:r>
            <a:r>
              <a:rPr lang="en-US" dirty="0" smtClean="0"/>
              <a:t>robot.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2384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362200"/>
            <a:ext cx="8229600" cy="1447800"/>
          </a:xfrm>
        </p:spPr>
        <p:txBody>
          <a:bodyPr>
            <a:normAutofit/>
          </a:bodyPr>
          <a:lstStyle/>
          <a:p>
            <a:pPr algn="ctr"/>
            <a:r>
              <a:rPr lang="en-US" sz="6000" dirty="0" smtClean="0">
                <a:effectLst>
                  <a:reflection blurRad="6350" stA="55000" endA="300" endPos="45500" dir="5400000" sy="-100000" algn="bl" rotWithShape="0"/>
                </a:effectLst>
                <a:latin typeface="Georgia" pitchFamily="18" charset="0"/>
              </a:rPr>
              <a:t>Questions</a:t>
            </a:r>
            <a:endParaRPr lang="en-US" sz="6000" dirty="0">
              <a:effectLst>
                <a:reflection blurRad="6350" stA="55000" endA="300" endPos="45500" dir="5400000" sy="-100000" algn="bl" rotWithShape="0"/>
              </a:effectLst>
              <a:latin typeface="Georgia" pitchFamily="18" charset="0"/>
            </a:endParaRPr>
          </a:p>
        </p:txBody>
      </p:sp>
      <p:pic>
        <p:nvPicPr>
          <p:cNvPr id="1026" name="Picture 2" descr="C:\Users\Kevin\Desktop\New folder (2)\question 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2600" y="2362200"/>
            <a:ext cx="2743200" cy="2125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883</TotalTime>
  <Words>509</Words>
  <Application>Microsoft Office PowerPoint</Application>
  <PresentationFormat>On-screen Show (4:3)</PresentationFormat>
  <Paragraphs>170</Paragraphs>
  <Slides>23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Wingdings</vt:lpstr>
      <vt:lpstr>Wingdings 2</vt:lpstr>
      <vt:lpstr>Constantia</vt:lpstr>
      <vt:lpstr>Times New Roman</vt:lpstr>
      <vt:lpstr>Georgia</vt:lpstr>
      <vt:lpstr>Flow</vt:lpstr>
      <vt:lpstr> Intel® Robotic Tablet Charger</vt:lpstr>
      <vt:lpstr>Outline</vt:lpstr>
      <vt:lpstr>Mission Statement</vt:lpstr>
      <vt:lpstr>Product Design Specification</vt:lpstr>
      <vt:lpstr>Previous Chassis Design</vt:lpstr>
      <vt:lpstr>Final Chassis Design</vt:lpstr>
      <vt:lpstr>Chassis Layout</vt:lpstr>
      <vt:lpstr>Previous Tablet Holder</vt:lpstr>
      <vt:lpstr>Final Tablet Design</vt:lpstr>
      <vt:lpstr>Previous Docking Station Design</vt:lpstr>
      <vt:lpstr>Final Design Of Docking Station</vt:lpstr>
      <vt:lpstr>PowerPoint Presentation</vt:lpstr>
      <vt:lpstr>PowerPoint Presentation</vt:lpstr>
      <vt:lpstr>PowerPoint Presentation</vt:lpstr>
      <vt:lpstr>Simulation Of Docking Process</vt:lpstr>
      <vt:lpstr>Design Evaluation</vt:lpstr>
      <vt:lpstr>Design Evaluation</vt:lpstr>
      <vt:lpstr>Design Evaluation</vt:lpstr>
      <vt:lpstr>Design Evaluation</vt:lpstr>
      <vt:lpstr>Design Evaluation</vt:lpstr>
      <vt:lpstr>Evaluation Of Recharging Capabilities </vt:lpstr>
      <vt:lpstr>Conclusion</vt:lpstr>
      <vt:lpstr>Questions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Kevin</dc:creator>
  <cp:lastModifiedBy>khughes</cp:lastModifiedBy>
  <cp:revision>69</cp:revision>
  <dcterms:created xsi:type="dcterms:W3CDTF">2012-03-12T07:21:07Z</dcterms:created>
  <dcterms:modified xsi:type="dcterms:W3CDTF">2012-06-07T01:24:06Z</dcterms:modified>
</cp:coreProperties>
</file>