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8" r:id="rId2"/>
    <p:sldId id="257" r:id="rId3"/>
    <p:sldId id="258" r:id="rId4"/>
    <p:sldId id="261" r:id="rId5"/>
    <p:sldId id="269" r:id="rId6"/>
    <p:sldId id="278" r:id="rId7"/>
    <p:sldId id="270" r:id="rId8"/>
    <p:sldId id="266" r:id="rId9"/>
    <p:sldId id="284" r:id="rId10"/>
    <p:sldId id="279" r:id="rId11"/>
    <p:sldId id="272" r:id="rId12"/>
    <p:sldId id="280" r:id="rId13"/>
    <p:sldId id="281" r:id="rId14"/>
    <p:sldId id="291" r:id="rId15"/>
    <p:sldId id="282" r:id="rId16"/>
    <p:sldId id="283" r:id="rId17"/>
    <p:sldId id="285" r:id="rId18"/>
    <p:sldId id="286" r:id="rId19"/>
    <p:sldId id="287" r:id="rId20"/>
    <p:sldId id="288" r:id="rId21"/>
    <p:sldId id="289" r:id="rId22"/>
    <p:sldId id="290" r:id="rId23"/>
    <p:sldId id="265" r:id="rId24"/>
  </p:sldIdLst>
  <p:sldSz cx="9144000" cy="6858000" type="screen4x3"/>
  <p:notesSz cx="7077075" cy="9004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27207"/>
    <a:srgbClr val="03930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4" autoAdjust="0"/>
    <p:restoredTop sz="86391" autoAdjust="0"/>
  </p:normalViewPr>
  <p:slideViewPr>
    <p:cSldViewPr>
      <p:cViewPr>
        <p:scale>
          <a:sx n="100" d="100"/>
          <a:sy n="100" d="100"/>
        </p:scale>
        <p:origin x="-5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7" d="100"/>
          <a:sy n="87" d="100"/>
        </p:scale>
        <p:origin x="-3030" y="-90"/>
      </p:cViewPr>
      <p:guideLst>
        <p:guide orient="horz" pos="2836"/>
        <p:guide pos="222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0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50215"/>
          </a:xfrm>
          <a:prstGeom prst="rect">
            <a:avLst/>
          </a:prstGeom>
        </p:spPr>
        <p:txBody>
          <a:bodyPr vert="horz" lIns="91440" tIns="45720" rIns="91440" bIns="45720" rtlCol="0"/>
          <a:lstStyle>
            <a:lvl1pPr algn="r">
              <a:defRPr sz="1200"/>
            </a:lvl1pPr>
          </a:lstStyle>
          <a:p>
            <a:fld id="{AD72DEAF-652F-4304-9A75-D3B6F2BF0750}" type="datetimeFigureOut">
              <a:rPr lang="en-US" smtClean="0"/>
              <a:pPr/>
              <a:t>6/11/2012</a:t>
            </a:fld>
            <a:endParaRPr lang="en-US"/>
          </a:p>
        </p:txBody>
      </p:sp>
      <p:sp>
        <p:nvSpPr>
          <p:cNvPr id="4" name="Slide Image Placeholder 3"/>
          <p:cNvSpPr>
            <a:spLocks noGrp="1" noRot="1" noChangeAspect="1"/>
          </p:cNvSpPr>
          <p:nvPr>
            <p:ph type="sldImg" idx="2"/>
          </p:nvPr>
        </p:nvSpPr>
        <p:spPr>
          <a:xfrm>
            <a:off x="1287463" y="674688"/>
            <a:ext cx="4502150" cy="33766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277043"/>
            <a:ext cx="5661660" cy="40519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52522"/>
            <a:ext cx="3066733" cy="45021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52522"/>
            <a:ext cx="3066733" cy="450215"/>
          </a:xfrm>
          <a:prstGeom prst="rect">
            <a:avLst/>
          </a:prstGeom>
        </p:spPr>
        <p:txBody>
          <a:bodyPr vert="horz" lIns="91440" tIns="45720" rIns="91440" bIns="45720" rtlCol="0" anchor="b"/>
          <a:lstStyle>
            <a:lvl1pPr algn="r">
              <a:defRPr sz="1200"/>
            </a:lvl1pPr>
          </a:lstStyle>
          <a:p>
            <a:fld id="{64D02D19-44FB-4548-8C82-31240EFBA1D2}" type="slidenum">
              <a:rPr lang="en-US" smtClean="0"/>
              <a:pPr/>
              <a:t>‹#›</a:t>
            </a:fld>
            <a:endParaRPr lang="en-US"/>
          </a:p>
        </p:txBody>
      </p:sp>
    </p:spTree>
    <p:extLst>
      <p:ext uri="{BB962C8B-B14F-4D97-AF65-F5344CB8AC3E}">
        <p14:creationId xmlns:p14="http://schemas.microsoft.com/office/powerpoint/2010/main" xmlns="" val="469909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02D19-44FB-4548-8C82-31240EFBA1D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Rick – To mitigate the risk involved with </a:t>
            </a:r>
            <a:r>
              <a:rPr lang="en-US" dirty="0" err="1" smtClean="0"/>
              <a:t>undersizing</a:t>
            </a:r>
            <a:r>
              <a:rPr lang="en-US" dirty="0" smtClean="0"/>
              <a:t> the parts, we will do detailed FEA analysis and validate the results with engineering equations which should reduce the likelihood of having the parts undersized. To reduce the consequence of the parts being undersized, the car will go through a testing process that will start off with very low speed testing, then the parts will be inspected for wear or damage. The parts will then be reinstalled, and higher stress testing will begin. This process will be repeated until the car is brought up to full speed. Inspection will continue at designated intervals.</a:t>
            </a:r>
            <a:endParaRPr lang="en-US" dirty="0"/>
          </a:p>
        </p:txBody>
      </p:sp>
      <p:sp>
        <p:nvSpPr>
          <p:cNvPr id="4" name="Slide Number Placeholder 3"/>
          <p:cNvSpPr>
            <a:spLocks noGrp="1"/>
          </p:cNvSpPr>
          <p:nvPr>
            <p:ph type="sldNum" sz="quarter" idx="10"/>
          </p:nvPr>
        </p:nvSpPr>
        <p:spPr/>
        <p:txBody>
          <a:bodyPr/>
          <a:lstStyle/>
          <a:p>
            <a:fld id="{64D02D19-44FB-4548-8C82-31240EFBA1D2}"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Rick – To mitigate the risk involved with </a:t>
            </a:r>
            <a:r>
              <a:rPr lang="en-US" dirty="0" err="1" smtClean="0"/>
              <a:t>undersizing</a:t>
            </a:r>
            <a:r>
              <a:rPr lang="en-US" dirty="0" smtClean="0"/>
              <a:t> the parts, we will do detailed FEA analysis and validate the results with engineering equations which should reduce the likelihood of having the parts undersized. To reduce the consequence of the parts being undersized, the car will go through a testing process that will start off with very low speed testing, then the parts will be inspected for wear or damage. The parts will then be reinstalled, and higher stress testing will begin. This process will be repeated until the car is brought up to full speed. Inspection will continue at designated intervals.</a:t>
            </a:r>
            <a:endParaRPr lang="en-US" dirty="0"/>
          </a:p>
        </p:txBody>
      </p:sp>
      <p:sp>
        <p:nvSpPr>
          <p:cNvPr id="4" name="Slide Number Placeholder 3"/>
          <p:cNvSpPr>
            <a:spLocks noGrp="1"/>
          </p:cNvSpPr>
          <p:nvPr>
            <p:ph type="sldNum" sz="quarter" idx="10"/>
          </p:nvPr>
        </p:nvSpPr>
        <p:spPr/>
        <p:txBody>
          <a:bodyPr/>
          <a:lstStyle/>
          <a:p>
            <a:fld id="{64D02D19-44FB-4548-8C82-31240EFBA1D2}"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Rick – To mitigate the risk involved with </a:t>
            </a:r>
            <a:r>
              <a:rPr lang="en-US" dirty="0" err="1" smtClean="0"/>
              <a:t>undersizing</a:t>
            </a:r>
            <a:r>
              <a:rPr lang="en-US" dirty="0" smtClean="0"/>
              <a:t> the parts, we will do detailed FEA analysis and validate the results with engineering equations which should reduce the likelihood of having the parts undersized. To reduce the consequence of the parts being undersized, the car will go through a testing process that will start off with very low speed testing, then the parts will be inspected for wear or damage. The parts will then be reinstalled, and higher stress testing will begin. This process will be repeated until the car is brought up to full speed. Inspection will continue at designated intervals.</a:t>
            </a:r>
            <a:endParaRPr lang="en-US" dirty="0"/>
          </a:p>
        </p:txBody>
      </p:sp>
      <p:sp>
        <p:nvSpPr>
          <p:cNvPr id="4" name="Slide Number Placeholder 3"/>
          <p:cNvSpPr>
            <a:spLocks noGrp="1"/>
          </p:cNvSpPr>
          <p:nvPr>
            <p:ph type="sldNum" sz="quarter" idx="10"/>
          </p:nvPr>
        </p:nvSpPr>
        <p:spPr/>
        <p:txBody>
          <a:bodyPr/>
          <a:lstStyle/>
          <a:p>
            <a:fld id="{64D02D19-44FB-4548-8C82-31240EFBA1D2}"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Rick – To mitigate the risk involved with </a:t>
            </a:r>
            <a:r>
              <a:rPr lang="en-US" dirty="0" err="1" smtClean="0"/>
              <a:t>undersizing</a:t>
            </a:r>
            <a:r>
              <a:rPr lang="en-US" dirty="0" smtClean="0"/>
              <a:t> the parts, we will do detailed FEA analysis and validate the results with engineering equations which should reduce the likelihood of having the parts undersized. To reduce the consequence of the parts being undersized, the car will go through a testing process that will start off with very low speed testing, then the parts will be inspected for wear or damage. The parts will then be reinstalled, and higher stress testing will begin. This process will be repeated until the car is brought up to full speed. Inspection will continue at designated intervals.</a:t>
            </a:r>
            <a:endParaRPr lang="en-US" dirty="0"/>
          </a:p>
        </p:txBody>
      </p:sp>
      <p:sp>
        <p:nvSpPr>
          <p:cNvPr id="4" name="Slide Number Placeholder 3"/>
          <p:cNvSpPr>
            <a:spLocks noGrp="1"/>
          </p:cNvSpPr>
          <p:nvPr>
            <p:ph type="sldNum" sz="quarter" idx="10"/>
          </p:nvPr>
        </p:nvSpPr>
        <p:spPr/>
        <p:txBody>
          <a:bodyPr/>
          <a:lstStyle/>
          <a:p>
            <a:fld id="{64D02D19-44FB-4548-8C82-31240EFBA1D2}"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Rick – To mitigate the risk involved with </a:t>
            </a:r>
            <a:r>
              <a:rPr lang="en-US" dirty="0" err="1" smtClean="0"/>
              <a:t>undersizing</a:t>
            </a:r>
            <a:r>
              <a:rPr lang="en-US" dirty="0" smtClean="0"/>
              <a:t> the parts, we will do detailed FEA analysis and validate the results with engineering equations which should reduce the likelihood of having the parts undersized. To reduce the consequence of the parts being undersized, the car will go through a testing process that will start off with very low speed testing, then the parts will be inspected for wear or damage. The parts will then be reinstalled, and higher stress testing will begin. This process will be repeated until the car is brought up to full speed. Inspection will continue at designated intervals.</a:t>
            </a:r>
            <a:endParaRPr lang="en-US" dirty="0"/>
          </a:p>
        </p:txBody>
      </p:sp>
      <p:sp>
        <p:nvSpPr>
          <p:cNvPr id="4" name="Slide Number Placeholder 3"/>
          <p:cNvSpPr>
            <a:spLocks noGrp="1"/>
          </p:cNvSpPr>
          <p:nvPr>
            <p:ph type="sldNum" sz="quarter" idx="10"/>
          </p:nvPr>
        </p:nvSpPr>
        <p:spPr/>
        <p:txBody>
          <a:bodyPr/>
          <a:lstStyle/>
          <a:p>
            <a:fld id="{64D02D19-44FB-4548-8C82-31240EFBA1D2}"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Rick – To mitigate the risk involved with </a:t>
            </a:r>
            <a:r>
              <a:rPr lang="en-US" dirty="0" err="1" smtClean="0"/>
              <a:t>undersizing</a:t>
            </a:r>
            <a:r>
              <a:rPr lang="en-US" dirty="0" smtClean="0"/>
              <a:t> the parts, we will do detailed FEA analysis and validate the results with engineering equations which should reduce the likelihood of having the parts undersized. To reduce the consequence of the parts being undersized, the car will go through a testing process that will start off with very low speed testing, then the parts will be inspected for wear or damage. The parts will then be reinstalled, and higher stress testing will begin. This process will be repeated until the car is brought up to full speed. Inspection will continue at designated intervals.</a:t>
            </a:r>
            <a:endParaRPr lang="en-US" dirty="0"/>
          </a:p>
        </p:txBody>
      </p:sp>
      <p:sp>
        <p:nvSpPr>
          <p:cNvPr id="4" name="Slide Number Placeholder 3"/>
          <p:cNvSpPr>
            <a:spLocks noGrp="1"/>
          </p:cNvSpPr>
          <p:nvPr>
            <p:ph type="sldNum" sz="quarter" idx="10"/>
          </p:nvPr>
        </p:nvSpPr>
        <p:spPr/>
        <p:txBody>
          <a:bodyPr/>
          <a:lstStyle/>
          <a:p>
            <a:fld id="{64D02D19-44FB-4548-8C82-31240EFBA1D2}"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Rick – To mitigate the risk involved with </a:t>
            </a:r>
            <a:r>
              <a:rPr lang="en-US" dirty="0" err="1" smtClean="0"/>
              <a:t>undersizing</a:t>
            </a:r>
            <a:r>
              <a:rPr lang="en-US" dirty="0" smtClean="0"/>
              <a:t> the parts, we will do detailed FEA analysis and validate the results with engineering equations which should reduce the likelihood of having the parts undersized. To reduce the consequence of the parts being undersized, the car will go through a testing process that will start off with very low speed testing, then the parts will be inspected for wear or damage. The parts will then be reinstalled, and higher stress testing will begin. This process will be repeated until the car is brought up to full speed. Inspection will continue at designated intervals.</a:t>
            </a:r>
            <a:endParaRPr lang="en-US" dirty="0"/>
          </a:p>
        </p:txBody>
      </p:sp>
      <p:sp>
        <p:nvSpPr>
          <p:cNvPr id="4" name="Slide Number Placeholder 3"/>
          <p:cNvSpPr>
            <a:spLocks noGrp="1"/>
          </p:cNvSpPr>
          <p:nvPr>
            <p:ph type="sldNum" sz="quarter" idx="10"/>
          </p:nvPr>
        </p:nvSpPr>
        <p:spPr/>
        <p:txBody>
          <a:bodyPr/>
          <a:lstStyle/>
          <a:p>
            <a:fld id="{64D02D19-44FB-4548-8C82-31240EFBA1D2}"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Rick – To mitigate the risk involved with </a:t>
            </a:r>
            <a:r>
              <a:rPr lang="en-US" dirty="0" err="1" smtClean="0"/>
              <a:t>undersizing</a:t>
            </a:r>
            <a:r>
              <a:rPr lang="en-US" dirty="0" smtClean="0"/>
              <a:t> the parts, we will do detailed FEA analysis and validate the results with engineering equations which should reduce the likelihood of having the parts undersized. To reduce the consequence of the parts being undersized, the car will go through a testing process that will start off with very low speed testing, then the parts will be inspected for wear or damage. The parts will then be reinstalled, and higher stress testing will begin. This process will be repeated until the car is brought up to full speed. Inspection will continue at designated intervals.</a:t>
            </a:r>
            <a:endParaRPr lang="en-US" dirty="0"/>
          </a:p>
        </p:txBody>
      </p:sp>
      <p:sp>
        <p:nvSpPr>
          <p:cNvPr id="4" name="Slide Number Placeholder 3"/>
          <p:cNvSpPr>
            <a:spLocks noGrp="1"/>
          </p:cNvSpPr>
          <p:nvPr>
            <p:ph type="sldNum" sz="quarter" idx="10"/>
          </p:nvPr>
        </p:nvSpPr>
        <p:spPr/>
        <p:txBody>
          <a:bodyPr/>
          <a:lstStyle/>
          <a:p>
            <a:fld id="{64D02D19-44FB-4548-8C82-31240EFBA1D2}"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Rick – To mitigate the risk involved with </a:t>
            </a:r>
            <a:r>
              <a:rPr lang="en-US" dirty="0" err="1" smtClean="0"/>
              <a:t>undersizing</a:t>
            </a:r>
            <a:r>
              <a:rPr lang="en-US" dirty="0" smtClean="0"/>
              <a:t> the parts, we will do detailed FEA analysis and validate the results with engineering equations which should reduce the likelihood of having the parts undersized. To reduce the consequence of the parts being undersized, the car will go through a testing process that will start off with very low speed testing, then the parts will be inspected for wear or damage. The parts will then be reinstalled, and higher stress testing will begin. This process will be repeated until the car is brought up to full speed. Inspection will continue at designated intervals.</a:t>
            </a:r>
            <a:endParaRPr lang="en-US" dirty="0"/>
          </a:p>
        </p:txBody>
      </p:sp>
      <p:sp>
        <p:nvSpPr>
          <p:cNvPr id="4" name="Slide Number Placeholder 3"/>
          <p:cNvSpPr>
            <a:spLocks noGrp="1"/>
          </p:cNvSpPr>
          <p:nvPr>
            <p:ph type="sldNum" sz="quarter" idx="10"/>
          </p:nvPr>
        </p:nvSpPr>
        <p:spPr/>
        <p:txBody>
          <a:bodyPr/>
          <a:lstStyle/>
          <a:p>
            <a:fld id="{64D02D19-44FB-4548-8C82-31240EFBA1D2}"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Rick – To mitigate the risk involved with </a:t>
            </a:r>
            <a:r>
              <a:rPr lang="en-US" dirty="0" err="1" smtClean="0"/>
              <a:t>undersizing</a:t>
            </a:r>
            <a:r>
              <a:rPr lang="en-US" dirty="0" smtClean="0"/>
              <a:t> the parts, we will do detailed FEA analysis and validate the results with engineering equations which should reduce the likelihood of having the parts undersized. To reduce the consequence of the parts being undersized, the car will go through a testing process that will start off with very low speed testing, then the parts will be inspected for wear or damage. The parts will then be reinstalled, and higher stress testing will begin. This process will be repeated until the car is brought up to full speed. Inspection will continue at designated intervals.</a:t>
            </a:r>
            <a:endParaRPr lang="en-US" dirty="0"/>
          </a:p>
        </p:txBody>
      </p:sp>
      <p:sp>
        <p:nvSpPr>
          <p:cNvPr id="4" name="Slide Number Placeholder 3"/>
          <p:cNvSpPr>
            <a:spLocks noGrp="1"/>
          </p:cNvSpPr>
          <p:nvPr>
            <p:ph type="sldNum" sz="quarter" idx="10"/>
          </p:nvPr>
        </p:nvSpPr>
        <p:spPr/>
        <p:txBody>
          <a:bodyPr/>
          <a:lstStyle/>
          <a:p>
            <a:fld id="{64D02D19-44FB-4548-8C82-31240EFBA1D2}"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Chip</a:t>
            </a:r>
            <a:r>
              <a:rPr lang="en-US" baseline="0" dirty="0" smtClean="0"/>
              <a:t> – Over the next few minutes you will be exposed to the goals of the Outboard Suspension team and the Viking Motor Sports team, who is the primary customer of the Outboard Suspension Capstone project.  You will also learn about the detailed design requirements of the Outboard Suspension Capstone project through an overview of our product design specifications.  </a:t>
            </a:r>
          </a:p>
          <a:p>
            <a:endParaRPr lang="en-US" baseline="0" dirty="0" smtClean="0"/>
          </a:p>
          <a:p>
            <a:r>
              <a:rPr lang="en-US" baseline="0" dirty="0" smtClean="0"/>
              <a:t>Finally we will identify risks that could hinder the success of new outboard suspension design, and detail ways the team will monitor and if necessary mitigate these risks.</a:t>
            </a:r>
          </a:p>
          <a:p>
            <a:endParaRPr lang="en-US" baseline="0" dirty="0" smtClean="0"/>
          </a:p>
          <a:p>
            <a:r>
              <a:rPr lang="en-US" baseline="0" dirty="0" smtClean="0"/>
              <a:t>At the end there will be a chance to ask questions. </a:t>
            </a:r>
          </a:p>
          <a:p>
            <a:endParaRPr lang="en-US" baseline="0" dirty="0" smtClean="0"/>
          </a:p>
          <a:p>
            <a:r>
              <a:rPr lang="en-US" dirty="0" smtClean="0"/>
              <a:t>During the presentation</a:t>
            </a:r>
            <a:r>
              <a:rPr lang="en-US" baseline="0" dirty="0" smtClean="0"/>
              <a:t> you will hear us refer to various suspension parts. To aid in your understanding, </a:t>
            </a:r>
            <a:r>
              <a:rPr lang="en-US" dirty="0" smtClean="0"/>
              <a:t>the upper right corner of the screen has an</a:t>
            </a:r>
            <a:r>
              <a:rPr lang="en-US" baseline="0" dirty="0" smtClean="0"/>
              <a:t> exploded view of the major components of the outboard suspension off one corner of the car.  From left to right you can see the upright (typically aluminum), the hub (one of our concepts), and the break and wheel assembly.  Not shown are the bearings which go inside the upright.  Last years hub and upright is shown as an assembly at the bottom of the screen.</a:t>
            </a:r>
            <a:endParaRPr lang="en-US" dirty="0"/>
          </a:p>
        </p:txBody>
      </p:sp>
      <p:sp>
        <p:nvSpPr>
          <p:cNvPr id="4" name="Slide Number Placeholder 3"/>
          <p:cNvSpPr>
            <a:spLocks noGrp="1"/>
          </p:cNvSpPr>
          <p:nvPr>
            <p:ph type="sldNum" sz="quarter" idx="10"/>
          </p:nvPr>
        </p:nvSpPr>
        <p:spPr/>
        <p:txBody>
          <a:bodyPr/>
          <a:lstStyle/>
          <a:p>
            <a:fld id="{64D02D19-44FB-4548-8C82-31240EFBA1D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Rick – To mitigate the risk involved with </a:t>
            </a:r>
            <a:r>
              <a:rPr lang="en-US" dirty="0" err="1" smtClean="0"/>
              <a:t>undersizing</a:t>
            </a:r>
            <a:r>
              <a:rPr lang="en-US" dirty="0" smtClean="0"/>
              <a:t> the parts, we will do detailed FEA analysis and validate the results with engineering equations which should reduce the likelihood of having the parts undersized. To reduce the consequence of the parts being undersized, the car will go through a testing process that will start off with very low speed testing, then the parts will be inspected for wear or damage. The parts will then be reinstalled, and higher stress testing will begin. This process will be repeated until the car is brought up to full speed. Inspection will continue at designated intervals.</a:t>
            </a:r>
            <a:endParaRPr lang="en-US" dirty="0"/>
          </a:p>
        </p:txBody>
      </p:sp>
      <p:sp>
        <p:nvSpPr>
          <p:cNvPr id="4" name="Slide Number Placeholder 3"/>
          <p:cNvSpPr>
            <a:spLocks noGrp="1"/>
          </p:cNvSpPr>
          <p:nvPr>
            <p:ph type="sldNum" sz="quarter" idx="10"/>
          </p:nvPr>
        </p:nvSpPr>
        <p:spPr/>
        <p:txBody>
          <a:bodyPr/>
          <a:lstStyle/>
          <a:p>
            <a:fld id="{64D02D19-44FB-4548-8C82-31240EFBA1D2}"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Rick – To mitigate the risk involved with </a:t>
            </a:r>
            <a:r>
              <a:rPr lang="en-US" dirty="0" err="1" smtClean="0"/>
              <a:t>undersizing</a:t>
            </a:r>
            <a:r>
              <a:rPr lang="en-US" dirty="0" smtClean="0"/>
              <a:t> the parts, we will do detailed FEA analysis and validate the results with engineering equations which should reduce the likelihood of having the parts undersized. To reduce the consequence of the parts being undersized, the car will go through a testing process that will start off with very low speed testing, then the parts will be inspected for wear or damage. The parts will then be reinstalled, and higher stress testing will begin. This process will be repeated until the car is brought up to full speed. Inspection will continue at designated intervals.</a:t>
            </a:r>
            <a:endParaRPr lang="en-US" dirty="0"/>
          </a:p>
        </p:txBody>
      </p:sp>
      <p:sp>
        <p:nvSpPr>
          <p:cNvPr id="4" name="Slide Number Placeholder 3"/>
          <p:cNvSpPr>
            <a:spLocks noGrp="1"/>
          </p:cNvSpPr>
          <p:nvPr>
            <p:ph type="sldNum" sz="quarter" idx="10"/>
          </p:nvPr>
        </p:nvSpPr>
        <p:spPr/>
        <p:txBody>
          <a:bodyPr/>
          <a:lstStyle/>
          <a:p>
            <a:fld id="{64D02D19-44FB-4548-8C82-31240EFBA1D2}"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Chip</a:t>
            </a:r>
            <a:r>
              <a:rPr lang="en-US" baseline="0" dirty="0" smtClean="0"/>
              <a:t> - </a:t>
            </a:r>
            <a:r>
              <a:rPr lang="en-US" dirty="0" smtClean="0"/>
              <a:t>Are there any questions?</a:t>
            </a:r>
            <a:endParaRPr lang="en-US" dirty="0"/>
          </a:p>
        </p:txBody>
      </p:sp>
      <p:sp>
        <p:nvSpPr>
          <p:cNvPr id="4" name="Slide Number Placeholder 3"/>
          <p:cNvSpPr>
            <a:spLocks noGrp="1"/>
          </p:cNvSpPr>
          <p:nvPr>
            <p:ph type="sldNum" sz="quarter" idx="10"/>
          </p:nvPr>
        </p:nvSpPr>
        <p:spPr/>
        <p:txBody>
          <a:bodyPr/>
          <a:lstStyle/>
          <a:p>
            <a:fld id="{64D02D19-44FB-4548-8C82-31240EFBA1D2}"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Chip – Every year PSU’s Viking Motorsports team</a:t>
            </a:r>
            <a:r>
              <a:rPr lang="en-US" baseline="0" dirty="0" smtClean="0"/>
              <a:t> builds a open wheel race car, with a limit of a 600 cc engine to compete against other engineering schools in the international FSAE competition.  Last year the team put in countless hour designing a new car from the ground up.  This is the car you see pictured.  </a:t>
            </a:r>
          </a:p>
          <a:p>
            <a:endParaRPr lang="en-US" baseline="0" dirty="0" smtClean="0"/>
          </a:p>
          <a:p>
            <a:r>
              <a:rPr lang="en-US" baseline="0" dirty="0" smtClean="0"/>
              <a:t>Though the car performed well, and its design is being used again this year, there were areas for improvement.  The hubs were quite overdesigned for the application and had a complex 2 plane geometry that made them a machining nightmare.  Also, the fit between the uprights, the bearings and the hub had too much of an interference.  This gave the car an unnecessary amount of rolling resistance.</a:t>
            </a:r>
            <a:endParaRPr lang="en-US" dirty="0"/>
          </a:p>
        </p:txBody>
      </p:sp>
      <p:sp>
        <p:nvSpPr>
          <p:cNvPr id="4" name="Slide Number Placeholder 3"/>
          <p:cNvSpPr>
            <a:spLocks noGrp="1"/>
          </p:cNvSpPr>
          <p:nvPr>
            <p:ph type="sldNum" sz="quarter" idx="10"/>
          </p:nvPr>
        </p:nvSpPr>
        <p:spPr/>
        <p:txBody>
          <a:bodyPr/>
          <a:lstStyle/>
          <a:p>
            <a:fld id="{64D02D19-44FB-4548-8C82-31240EFBA1D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Chip – This year</a:t>
            </a:r>
            <a:r>
              <a:rPr lang="en-US" baseline="0" dirty="0" smtClean="0"/>
              <a:t> the mission of the outboard suspension capstone is to redesign and improve the hub and upright .  We will reduce the weight of the hub, but at the same time design a part that cuts the machining time and doesn’t add to cost.  </a:t>
            </a:r>
          </a:p>
          <a:p>
            <a:endParaRPr lang="en-US" baseline="0" dirty="0" smtClean="0"/>
          </a:p>
          <a:p>
            <a:r>
              <a:rPr lang="en-US" baseline="0" dirty="0" smtClean="0"/>
              <a:t>The team will also analyze the incorrect bearing interferences experienced last year and determine the proper interference to maintain low bearing resistance, while not allowing the assembly to slip under a cornering load.</a:t>
            </a:r>
          </a:p>
          <a:p>
            <a:endParaRPr lang="en-US" baseline="0" dirty="0" smtClean="0"/>
          </a:p>
          <a:p>
            <a:r>
              <a:rPr lang="en-US" baseline="0" dirty="0" smtClean="0"/>
              <a:t>The capstone team will also incorporate a </a:t>
            </a:r>
            <a:r>
              <a:rPr lang="en-US" baseline="0" dirty="0" err="1" smtClean="0"/>
              <a:t>centerlock</a:t>
            </a:r>
            <a:r>
              <a:rPr lang="en-US" baseline="0" dirty="0" smtClean="0"/>
              <a:t>, single nut, wheel retention system into the hub design.  This design allows for faster tire changes in a racing environment.</a:t>
            </a:r>
            <a:endParaRPr lang="en-US" dirty="0"/>
          </a:p>
        </p:txBody>
      </p:sp>
      <p:sp>
        <p:nvSpPr>
          <p:cNvPr id="4" name="Slide Number Placeholder 3"/>
          <p:cNvSpPr>
            <a:spLocks noGrp="1"/>
          </p:cNvSpPr>
          <p:nvPr>
            <p:ph type="sldNum" sz="quarter" idx="10"/>
          </p:nvPr>
        </p:nvSpPr>
        <p:spPr/>
        <p:txBody>
          <a:bodyPr/>
          <a:lstStyle/>
          <a:p>
            <a:fld id="{64D02D19-44FB-4548-8C82-31240EFBA1D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Chip – The life of these</a:t>
            </a:r>
            <a:r>
              <a:rPr lang="en-US" baseline="0" dirty="0" smtClean="0"/>
              <a:t> part is fairly short. The team typically uses a set of hubs for one year, then discards them and makes new ones. Even though they will most likely not be used more than one year, the design life is for 5 years to ensure that if required, the parts will hold up for multiple years of racing.</a:t>
            </a:r>
          </a:p>
          <a:p>
            <a:endParaRPr lang="en-US" baseline="0" dirty="0" smtClean="0"/>
          </a:p>
          <a:p>
            <a:r>
              <a:rPr lang="en-US" baseline="0" dirty="0" smtClean="0"/>
              <a:t>Once the parts are ready for disposal, the team will have an MSDS (material safety data sheet) for the hub, and upright material so they will know how to properly dispose of the components safely and as cost effectively as possible.</a:t>
            </a:r>
          </a:p>
          <a:p>
            <a:endParaRPr lang="en-US" baseline="0" dirty="0" smtClean="0"/>
          </a:p>
        </p:txBody>
      </p:sp>
      <p:sp>
        <p:nvSpPr>
          <p:cNvPr id="4" name="Slide Number Placeholder 3"/>
          <p:cNvSpPr>
            <a:spLocks noGrp="1"/>
          </p:cNvSpPr>
          <p:nvPr>
            <p:ph type="sldNum" sz="quarter" idx="10"/>
          </p:nvPr>
        </p:nvSpPr>
        <p:spPr/>
        <p:txBody>
          <a:bodyPr/>
          <a:lstStyle/>
          <a:p>
            <a:fld id="{64D02D19-44FB-4548-8C82-31240EFBA1D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Rick – To mitigate the risk involved with </a:t>
            </a:r>
            <a:r>
              <a:rPr lang="en-US" dirty="0" err="1" smtClean="0"/>
              <a:t>undersizing</a:t>
            </a:r>
            <a:r>
              <a:rPr lang="en-US" dirty="0" smtClean="0"/>
              <a:t> the parts, we will do detailed FEA analysis and validate the results with engineering equations which should reduce the likelihood of having the parts undersized. To reduce the consequence of the parts being undersized, the car will go through a testing process that will start off with very low speed testing, then the parts will be inspected for wear or damage. The parts will then be reinstalled, and higher stress testing will begin. This process will be repeated until the car is brought up to full speed. Inspection will continue at designated intervals.</a:t>
            </a:r>
            <a:endParaRPr lang="en-US" dirty="0"/>
          </a:p>
        </p:txBody>
      </p:sp>
      <p:sp>
        <p:nvSpPr>
          <p:cNvPr id="4" name="Slide Number Placeholder 3"/>
          <p:cNvSpPr>
            <a:spLocks noGrp="1"/>
          </p:cNvSpPr>
          <p:nvPr>
            <p:ph type="sldNum" sz="quarter" idx="10"/>
          </p:nvPr>
        </p:nvSpPr>
        <p:spPr/>
        <p:txBody>
          <a:bodyPr/>
          <a:lstStyle/>
          <a:p>
            <a:fld id="{64D02D19-44FB-4548-8C82-31240EFBA1D2}"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Rick – To mitigate the risk involved with </a:t>
            </a:r>
            <a:r>
              <a:rPr lang="en-US" dirty="0" err="1" smtClean="0"/>
              <a:t>undersizing</a:t>
            </a:r>
            <a:r>
              <a:rPr lang="en-US" dirty="0" smtClean="0"/>
              <a:t> the parts, we will do detailed FEA analysis and validate the results with engineering equations which should reduce the likelihood of having the parts undersized. To reduce the consequence of the parts being undersized, the car will go through a testing process that will start off with very low speed testing, then the parts will be inspected for wear or damage. The parts will then be reinstalled, and higher stress testing will begin. This process will be repeated until the car is brought up to full speed. Inspection will continue at designated intervals.</a:t>
            </a:r>
            <a:endParaRPr lang="en-US" dirty="0"/>
          </a:p>
        </p:txBody>
      </p:sp>
      <p:sp>
        <p:nvSpPr>
          <p:cNvPr id="4" name="Slide Number Placeholder 3"/>
          <p:cNvSpPr>
            <a:spLocks noGrp="1"/>
          </p:cNvSpPr>
          <p:nvPr>
            <p:ph type="sldNum" sz="quarter" idx="10"/>
          </p:nvPr>
        </p:nvSpPr>
        <p:spPr/>
        <p:txBody>
          <a:bodyPr/>
          <a:lstStyle/>
          <a:p>
            <a:fld id="{64D02D19-44FB-4548-8C82-31240EFBA1D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Rick – To mitigate the risk involved with </a:t>
            </a:r>
            <a:r>
              <a:rPr lang="en-US" dirty="0" err="1" smtClean="0"/>
              <a:t>undersizing</a:t>
            </a:r>
            <a:r>
              <a:rPr lang="en-US" dirty="0" smtClean="0"/>
              <a:t> the parts, we will do detailed FEA analysis and validate the results with engineering equations which should reduce the likelihood of having the parts undersized. To reduce the consequence of the parts being undersized, the car will go through a testing process that will start off with very low speed testing, then the parts will be inspected for wear or damage. The parts will then be reinstalled, and higher stress testing will begin. This process will be repeated until the car is brought up to full speed. Inspection will continue at designated intervals.</a:t>
            </a:r>
            <a:endParaRPr lang="en-US" dirty="0"/>
          </a:p>
        </p:txBody>
      </p:sp>
      <p:sp>
        <p:nvSpPr>
          <p:cNvPr id="4" name="Slide Number Placeholder 3"/>
          <p:cNvSpPr>
            <a:spLocks noGrp="1"/>
          </p:cNvSpPr>
          <p:nvPr>
            <p:ph type="sldNum" sz="quarter" idx="10"/>
          </p:nvPr>
        </p:nvSpPr>
        <p:spPr/>
        <p:txBody>
          <a:bodyPr/>
          <a:lstStyle/>
          <a:p>
            <a:fld id="{64D02D19-44FB-4548-8C82-31240EFBA1D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Rick – To mitigate the risk involved with </a:t>
            </a:r>
            <a:r>
              <a:rPr lang="en-US" dirty="0" err="1" smtClean="0"/>
              <a:t>undersizing</a:t>
            </a:r>
            <a:r>
              <a:rPr lang="en-US" dirty="0" smtClean="0"/>
              <a:t> the parts, we will do detailed FEA analysis and validate the results with engineering equations which should reduce the likelihood of having the parts undersized. To reduce the consequence of the parts being undersized, the car will go through a testing process that will start off with very low speed testing, then the parts will be inspected for wear or damage. The parts will then be reinstalled, and higher stress testing will begin. This process will be repeated until the car is brought up to full speed. Inspection will continue at designated intervals.</a:t>
            </a:r>
            <a:endParaRPr lang="en-US" dirty="0"/>
          </a:p>
        </p:txBody>
      </p:sp>
      <p:sp>
        <p:nvSpPr>
          <p:cNvPr id="4" name="Slide Number Placeholder 3"/>
          <p:cNvSpPr>
            <a:spLocks noGrp="1"/>
          </p:cNvSpPr>
          <p:nvPr>
            <p:ph type="sldNum" sz="quarter" idx="10"/>
          </p:nvPr>
        </p:nvSpPr>
        <p:spPr/>
        <p:txBody>
          <a:bodyPr/>
          <a:lstStyle/>
          <a:p>
            <a:fld id="{64D02D19-44FB-4548-8C82-31240EFBA1D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FBE410-3283-41C4-8F73-8CFDAFCE0D9F}" type="datetimeFigureOut">
              <a:rPr lang="en-US" smtClean="0"/>
              <a:pPr/>
              <a:t>6/11/2012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55232-6C9F-4433-8C14-91C0D6B7264D}" type="slidenum">
              <a:rPr lang="en-US" smtClean="0"/>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FBE410-3283-41C4-8F73-8CFDAFCE0D9F}" type="datetimeFigureOut">
              <a:rPr lang="en-US" smtClean="0"/>
              <a:pPr/>
              <a:t>6/11/2012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55232-6C9F-4433-8C14-91C0D6B7264D}" type="slidenum">
              <a:rPr lang="en-US" smtClean="0"/>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FBE410-3283-41C4-8F73-8CFDAFCE0D9F}" type="datetimeFigureOut">
              <a:rPr lang="en-US" smtClean="0"/>
              <a:pPr/>
              <a:t>6/11/2012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55232-6C9F-4433-8C14-91C0D6B7264D}" type="slidenum">
              <a:rPr lang="en-US" smtClean="0"/>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FBE410-3283-41C4-8F73-8CFDAFCE0D9F}" type="datetimeFigureOut">
              <a:rPr lang="en-US" smtClean="0"/>
              <a:pPr/>
              <a:t>6/11/2012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55232-6C9F-4433-8C14-91C0D6B7264D}" type="slidenum">
              <a:rPr lang="en-US" smtClean="0"/>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FBE410-3283-41C4-8F73-8CFDAFCE0D9F}" type="datetimeFigureOut">
              <a:rPr lang="en-US" smtClean="0"/>
              <a:pPr/>
              <a:t>6/11/2012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55232-6C9F-4433-8C14-91C0D6B7264D}" type="slidenum">
              <a:rPr lang="en-US" smtClean="0"/>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FBE410-3283-41C4-8F73-8CFDAFCE0D9F}" type="datetimeFigureOut">
              <a:rPr lang="en-US" smtClean="0"/>
              <a:pPr/>
              <a:t>6/11/2012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D55232-6C9F-4433-8C14-91C0D6B7264D}" type="slidenum">
              <a:rPr lang="en-US" smtClean="0"/>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FBE410-3283-41C4-8F73-8CFDAFCE0D9F}" type="datetimeFigureOut">
              <a:rPr lang="en-US" smtClean="0"/>
              <a:pPr/>
              <a:t>6/11/2012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D55232-6C9F-4433-8C14-91C0D6B7264D}" type="slidenum">
              <a:rPr lang="en-US" smtClean="0"/>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FBE410-3283-41C4-8F73-8CFDAFCE0D9F}" type="datetimeFigureOut">
              <a:rPr lang="en-US" smtClean="0"/>
              <a:pPr/>
              <a:t>6/11/2012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D55232-6C9F-4433-8C14-91C0D6B7264D}" type="slidenum">
              <a:rPr lang="en-US" smtClean="0"/>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FBE410-3283-41C4-8F73-8CFDAFCE0D9F}" type="datetimeFigureOut">
              <a:rPr lang="en-US" smtClean="0"/>
              <a:pPr/>
              <a:t>6/11/2012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D55232-6C9F-4433-8C14-91C0D6B7264D}" type="slidenum">
              <a:rPr lang="en-US" smtClean="0"/>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FBE410-3283-41C4-8F73-8CFDAFCE0D9F}" type="datetimeFigureOut">
              <a:rPr lang="en-US" smtClean="0"/>
              <a:pPr/>
              <a:t>6/11/2012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D55232-6C9F-4433-8C14-91C0D6B7264D}" type="slidenum">
              <a:rPr lang="en-US" smtClean="0"/>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FBE410-3283-41C4-8F73-8CFDAFCE0D9F}" type="datetimeFigureOut">
              <a:rPr lang="en-US" smtClean="0"/>
              <a:pPr/>
              <a:t>6/11/2012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D55232-6C9F-4433-8C14-91C0D6B7264D}" type="slidenum">
              <a:rPr lang="en-US" smtClean="0"/>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FBE410-3283-41C4-8F73-8CFDAFCE0D9F}" type="datetimeFigureOut">
              <a:rPr lang="en-US" smtClean="0"/>
              <a:pPr/>
              <a:t>6/11/2012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55232-6C9F-4433-8C14-91C0D6B7264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8.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a2.sphotos.ak.fbcdn.net/hphotos-ak-ash4/393706_321554694538461_124773967549869_1389264_1035374179_n.jpg"/>
          <p:cNvPicPr>
            <a:picLocks noChangeAspect="1" noChangeArrowheads="1"/>
          </p:cNvPicPr>
          <p:nvPr/>
        </p:nvPicPr>
        <p:blipFill>
          <a:blip r:embed="rId3" cstate="print">
            <a:lum bright="-16000" contrast="65000"/>
          </a:blip>
          <a:srcRect/>
          <a:stretch>
            <a:fillRect/>
          </a:stretch>
        </p:blipFill>
        <p:spPr bwMode="auto">
          <a:xfrm>
            <a:off x="-152400" y="1728469"/>
            <a:ext cx="7291478" cy="4860985"/>
          </a:xfrm>
          <a:prstGeom prst="rect">
            <a:avLst/>
          </a:prstGeom>
          <a:noFill/>
        </p:spPr>
      </p:pic>
      <p:sp>
        <p:nvSpPr>
          <p:cNvPr id="2" name="Title 1"/>
          <p:cNvSpPr>
            <a:spLocks noGrp="1"/>
          </p:cNvSpPr>
          <p:nvPr>
            <p:ph type="ctrTitle"/>
          </p:nvPr>
        </p:nvSpPr>
        <p:spPr>
          <a:xfrm>
            <a:off x="1019355" y="382438"/>
            <a:ext cx="7772400" cy="1470025"/>
          </a:xfrm>
        </p:spPr>
        <p:txBody>
          <a:bodyPr/>
          <a:lstStyle/>
          <a:p>
            <a:r>
              <a:rPr lang="en-US" b="1" dirty="0" smtClean="0">
                <a:ln w="19050">
                  <a:solidFill>
                    <a:schemeClr val="tx2">
                      <a:tint val="1000"/>
                    </a:schemeClr>
                  </a:solidFill>
                  <a:prstDash val="solid"/>
                </a:ln>
                <a:effectLst>
                  <a:outerShdw blurRad="50000" dist="50800" dir="7500000" algn="tl">
                    <a:srgbClr val="000000">
                      <a:shade val="5000"/>
                      <a:alpha val="35000"/>
                    </a:srgbClr>
                  </a:outerShdw>
                </a:effectLst>
              </a:rPr>
              <a:t>2012 Formula SAE</a:t>
            </a:r>
            <a:br>
              <a:rPr lang="en-US" b="1" dirty="0" smtClean="0">
                <a:ln w="19050">
                  <a:solidFill>
                    <a:schemeClr val="tx2">
                      <a:tint val="1000"/>
                    </a:schemeClr>
                  </a:solidFill>
                  <a:prstDash val="solid"/>
                </a:ln>
                <a:effectLst>
                  <a:outerShdw blurRad="50000" dist="50800" dir="7500000" algn="tl">
                    <a:srgbClr val="000000">
                      <a:shade val="5000"/>
                      <a:alpha val="35000"/>
                    </a:srgbClr>
                  </a:outerShdw>
                </a:effectLst>
              </a:rPr>
            </a:br>
            <a:r>
              <a:rPr lang="en-US" b="1" dirty="0" smtClean="0">
                <a:ln w="19050">
                  <a:solidFill>
                    <a:schemeClr val="tx2">
                      <a:tint val="1000"/>
                    </a:schemeClr>
                  </a:solidFill>
                  <a:prstDash val="solid"/>
                </a:ln>
                <a:effectLst>
                  <a:outerShdw blurRad="50000" dist="50800" dir="7500000" algn="tl">
                    <a:srgbClr val="000000">
                      <a:shade val="5000"/>
                      <a:alpha val="35000"/>
                    </a:srgbClr>
                  </a:outerShdw>
                </a:effectLst>
              </a:rPr>
              <a:t> Outboard Suspension </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pic>
        <p:nvPicPr>
          <p:cNvPr id="1026" name="Picture 2" descr="C:\Users\u1719\Desktop\Get off PC\PSU.jpg"/>
          <p:cNvPicPr>
            <a:picLocks noChangeAspect="1" noChangeArrowheads="1"/>
          </p:cNvPicPr>
          <p:nvPr/>
        </p:nvPicPr>
        <p:blipFill>
          <a:blip r:embed="rId4" cstate="print"/>
          <a:srcRect/>
          <a:stretch>
            <a:fillRect/>
          </a:stretch>
        </p:blipFill>
        <p:spPr bwMode="auto">
          <a:xfrm>
            <a:off x="457200" y="381000"/>
            <a:ext cx="2076450" cy="485775"/>
          </a:xfrm>
          <a:prstGeom prst="rect">
            <a:avLst/>
          </a:prstGeom>
          <a:noFill/>
        </p:spPr>
      </p:pic>
      <p:pic>
        <p:nvPicPr>
          <p:cNvPr id="1027" name="Picture 3" descr="C:\Users\u1719\Desktop\Get off PC\VMS.jpg"/>
          <p:cNvPicPr>
            <a:picLocks noChangeAspect="1" noChangeArrowheads="1"/>
          </p:cNvPicPr>
          <p:nvPr/>
        </p:nvPicPr>
        <p:blipFill>
          <a:blip r:embed="rId5" cstate="print"/>
          <a:srcRect/>
          <a:stretch>
            <a:fillRect/>
          </a:stretch>
        </p:blipFill>
        <p:spPr bwMode="auto">
          <a:xfrm>
            <a:off x="7543800" y="304802"/>
            <a:ext cx="1133856" cy="913105"/>
          </a:xfrm>
          <a:prstGeom prst="rect">
            <a:avLst/>
          </a:prstGeom>
          <a:noFill/>
        </p:spPr>
      </p:pic>
      <p:sp>
        <p:nvSpPr>
          <p:cNvPr id="5" name="TextBox 4"/>
          <p:cNvSpPr txBox="1"/>
          <p:nvPr/>
        </p:nvSpPr>
        <p:spPr>
          <a:xfrm>
            <a:off x="4783347" y="4158962"/>
            <a:ext cx="4343401" cy="2554545"/>
          </a:xfrm>
          <a:prstGeom prst="rect">
            <a:avLst/>
          </a:prstGeom>
          <a:noFill/>
        </p:spPr>
        <p:txBody>
          <a:bodyPr wrap="square" rtlCol="0">
            <a:spAutoFit/>
          </a:bodyPr>
          <a:lstStyle/>
          <a:p>
            <a:pPr algn="r"/>
            <a:r>
              <a:rPr lang="en-US" sz="2000" dirty="0" smtClean="0">
                <a:latin typeface="Andalus" pitchFamily="18" charset="-78"/>
                <a:cs typeface="Andalus" pitchFamily="18" charset="-78"/>
              </a:rPr>
              <a:t>Jose Colin</a:t>
            </a:r>
          </a:p>
          <a:p>
            <a:pPr algn="r"/>
            <a:r>
              <a:rPr lang="en-US" sz="2000" dirty="0" err="1">
                <a:latin typeface="Andalus" pitchFamily="18" charset="-78"/>
                <a:cs typeface="Andalus" pitchFamily="18" charset="-78"/>
              </a:rPr>
              <a:t>Efe</a:t>
            </a:r>
            <a:r>
              <a:rPr lang="en-US" sz="2000" dirty="0">
                <a:latin typeface="Andalus" pitchFamily="18" charset="-78"/>
                <a:cs typeface="Andalus" pitchFamily="18" charset="-78"/>
              </a:rPr>
              <a:t> </a:t>
            </a:r>
            <a:r>
              <a:rPr lang="en-US" sz="2000" dirty="0" err="1">
                <a:latin typeface="Andalus" pitchFamily="18" charset="-78"/>
                <a:cs typeface="Andalus" pitchFamily="18" charset="-78"/>
              </a:rPr>
              <a:t>Yildirim</a:t>
            </a:r>
            <a:endParaRPr lang="en-US" sz="2000" dirty="0" smtClean="0">
              <a:latin typeface="Andalus" pitchFamily="18" charset="-78"/>
              <a:cs typeface="Andalus" pitchFamily="18" charset="-78"/>
            </a:endParaRPr>
          </a:p>
          <a:p>
            <a:pPr algn="r"/>
            <a:r>
              <a:rPr lang="en-US" sz="2000" dirty="0">
                <a:latin typeface="Andalus" pitchFamily="18" charset="-78"/>
                <a:cs typeface="Andalus" pitchFamily="18" charset="-78"/>
              </a:rPr>
              <a:t>Chip </a:t>
            </a:r>
            <a:r>
              <a:rPr lang="en-US" sz="2000" dirty="0" smtClean="0">
                <a:latin typeface="Andalus" pitchFamily="18" charset="-78"/>
                <a:cs typeface="Andalus" pitchFamily="18" charset="-78"/>
              </a:rPr>
              <a:t>Larson</a:t>
            </a:r>
            <a:endParaRPr lang="en-US" sz="2000" dirty="0">
              <a:latin typeface="Andalus" pitchFamily="18" charset="-78"/>
              <a:cs typeface="Andalus" pitchFamily="18" charset="-78"/>
            </a:endParaRPr>
          </a:p>
          <a:p>
            <a:pPr algn="r"/>
            <a:r>
              <a:rPr lang="en-US" sz="2000" dirty="0">
                <a:latin typeface="Andalus" pitchFamily="18" charset="-78"/>
                <a:cs typeface="Andalus" pitchFamily="18" charset="-78"/>
              </a:rPr>
              <a:t>Rick </a:t>
            </a:r>
            <a:r>
              <a:rPr lang="en-US" sz="2000" dirty="0" err="1">
                <a:latin typeface="Andalus" pitchFamily="18" charset="-78"/>
                <a:cs typeface="Andalus" pitchFamily="18" charset="-78"/>
              </a:rPr>
              <a:t>Rickert</a:t>
            </a:r>
            <a:endParaRPr lang="en-US" sz="2000" dirty="0">
              <a:latin typeface="Andalus" pitchFamily="18" charset="-78"/>
              <a:cs typeface="Andalus" pitchFamily="18" charset="-78"/>
            </a:endParaRPr>
          </a:p>
          <a:p>
            <a:pPr algn="r"/>
            <a:r>
              <a:rPr lang="en-US" sz="2000" dirty="0" smtClean="0">
                <a:latin typeface="Andalus" pitchFamily="18" charset="-78"/>
                <a:cs typeface="Andalus" pitchFamily="18" charset="-78"/>
              </a:rPr>
              <a:t>Carole </a:t>
            </a:r>
            <a:r>
              <a:rPr lang="en-US" sz="2000" dirty="0" err="1" smtClean="0">
                <a:latin typeface="Andalus" pitchFamily="18" charset="-78"/>
                <a:cs typeface="Andalus" pitchFamily="18" charset="-78"/>
              </a:rPr>
              <a:t>Gayley</a:t>
            </a:r>
            <a:endParaRPr lang="en-US" sz="2000" dirty="0" smtClean="0">
              <a:latin typeface="Andalus" pitchFamily="18" charset="-78"/>
              <a:cs typeface="Andalus" pitchFamily="18" charset="-78"/>
            </a:endParaRPr>
          </a:p>
          <a:p>
            <a:pPr algn="r"/>
            <a:r>
              <a:rPr lang="en-US" sz="2000" dirty="0" smtClean="0">
                <a:latin typeface="Andalus" pitchFamily="18" charset="-78"/>
                <a:cs typeface="Andalus" pitchFamily="18" charset="-78"/>
              </a:rPr>
              <a:t>Thomas McCall</a:t>
            </a:r>
            <a:br>
              <a:rPr lang="en-US" sz="2000" dirty="0" smtClean="0">
                <a:latin typeface="Andalus" pitchFamily="18" charset="-78"/>
                <a:cs typeface="Andalus" pitchFamily="18" charset="-78"/>
              </a:rPr>
            </a:br>
            <a:r>
              <a:rPr lang="en-US" sz="2000" dirty="0" smtClean="0">
                <a:latin typeface="Andalus" pitchFamily="18" charset="-78"/>
                <a:cs typeface="Andalus" pitchFamily="18" charset="-78"/>
              </a:rPr>
              <a:t>Industry Advisor: Evan </a:t>
            </a:r>
            <a:r>
              <a:rPr lang="en-US" sz="2000" dirty="0" err="1" smtClean="0">
                <a:latin typeface="Andalus" pitchFamily="18" charset="-78"/>
                <a:cs typeface="Andalus" pitchFamily="18" charset="-78"/>
              </a:rPr>
              <a:t>Waymire</a:t>
            </a:r>
            <a:endParaRPr lang="en-US" sz="2000" dirty="0" smtClean="0">
              <a:latin typeface="Andalus" pitchFamily="18" charset="-78"/>
              <a:cs typeface="Andalus" pitchFamily="18" charset="-78"/>
            </a:endParaRPr>
          </a:p>
          <a:p>
            <a:pPr algn="r"/>
            <a:r>
              <a:rPr lang="en-US" sz="2000" dirty="0" smtClean="0">
                <a:latin typeface="Andalus" pitchFamily="18" charset="-78"/>
                <a:cs typeface="Andalus" pitchFamily="18" charset="-78"/>
              </a:rPr>
              <a:t>Academic Advisor: </a:t>
            </a:r>
            <a:r>
              <a:rPr lang="en-US" sz="2000" dirty="0" err="1" smtClean="0">
                <a:latin typeface="Andalus" pitchFamily="18" charset="-78"/>
                <a:cs typeface="Andalus" pitchFamily="18" charset="-78"/>
              </a:rPr>
              <a:t>Lemmy</a:t>
            </a:r>
            <a:r>
              <a:rPr lang="en-US" sz="2000" dirty="0" smtClean="0">
                <a:latin typeface="Andalus" pitchFamily="18" charset="-78"/>
                <a:cs typeface="Andalus" pitchFamily="18" charset="-78"/>
              </a:rPr>
              <a:t> </a:t>
            </a:r>
            <a:r>
              <a:rPr lang="en-US" sz="2000" dirty="0" err="1" smtClean="0">
                <a:latin typeface="Andalus" pitchFamily="18" charset="-78"/>
                <a:cs typeface="Andalus" pitchFamily="18" charset="-78"/>
              </a:rPr>
              <a:t>Meekisho</a:t>
            </a:r>
            <a:endParaRPr lang="en-US" sz="2000" dirty="0" smtClean="0">
              <a:latin typeface="Andalus" pitchFamily="18" charset="-78"/>
              <a:cs typeface="Andalus" pitchFamily="18" charset="-78"/>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93420" y="381000"/>
            <a:ext cx="7772400" cy="685799"/>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49A94B"/>
                </a:solidFill>
              </a:rPr>
              <a:t>External Search</a:t>
            </a:r>
            <a:endParaRPr lang="en-US" dirty="0">
              <a:solidFill>
                <a:srgbClr val="49A94B"/>
              </a:solidFill>
            </a:endParaRPr>
          </a:p>
        </p:txBody>
      </p:sp>
      <p:pic>
        <p:nvPicPr>
          <p:cNvPr id="5" name="Picture 2" descr="C:\Users\u1719\Desktop\Get off PC\PSU.jpg"/>
          <p:cNvPicPr>
            <a:picLocks noChangeAspect="1" noChangeArrowheads="1"/>
          </p:cNvPicPr>
          <p:nvPr/>
        </p:nvPicPr>
        <p:blipFill>
          <a:blip r:embed="rId2" cstate="print"/>
          <a:srcRect/>
          <a:stretch>
            <a:fillRect/>
          </a:stretch>
        </p:blipFill>
        <p:spPr bwMode="auto">
          <a:xfrm>
            <a:off x="457200" y="381000"/>
            <a:ext cx="2076450" cy="485775"/>
          </a:xfrm>
          <a:prstGeom prst="rect">
            <a:avLst/>
          </a:prstGeom>
          <a:noFill/>
        </p:spPr>
      </p:pic>
      <p:pic>
        <p:nvPicPr>
          <p:cNvPr id="6" name="Picture 3" descr="C:\Users\u1719\Desktop\Get off PC\VMS.jpg"/>
          <p:cNvPicPr>
            <a:picLocks noChangeAspect="1" noChangeArrowheads="1"/>
          </p:cNvPicPr>
          <p:nvPr/>
        </p:nvPicPr>
        <p:blipFill>
          <a:blip r:embed="rId3" cstate="print"/>
          <a:srcRect l="6720" t="8345" r="5914" b="8204"/>
          <a:stretch>
            <a:fillRect/>
          </a:stretch>
        </p:blipFill>
        <p:spPr bwMode="auto">
          <a:xfrm>
            <a:off x="7620000" y="381000"/>
            <a:ext cx="990600" cy="762000"/>
          </a:xfrm>
          <a:prstGeom prst="rect">
            <a:avLst/>
          </a:prstGeom>
          <a:noFill/>
        </p:spPr>
      </p:pic>
      <p:sp>
        <p:nvSpPr>
          <p:cNvPr id="7" name="TextBox 6"/>
          <p:cNvSpPr txBox="1"/>
          <p:nvPr/>
        </p:nvSpPr>
        <p:spPr>
          <a:xfrm>
            <a:off x="1620701" y="1143000"/>
            <a:ext cx="5917838" cy="584775"/>
          </a:xfrm>
          <a:prstGeom prst="rect">
            <a:avLst/>
          </a:prstGeom>
          <a:noFill/>
        </p:spPr>
        <p:txBody>
          <a:bodyPr wrap="none" rtlCol="0">
            <a:spAutoFit/>
          </a:bodyPr>
          <a:lstStyle/>
          <a:p>
            <a:r>
              <a:rPr lang="en-US" sz="3200" dirty="0" smtClean="0"/>
              <a:t>Wheel Nut Retention – Important!</a:t>
            </a:r>
            <a:endParaRPr lang="en-US" sz="3200" dirty="0"/>
          </a:p>
        </p:txBody>
      </p:sp>
      <p:sp>
        <p:nvSpPr>
          <p:cNvPr id="8" name="TextBox 7"/>
          <p:cNvSpPr txBox="1"/>
          <p:nvPr/>
        </p:nvSpPr>
        <p:spPr>
          <a:xfrm>
            <a:off x="228600" y="2562225"/>
            <a:ext cx="2197653" cy="1200329"/>
          </a:xfrm>
          <a:prstGeom prst="rect">
            <a:avLst/>
          </a:prstGeom>
          <a:noFill/>
        </p:spPr>
        <p:txBody>
          <a:bodyPr wrap="none" rtlCol="0">
            <a:spAutoFit/>
          </a:bodyPr>
          <a:lstStyle/>
          <a:p>
            <a:pPr marL="285750" indent="-285750">
              <a:buFont typeface="Arial" pitchFamily="34" charset="0"/>
              <a:buChar char="•"/>
            </a:pPr>
            <a:r>
              <a:rPr lang="en-US" sz="2400" dirty="0" smtClean="0"/>
              <a:t>FSAE Rule</a:t>
            </a:r>
          </a:p>
          <a:p>
            <a:pPr marL="285750" indent="-285750">
              <a:buFont typeface="Arial" pitchFamily="34" charset="0"/>
              <a:buChar char="•"/>
            </a:pPr>
            <a:endParaRPr lang="en-US" sz="2400" dirty="0" smtClean="0"/>
          </a:p>
          <a:p>
            <a:pPr marL="285750" indent="-285750">
              <a:buFont typeface="Arial" pitchFamily="34" charset="0"/>
              <a:buChar char="•"/>
            </a:pPr>
            <a:r>
              <a:rPr lang="en-US" sz="2400" dirty="0" smtClean="0"/>
              <a:t>Porsche recall</a:t>
            </a:r>
            <a:endParaRPr lang="en-US" sz="2400" dirty="0"/>
          </a:p>
        </p:txBody>
      </p:sp>
      <p:pic>
        <p:nvPicPr>
          <p:cNvPr id="3074" name="Picture 2" descr="http://jonsibal.com/bpimages/vrtCL_3.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68905" y="2562225"/>
            <a:ext cx="6467475" cy="42957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58683376"/>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9144000" cy="685799"/>
          </a:xfrm>
        </p:spPr>
        <p:txBody>
          <a:bodyPr>
            <a:normAutofit fontScale="90000"/>
          </a:bodyPr>
          <a:lstStyle/>
          <a:p>
            <a:r>
              <a:rPr lang="en-US" dirty="0" smtClean="0">
                <a:solidFill>
                  <a:srgbClr val="49A94B"/>
                </a:solidFill>
              </a:rPr>
              <a:t>Internal Search</a:t>
            </a:r>
            <a:endParaRPr lang="en-US" dirty="0">
              <a:solidFill>
                <a:srgbClr val="49A94B"/>
              </a:solidFill>
            </a:endParaRPr>
          </a:p>
        </p:txBody>
      </p:sp>
      <p:sp>
        <p:nvSpPr>
          <p:cNvPr id="3" name="Subtitle 2"/>
          <p:cNvSpPr>
            <a:spLocks noGrp="1"/>
          </p:cNvSpPr>
          <p:nvPr>
            <p:ph type="subTitle" idx="1"/>
          </p:nvPr>
        </p:nvSpPr>
        <p:spPr>
          <a:xfrm>
            <a:off x="0" y="1143000"/>
            <a:ext cx="9144000" cy="685800"/>
          </a:xfrm>
        </p:spPr>
        <p:txBody>
          <a:bodyPr>
            <a:normAutofit/>
          </a:bodyPr>
          <a:lstStyle/>
          <a:p>
            <a:r>
              <a:rPr lang="en-US" dirty="0" smtClean="0"/>
              <a:t>Wheel Nut</a:t>
            </a:r>
          </a:p>
        </p:txBody>
      </p:sp>
      <p:pic>
        <p:nvPicPr>
          <p:cNvPr id="1026" name="Picture 2" descr="C:\Users\u1719\Desktop\Get off PC\PSU.jpg"/>
          <p:cNvPicPr>
            <a:picLocks noChangeAspect="1" noChangeArrowheads="1"/>
          </p:cNvPicPr>
          <p:nvPr/>
        </p:nvPicPr>
        <p:blipFill>
          <a:blip r:embed="rId3" cstate="print"/>
          <a:srcRect/>
          <a:stretch>
            <a:fillRect/>
          </a:stretch>
        </p:blipFill>
        <p:spPr bwMode="auto">
          <a:xfrm>
            <a:off x="457200" y="381000"/>
            <a:ext cx="2076450" cy="485775"/>
          </a:xfrm>
          <a:prstGeom prst="rect">
            <a:avLst/>
          </a:prstGeom>
          <a:noFill/>
        </p:spPr>
      </p:pic>
      <p:pic>
        <p:nvPicPr>
          <p:cNvPr id="8" name="Picture 3" descr="C:\Users\u1719\Desktop\Get off PC\VMS.jpg"/>
          <p:cNvPicPr>
            <a:picLocks noChangeAspect="1" noChangeArrowheads="1"/>
          </p:cNvPicPr>
          <p:nvPr/>
        </p:nvPicPr>
        <p:blipFill>
          <a:blip r:embed="rId4" cstate="print"/>
          <a:srcRect l="6720" t="8345" r="5914" b="8204"/>
          <a:stretch>
            <a:fillRect/>
          </a:stretch>
        </p:blipFill>
        <p:spPr bwMode="auto">
          <a:xfrm>
            <a:off x="7620000" y="381000"/>
            <a:ext cx="990600" cy="762000"/>
          </a:xfrm>
          <a:prstGeom prst="rect">
            <a:avLst/>
          </a:prstGeom>
          <a:noFill/>
        </p:spPr>
      </p:pic>
      <p:sp>
        <p:nvSpPr>
          <p:cNvPr id="5" name="TextBox 4"/>
          <p:cNvSpPr txBox="1"/>
          <p:nvPr/>
        </p:nvSpPr>
        <p:spPr>
          <a:xfrm>
            <a:off x="304800" y="2276475"/>
            <a:ext cx="4672715" cy="2000548"/>
          </a:xfrm>
          <a:prstGeom prst="rect">
            <a:avLst/>
          </a:prstGeom>
          <a:noFill/>
        </p:spPr>
        <p:txBody>
          <a:bodyPr wrap="square" rtlCol="0">
            <a:spAutoFit/>
          </a:bodyPr>
          <a:lstStyle/>
          <a:p>
            <a:r>
              <a:rPr lang="en-US" sz="2400" dirty="0" smtClean="0"/>
              <a:t>Large (~ 2”) Tapered Aluminum</a:t>
            </a:r>
          </a:p>
          <a:p>
            <a:endParaRPr lang="en-US" sz="2000" dirty="0"/>
          </a:p>
          <a:p>
            <a:pPr marL="342900" indent="-342900">
              <a:buFont typeface="Arial" pitchFamily="34" charset="0"/>
              <a:buChar char="•"/>
            </a:pPr>
            <a:r>
              <a:rPr lang="en-US" sz="2000" dirty="0" smtClean="0"/>
              <a:t>Centers wheel</a:t>
            </a:r>
          </a:p>
          <a:p>
            <a:pPr marL="342900" indent="-342900">
              <a:buFont typeface="Arial" pitchFamily="34" charset="0"/>
              <a:buChar char="•"/>
            </a:pPr>
            <a:endParaRPr lang="en-US" sz="2000" dirty="0" smtClean="0"/>
          </a:p>
          <a:p>
            <a:pPr marL="342900" indent="-342900">
              <a:buFont typeface="Arial" pitchFamily="34" charset="0"/>
              <a:buChar char="•"/>
            </a:pPr>
            <a:r>
              <a:rPr lang="en-US" sz="2000" dirty="0" smtClean="0"/>
              <a:t>Expensive</a:t>
            </a:r>
          </a:p>
          <a:p>
            <a:pPr marL="342900" indent="-342900">
              <a:buFont typeface="Arial" pitchFamily="34" charset="0"/>
              <a:buChar char="•"/>
            </a:pPr>
            <a:r>
              <a:rPr lang="en-US" sz="2000" dirty="0" smtClean="0"/>
              <a:t>Lower clamp force</a:t>
            </a:r>
            <a:endParaRPr lang="en-US" dirty="0" smtClean="0"/>
          </a:p>
        </p:txBody>
      </p:sp>
      <p:sp>
        <p:nvSpPr>
          <p:cNvPr id="6" name="TextBox 5"/>
          <p:cNvSpPr txBox="1"/>
          <p:nvPr/>
        </p:nvSpPr>
        <p:spPr>
          <a:xfrm>
            <a:off x="4977515" y="2286000"/>
            <a:ext cx="4495800" cy="2000548"/>
          </a:xfrm>
          <a:prstGeom prst="rect">
            <a:avLst/>
          </a:prstGeom>
          <a:noFill/>
        </p:spPr>
        <p:txBody>
          <a:bodyPr wrap="square" rtlCol="0">
            <a:spAutoFit/>
          </a:bodyPr>
          <a:lstStyle/>
          <a:p>
            <a:r>
              <a:rPr lang="en-US" sz="2400" dirty="0" smtClean="0"/>
              <a:t>Small (1/2” – 1”) Steel Hex</a:t>
            </a:r>
          </a:p>
          <a:p>
            <a:endParaRPr lang="en-US" sz="2000" dirty="0"/>
          </a:p>
          <a:p>
            <a:pPr marL="342900" indent="-342900">
              <a:buFont typeface="Arial" pitchFamily="34" charset="0"/>
              <a:buChar char="•"/>
            </a:pPr>
            <a:r>
              <a:rPr lang="en-US" sz="2000" dirty="0" smtClean="0"/>
              <a:t>Inexpensive</a:t>
            </a:r>
          </a:p>
          <a:p>
            <a:pPr marL="342900" indent="-342900">
              <a:buFont typeface="Arial" pitchFamily="34" charset="0"/>
              <a:buChar char="•"/>
            </a:pPr>
            <a:r>
              <a:rPr lang="en-US" sz="2000" dirty="0" smtClean="0"/>
              <a:t>Higher clamp force</a:t>
            </a:r>
          </a:p>
          <a:p>
            <a:pPr marL="342900" indent="-342900">
              <a:buFont typeface="Arial" pitchFamily="34" charset="0"/>
              <a:buChar char="•"/>
            </a:pPr>
            <a:endParaRPr lang="en-US" sz="2000" dirty="0" smtClean="0"/>
          </a:p>
          <a:p>
            <a:pPr marL="342900" indent="-342900">
              <a:buFont typeface="Arial" pitchFamily="34" charset="0"/>
              <a:buChar char="•"/>
            </a:pPr>
            <a:r>
              <a:rPr lang="en-US" sz="2000" dirty="0" smtClean="0"/>
              <a:t>Requires wheel centering method</a:t>
            </a:r>
          </a:p>
        </p:txBody>
      </p:sp>
      <p:pic>
        <p:nvPicPr>
          <p:cNvPr id="6146" name="Picture 2" descr="http://www.apseng.com.au/wp-content/uploads/hexnuts0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00" y="4334488"/>
            <a:ext cx="2964611" cy="2523511"/>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http://media.digikey.com/photos/APM%20Hexseal%20Photos/3%5E8-16%20AJ%206.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410200" y="4334488"/>
            <a:ext cx="2514600" cy="2514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69763462"/>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9144000" cy="685799"/>
          </a:xfrm>
        </p:spPr>
        <p:txBody>
          <a:bodyPr>
            <a:normAutofit fontScale="90000"/>
          </a:bodyPr>
          <a:lstStyle/>
          <a:p>
            <a:r>
              <a:rPr lang="en-US" dirty="0" smtClean="0">
                <a:solidFill>
                  <a:srgbClr val="49A94B"/>
                </a:solidFill>
              </a:rPr>
              <a:t>Internal Search</a:t>
            </a:r>
            <a:endParaRPr lang="en-US" dirty="0">
              <a:solidFill>
                <a:srgbClr val="49A94B"/>
              </a:solidFill>
            </a:endParaRPr>
          </a:p>
        </p:txBody>
      </p:sp>
      <p:sp>
        <p:nvSpPr>
          <p:cNvPr id="3" name="Subtitle 2"/>
          <p:cNvSpPr>
            <a:spLocks noGrp="1"/>
          </p:cNvSpPr>
          <p:nvPr>
            <p:ph type="subTitle" idx="1"/>
          </p:nvPr>
        </p:nvSpPr>
        <p:spPr>
          <a:xfrm>
            <a:off x="0" y="1143000"/>
            <a:ext cx="9144000" cy="685800"/>
          </a:xfrm>
        </p:spPr>
        <p:txBody>
          <a:bodyPr>
            <a:normAutofit/>
          </a:bodyPr>
          <a:lstStyle/>
          <a:p>
            <a:r>
              <a:rPr lang="en-US" dirty="0" smtClean="0"/>
              <a:t>Wheel Nut Retention</a:t>
            </a:r>
          </a:p>
        </p:txBody>
      </p:sp>
      <p:pic>
        <p:nvPicPr>
          <p:cNvPr id="1026" name="Picture 2" descr="C:\Users\u1719\Desktop\Get off PC\PSU.jpg"/>
          <p:cNvPicPr>
            <a:picLocks noChangeAspect="1" noChangeArrowheads="1"/>
          </p:cNvPicPr>
          <p:nvPr/>
        </p:nvPicPr>
        <p:blipFill>
          <a:blip r:embed="rId3" cstate="print"/>
          <a:srcRect/>
          <a:stretch>
            <a:fillRect/>
          </a:stretch>
        </p:blipFill>
        <p:spPr bwMode="auto">
          <a:xfrm>
            <a:off x="457200" y="381000"/>
            <a:ext cx="2076450" cy="485775"/>
          </a:xfrm>
          <a:prstGeom prst="rect">
            <a:avLst/>
          </a:prstGeom>
          <a:noFill/>
        </p:spPr>
      </p:pic>
      <p:pic>
        <p:nvPicPr>
          <p:cNvPr id="8" name="Picture 3" descr="C:\Users\u1719\Desktop\Get off PC\VMS.jpg"/>
          <p:cNvPicPr>
            <a:picLocks noChangeAspect="1" noChangeArrowheads="1"/>
          </p:cNvPicPr>
          <p:nvPr/>
        </p:nvPicPr>
        <p:blipFill>
          <a:blip r:embed="rId4" cstate="print"/>
          <a:srcRect l="6720" t="8345" r="5914" b="8204"/>
          <a:stretch>
            <a:fillRect/>
          </a:stretch>
        </p:blipFill>
        <p:spPr bwMode="auto">
          <a:xfrm>
            <a:off x="7620000" y="381000"/>
            <a:ext cx="990600" cy="762000"/>
          </a:xfrm>
          <a:prstGeom prst="rect">
            <a:avLst/>
          </a:prstGeom>
          <a:noFill/>
        </p:spPr>
      </p:pic>
      <p:sp>
        <p:nvSpPr>
          <p:cNvPr id="4" name="TextBox 3"/>
          <p:cNvSpPr txBox="1"/>
          <p:nvPr/>
        </p:nvSpPr>
        <p:spPr>
          <a:xfrm>
            <a:off x="4972049" y="2133600"/>
            <a:ext cx="4171951" cy="2062103"/>
          </a:xfrm>
          <a:prstGeom prst="rect">
            <a:avLst/>
          </a:prstGeom>
          <a:noFill/>
        </p:spPr>
        <p:txBody>
          <a:bodyPr wrap="square" rtlCol="0">
            <a:spAutoFit/>
          </a:bodyPr>
          <a:lstStyle/>
          <a:p>
            <a:r>
              <a:rPr lang="en-US" sz="2000" dirty="0" smtClean="0"/>
              <a:t>Spindle Nut Retainer</a:t>
            </a:r>
          </a:p>
          <a:p>
            <a:endParaRPr lang="en-US" dirty="0"/>
          </a:p>
          <a:p>
            <a:pPr marL="285750" indent="-285750">
              <a:buFont typeface="Arial" pitchFamily="34" charset="0"/>
              <a:buChar char="•"/>
            </a:pPr>
            <a:r>
              <a:rPr lang="en-US" dirty="0" smtClean="0"/>
              <a:t>Inexpensive</a:t>
            </a:r>
          </a:p>
          <a:p>
            <a:pPr marL="285750" indent="-285750">
              <a:buFont typeface="Arial" pitchFamily="34" charset="0"/>
              <a:buChar char="•"/>
            </a:pPr>
            <a:r>
              <a:rPr lang="en-US" dirty="0" smtClean="0"/>
              <a:t>Readily available </a:t>
            </a:r>
          </a:p>
          <a:p>
            <a:pPr marL="285750" indent="-285750">
              <a:buFont typeface="Arial" pitchFamily="34" charset="0"/>
              <a:buChar char="•"/>
            </a:pPr>
            <a:r>
              <a:rPr lang="en-US" dirty="0" smtClean="0"/>
              <a:t>15* pin resolution</a:t>
            </a:r>
          </a:p>
          <a:p>
            <a:pPr marL="285750" indent="-285750">
              <a:buFont typeface="Arial" pitchFamily="34" charset="0"/>
              <a:buChar char="•"/>
            </a:pPr>
            <a:endParaRPr lang="en-US" dirty="0"/>
          </a:p>
          <a:p>
            <a:pPr marL="285750" indent="-285750">
              <a:buFont typeface="Arial" pitchFamily="34" charset="0"/>
              <a:buChar char="•"/>
            </a:pPr>
            <a:r>
              <a:rPr lang="en-US" dirty="0" smtClean="0"/>
              <a:t>Difficult to produce custom units</a:t>
            </a:r>
            <a:endParaRPr lang="en-US" dirty="0"/>
          </a:p>
        </p:txBody>
      </p:sp>
      <p:sp>
        <p:nvSpPr>
          <p:cNvPr id="11" name="TextBox 10"/>
          <p:cNvSpPr txBox="1"/>
          <p:nvPr/>
        </p:nvSpPr>
        <p:spPr>
          <a:xfrm>
            <a:off x="457200" y="2133600"/>
            <a:ext cx="4514850" cy="2339102"/>
          </a:xfrm>
          <a:prstGeom prst="rect">
            <a:avLst/>
          </a:prstGeom>
          <a:noFill/>
        </p:spPr>
        <p:txBody>
          <a:bodyPr wrap="square" rtlCol="0">
            <a:spAutoFit/>
          </a:bodyPr>
          <a:lstStyle/>
          <a:p>
            <a:r>
              <a:rPr lang="en-US" sz="2000" dirty="0" smtClean="0"/>
              <a:t>Castle Nut</a:t>
            </a:r>
          </a:p>
          <a:p>
            <a:endParaRPr lang="en-US" dirty="0" smtClean="0"/>
          </a:p>
          <a:p>
            <a:pPr marL="285750" indent="-285750">
              <a:buFont typeface="Arial" pitchFamily="34" charset="0"/>
              <a:buChar char="•"/>
            </a:pPr>
            <a:r>
              <a:rPr lang="en-US" dirty="0" smtClean="0"/>
              <a:t>Available in many sizes</a:t>
            </a:r>
          </a:p>
          <a:p>
            <a:pPr marL="285750" indent="-285750">
              <a:buFont typeface="Arial" pitchFamily="34" charset="0"/>
              <a:buChar char="•"/>
            </a:pPr>
            <a:r>
              <a:rPr lang="en-US" dirty="0" smtClean="0"/>
              <a:t>Able to modify existing nut</a:t>
            </a:r>
          </a:p>
          <a:p>
            <a:pPr marL="285750" indent="-285750">
              <a:buFont typeface="Arial" pitchFamily="34" charset="0"/>
              <a:buChar char="•"/>
            </a:pPr>
            <a:endParaRPr lang="en-US" dirty="0" smtClean="0"/>
          </a:p>
          <a:p>
            <a:pPr marL="285750" indent="-285750">
              <a:buFont typeface="Arial" pitchFamily="34" charset="0"/>
              <a:buChar char="•"/>
            </a:pPr>
            <a:r>
              <a:rPr lang="en-US" dirty="0" smtClean="0"/>
              <a:t>Cuts reduce thread engagement</a:t>
            </a:r>
          </a:p>
          <a:p>
            <a:pPr marL="285750" indent="-285750">
              <a:buFont typeface="Arial" pitchFamily="34" charset="0"/>
              <a:buChar char="•"/>
            </a:pPr>
            <a:r>
              <a:rPr lang="en-US" dirty="0" smtClean="0"/>
              <a:t>Poor pin resolution (60*)</a:t>
            </a:r>
          </a:p>
          <a:p>
            <a:endParaRPr lang="en-US" dirty="0"/>
          </a:p>
        </p:txBody>
      </p:sp>
      <p:pic>
        <p:nvPicPr>
          <p:cNvPr id="12" name="Picture 11" descr="http://www.banburytrailers.co.uk/images/castlnutM20.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532806" y="4571999"/>
            <a:ext cx="3048000" cy="2192843"/>
          </a:xfrm>
          <a:prstGeom prst="rect">
            <a:avLst/>
          </a:prstGeom>
          <a:noFill/>
          <a:ln>
            <a:noFill/>
          </a:ln>
        </p:spPr>
      </p:pic>
      <p:pic>
        <p:nvPicPr>
          <p:cNvPr id="13" name="Picture 12" descr="\\khensu\Home04\tjmccall\Desktop\unnamed.jpg"/>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80806" y="4572000"/>
            <a:ext cx="2279714" cy="2192842"/>
          </a:xfrm>
          <a:prstGeom prst="rect">
            <a:avLst/>
          </a:prstGeom>
          <a:noFill/>
          <a:ln>
            <a:noFill/>
          </a:ln>
        </p:spPr>
      </p:pic>
    </p:spTree>
    <p:extLst>
      <p:ext uri="{BB962C8B-B14F-4D97-AF65-F5344CB8AC3E}">
        <p14:creationId xmlns:p14="http://schemas.microsoft.com/office/powerpoint/2010/main" xmlns="" val="3428347162"/>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9144000" cy="685799"/>
          </a:xfrm>
        </p:spPr>
        <p:txBody>
          <a:bodyPr>
            <a:normAutofit fontScale="90000"/>
          </a:bodyPr>
          <a:lstStyle/>
          <a:p>
            <a:r>
              <a:rPr lang="en-US" dirty="0" smtClean="0">
                <a:solidFill>
                  <a:srgbClr val="49A94B"/>
                </a:solidFill>
              </a:rPr>
              <a:t>Internal Search</a:t>
            </a:r>
            <a:endParaRPr lang="en-US" dirty="0">
              <a:solidFill>
                <a:srgbClr val="49A94B"/>
              </a:solidFill>
            </a:endParaRPr>
          </a:p>
        </p:txBody>
      </p:sp>
      <p:sp>
        <p:nvSpPr>
          <p:cNvPr id="3" name="Subtitle 2"/>
          <p:cNvSpPr>
            <a:spLocks noGrp="1"/>
          </p:cNvSpPr>
          <p:nvPr>
            <p:ph type="subTitle" idx="1"/>
          </p:nvPr>
        </p:nvSpPr>
        <p:spPr>
          <a:xfrm>
            <a:off x="0" y="1143000"/>
            <a:ext cx="9144000" cy="685800"/>
          </a:xfrm>
        </p:spPr>
        <p:txBody>
          <a:bodyPr>
            <a:normAutofit/>
          </a:bodyPr>
          <a:lstStyle/>
          <a:p>
            <a:r>
              <a:rPr lang="en-US" dirty="0" smtClean="0"/>
              <a:t>Brake Hat</a:t>
            </a:r>
          </a:p>
        </p:txBody>
      </p:sp>
      <p:pic>
        <p:nvPicPr>
          <p:cNvPr id="1026" name="Picture 2" descr="C:\Users\u1719\Desktop\Get off PC\PSU.jpg"/>
          <p:cNvPicPr>
            <a:picLocks noChangeAspect="1" noChangeArrowheads="1"/>
          </p:cNvPicPr>
          <p:nvPr/>
        </p:nvPicPr>
        <p:blipFill>
          <a:blip r:embed="rId3" cstate="print"/>
          <a:srcRect/>
          <a:stretch>
            <a:fillRect/>
          </a:stretch>
        </p:blipFill>
        <p:spPr bwMode="auto">
          <a:xfrm>
            <a:off x="457200" y="381000"/>
            <a:ext cx="2076450" cy="485775"/>
          </a:xfrm>
          <a:prstGeom prst="rect">
            <a:avLst/>
          </a:prstGeom>
          <a:noFill/>
        </p:spPr>
      </p:pic>
      <p:pic>
        <p:nvPicPr>
          <p:cNvPr id="8" name="Picture 3" descr="C:\Users\u1719\Desktop\Get off PC\VMS.jpg"/>
          <p:cNvPicPr>
            <a:picLocks noChangeAspect="1" noChangeArrowheads="1"/>
          </p:cNvPicPr>
          <p:nvPr/>
        </p:nvPicPr>
        <p:blipFill>
          <a:blip r:embed="rId4" cstate="print"/>
          <a:srcRect l="6720" t="8345" r="5914" b="8204"/>
          <a:stretch>
            <a:fillRect/>
          </a:stretch>
        </p:blipFill>
        <p:spPr bwMode="auto">
          <a:xfrm>
            <a:off x="7620000" y="381000"/>
            <a:ext cx="990600" cy="762000"/>
          </a:xfrm>
          <a:prstGeom prst="rect">
            <a:avLst/>
          </a:prstGeom>
          <a:noFill/>
        </p:spPr>
      </p:pic>
      <p:sp>
        <p:nvSpPr>
          <p:cNvPr id="4" name="TextBox 3"/>
          <p:cNvSpPr txBox="1"/>
          <p:nvPr/>
        </p:nvSpPr>
        <p:spPr>
          <a:xfrm>
            <a:off x="1930024" y="1846052"/>
            <a:ext cx="5335949" cy="1384995"/>
          </a:xfrm>
          <a:prstGeom prst="rect">
            <a:avLst/>
          </a:prstGeom>
          <a:noFill/>
        </p:spPr>
        <p:txBody>
          <a:bodyPr wrap="none" rtlCol="0">
            <a:spAutoFit/>
          </a:bodyPr>
          <a:lstStyle/>
          <a:p>
            <a:pPr algn="ctr"/>
            <a:r>
              <a:rPr lang="en-US" sz="2400" dirty="0" smtClean="0"/>
              <a:t>2011 brake hats were integrated into hub</a:t>
            </a:r>
          </a:p>
          <a:p>
            <a:pPr algn="ctr"/>
            <a:endParaRPr lang="en-US" sz="2000" dirty="0"/>
          </a:p>
          <a:p>
            <a:pPr marL="342900" indent="-342900" algn="ctr">
              <a:buFont typeface="Arial" pitchFamily="34" charset="0"/>
              <a:buChar char="•"/>
            </a:pPr>
            <a:r>
              <a:rPr lang="en-US" sz="2000" dirty="0" smtClean="0"/>
              <a:t>Excess machine time</a:t>
            </a:r>
          </a:p>
          <a:p>
            <a:pPr marL="342900" indent="-342900" algn="ctr">
              <a:buFont typeface="Arial" pitchFamily="34" charset="0"/>
              <a:buChar char="•"/>
            </a:pPr>
            <a:r>
              <a:rPr lang="en-US" sz="2000" dirty="0" smtClean="0"/>
              <a:t>Required larger OD material</a:t>
            </a:r>
            <a:endParaRPr lang="en-US" sz="2000" dirty="0"/>
          </a:p>
        </p:txBody>
      </p:sp>
      <p:sp>
        <p:nvSpPr>
          <p:cNvPr id="5" name="TextBox 4"/>
          <p:cNvSpPr txBox="1"/>
          <p:nvPr/>
        </p:nvSpPr>
        <p:spPr>
          <a:xfrm>
            <a:off x="872394" y="3429000"/>
            <a:ext cx="2636234" cy="369332"/>
          </a:xfrm>
          <a:prstGeom prst="rect">
            <a:avLst/>
          </a:prstGeom>
          <a:noFill/>
        </p:spPr>
        <p:txBody>
          <a:bodyPr wrap="none" rtlCol="0">
            <a:spAutoFit/>
          </a:bodyPr>
          <a:lstStyle/>
          <a:p>
            <a:r>
              <a:rPr lang="en-US" dirty="0" smtClean="0"/>
              <a:t>2011 Integrated Brake Hat</a:t>
            </a:r>
            <a:endParaRPr lang="en-US" dirty="0"/>
          </a:p>
        </p:txBody>
      </p:sp>
      <p:sp>
        <p:nvSpPr>
          <p:cNvPr id="6" name="TextBox 5"/>
          <p:cNvSpPr txBox="1"/>
          <p:nvPr/>
        </p:nvSpPr>
        <p:spPr>
          <a:xfrm>
            <a:off x="6135877" y="3429000"/>
            <a:ext cx="1970796" cy="369332"/>
          </a:xfrm>
          <a:prstGeom prst="rect">
            <a:avLst/>
          </a:prstGeom>
          <a:noFill/>
        </p:spPr>
        <p:txBody>
          <a:bodyPr wrap="none" rtlCol="0">
            <a:spAutoFit/>
          </a:bodyPr>
          <a:lstStyle/>
          <a:p>
            <a:r>
              <a:rPr lang="en-US" dirty="0" smtClean="0"/>
              <a:t>Separate Brake Hat</a:t>
            </a:r>
            <a:endParaRPr lang="en-US" dirty="0"/>
          </a:p>
        </p:txBody>
      </p:sp>
      <p:pic>
        <p:nvPicPr>
          <p:cNvPr id="9" name="Picture 8" descr="E:\my_pix\0127122224.jpg"/>
          <p:cNvPicPr/>
          <p:nvPr/>
        </p:nvPicPr>
        <p:blipFill>
          <a:blip r:embed="rId5" cstate="print"/>
          <a:srcRect/>
          <a:stretch>
            <a:fillRect/>
          </a:stretch>
        </p:blipFill>
        <p:spPr bwMode="auto">
          <a:xfrm>
            <a:off x="102198" y="3886200"/>
            <a:ext cx="4495800" cy="2955349"/>
          </a:xfrm>
          <a:prstGeom prst="rect">
            <a:avLst/>
          </a:prstGeom>
          <a:noFill/>
          <a:ln w="9525">
            <a:noFill/>
            <a:miter lim="800000"/>
            <a:headEnd/>
            <a:tailEnd/>
          </a:ln>
        </p:spPr>
      </p:pic>
      <p:pic>
        <p:nvPicPr>
          <p:cNvPr id="10" name="Picture 9" descr="http://www.rapidartnz.com/images/services/TT2%20Floating%20Rotor,.jpg"/>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724400" y="3886200"/>
            <a:ext cx="4265762" cy="2955349"/>
          </a:xfrm>
          <a:prstGeom prst="rect">
            <a:avLst/>
          </a:prstGeom>
          <a:noFill/>
          <a:ln>
            <a:noFill/>
          </a:ln>
        </p:spPr>
      </p:pic>
    </p:spTree>
    <p:extLst>
      <p:ext uri="{BB962C8B-B14F-4D97-AF65-F5344CB8AC3E}">
        <p14:creationId xmlns:p14="http://schemas.microsoft.com/office/powerpoint/2010/main" xmlns="" val="2273012745"/>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9144000" cy="685799"/>
          </a:xfrm>
        </p:spPr>
        <p:txBody>
          <a:bodyPr>
            <a:normAutofit fontScale="90000"/>
          </a:bodyPr>
          <a:lstStyle/>
          <a:p>
            <a:r>
              <a:rPr lang="en-US" dirty="0" smtClean="0">
                <a:solidFill>
                  <a:srgbClr val="49A94B"/>
                </a:solidFill>
              </a:rPr>
              <a:t>Internal Search</a:t>
            </a:r>
            <a:endParaRPr lang="en-US" dirty="0">
              <a:solidFill>
                <a:srgbClr val="49A94B"/>
              </a:solidFill>
            </a:endParaRPr>
          </a:p>
        </p:txBody>
      </p:sp>
      <p:sp>
        <p:nvSpPr>
          <p:cNvPr id="3" name="Subtitle 2"/>
          <p:cNvSpPr>
            <a:spLocks noGrp="1"/>
          </p:cNvSpPr>
          <p:nvPr>
            <p:ph type="subTitle" idx="1"/>
          </p:nvPr>
        </p:nvSpPr>
        <p:spPr>
          <a:xfrm>
            <a:off x="0" y="1143000"/>
            <a:ext cx="9144000" cy="685800"/>
          </a:xfrm>
        </p:spPr>
        <p:txBody>
          <a:bodyPr>
            <a:normAutofit/>
          </a:bodyPr>
          <a:lstStyle/>
          <a:p>
            <a:r>
              <a:rPr lang="en-US" dirty="0" smtClean="0"/>
              <a:t>Wheel Speed Sensor</a:t>
            </a:r>
          </a:p>
        </p:txBody>
      </p:sp>
      <p:pic>
        <p:nvPicPr>
          <p:cNvPr id="1026" name="Picture 2" descr="C:\Users\u1719\Desktop\Get off PC\PSU.jpg"/>
          <p:cNvPicPr>
            <a:picLocks noChangeAspect="1" noChangeArrowheads="1"/>
          </p:cNvPicPr>
          <p:nvPr/>
        </p:nvPicPr>
        <p:blipFill>
          <a:blip r:embed="rId3" cstate="print"/>
          <a:srcRect/>
          <a:stretch>
            <a:fillRect/>
          </a:stretch>
        </p:blipFill>
        <p:spPr bwMode="auto">
          <a:xfrm>
            <a:off x="457200" y="381000"/>
            <a:ext cx="2076450" cy="485775"/>
          </a:xfrm>
          <a:prstGeom prst="rect">
            <a:avLst/>
          </a:prstGeom>
          <a:noFill/>
        </p:spPr>
      </p:pic>
      <p:pic>
        <p:nvPicPr>
          <p:cNvPr id="8" name="Picture 3" descr="C:\Users\u1719\Desktop\Get off PC\VMS.jpg"/>
          <p:cNvPicPr>
            <a:picLocks noChangeAspect="1" noChangeArrowheads="1"/>
          </p:cNvPicPr>
          <p:nvPr/>
        </p:nvPicPr>
        <p:blipFill>
          <a:blip r:embed="rId4" cstate="print"/>
          <a:srcRect l="6720" t="8345" r="5914" b="8204"/>
          <a:stretch>
            <a:fillRect/>
          </a:stretch>
        </p:blipFill>
        <p:spPr bwMode="auto">
          <a:xfrm>
            <a:off x="7620000" y="381000"/>
            <a:ext cx="990600" cy="762000"/>
          </a:xfrm>
          <a:prstGeom prst="rect">
            <a:avLst/>
          </a:prstGeom>
          <a:noFill/>
        </p:spPr>
      </p:pic>
      <p:sp>
        <p:nvSpPr>
          <p:cNvPr id="4" name="TextBox 3"/>
          <p:cNvSpPr txBox="1"/>
          <p:nvPr/>
        </p:nvSpPr>
        <p:spPr>
          <a:xfrm>
            <a:off x="1632606" y="1846052"/>
            <a:ext cx="5930791" cy="1015663"/>
          </a:xfrm>
          <a:prstGeom prst="rect">
            <a:avLst/>
          </a:prstGeom>
          <a:noFill/>
        </p:spPr>
        <p:txBody>
          <a:bodyPr wrap="none" rtlCol="0">
            <a:spAutoFit/>
          </a:bodyPr>
          <a:lstStyle/>
          <a:p>
            <a:pPr algn="ctr"/>
            <a:r>
              <a:rPr lang="en-US" sz="2000" dirty="0" smtClean="0"/>
              <a:t>2011 Wheel speed sensors taped to the uprights</a:t>
            </a:r>
          </a:p>
          <a:p>
            <a:pPr algn="ctr"/>
            <a:endParaRPr lang="en-US" sz="2000" dirty="0"/>
          </a:p>
          <a:p>
            <a:pPr algn="ctr"/>
            <a:r>
              <a:rPr lang="en-US" sz="2000" dirty="0" smtClean="0"/>
              <a:t>Custom tone rings were machined, threaded onto hubs</a:t>
            </a:r>
            <a:endParaRPr lang="en-US" sz="2000" dirty="0"/>
          </a:p>
        </p:txBody>
      </p:sp>
      <p:pic>
        <p:nvPicPr>
          <p:cNvPr id="17410" name="Picture 2" descr="\\khensu\Home04\tjmccall\Desktop\phot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286000" y="3187065"/>
            <a:ext cx="4876800" cy="36423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54024725"/>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9144000" cy="685799"/>
          </a:xfrm>
        </p:spPr>
        <p:txBody>
          <a:bodyPr>
            <a:normAutofit fontScale="90000"/>
          </a:bodyPr>
          <a:lstStyle/>
          <a:p>
            <a:r>
              <a:rPr lang="en-US" dirty="0" smtClean="0">
                <a:solidFill>
                  <a:srgbClr val="49A94B"/>
                </a:solidFill>
              </a:rPr>
              <a:t>Internal Search</a:t>
            </a:r>
            <a:endParaRPr lang="en-US" dirty="0">
              <a:solidFill>
                <a:srgbClr val="49A94B"/>
              </a:solidFill>
            </a:endParaRPr>
          </a:p>
        </p:txBody>
      </p:sp>
      <p:sp>
        <p:nvSpPr>
          <p:cNvPr id="3" name="Subtitle 2"/>
          <p:cNvSpPr>
            <a:spLocks noGrp="1"/>
          </p:cNvSpPr>
          <p:nvPr>
            <p:ph type="subTitle" idx="1"/>
          </p:nvPr>
        </p:nvSpPr>
        <p:spPr>
          <a:xfrm>
            <a:off x="0" y="1143000"/>
            <a:ext cx="9144000" cy="3429000"/>
          </a:xfrm>
        </p:spPr>
        <p:txBody>
          <a:bodyPr>
            <a:normAutofit lnSpcReduction="10000"/>
          </a:bodyPr>
          <a:lstStyle/>
          <a:p>
            <a:r>
              <a:rPr lang="en-US" dirty="0" smtClean="0"/>
              <a:t>Upright</a:t>
            </a:r>
          </a:p>
          <a:p>
            <a:endParaRPr lang="en-US" dirty="0" smtClean="0"/>
          </a:p>
          <a:p>
            <a:r>
              <a:rPr lang="en-US" sz="2400" dirty="0" smtClean="0"/>
              <a:t>Small changes:</a:t>
            </a:r>
          </a:p>
          <a:p>
            <a:endParaRPr lang="en-US" sz="2400" dirty="0"/>
          </a:p>
          <a:p>
            <a:pPr marL="342900" indent="-342900">
              <a:buFont typeface="Arial" pitchFamily="34" charset="0"/>
              <a:buChar char="•"/>
            </a:pPr>
            <a:r>
              <a:rPr lang="en-US" sz="2000" dirty="0" smtClean="0"/>
              <a:t>Retain 2011 geometry</a:t>
            </a:r>
          </a:p>
          <a:p>
            <a:pPr marL="342900" indent="-342900">
              <a:buFont typeface="Arial" pitchFamily="34" charset="0"/>
              <a:buChar char="•"/>
            </a:pPr>
            <a:r>
              <a:rPr lang="en-US" sz="2000" dirty="0" smtClean="0"/>
              <a:t>Reduce machine time</a:t>
            </a:r>
          </a:p>
          <a:p>
            <a:pPr marL="342900" indent="-342900">
              <a:buFont typeface="Arial" pitchFamily="34" charset="0"/>
              <a:buChar char="•"/>
            </a:pPr>
            <a:r>
              <a:rPr lang="en-US" sz="2000" dirty="0" smtClean="0"/>
              <a:t>Increase rigidity</a:t>
            </a:r>
          </a:p>
          <a:p>
            <a:pPr marL="342900" indent="-342900">
              <a:buFont typeface="Arial" pitchFamily="34" charset="0"/>
              <a:buChar char="•"/>
            </a:pPr>
            <a:r>
              <a:rPr lang="en-US" sz="2000" dirty="0"/>
              <a:t>Relocate wheel speed sensor</a:t>
            </a:r>
          </a:p>
          <a:p>
            <a:pPr marL="342900" indent="-342900">
              <a:buFont typeface="Arial" pitchFamily="34" charset="0"/>
              <a:buChar char="•"/>
            </a:pPr>
            <a:endParaRPr lang="en-US" sz="2000" dirty="0"/>
          </a:p>
        </p:txBody>
      </p:sp>
      <p:pic>
        <p:nvPicPr>
          <p:cNvPr id="1026" name="Picture 2" descr="C:\Users\u1719\Desktop\Get off PC\PSU.jpg"/>
          <p:cNvPicPr>
            <a:picLocks noChangeAspect="1" noChangeArrowheads="1"/>
          </p:cNvPicPr>
          <p:nvPr/>
        </p:nvPicPr>
        <p:blipFill>
          <a:blip r:embed="rId3" cstate="print"/>
          <a:srcRect/>
          <a:stretch>
            <a:fillRect/>
          </a:stretch>
        </p:blipFill>
        <p:spPr bwMode="auto">
          <a:xfrm>
            <a:off x="457200" y="381000"/>
            <a:ext cx="2076450" cy="485775"/>
          </a:xfrm>
          <a:prstGeom prst="rect">
            <a:avLst/>
          </a:prstGeom>
          <a:noFill/>
        </p:spPr>
      </p:pic>
      <p:pic>
        <p:nvPicPr>
          <p:cNvPr id="8" name="Picture 3" descr="C:\Users\u1719\Desktop\Get off PC\VMS.jpg"/>
          <p:cNvPicPr>
            <a:picLocks noChangeAspect="1" noChangeArrowheads="1"/>
          </p:cNvPicPr>
          <p:nvPr/>
        </p:nvPicPr>
        <p:blipFill>
          <a:blip r:embed="rId4" cstate="print"/>
          <a:srcRect l="6720" t="8345" r="5914" b="8204"/>
          <a:stretch>
            <a:fillRect/>
          </a:stretch>
        </p:blipFill>
        <p:spPr bwMode="auto">
          <a:xfrm>
            <a:off x="7620000" y="381000"/>
            <a:ext cx="990600" cy="762000"/>
          </a:xfrm>
          <a:prstGeom prst="rect">
            <a:avLst/>
          </a:prstGeom>
          <a:noFill/>
        </p:spPr>
      </p:pic>
      <p:pic>
        <p:nvPicPr>
          <p:cNvPr id="6" name="Picture 5" descr="\\khensu\Home04\tjmccall\Desktop\upright.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47434" y="4801344"/>
            <a:ext cx="5577875" cy="2050716"/>
          </a:xfrm>
          <a:prstGeom prst="rect">
            <a:avLst/>
          </a:prstGeom>
          <a:noFill/>
          <a:ln>
            <a:noFill/>
          </a:ln>
        </p:spPr>
      </p:pic>
      <p:pic>
        <p:nvPicPr>
          <p:cNvPr id="7" name="Picture 6" descr="\\khensu\Home04\tjmccall\Desktop\upright1.JPG"/>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0128" y="4800600"/>
            <a:ext cx="3567562" cy="2057400"/>
          </a:xfrm>
          <a:prstGeom prst="rect">
            <a:avLst/>
          </a:prstGeom>
          <a:noFill/>
          <a:ln>
            <a:noFill/>
          </a:ln>
        </p:spPr>
      </p:pic>
    </p:spTree>
    <p:extLst>
      <p:ext uri="{BB962C8B-B14F-4D97-AF65-F5344CB8AC3E}">
        <p14:creationId xmlns:p14="http://schemas.microsoft.com/office/powerpoint/2010/main" xmlns="" val="2733344073"/>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000" dirty="0" smtClean="0">
                <a:solidFill>
                  <a:srgbClr val="49A94B"/>
                </a:solidFill>
              </a:rPr>
              <a:t>Concept Selection</a:t>
            </a:r>
            <a:endParaRPr lang="en-US" sz="4000" dirty="0">
              <a:solidFill>
                <a:srgbClr val="49A94B"/>
              </a:solidFill>
            </a:endParaRPr>
          </a:p>
        </p:txBody>
      </p:sp>
      <p:sp>
        <p:nvSpPr>
          <p:cNvPr id="3" name="Subtitle 2"/>
          <p:cNvSpPr>
            <a:spLocks noGrp="1"/>
          </p:cNvSpPr>
          <p:nvPr>
            <p:ph sz="half" idx="1"/>
          </p:nvPr>
        </p:nvSpPr>
        <p:spPr>
          <a:xfrm>
            <a:off x="304800" y="1676400"/>
            <a:ext cx="4038600" cy="4525963"/>
          </a:xfrm>
        </p:spPr>
        <p:txBody>
          <a:bodyPr>
            <a:normAutofit/>
          </a:bodyPr>
          <a:lstStyle/>
          <a:p>
            <a:pPr marL="0" indent="0">
              <a:buNone/>
            </a:pPr>
            <a:r>
              <a:rPr lang="en-US" dirty="0" smtClean="0"/>
              <a:t>Hub – Hardened Steel</a:t>
            </a:r>
          </a:p>
          <a:p>
            <a:pPr marL="0" indent="0">
              <a:buNone/>
            </a:pPr>
            <a:endParaRPr lang="en-US" sz="2000" dirty="0" smtClean="0"/>
          </a:p>
          <a:p>
            <a:pPr marL="0" indent="0">
              <a:buNone/>
            </a:pPr>
            <a:r>
              <a:rPr lang="en-US" sz="2400" dirty="0" smtClean="0"/>
              <a:t>Integrated CV joint</a:t>
            </a:r>
          </a:p>
          <a:p>
            <a:r>
              <a:rPr lang="en-US" sz="2400" dirty="0" smtClean="0"/>
              <a:t>Lighter</a:t>
            </a:r>
          </a:p>
          <a:p>
            <a:r>
              <a:rPr lang="en-US" sz="2400" dirty="0" smtClean="0"/>
              <a:t>Retain 2011 axle</a:t>
            </a:r>
          </a:p>
          <a:p>
            <a:endParaRPr lang="en-US" sz="2400" dirty="0"/>
          </a:p>
          <a:p>
            <a:pPr marL="0" indent="0">
              <a:buNone/>
            </a:pPr>
            <a:r>
              <a:rPr lang="en-US" sz="2400" dirty="0" smtClean="0"/>
              <a:t>Front and rear hubs identical</a:t>
            </a:r>
          </a:p>
          <a:p>
            <a:r>
              <a:rPr lang="en-US" sz="2400" dirty="0" smtClean="0"/>
              <a:t>Reduce design/FEA time</a:t>
            </a:r>
          </a:p>
          <a:p>
            <a:r>
              <a:rPr lang="en-US" sz="2400" dirty="0" smtClean="0"/>
              <a:t>Remove CV from front</a:t>
            </a:r>
          </a:p>
        </p:txBody>
      </p:sp>
      <p:sp>
        <p:nvSpPr>
          <p:cNvPr id="5" name="Content Placeholder 4"/>
          <p:cNvSpPr>
            <a:spLocks noGrp="1"/>
          </p:cNvSpPr>
          <p:nvPr>
            <p:ph sz="half" idx="2"/>
          </p:nvPr>
        </p:nvSpPr>
        <p:spPr>
          <a:xfrm>
            <a:off x="4953000" y="1676400"/>
            <a:ext cx="4460700" cy="4525963"/>
          </a:xfrm>
        </p:spPr>
        <p:txBody>
          <a:bodyPr/>
          <a:lstStyle/>
          <a:p>
            <a:pPr marL="0" indent="0">
              <a:buNone/>
            </a:pPr>
            <a:r>
              <a:rPr lang="en-US" dirty="0" smtClean="0"/>
              <a:t>Upright – Aluminum</a:t>
            </a:r>
          </a:p>
          <a:p>
            <a:pPr marL="0" indent="0">
              <a:buNone/>
            </a:pPr>
            <a:endParaRPr lang="en-US" sz="2000" dirty="0" smtClean="0"/>
          </a:p>
          <a:p>
            <a:r>
              <a:rPr lang="en-US" sz="2400" dirty="0" smtClean="0"/>
              <a:t>High strength</a:t>
            </a:r>
          </a:p>
          <a:p>
            <a:r>
              <a:rPr lang="en-US" sz="2400" dirty="0" smtClean="0"/>
              <a:t>Ductile</a:t>
            </a:r>
          </a:p>
          <a:p>
            <a:pPr marL="0" indent="0">
              <a:buNone/>
            </a:pPr>
            <a:r>
              <a:rPr lang="en-US" sz="2400" dirty="0" smtClean="0"/>
              <a:t>Most likely 6061-T6</a:t>
            </a:r>
          </a:p>
          <a:p>
            <a:pPr marL="0" indent="0" algn="ctr">
              <a:buNone/>
            </a:pPr>
            <a:endParaRPr lang="en-US" sz="2400" dirty="0"/>
          </a:p>
          <a:p>
            <a:pPr marL="0" indent="0">
              <a:buNone/>
            </a:pPr>
            <a:r>
              <a:rPr lang="en-US" dirty="0" smtClean="0"/>
              <a:t>Wheel Speed Sensor</a:t>
            </a:r>
          </a:p>
          <a:p>
            <a:r>
              <a:rPr lang="en-US" sz="2400" dirty="0" smtClean="0"/>
              <a:t>Threaded into upright</a:t>
            </a:r>
          </a:p>
          <a:p>
            <a:r>
              <a:rPr lang="en-US" sz="2400" dirty="0" smtClean="0"/>
              <a:t>Read slots in brake disc</a:t>
            </a:r>
          </a:p>
          <a:p>
            <a:pPr marL="0" indent="0">
              <a:buNone/>
            </a:pPr>
            <a:endParaRPr lang="en-US" sz="2000" dirty="0" smtClean="0"/>
          </a:p>
          <a:p>
            <a:pPr marL="0" indent="0">
              <a:buNone/>
            </a:pPr>
            <a:endParaRPr lang="en-US" sz="2400" dirty="0"/>
          </a:p>
        </p:txBody>
      </p:sp>
      <p:pic>
        <p:nvPicPr>
          <p:cNvPr id="1026" name="Picture 2" descr="C:\Users\u1719\Desktop\Get off PC\PSU.jpg"/>
          <p:cNvPicPr>
            <a:picLocks noChangeAspect="1" noChangeArrowheads="1"/>
          </p:cNvPicPr>
          <p:nvPr/>
        </p:nvPicPr>
        <p:blipFill>
          <a:blip r:embed="rId3" cstate="print"/>
          <a:srcRect/>
          <a:stretch>
            <a:fillRect/>
          </a:stretch>
        </p:blipFill>
        <p:spPr bwMode="auto">
          <a:xfrm>
            <a:off x="457200" y="381000"/>
            <a:ext cx="2076450" cy="485775"/>
          </a:xfrm>
          <a:prstGeom prst="rect">
            <a:avLst/>
          </a:prstGeom>
          <a:noFill/>
        </p:spPr>
      </p:pic>
      <p:pic>
        <p:nvPicPr>
          <p:cNvPr id="8" name="Picture 3" descr="C:\Users\u1719\Desktop\Get off PC\VMS.jpg"/>
          <p:cNvPicPr>
            <a:picLocks noChangeAspect="1" noChangeArrowheads="1"/>
          </p:cNvPicPr>
          <p:nvPr/>
        </p:nvPicPr>
        <p:blipFill>
          <a:blip r:embed="rId4" cstate="print"/>
          <a:srcRect l="6720" t="8345" r="5914" b="8204"/>
          <a:stretch>
            <a:fillRect/>
          </a:stretch>
        </p:blipFill>
        <p:spPr bwMode="auto">
          <a:xfrm>
            <a:off x="7620000" y="381000"/>
            <a:ext cx="990600" cy="762000"/>
          </a:xfrm>
          <a:prstGeom prst="rect">
            <a:avLst/>
          </a:prstGeom>
          <a:noFill/>
        </p:spPr>
      </p:pic>
    </p:spTree>
    <p:extLst>
      <p:ext uri="{BB962C8B-B14F-4D97-AF65-F5344CB8AC3E}">
        <p14:creationId xmlns:p14="http://schemas.microsoft.com/office/powerpoint/2010/main" xmlns="" val="2752162680"/>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000" dirty="0" smtClean="0">
                <a:solidFill>
                  <a:srgbClr val="49A94B"/>
                </a:solidFill>
              </a:rPr>
              <a:t>Concept Selection</a:t>
            </a:r>
            <a:endParaRPr lang="en-US" sz="4000" dirty="0">
              <a:solidFill>
                <a:srgbClr val="49A94B"/>
              </a:solidFill>
            </a:endParaRPr>
          </a:p>
        </p:txBody>
      </p:sp>
      <p:pic>
        <p:nvPicPr>
          <p:cNvPr id="1026" name="Picture 2" descr="C:\Users\u1719\Desktop\Get off PC\PSU.jpg"/>
          <p:cNvPicPr>
            <a:picLocks noChangeAspect="1" noChangeArrowheads="1"/>
          </p:cNvPicPr>
          <p:nvPr/>
        </p:nvPicPr>
        <p:blipFill>
          <a:blip r:embed="rId3" cstate="print"/>
          <a:srcRect/>
          <a:stretch>
            <a:fillRect/>
          </a:stretch>
        </p:blipFill>
        <p:spPr bwMode="auto">
          <a:xfrm>
            <a:off x="457200" y="381000"/>
            <a:ext cx="2076450" cy="485775"/>
          </a:xfrm>
          <a:prstGeom prst="rect">
            <a:avLst/>
          </a:prstGeom>
          <a:noFill/>
        </p:spPr>
      </p:pic>
      <p:pic>
        <p:nvPicPr>
          <p:cNvPr id="8" name="Picture 3" descr="C:\Users\u1719\Desktop\Get off PC\VMS.jpg"/>
          <p:cNvPicPr>
            <a:picLocks noChangeAspect="1" noChangeArrowheads="1"/>
          </p:cNvPicPr>
          <p:nvPr/>
        </p:nvPicPr>
        <p:blipFill>
          <a:blip r:embed="rId4" cstate="print"/>
          <a:srcRect l="6720" t="8345" r="5914" b="8204"/>
          <a:stretch>
            <a:fillRect/>
          </a:stretch>
        </p:blipFill>
        <p:spPr bwMode="auto">
          <a:xfrm>
            <a:off x="7620000" y="381000"/>
            <a:ext cx="990600" cy="762000"/>
          </a:xfrm>
          <a:prstGeom prst="rect">
            <a:avLst/>
          </a:prstGeom>
          <a:noFill/>
        </p:spPr>
      </p:pic>
      <p:sp>
        <p:nvSpPr>
          <p:cNvPr id="9" name="TextBox 8"/>
          <p:cNvSpPr txBox="1"/>
          <p:nvPr/>
        </p:nvSpPr>
        <p:spPr>
          <a:xfrm>
            <a:off x="2920022" y="1143000"/>
            <a:ext cx="3366307" cy="584775"/>
          </a:xfrm>
          <a:prstGeom prst="rect">
            <a:avLst/>
          </a:prstGeom>
          <a:noFill/>
        </p:spPr>
        <p:txBody>
          <a:bodyPr wrap="none" rtlCol="0">
            <a:spAutoFit/>
          </a:bodyPr>
          <a:lstStyle/>
          <a:p>
            <a:pPr algn="ctr"/>
            <a:r>
              <a:rPr lang="en-US" sz="3200" dirty="0" smtClean="0"/>
              <a:t>Separate Brake Hat</a:t>
            </a:r>
            <a:endParaRPr lang="en-US" sz="3200" dirty="0"/>
          </a:p>
        </p:txBody>
      </p:sp>
      <p:sp>
        <p:nvSpPr>
          <p:cNvPr id="6" name="Content Placeholder 5"/>
          <p:cNvSpPr>
            <a:spLocks noGrp="1"/>
          </p:cNvSpPr>
          <p:nvPr>
            <p:ph sz="half" idx="1"/>
          </p:nvPr>
        </p:nvSpPr>
        <p:spPr>
          <a:xfrm>
            <a:off x="0" y="1727775"/>
            <a:ext cx="9144000" cy="4292026"/>
          </a:xfrm>
        </p:spPr>
        <p:txBody>
          <a:bodyPr/>
          <a:lstStyle/>
          <a:p>
            <a:pPr marL="0" indent="0">
              <a:buNone/>
            </a:pPr>
            <a:endParaRPr lang="en-US" sz="2400" dirty="0" smtClean="0"/>
          </a:p>
          <a:p>
            <a:pPr marL="0" indent="0">
              <a:buNone/>
            </a:pPr>
            <a:endParaRPr lang="en-US" sz="2400" dirty="0" smtClean="0"/>
          </a:p>
          <a:p>
            <a:r>
              <a:rPr lang="en-US" sz="2400" dirty="0" smtClean="0"/>
              <a:t>Cut from plate</a:t>
            </a:r>
          </a:p>
          <a:p>
            <a:r>
              <a:rPr lang="en-US" sz="2400" dirty="0" smtClean="0"/>
              <a:t>Manufactured in-house</a:t>
            </a:r>
          </a:p>
          <a:p>
            <a:r>
              <a:rPr lang="en-US" sz="2400" dirty="0" smtClean="0"/>
              <a:t>Material choice</a:t>
            </a:r>
          </a:p>
          <a:p>
            <a:r>
              <a:rPr lang="en-US" sz="2400" dirty="0"/>
              <a:t>Allows smaller OD stock for hub</a:t>
            </a:r>
          </a:p>
          <a:p>
            <a:pPr marL="0" indent="0">
              <a:buNone/>
            </a:pPr>
            <a:endParaRPr lang="en-US" sz="2400" dirty="0" smtClean="0"/>
          </a:p>
        </p:txBody>
      </p:sp>
      <p:pic>
        <p:nvPicPr>
          <p:cNvPr id="12291"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57775" y="2886075"/>
            <a:ext cx="4086225" cy="397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83844992"/>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welderseries.com/email_archives/email3/email3c.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72200" y="4232753"/>
            <a:ext cx="3124200" cy="267119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57200" y="274638"/>
            <a:ext cx="8229600" cy="868362"/>
          </a:xfrm>
        </p:spPr>
        <p:txBody>
          <a:bodyPr>
            <a:normAutofit/>
          </a:bodyPr>
          <a:lstStyle/>
          <a:p>
            <a:r>
              <a:rPr lang="en-US" sz="4000" dirty="0" smtClean="0">
                <a:solidFill>
                  <a:srgbClr val="49A94B"/>
                </a:solidFill>
              </a:rPr>
              <a:t>Concept Selection</a:t>
            </a:r>
            <a:endParaRPr lang="en-US" sz="4000" dirty="0">
              <a:solidFill>
                <a:srgbClr val="49A94B"/>
              </a:solidFill>
            </a:endParaRPr>
          </a:p>
        </p:txBody>
      </p:sp>
      <p:pic>
        <p:nvPicPr>
          <p:cNvPr id="1026" name="Picture 2" descr="C:\Users\u1719\Desktop\Get off PC\PSU.jpg"/>
          <p:cNvPicPr>
            <a:picLocks noChangeAspect="1" noChangeArrowheads="1"/>
          </p:cNvPicPr>
          <p:nvPr/>
        </p:nvPicPr>
        <p:blipFill>
          <a:blip r:embed="rId4" cstate="print"/>
          <a:srcRect/>
          <a:stretch>
            <a:fillRect/>
          </a:stretch>
        </p:blipFill>
        <p:spPr bwMode="auto">
          <a:xfrm>
            <a:off x="457200" y="381000"/>
            <a:ext cx="2076450" cy="485775"/>
          </a:xfrm>
          <a:prstGeom prst="rect">
            <a:avLst/>
          </a:prstGeom>
          <a:noFill/>
        </p:spPr>
      </p:pic>
      <p:pic>
        <p:nvPicPr>
          <p:cNvPr id="8" name="Picture 3" descr="C:\Users\u1719\Desktop\Get off PC\VMS.jpg"/>
          <p:cNvPicPr>
            <a:picLocks noChangeAspect="1" noChangeArrowheads="1"/>
          </p:cNvPicPr>
          <p:nvPr/>
        </p:nvPicPr>
        <p:blipFill>
          <a:blip r:embed="rId5" cstate="print"/>
          <a:srcRect l="6720" t="8345" r="5914" b="8204"/>
          <a:stretch>
            <a:fillRect/>
          </a:stretch>
        </p:blipFill>
        <p:spPr bwMode="auto">
          <a:xfrm>
            <a:off x="7620000" y="381000"/>
            <a:ext cx="990600" cy="762000"/>
          </a:xfrm>
          <a:prstGeom prst="rect">
            <a:avLst/>
          </a:prstGeom>
          <a:noFill/>
        </p:spPr>
      </p:pic>
      <p:sp>
        <p:nvSpPr>
          <p:cNvPr id="6" name="Content Placeholder 5"/>
          <p:cNvSpPr>
            <a:spLocks noGrp="1"/>
          </p:cNvSpPr>
          <p:nvPr>
            <p:ph sz="half" idx="1"/>
          </p:nvPr>
        </p:nvSpPr>
        <p:spPr>
          <a:xfrm>
            <a:off x="0" y="1066800"/>
            <a:ext cx="9144000" cy="3429000"/>
          </a:xfrm>
        </p:spPr>
        <p:txBody>
          <a:bodyPr>
            <a:normAutofit/>
          </a:bodyPr>
          <a:lstStyle/>
          <a:p>
            <a:pPr marL="0" indent="0" algn="ctr">
              <a:buNone/>
            </a:pPr>
            <a:r>
              <a:rPr lang="en-US" sz="2400" dirty="0"/>
              <a:t>Steel Wheel </a:t>
            </a:r>
            <a:r>
              <a:rPr lang="en-US" sz="2400" dirty="0" smtClean="0"/>
              <a:t>Nut</a:t>
            </a:r>
          </a:p>
          <a:p>
            <a:pPr algn="ctr"/>
            <a:r>
              <a:rPr lang="en-US" sz="2000" dirty="0" smtClean="0"/>
              <a:t>No more than 300lbf.ft installation torque</a:t>
            </a:r>
          </a:p>
          <a:p>
            <a:pPr algn="ctr"/>
            <a:r>
              <a:rPr lang="en-US" sz="2000" dirty="0"/>
              <a:t>Clamp force must prevent slip on </a:t>
            </a:r>
            <a:r>
              <a:rPr lang="en-US" sz="2000" dirty="0" smtClean="0"/>
              <a:t>brake/acceleration</a:t>
            </a:r>
          </a:p>
          <a:p>
            <a:pPr marL="0" indent="0" algn="ctr">
              <a:buNone/>
            </a:pPr>
            <a:r>
              <a:rPr lang="en-US" sz="2000" i="1" dirty="0" smtClean="0"/>
              <a:t>Must be &lt; 1.1” nominal diameter</a:t>
            </a:r>
          </a:p>
          <a:p>
            <a:pPr marL="0" indent="0" algn="ctr">
              <a:buNone/>
            </a:pPr>
            <a:endParaRPr lang="en-US" sz="2000" dirty="0"/>
          </a:p>
          <a:p>
            <a:pPr marL="0" indent="0" algn="ctr">
              <a:buNone/>
            </a:pPr>
            <a:r>
              <a:rPr lang="en-US" sz="2400" dirty="0" smtClean="0"/>
              <a:t>Spindle Nut Retainer</a:t>
            </a:r>
          </a:p>
          <a:p>
            <a:pPr algn="ctr"/>
            <a:r>
              <a:rPr lang="en-US" sz="2000" dirty="0"/>
              <a:t>Readily available for metric hex nuts</a:t>
            </a:r>
          </a:p>
          <a:p>
            <a:pPr algn="ctr"/>
            <a:r>
              <a:rPr lang="en-US" sz="2000" dirty="0" smtClean="0"/>
              <a:t>5* resolution </a:t>
            </a:r>
            <a:r>
              <a:rPr lang="en-US" sz="2000" dirty="0"/>
              <a:t>with 3 pin </a:t>
            </a:r>
            <a:r>
              <a:rPr lang="en-US" sz="2000" dirty="0" smtClean="0"/>
              <a:t>holes</a:t>
            </a:r>
            <a:endParaRPr lang="en-US" sz="2000" b="1" dirty="0" smtClean="0"/>
          </a:p>
          <a:p>
            <a:pPr algn="ctr"/>
            <a:endParaRPr lang="en-US" sz="2000" dirty="0" smtClean="0"/>
          </a:p>
        </p:txBody>
      </p:sp>
      <p:pic>
        <p:nvPicPr>
          <p:cNvPr id="13314"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4232754"/>
            <a:ext cx="6019800" cy="2625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6791107"/>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000" dirty="0" smtClean="0">
                <a:solidFill>
                  <a:srgbClr val="49A94B"/>
                </a:solidFill>
              </a:rPr>
              <a:t>Concept Selection</a:t>
            </a:r>
            <a:endParaRPr lang="en-US" sz="4000" dirty="0">
              <a:solidFill>
                <a:srgbClr val="49A94B"/>
              </a:solidFill>
            </a:endParaRPr>
          </a:p>
        </p:txBody>
      </p:sp>
      <p:pic>
        <p:nvPicPr>
          <p:cNvPr id="1026" name="Picture 2" descr="C:\Users\u1719\Desktop\Get off PC\PSU.jpg"/>
          <p:cNvPicPr>
            <a:picLocks noChangeAspect="1" noChangeArrowheads="1"/>
          </p:cNvPicPr>
          <p:nvPr/>
        </p:nvPicPr>
        <p:blipFill>
          <a:blip r:embed="rId3" cstate="print"/>
          <a:srcRect/>
          <a:stretch>
            <a:fillRect/>
          </a:stretch>
        </p:blipFill>
        <p:spPr bwMode="auto">
          <a:xfrm>
            <a:off x="457200" y="381000"/>
            <a:ext cx="2076450" cy="485775"/>
          </a:xfrm>
          <a:prstGeom prst="rect">
            <a:avLst/>
          </a:prstGeom>
          <a:noFill/>
        </p:spPr>
      </p:pic>
      <p:pic>
        <p:nvPicPr>
          <p:cNvPr id="8" name="Picture 3" descr="C:\Users\u1719\Desktop\Get off PC\VMS.jpg"/>
          <p:cNvPicPr>
            <a:picLocks noChangeAspect="1" noChangeArrowheads="1"/>
          </p:cNvPicPr>
          <p:nvPr/>
        </p:nvPicPr>
        <p:blipFill>
          <a:blip r:embed="rId4" cstate="print"/>
          <a:srcRect l="6720" t="8345" r="5914" b="8204"/>
          <a:stretch>
            <a:fillRect/>
          </a:stretch>
        </p:blipFill>
        <p:spPr bwMode="auto">
          <a:xfrm>
            <a:off x="7620000" y="381000"/>
            <a:ext cx="990600" cy="762000"/>
          </a:xfrm>
          <a:prstGeom prst="rect">
            <a:avLst/>
          </a:prstGeom>
          <a:noFill/>
        </p:spPr>
      </p:pic>
      <p:sp>
        <p:nvSpPr>
          <p:cNvPr id="9" name="TextBox 8"/>
          <p:cNvSpPr txBox="1"/>
          <p:nvPr/>
        </p:nvSpPr>
        <p:spPr>
          <a:xfrm>
            <a:off x="3684924" y="1143000"/>
            <a:ext cx="1836529" cy="584775"/>
          </a:xfrm>
          <a:prstGeom prst="rect">
            <a:avLst/>
          </a:prstGeom>
          <a:noFill/>
        </p:spPr>
        <p:txBody>
          <a:bodyPr wrap="none" rtlCol="0">
            <a:spAutoFit/>
          </a:bodyPr>
          <a:lstStyle/>
          <a:p>
            <a:pPr algn="ctr"/>
            <a:r>
              <a:rPr lang="en-US" sz="3200" dirty="0" smtClean="0"/>
              <a:t>Drive Pins</a:t>
            </a:r>
            <a:endParaRPr lang="en-US" sz="3200" dirty="0"/>
          </a:p>
        </p:txBody>
      </p:sp>
      <p:sp>
        <p:nvSpPr>
          <p:cNvPr id="6" name="Content Placeholder 5"/>
          <p:cNvSpPr>
            <a:spLocks noGrp="1"/>
          </p:cNvSpPr>
          <p:nvPr>
            <p:ph sz="half" idx="1"/>
          </p:nvPr>
        </p:nvSpPr>
        <p:spPr>
          <a:xfrm>
            <a:off x="0" y="1828800"/>
            <a:ext cx="9144000" cy="1905000"/>
          </a:xfrm>
        </p:spPr>
        <p:txBody>
          <a:bodyPr>
            <a:normAutofit lnSpcReduction="10000"/>
          </a:bodyPr>
          <a:lstStyle/>
          <a:p>
            <a:pPr marL="0" indent="0" algn="ctr">
              <a:buNone/>
            </a:pPr>
            <a:r>
              <a:rPr lang="en-US" sz="2400" dirty="0" smtClean="0"/>
              <a:t>Safety net in case of loose wheel nut</a:t>
            </a:r>
          </a:p>
          <a:p>
            <a:pPr marL="0" indent="0" algn="ctr">
              <a:buNone/>
            </a:pPr>
            <a:endParaRPr lang="en-US" sz="2400" dirty="0" smtClean="0"/>
          </a:p>
          <a:p>
            <a:pPr algn="ctr"/>
            <a:r>
              <a:rPr lang="en-US" sz="2000" dirty="0" smtClean="0"/>
              <a:t>Dowel Pins pressed into hub</a:t>
            </a:r>
          </a:p>
          <a:p>
            <a:pPr algn="ctr"/>
            <a:r>
              <a:rPr lang="en-US" sz="2000" dirty="0" smtClean="0"/>
              <a:t>Engage brake hat and wheel</a:t>
            </a:r>
          </a:p>
          <a:p>
            <a:pPr algn="ctr"/>
            <a:r>
              <a:rPr lang="en-US" sz="2000" dirty="0" smtClean="0"/>
              <a:t>Allows driver to safely park the vehicle</a:t>
            </a:r>
          </a:p>
        </p:txBody>
      </p:sp>
      <p:pic>
        <p:nvPicPr>
          <p:cNvPr id="14339" name="Picture 3" descr="\\khensu\Home04\tjmccall\Desktop\hub with pins.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66799" y="3879885"/>
            <a:ext cx="6887537" cy="29341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95513665"/>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76400"/>
            <a:ext cx="2590800" cy="917575"/>
          </a:xfrm>
        </p:spPr>
        <p:txBody>
          <a:bodyPr/>
          <a:lstStyle/>
          <a:p>
            <a:r>
              <a:rPr lang="en-US" sz="4000" dirty="0" smtClean="0">
                <a:solidFill>
                  <a:srgbClr val="49A94B"/>
                </a:solidFill>
              </a:rPr>
              <a:t>Overview</a:t>
            </a:r>
            <a:endParaRPr lang="en-US" dirty="0">
              <a:solidFill>
                <a:srgbClr val="49A94B"/>
              </a:solidFill>
            </a:endParaRPr>
          </a:p>
        </p:txBody>
      </p:sp>
      <p:sp>
        <p:nvSpPr>
          <p:cNvPr id="3" name="Subtitle 2"/>
          <p:cNvSpPr>
            <a:spLocks noGrp="1"/>
          </p:cNvSpPr>
          <p:nvPr>
            <p:ph type="subTitle" idx="1"/>
          </p:nvPr>
        </p:nvSpPr>
        <p:spPr>
          <a:xfrm>
            <a:off x="577970" y="2895600"/>
            <a:ext cx="3048000" cy="2057400"/>
          </a:xfrm>
        </p:spPr>
        <p:txBody>
          <a:bodyPr>
            <a:normAutofit fontScale="55000" lnSpcReduction="20000"/>
          </a:bodyPr>
          <a:lstStyle/>
          <a:p>
            <a:pPr algn="l">
              <a:buFont typeface="Arial" pitchFamily="34" charset="0"/>
              <a:buChar char="•"/>
            </a:pPr>
            <a:r>
              <a:rPr lang="en-US" dirty="0" smtClean="0"/>
              <a:t>Introduction/Background </a:t>
            </a:r>
          </a:p>
          <a:p>
            <a:pPr algn="l">
              <a:buFont typeface="Arial" pitchFamily="34" charset="0"/>
              <a:buChar char="•"/>
            </a:pPr>
            <a:r>
              <a:rPr lang="en-US" dirty="0" smtClean="0"/>
              <a:t>Mission Statement</a:t>
            </a:r>
          </a:p>
          <a:p>
            <a:pPr algn="l">
              <a:buFont typeface="Arial" pitchFamily="34" charset="0"/>
              <a:buChar char="•"/>
            </a:pPr>
            <a:r>
              <a:rPr lang="en-US" dirty="0" smtClean="0"/>
              <a:t>Final PDS Summary</a:t>
            </a:r>
          </a:p>
          <a:p>
            <a:pPr algn="l">
              <a:buFont typeface="Arial" pitchFamily="34" charset="0"/>
              <a:buChar char="•"/>
            </a:pPr>
            <a:r>
              <a:rPr lang="en-US" dirty="0" smtClean="0"/>
              <a:t>External Search</a:t>
            </a:r>
          </a:p>
          <a:p>
            <a:pPr algn="l">
              <a:buFont typeface="Arial" pitchFamily="34" charset="0"/>
              <a:buChar char="•"/>
            </a:pPr>
            <a:r>
              <a:rPr lang="en-US" dirty="0" smtClean="0"/>
              <a:t>Internal Search</a:t>
            </a:r>
          </a:p>
          <a:p>
            <a:pPr algn="l">
              <a:buFont typeface="Arial" pitchFamily="34" charset="0"/>
              <a:buChar char="•"/>
            </a:pPr>
            <a:r>
              <a:rPr lang="en-US" dirty="0" smtClean="0"/>
              <a:t>Concept Selection</a:t>
            </a:r>
          </a:p>
          <a:p>
            <a:pPr algn="l">
              <a:buFont typeface="Arial" pitchFamily="34" charset="0"/>
              <a:buChar char="•"/>
            </a:pPr>
            <a:r>
              <a:rPr lang="en-US" dirty="0" smtClean="0"/>
              <a:t>Deadlines</a:t>
            </a:r>
          </a:p>
        </p:txBody>
      </p:sp>
      <p:pic>
        <p:nvPicPr>
          <p:cNvPr id="1026" name="Picture 2" descr="C:\Users\u1719\Desktop\Get off PC\PSU.jpg"/>
          <p:cNvPicPr>
            <a:picLocks noChangeAspect="1" noChangeArrowheads="1"/>
          </p:cNvPicPr>
          <p:nvPr/>
        </p:nvPicPr>
        <p:blipFill>
          <a:blip r:embed="rId3" cstate="print"/>
          <a:srcRect/>
          <a:stretch>
            <a:fillRect/>
          </a:stretch>
        </p:blipFill>
        <p:spPr bwMode="auto">
          <a:xfrm>
            <a:off x="457200" y="381000"/>
            <a:ext cx="2076450" cy="485775"/>
          </a:xfrm>
          <a:prstGeom prst="rect">
            <a:avLst/>
          </a:prstGeom>
          <a:noFill/>
        </p:spPr>
      </p:pic>
      <p:pic>
        <p:nvPicPr>
          <p:cNvPr id="6" name="Picture 3" descr="C:\Users\u1719\Desktop\Get off PC\VMS.jpg"/>
          <p:cNvPicPr>
            <a:picLocks noChangeAspect="1" noChangeArrowheads="1"/>
          </p:cNvPicPr>
          <p:nvPr/>
        </p:nvPicPr>
        <p:blipFill>
          <a:blip r:embed="rId4" cstate="print"/>
          <a:srcRect l="6720" t="8345" r="5914" b="8204"/>
          <a:stretch>
            <a:fillRect/>
          </a:stretch>
        </p:blipFill>
        <p:spPr bwMode="auto">
          <a:xfrm>
            <a:off x="7620000" y="381000"/>
            <a:ext cx="990600" cy="762000"/>
          </a:xfrm>
          <a:prstGeom prst="rect">
            <a:avLst/>
          </a:prstGeom>
          <a:noFill/>
        </p:spPr>
      </p:pic>
      <p:pic>
        <p:nvPicPr>
          <p:cNvPr id="7" name="Picture 6"/>
          <p:cNvPicPr>
            <a:picLocks noChangeAspect="1"/>
          </p:cNvPicPr>
          <p:nvPr/>
        </p:nvPicPr>
        <p:blipFill rotWithShape="1">
          <a:blip r:embed="rId5" cstate="print"/>
          <a:srcRect l="31346" t="21325" r="9515" b="16282"/>
          <a:stretch/>
        </p:blipFill>
        <p:spPr>
          <a:xfrm>
            <a:off x="3657600" y="1156283"/>
            <a:ext cx="4544463" cy="2882317"/>
          </a:xfrm>
          <a:prstGeom prst="rect">
            <a:avLst/>
          </a:prstGeom>
        </p:spPr>
      </p:pic>
      <p:pic>
        <p:nvPicPr>
          <p:cNvPr id="8" name="Picture 1"/>
          <p:cNvPicPr>
            <a:picLocks noChangeAspect="1" noChangeArrowheads="1"/>
          </p:cNvPicPr>
          <p:nvPr/>
        </p:nvPicPr>
        <p:blipFill>
          <a:blip r:embed="rId6" cstate="print"/>
          <a:srcRect l="31429" t="21961" r="27143" b="8235"/>
          <a:stretch>
            <a:fillRect/>
          </a:stretch>
        </p:blipFill>
        <p:spPr bwMode="auto">
          <a:xfrm>
            <a:off x="4793715" y="4159631"/>
            <a:ext cx="2272231" cy="2324466"/>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000" dirty="0" smtClean="0">
                <a:solidFill>
                  <a:srgbClr val="49A94B"/>
                </a:solidFill>
              </a:rPr>
              <a:t>Design Progress</a:t>
            </a:r>
            <a:endParaRPr lang="en-US" sz="4000" dirty="0">
              <a:solidFill>
                <a:srgbClr val="49A94B"/>
              </a:solidFill>
            </a:endParaRPr>
          </a:p>
        </p:txBody>
      </p:sp>
      <p:pic>
        <p:nvPicPr>
          <p:cNvPr id="1026" name="Picture 2" descr="C:\Users\u1719\Desktop\Get off PC\PSU.jpg"/>
          <p:cNvPicPr>
            <a:picLocks noChangeAspect="1" noChangeArrowheads="1"/>
          </p:cNvPicPr>
          <p:nvPr/>
        </p:nvPicPr>
        <p:blipFill>
          <a:blip r:embed="rId3" cstate="print"/>
          <a:srcRect/>
          <a:stretch>
            <a:fillRect/>
          </a:stretch>
        </p:blipFill>
        <p:spPr bwMode="auto">
          <a:xfrm>
            <a:off x="457200" y="381000"/>
            <a:ext cx="2076450" cy="485775"/>
          </a:xfrm>
          <a:prstGeom prst="rect">
            <a:avLst/>
          </a:prstGeom>
          <a:noFill/>
        </p:spPr>
      </p:pic>
      <p:pic>
        <p:nvPicPr>
          <p:cNvPr id="8" name="Picture 3" descr="C:\Users\u1719\Desktop\Get off PC\VMS.jpg"/>
          <p:cNvPicPr>
            <a:picLocks noChangeAspect="1" noChangeArrowheads="1"/>
          </p:cNvPicPr>
          <p:nvPr/>
        </p:nvPicPr>
        <p:blipFill>
          <a:blip r:embed="rId4" cstate="print"/>
          <a:srcRect l="6720" t="8345" r="5914" b="8204"/>
          <a:stretch>
            <a:fillRect/>
          </a:stretch>
        </p:blipFill>
        <p:spPr bwMode="auto">
          <a:xfrm>
            <a:off x="7620000" y="381000"/>
            <a:ext cx="990600" cy="762000"/>
          </a:xfrm>
          <a:prstGeom prst="rect">
            <a:avLst/>
          </a:prstGeom>
          <a:noFill/>
        </p:spPr>
      </p:pic>
      <p:sp>
        <p:nvSpPr>
          <p:cNvPr id="5" name="TextBox 4"/>
          <p:cNvSpPr txBox="1"/>
          <p:nvPr/>
        </p:nvSpPr>
        <p:spPr>
          <a:xfrm>
            <a:off x="133350" y="2057400"/>
            <a:ext cx="5353050" cy="3785652"/>
          </a:xfrm>
          <a:prstGeom prst="rect">
            <a:avLst/>
          </a:prstGeom>
          <a:noFill/>
        </p:spPr>
        <p:txBody>
          <a:bodyPr wrap="square" rtlCol="0">
            <a:spAutoFit/>
          </a:bodyPr>
          <a:lstStyle/>
          <a:p>
            <a:pPr marL="344488" indent="-344488">
              <a:buFont typeface="Arial" pitchFamily="34" charset="0"/>
              <a:buChar char="•"/>
            </a:pPr>
            <a:r>
              <a:rPr lang="en-US" sz="2000" dirty="0" smtClean="0"/>
              <a:t>2G cornering, acceleration, braking</a:t>
            </a:r>
          </a:p>
          <a:p>
            <a:pPr marL="346075" indent="-346075">
              <a:buFont typeface="Arial" pitchFamily="34" charset="0"/>
              <a:buChar char="•"/>
            </a:pPr>
            <a:r>
              <a:rPr lang="en-US" sz="2000" dirty="0" smtClean="0"/>
              <a:t>Infinite life</a:t>
            </a:r>
          </a:p>
          <a:p>
            <a:pPr marL="342900" indent="-342900">
              <a:buFont typeface="Arial" pitchFamily="34" charset="0"/>
              <a:buChar char="•"/>
            </a:pPr>
            <a:r>
              <a:rPr lang="en-US" sz="2000" dirty="0" smtClean="0"/>
              <a:t>Target FOS = 1.5</a:t>
            </a:r>
          </a:p>
          <a:p>
            <a:pPr marL="342900" indent="-342900">
              <a:buFont typeface="Arial" pitchFamily="34" charset="0"/>
              <a:buChar char="•"/>
            </a:pPr>
            <a:r>
              <a:rPr lang="en-US" sz="2000" dirty="0" smtClean="0"/>
              <a:t>Weight = 1.55lbf rear (2011 = 3.1lbf)</a:t>
            </a:r>
          </a:p>
          <a:p>
            <a:pPr lvl="2"/>
            <a:r>
              <a:rPr lang="en-US" sz="2000" dirty="0"/>
              <a:t> </a:t>
            </a:r>
            <a:r>
              <a:rPr lang="en-US" sz="2000" dirty="0" smtClean="0"/>
              <a:t>   = 1.40lbf front</a:t>
            </a:r>
          </a:p>
          <a:p>
            <a:endParaRPr lang="en-US" sz="2000" dirty="0"/>
          </a:p>
          <a:p>
            <a:pPr marL="342900" indent="-342900">
              <a:buFont typeface="Arial" pitchFamily="34" charset="0"/>
              <a:buChar char="•"/>
            </a:pPr>
            <a:r>
              <a:rPr lang="en-US" sz="2000" dirty="0" smtClean="0"/>
              <a:t>M16x2.0 Wheel Nut</a:t>
            </a:r>
          </a:p>
          <a:p>
            <a:pPr marL="342900" indent="-342900">
              <a:buFont typeface="Arial" pitchFamily="34" charset="0"/>
              <a:buChar char="•"/>
            </a:pPr>
            <a:r>
              <a:rPr lang="en-US" sz="2000" dirty="0" smtClean="0"/>
              <a:t>175lbf.ft torque</a:t>
            </a:r>
          </a:p>
          <a:p>
            <a:pPr marL="342900" indent="-342900">
              <a:buFont typeface="Arial" pitchFamily="34" charset="0"/>
              <a:buChar char="•"/>
            </a:pPr>
            <a:endParaRPr lang="en-US" sz="2000" dirty="0" smtClean="0"/>
          </a:p>
          <a:p>
            <a:pPr marL="342900" indent="-342900">
              <a:buFont typeface="Arial" pitchFamily="34" charset="0"/>
              <a:buChar char="•"/>
            </a:pPr>
            <a:r>
              <a:rPr lang="en-US" sz="2000" dirty="0" smtClean="0"/>
              <a:t>3” round stock (2011 required 5”)</a:t>
            </a:r>
            <a:endParaRPr lang="en-US" sz="2000" dirty="0"/>
          </a:p>
          <a:p>
            <a:pPr marL="342900" indent="-342900">
              <a:buFont typeface="Arial" pitchFamily="34" charset="0"/>
              <a:buChar char="•"/>
            </a:pPr>
            <a:r>
              <a:rPr lang="en-US" sz="2000" dirty="0" smtClean="0"/>
              <a:t>Machining donated by ARE Mfg.</a:t>
            </a:r>
          </a:p>
          <a:p>
            <a:pPr marL="342900" indent="-342900">
              <a:buFont typeface="Arial" pitchFamily="34" charset="0"/>
              <a:buChar char="•"/>
            </a:pPr>
            <a:r>
              <a:rPr lang="en-US" sz="2000" dirty="0" smtClean="0"/>
              <a:t>Heat treating donated by Beaver Heat Treat</a:t>
            </a:r>
            <a:endParaRPr lang="en-US" sz="2000" dirty="0"/>
          </a:p>
        </p:txBody>
      </p:sp>
      <p:sp>
        <p:nvSpPr>
          <p:cNvPr id="7" name="TextBox 6"/>
          <p:cNvSpPr txBox="1"/>
          <p:nvPr/>
        </p:nvSpPr>
        <p:spPr>
          <a:xfrm>
            <a:off x="2859656" y="1163512"/>
            <a:ext cx="3485249" cy="584775"/>
          </a:xfrm>
          <a:prstGeom prst="rect">
            <a:avLst/>
          </a:prstGeom>
          <a:noFill/>
        </p:spPr>
        <p:txBody>
          <a:bodyPr wrap="none" rtlCol="0">
            <a:spAutoFit/>
          </a:bodyPr>
          <a:lstStyle/>
          <a:p>
            <a:pPr algn="ctr"/>
            <a:r>
              <a:rPr lang="en-US" sz="3200" dirty="0" smtClean="0"/>
              <a:t>Hub and Wheel Nut</a:t>
            </a:r>
            <a:endParaRPr lang="en-US" sz="3200" dirty="0"/>
          </a:p>
        </p:txBody>
      </p:sp>
      <p:pic>
        <p:nvPicPr>
          <p:cNvPr id="15362"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10200" y="2053077"/>
            <a:ext cx="3733800" cy="48049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86392156"/>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000" dirty="0" smtClean="0">
                <a:solidFill>
                  <a:srgbClr val="49A94B"/>
                </a:solidFill>
              </a:rPr>
              <a:t>Design Progress</a:t>
            </a:r>
            <a:endParaRPr lang="en-US" sz="4000" dirty="0">
              <a:solidFill>
                <a:srgbClr val="49A94B"/>
              </a:solidFill>
            </a:endParaRPr>
          </a:p>
        </p:txBody>
      </p:sp>
      <p:pic>
        <p:nvPicPr>
          <p:cNvPr id="1026" name="Picture 2" descr="C:\Users\u1719\Desktop\Get off PC\PSU.jpg"/>
          <p:cNvPicPr>
            <a:picLocks noChangeAspect="1" noChangeArrowheads="1"/>
          </p:cNvPicPr>
          <p:nvPr/>
        </p:nvPicPr>
        <p:blipFill>
          <a:blip r:embed="rId3" cstate="print"/>
          <a:srcRect/>
          <a:stretch>
            <a:fillRect/>
          </a:stretch>
        </p:blipFill>
        <p:spPr bwMode="auto">
          <a:xfrm>
            <a:off x="457200" y="381000"/>
            <a:ext cx="2076450" cy="485775"/>
          </a:xfrm>
          <a:prstGeom prst="rect">
            <a:avLst/>
          </a:prstGeom>
          <a:noFill/>
        </p:spPr>
      </p:pic>
      <p:pic>
        <p:nvPicPr>
          <p:cNvPr id="8" name="Picture 3" descr="C:\Users\u1719\Desktop\Get off PC\VMS.jpg"/>
          <p:cNvPicPr>
            <a:picLocks noChangeAspect="1" noChangeArrowheads="1"/>
          </p:cNvPicPr>
          <p:nvPr/>
        </p:nvPicPr>
        <p:blipFill>
          <a:blip r:embed="rId4" cstate="print"/>
          <a:srcRect l="6720" t="8345" r="5914" b="8204"/>
          <a:stretch>
            <a:fillRect/>
          </a:stretch>
        </p:blipFill>
        <p:spPr bwMode="auto">
          <a:xfrm>
            <a:off x="7620000" y="381000"/>
            <a:ext cx="990600" cy="762000"/>
          </a:xfrm>
          <a:prstGeom prst="rect">
            <a:avLst/>
          </a:prstGeom>
          <a:noFill/>
        </p:spPr>
      </p:pic>
      <p:sp>
        <p:nvSpPr>
          <p:cNvPr id="5" name="TextBox 4"/>
          <p:cNvSpPr txBox="1"/>
          <p:nvPr/>
        </p:nvSpPr>
        <p:spPr>
          <a:xfrm>
            <a:off x="133350" y="1905000"/>
            <a:ext cx="6877050" cy="1015663"/>
          </a:xfrm>
          <a:prstGeom prst="rect">
            <a:avLst/>
          </a:prstGeom>
          <a:noFill/>
        </p:spPr>
        <p:txBody>
          <a:bodyPr wrap="square" rtlCol="0">
            <a:spAutoFit/>
          </a:bodyPr>
          <a:lstStyle/>
          <a:p>
            <a:pPr marL="285750" indent="-285750">
              <a:buFont typeface="Arial" pitchFamily="34" charset="0"/>
              <a:buChar char="•"/>
            </a:pPr>
            <a:r>
              <a:rPr lang="en-US" sz="2000" dirty="0" smtClean="0"/>
              <a:t>Wheel centered by 1.3” OD aluminum pilot</a:t>
            </a:r>
          </a:p>
          <a:p>
            <a:pPr marL="285750" indent="-285750">
              <a:buFont typeface="Arial" pitchFamily="34" charset="0"/>
              <a:buChar char="•"/>
            </a:pPr>
            <a:r>
              <a:rPr lang="en-US" sz="2000" dirty="0" smtClean="0"/>
              <a:t>(3) ¼” OD x 1” long steel dowel pins</a:t>
            </a:r>
            <a:endParaRPr lang="en-US" sz="2000" dirty="0"/>
          </a:p>
          <a:p>
            <a:pPr marL="285750" indent="-285750">
              <a:buFont typeface="Arial" pitchFamily="34" charset="0"/>
              <a:buChar char="•"/>
            </a:pPr>
            <a:r>
              <a:rPr lang="en-US" sz="2000" dirty="0" smtClean="0"/>
              <a:t>30* cone angle wheel nut spacer distributes clamp load</a:t>
            </a:r>
            <a:endParaRPr lang="en-US" sz="2000" dirty="0"/>
          </a:p>
        </p:txBody>
      </p:sp>
      <p:sp>
        <p:nvSpPr>
          <p:cNvPr id="7" name="TextBox 6"/>
          <p:cNvSpPr txBox="1"/>
          <p:nvPr/>
        </p:nvSpPr>
        <p:spPr>
          <a:xfrm>
            <a:off x="2546050" y="1163512"/>
            <a:ext cx="4112472" cy="584775"/>
          </a:xfrm>
          <a:prstGeom prst="rect">
            <a:avLst/>
          </a:prstGeom>
          <a:noFill/>
        </p:spPr>
        <p:txBody>
          <a:bodyPr wrap="none" rtlCol="0">
            <a:spAutoFit/>
          </a:bodyPr>
          <a:lstStyle/>
          <a:p>
            <a:pPr algn="ctr"/>
            <a:r>
              <a:rPr lang="en-US" sz="3200" dirty="0" smtClean="0"/>
              <a:t>Peripheral Components</a:t>
            </a:r>
            <a:endParaRPr lang="en-US" sz="3200" dirty="0"/>
          </a:p>
        </p:txBody>
      </p:sp>
      <p:pic>
        <p:nvPicPr>
          <p:cNvPr id="1638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34119" y="3048000"/>
            <a:ext cx="5609881" cy="38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33967351"/>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487"/>
            <a:ext cx="8229600" cy="1066800"/>
          </a:xfrm>
        </p:spPr>
        <p:txBody>
          <a:bodyPr>
            <a:normAutofit/>
          </a:bodyPr>
          <a:lstStyle/>
          <a:p>
            <a:pPr>
              <a:lnSpc>
                <a:spcPct val="150000"/>
              </a:lnSpc>
            </a:pPr>
            <a:r>
              <a:rPr lang="en-US" sz="4000" dirty="0" smtClean="0">
                <a:solidFill>
                  <a:srgbClr val="49A94B"/>
                </a:solidFill>
              </a:rPr>
              <a:t>Project Schedule</a:t>
            </a:r>
            <a:endParaRPr lang="en-US" sz="4000" dirty="0"/>
          </a:p>
        </p:txBody>
      </p:sp>
      <p:pic>
        <p:nvPicPr>
          <p:cNvPr id="1026" name="Picture 2" descr="C:\Users\u1719\Desktop\Get off PC\PSU.jpg"/>
          <p:cNvPicPr>
            <a:picLocks noChangeAspect="1" noChangeArrowheads="1"/>
          </p:cNvPicPr>
          <p:nvPr/>
        </p:nvPicPr>
        <p:blipFill>
          <a:blip r:embed="rId3" cstate="print"/>
          <a:srcRect/>
          <a:stretch>
            <a:fillRect/>
          </a:stretch>
        </p:blipFill>
        <p:spPr bwMode="auto">
          <a:xfrm>
            <a:off x="457200" y="381000"/>
            <a:ext cx="2076450" cy="485775"/>
          </a:xfrm>
          <a:prstGeom prst="rect">
            <a:avLst/>
          </a:prstGeom>
          <a:noFill/>
        </p:spPr>
      </p:pic>
      <p:pic>
        <p:nvPicPr>
          <p:cNvPr id="8" name="Picture 3" descr="C:\Users\u1719\Desktop\Get off PC\VMS.jpg"/>
          <p:cNvPicPr>
            <a:picLocks noChangeAspect="1" noChangeArrowheads="1"/>
          </p:cNvPicPr>
          <p:nvPr/>
        </p:nvPicPr>
        <p:blipFill>
          <a:blip r:embed="rId4" cstate="print"/>
          <a:srcRect l="6720" t="8345" r="5914" b="8204"/>
          <a:stretch>
            <a:fillRect/>
          </a:stretch>
        </p:blipFill>
        <p:spPr bwMode="auto">
          <a:xfrm>
            <a:off x="7620000" y="381000"/>
            <a:ext cx="990600" cy="762000"/>
          </a:xfrm>
          <a:prstGeom prst="rect">
            <a:avLst/>
          </a:prstGeom>
          <a:noFill/>
        </p:spPr>
      </p:pic>
      <p:sp>
        <p:nvSpPr>
          <p:cNvPr id="5" name="TextBox 4"/>
          <p:cNvSpPr txBox="1"/>
          <p:nvPr/>
        </p:nvSpPr>
        <p:spPr>
          <a:xfrm>
            <a:off x="0" y="1076321"/>
            <a:ext cx="9144000" cy="5909310"/>
          </a:xfrm>
          <a:prstGeom prst="rect">
            <a:avLst/>
          </a:prstGeom>
          <a:noFill/>
        </p:spPr>
        <p:txBody>
          <a:bodyPr wrap="square" rtlCol="0">
            <a:spAutoFit/>
          </a:bodyPr>
          <a:lstStyle/>
          <a:p>
            <a:pPr algn="ctr"/>
            <a:r>
              <a:rPr lang="en-US" sz="2000" b="1" dirty="0" smtClean="0"/>
              <a:t>March</a:t>
            </a:r>
          </a:p>
          <a:p>
            <a:pPr marL="285750" indent="-285750" algn="ctr">
              <a:buFont typeface="Arial" pitchFamily="34" charset="0"/>
              <a:buChar char="•"/>
            </a:pPr>
            <a:r>
              <a:rPr lang="en-US" dirty="0" smtClean="0"/>
              <a:t>Validate hub design with FEA</a:t>
            </a:r>
          </a:p>
          <a:p>
            <a:pPr marL="285750" indent="-285750" algn="ctr">
              <a:buFont typeface="Arial" pitchFamily="34" charset="0"/>
              <a:buChar char="•"/>
            </a:pPr>
            <a:r>
              <a:rPr lang="en-US" dirty="0" smtClean="0"/>
              <a:t>Produce 2 sets of hubs</a:t>
            </a:r>
          </a:p>
          <a:p>
            <a:pPr marL="285750" indent="-285750" algn="ctr">
              <a:buFont typeface="Arial" pitchFamily="34" charset="0"/>
              <a:buChar char="•"/>
            </a:pPr>
            <a:r>
              <a:rPr lang="en-US" dirty="0" smtClean="0"/>
              <a:t>Design wheel pilot and spacer</a:t>
            </a:r>
          </a:p>
          <a:p>
            <a:pPr marL="285750" indent="-285750" algn="ctr">
              <a:buFont typeface="Arial" pitchFamily="34" charset="0"/>
              <a:buChar char="•"/>
            </a:pPr>
            <a:r>
              <a:rPr lang="en-US" dirty="0" smtClean="0"/>
              <a:t>Design uprights</a:t>
            </a:r>
          </a:p>
          <a:p>
            <a:pPr marL="285750" indent="-285750" algn="ctr">
              <a:buFont typeface="Arial" pitchFamily="34" charset="0"/>
              <a:buChar char="•"/>
            </a:pPr>
            <a:endParaRPr lang="en-US" sz="1600" dirty="0"/>
          </a:p>
          <a:p>
            <a:pPr algn="ctr"/>
            <a:r>
              <a:rPr lang="en-US" sz="2000" b="1" dirty="0" smtClean="0"/>
              <a:t>April</a:t>
            </a:r>
          </a:p>
          <a:p>
            <a:pPr marL="285750" indent="-285750" algn="ctr">
              <a:buFont typeface="Arial" pitchFamily="34" charset="0"/>
              <a:buChar char="•"/>
            </a:pPr>
            <a:r>
              <a:rPr lang="en-US" dirty="0" smtClean="0"/>
              <a:t>Validate upright design with FEA</a:t>
            </a:r>
          </a:p>
          <a:p>
            <a:pPr marL="285750" indent="-285750" algn="ctr">
              <a:buFont typeface="Arial" pitchFamily="34" charset="0"/>
              <a:buChar char="•"/>
            </a:pPr>
            <a:r>
              <a:rPr lang="en-US" dirty="0" smtClean="0"/>
              <a:t>Produce 2 sets of uprights</a:t>
            </a:r>
          </a:p>
          <a:p>
            <a:pPr marL="285750" indent="-285750" algn="ctr">
              <a:buFont typeface="Arial" pitchFamily="34" charset="0"/>
              <a:buChar char="•"/>
            </a:pPr>
            <a:r>
              <a:rPr lang="en-US" dirty="0" smtClean="0"/>
              <a:t>Choose wheel bearings</a:t>
            </a:r>
          </a:p>
          <a:p>
            <a:pPr marL="285750" indent="-285750" algn="ctr">
              <a:buFont typeface="Arial" pitchFamily="34" charset="0"/>
              <a:buChar char="•"/>
            </a:pPr>
            <a:r>
              <a:rPr lang="en-US" dirty="0" smtClean="0"/>
              <a:t>Design brake hats</a:t>
            </a:r>
          </a:p>
          <a:p>
            <a:pPr marL="285750" indent="-285750" algn="ctr">
              <a:buFont typeface="Arial" pitchFamily="34" charset="0"/>
              <a:buChar char="•"/>
            </a:pPr>
            <a:endParaRPr lang="en-US" sz="1600" dirty="0"/>
          </a:p>
          <a:p>
            <a:pPr algn="ctr"/>
            <a:r>
              <a:rPr lang="en-US" sz="2000" b="1" dirty="0" smtClean="0"/>
              <a:t>May</a:t>
            </a:r>
            <a:endParaRPr lang="en-US" sz="2400" b="1" dirty="0" smtClean="0"/>
          </a:p>
          <a:p>
            <a:pPr marL="342900" indent="-342900" algn="ctr">
              <a:buFont typeface="Arial" pitchFamily="34" charset="0"/>
              <a:buChar char="•"/>
            </a:pPr>
            <a:r>
              <a:rPr lang="en-US" dirty="0" smtClean="0"/>
              <a:t>Produce brake hats, pilots, and wheel nut spacers</a:t>
            </a:r>
          </a:p>
          <a:p>
            <a:pPr marL="342900" indent="-342900" algn="ctr">
              <a:buFont typeface="Arial" pitchFamily="34" charset="0"/>
              <a:buChar char="•"/>
            </a:pPr>
            <a:r>
              <a:rPr lang="en-US" dirty="0" smtClean="0"/>
              <a:t>Assemble outboard suspension</a:t>
            </a:r>
          </a:p>
          <a:p>
            <a:pPr marL="342900" indent="-342900" algn="ctr">
              <a:buFont typeface="Arial" pitchFamily="34" charset="0"/>
              <a:buChar char="•"/>
            </a:pPr>
            <a:r>
              <a:rPr lang="en-US" dirty="0" smtClean="0"/>
              <a:t>Conduct on-vehicle testing </a:t>
            </a:r>
          </a:p>
          <a:p>
            <a:pPr marL="342900" indent="-342900" algn="ctr">
              <a:buFont typeface="Arial" pitchFamily="34" charset="0"/>
              <a:buChar char="•"/>
            </a:pPr>
            <a:endParaRPr lang="en-US" sz="1600" dirty="0"/>
          </a:p>
          <a:p>
            <a:pPr algn="ctr"/>
            <a:r>
              <a:rPr lang="en-US" sz="2000" b="1" dirty="0" smtClean="0"/>
              <a:t>June</a:t>
            </a:r>
          </a:p>
          <a:p>
            <a:pPr marL="342900" indent="-342900" algn="ctr">
              <a:buFont typeface="Arial" pitchFamily="34" charset="0"/>
              <a:buChar char="•"/>
            </a:pPr>
            <a:r>
              <a:rPr lang="en-US" dirty="0" smtClean="0"/>
              <a:t>Final report</a:t>
            </a:r>
          </a:p>
          <a:p>
            <a:pPr marL="342900" indent="-342900" algn="ctr">
              <a:buFont typeface="Arial" pitchFamily="34" charset="0"/>
              <a:buChar char="•"/>
            </a:pPr>
            <a:r>
              <a:rPr lang="en-US" dirty="0" smtClean="0"/>
              <a:t>FSAE competition</a:t>
            </a:r>
          </a:p>
          <a:p>
            <a:pPr marL="285750" indent="-285750" algn="ctr">
              <a:buFont typeface="Arial" pitchFamily="34" charset="0"/>
              <a:buChar char="•"/>
            </a:pPr>
            <a:endParaRPr lang="en-US" sz="1600" dirty="0"/>
          </a:p>
        </p:txBody>
      </p:sp>
    </p:spTree>
    <p:extLst>
      <p:ext uri="{BB962C8B-B14F-4D97-AF65-F5344CB8AC3E}">
        <p14:creationId xmlns:p14="http://schemas.microsoft.com/office/powerpoint/2010/main" xmlns="" val="3289286224"/>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8.sphotos.ak.fbcdn.net/hphotos-ak-snc7/389795_321572084536722_124773967549869_1389290_738369263_n.jpg"/>
          <p:cNvPicPr>
            <a:picLocks noChangeAspect="1" noChangeArrowheads="1"/>
          </p:cNvPicPr>
          <p:nvPr/>
        </p:nvPicPr>
        <p:blipFill>
          <a:blip r:embed="rId3" cstate="print"/>
          <a:srcRect/>
          <a:stretch>
            <a:fillRect/>
          </a:stretch>
        </p:blipFill>
        <p:spPr bwMode="auto">
          <a:xfrm>
            <a:off x="180975" y="1905000"/>
            <a:ext cx="7162800" cy="4767738"/>
          </a:xfrm>
          <a:prstGeom prst="rect">
            <a:avLst/>
          </a:prstGeom>
          <a:noFill/>
        </p:spPr>
      </p:pic>
      <p:sp>
        <p:nvSpPr>
          <p:cNvPr id="2" name="Title 1"/>
          <p:cNvSpPr>
            <a:spLocks noGrp="1"/>
          </p:cNvSpPr>
          <p:nvPr>
            <p:ph type="ctrTitle"/>
          </p:nvPr>
        </p:nvSpPr>
        <p:spPr>
          <a:xfrm>
            <a:off x="7620000" y="2133600"/>
            <a:ext cx="609600" cy="4267200"/>
          </a:xfrm>
        </p:spPr>
        <p:txBody>
          <a:bodyPr>
            <a:noAutofit/>
          </a:bodyPr>
          <a:lstStyle/>
          <a:p>
            <a:r>
              <a:rPr lang="en-US" sz="2800" dirty="0" smtClean="0">
                <a:solidFill>
                  <a:srgbClr val="49A94B"/>
                </a:solidFill>
              </a:rPr>
              <a:t>Q</a:t>
            </a:r>
            <a:br>
              <a:rPr lang="en-US" sz="2800" dirty="0" smtClean="0">
                <a:solidFill>
                  <a:srgbClr val="49A94B"/>
                </a:solidFill>
              </a:rPr>
            </a:br>
            <a:r>
              <a:rPr lang="en-US" sz="2800" dirty="0" smtClean="0">
                <a:solidFill>
                  <a:srgbClr val="49A94B"/>
                </a:solidFill>
              </a:rPr>
              <a:t>u</a:t>
            </a:r>
            <a:br>
              <a:rPr lang="en-US" sz="2800" dirty="0" smtClean="0">
                <a:solidFill>
                  <a:srgbClr val="49A94B"/>
                </a:solidFill>
              </a:rPr>
            </a:br>
            <a:r>
              <a:rPr lang="en-US" sz="2800" dirty="0" smtClean="0">
                <a:solidFill>
                  <a:srgbClr val="49A94B"/>
                </a:solidFill>
              </a:rPr>
              <a:t>e</a:t>
            </a:r>
            <a:br>
              <a:rPr lang="en-US" sz="2800" dirty="0" smtClean="0">
                <a:solidFill>
                  <a:srgbClr val="49A94B"/>
                </a:solidFill>
              </a:rPr>
            </a:br>
            <a:r>
              <a:rPr lang="en-US" sz="2800" dirty="0" smtClean="0">
                <a:solidFill>
                  <a:srgbClr val="49A94B"/>
                </a:solidFill>
              </a:rPr>
              <a:t>s</a:t>
            </a:r>
            <a:br>
              <a:rPr lang="en-US" sz="2800" dirty="0" smtClean="0">
                <a:solidFill>
                  <a:srgbClr val="49A94B"/>
                </a:solidFill>
              </a:rPr>
            </a:br>
            <a:r>
              <a:rPr lang="en-US" sz="2800" dirty="0" smtClean="0">
                <a:solidFill>
                  <a:srgbClr val="49A94B"/>
                </a:solidFill>
              </a:rPr>
              <a:t>t</a:t>
            </a:r>
            <a:br>
              <a:rPr lang="en-US" sz="2800" dirty="0" smtClean="0">
                <a:solidFill>
                  <a:srgbClr val="49A94B"/>
                </a:solidFill>
              </a:rPr>
            </a:br>
            <a:r>
              <a:rPr lang="en-US" sz="2800" dirty="0" smtClean="0">
                <a:solidFill>
                  <a:srgbClr val="49A94B"/>
                </a:solidFill>
              </a:rPr>
              <a:t>I</a:t>
            </a:r>
            <a:br>
              <a:rPr lang="en-US" sz="2800" dirty="0" smtClean="0">
                <a:solidFill>
                  <a:srgbClr val="49A94B"/>
                </a:solidFill>
              </a:rPr>
            </a:br>
            <a:r>
              <a:rPr lang="en-US" sz="2800" dirty="0" smtClean="0">
                <a:solidFill>
                  <a:srgbClr val="49A94B"/>
                </a:solidFill>
              </a:rPr>
              <a:t>o</a:t>
            </a:r>
            <a:br>
              <a:rPr lang="en-US" sz="2800" dirty="0" smtClean="0">
                <a:solidFill>
                  <a:srgbClr val="49A94B"/>
                </a:solidFill>
              </a:rPr>
            </a:br>
            <a:r>
              <a:rPr lang="en-US" sz="2800" dirty="0" smtClean="0">
                <a:solidFill>
                  <a:srgbClr val="49A94B"/>
                </a:solidFill>
              </a:rPr>
              <a:t>n</a:t>
            </a:r>
            <a:br>
              <a:rPr lang="en-US" sz="2800" dirty="0" smtClean="0">
                <a:solidFill>
                  <a:srgbClr val="49A94B"/>
                </a:solidFill>
              </a:rPr>
            </a:br>
            <a:r>
              <a:rPr lang="en-US" sz="2800" dirty="0" smtClean="0">
                <a:solidFill>
                  <a:srgbClr val="49A94B"/>
                </a:solidFill>
              </a:rPr>
              <a:t>s</a:t>
            </a:r>
            <a:br>
              <a:rPr lang="en-US" sz="2800" dirty="0" smtClean="0">
                <a:solidFill>
                  <a:srgbClr val="49A94B"/>
                </a:solidFill>
              </a:rPr>
            </a:br>
            <a:r>
              <a:rPr lang="en-US" sz="2800" dirty="0" smtClean="0">
                <a:solidFill>
                  <a:srgbClr val="49A94B"/>
                </a:solidFill>
              </a:rPr>
              <a:t>?</a:t>
            </a:r>
            <a:endParaRPr lang="en-US" sz="2800" dirty="0">
              <a:solidFill>
                <a:srgbClr val="49A94B"/>
              </a:solidFill>
            </a:endParaRPr>
          </a:p>
        </p:txBody>
      </p:sp>
      <p:pic>
        <p:nvPicPr>
          <p:cNvPr id="1026" name="Picture 2" descr="C:\Users\u1719\Desktop\Get off PC\PSU.jpg"/>
          <p:cNvPicPr>
            <a:picLocks noChangeAspect="1" noChangeArrowheads="1"/>
          </p:cNvPicPr>
          <p:nvPr/>
        </p:nvPicPr>
        <p:blipFill>
          <a:blip r:embed="rId4" cstate="print"/>
          <a:srcRect/>
          <a:stretch>
            <a:fillRect/>
          </a:stretch>
        </p:blipFill>
        <p:spPr bwMode="auto">
          <a:xfrm>
            <a:off x="457199" y="381000"/>
            <a:ext cx="3582894" cy="838200"/>
          </a:xfrm>
          <a:prstGeom prst="rect">
            <a:avLst/>
          </a:prstGeom>
          <a:noFill/>
        </p:spPr>
      </p:pic>
      <p:pic>
        <p:nvPicPr>
          <p:cNvPr id="1027" name="Picture 3" descr="C:\Users\u1719\Desktop\Get off PC\VMS.jpg"/>
          <p:cNvPicPr>
            <a:picLocks noChangeAspect="1" noChangeArrowheads="1"/>
          </p:cNvPicPr>
          <p:nvPr/>
        </p:nvPicPr>
        <p:blipFill>
          <a:blip r:embed="rId5" cstate="print"/>
          <a:srcRect/>
          <a:stretch>
            <a:fillRect/>
          </a:stretch>
        </p:blipFill>
        <p:spPr bwMode="auto">
          <a:xfrm>
            <a:off x="6553200" y="304800"/>
            <a:ext cx="2152650" cy="1733550"/>
          </a:xfrm>
          <a:prstGeom prst="rect">
            <a:avLst/>
          </a:prstGeom>
          <a:noFill/>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470025"/>
          </a:xfrm>
        </p:spPr>
        <p:txBody>
          <a:bodyPr/>
          <a:lstStyle/>
          <a:p>
            <a:r>
              <a:rPr lang="en-US" sz="4000" dirty="0" smtClean="0">
                <a:solidFill>
                  <a:srgbClr val="49A94B"/>
                </a:solidFill>
              </a:rPr>
              <a:t>Background</a:t>
            </a:r>
            <a:endParaRPr lang="en-US" dirty="0">
              <a:solidFill>
                <a:srgbClr val="49A94B"/>
              </a:solidFill>
            </a:endParaRPr>
          </a:p>
        </p:txBody>
      </p:sp>
      <p:sp>
        <p:nvSpPr>
          <p:cNvPr id="3" name="Subtitle 2"/>
          <p:cNvSpPr>
            <a:spLocks noGrp="1"/>
          </p:cNvSpPr>
          <p:nvPr>
            <p:ph type="subTitle" idx="1"/>
          </p:nvPr>
        </p:nvSpPr>
        <p:spPr>
          <a:xfrm>
            <a:off x="0" y="3124200"/>
            <a:ext cx="9144000" cy="3581400"/>
          </a:xfrm>
        </p:spPr>
        <p:txBody>
          <a:bodyPr>
            <a:normAutofit lnSpcReduction="10000"/>
          </a:bodyPr>
          <a:lstStyle/>
          <a:p>
            <a:r>
              <a:rPr lang="en-US" sz="2400" dirty="0" smtClean="0"/>
              <a:t>Each year, Viking Motorsport (VMS) designs </a:t>
            </a:r>
          </a:p>
          <a:p>
            <a:r>
              <a:rPr lang="en-US" sz="2400" dirty="0" smtClean="0"/>
              <a:t>and builds an open wheel racecar.</a:t>
            </a:r>
          </a:p>
          <a:p>
            <a:endParaRPr lang="en-US" sz="2400" dirty="0" smtClean="0"/>
          </a:p>
          <a:p>
            <a:pPr marL="342900" indent="-342900">
              <a:buFont typeface="Arial" pitchFamily="34" charset="0"/>
              <a:buChar char="•"/>
            </a:pPr>
            <a:r>
              <a:rPr lang="en-US" sz="2000" dirty="0" smtClean="0"/>
              <a:t>Max 610cc displacement engine</a:t>
            </a:r>
          </a:p>
          <a:p>
            <a:pPr marL="342900" indent="-342900">
              <a:buFont typeface="Arial" pitchFamily="34" charset="0"/>
              <a:buChar char="•"/>
            </a:pPr>
            <a:r>
              <a:rPr lang="en-US" sz="2000" dirty="0"/>
              <a:t>Min 8” diameter wheels</a:t>
            </a:r>
          </a:p>
          <a:p>
            <a:pPr marL="342900" indent="-342900">
              <a:buFont typeface="Arial" pitchFamily="34" charset="0"/>
              <a:buChar char="•"/>
            </a:pPr>
            <a:r>
              <a:rPr lang="en-US" sz="2000" dirty="0" smtClean="0"/>
              <a:t>Min 60” wheelbase</a:t>
            </a:r>
          </a:p>
          <a:p>
            <a:pPr marL="342900" indent="-342900">
              <a:buFont typeface="Arial" pitchFamily="34" charset="0"/>
              <a:buChar char="•"/>
            </a:pPr>
            <a:r>
              <a:rPr lang="en-US" sz="2000" i="1" dirty="0" smtClean="0"/>
              <a:t>No minimum weight</a:t>
            </a:r>
          </a:p>
          <a:p>
            <a:pPr marL="342900" indent="-342900">
              <a:buFont typeface="Arial" pitchFamily="34" charset="0"/>
              <a:buChar char="•"/>
            </a:pPr>
            <a:endParaRPr lang="en-US" sz="2400" i="1" dirty="0" smtClean="0"/>
          </a:p>
          <a:p>
            <a:r>
              <a:rPr lang="en-US" sz="2400" dirty="0" smtClean="0"/>
              <a:t>2012 Competition:  June 20-23 in Lincoln, NE</a:t>
            </a:r>
            <a:endParaRPr lang="en-US" sz="2400" dirty="0"/>
          </a:p>
          <a:p>
            <a:endParaRPr lang="en-US" sz="2400" i="1" dirty="0" smtClean="0"/>
          </a:p>
          <a:p>
            <a:endParaRPr lang="en-US" dirty="0" smtClean="0"/>
          </a:p>
        </p:txBody>
      </p:sp>
      <p:pic>
        <p:nvPicPr>
          <p:cNvPr id="1026" name="Picture 2" descr="C:\Users\u1719\Desktop\Get off PC\PSU.jpg"/>
          <p:cNvPicPr>
            <a:picLocks noChangeAspect="1" noChangeArrowheads="1"/>
          </p:cNvPicPr>
          <p:nvPr/>
        </p:nvPicPr>
        <p:blipFill>
          <a:blip r:embed="rId3" cstate="print"/>
          <a:srcRect/>
          <a:stretch>
            <a:fillRect/>
          </a:stretch>
        </p:blipFill>
        <p:spPr bwMode="auto">
          <a:xfrm>
            <a:off x="457200" y="381000"/>
            <a:ext cx="2076450" cy="485775"/>
          </a:xfrm>
          <a:prstGeom prst="rect">
            <a:avLst/>
          </a:prstGeom>
          <a:noFill/>
        </p:spPr>
      </p:pic>
      <p:pic>
        <p:nvPicPr>
          <p:cNvPr id="6" name="Picture 2" descr="http://a2.sphotos.ak.fbcdn.net/hphotos-ak-ash4/393706_321554694538461_124773967549869_1389264_1035374179_n.jpg"/>
          <p:cNvPicPr>
            <a:picLocks noChangeAspect="1" noChangeArrowheads="1"/>
          </p:cNvPicPr>
          <p:nvPr/>
        </p:nvPicPr>
        <p:blipFill>
          <a:blip r:embed="rId4" cstate="print"/>
          <a:srcRect/>
          <a:stretch>
            <a:fillRect/>
          </a:stretch>
        </p:blipFill>
        <p:spPr bwMode="auto">
          <a:xfrm>
            <a:off x="2895600" y="457200"/>
            <a:ext cx="3276600" cy="1905000"/>
          </a:xfrm>
          <a:prstGeom prst="rect">
            <a:avLst/>
          </a:prstGeom>
          <a:noFill/>
        </p:spPr>
      </p:pic>
      <p:pic>
        <p:nvPicPr>
          <p:cNvPr id="8" name="Picture 3" descr="C:\Users\u1719\Desktop\Get off PC\VMS.jpg"/>
          <p:cNvPicPr>
            <a:picLocks noChangeAspect="1" noChangeArrowheads="1"/>
          </p:cNvPicPr>
          <p:nvPr/>
        </p:nvPicPr>
        <p:blipFill>
          <a:blip r:embed="rId5" cstate="print"/>
          <a:srcRect l="6720" t="8345" r="5914" b="8204"/>
          <a:stretch>
            <a:fillRect/>
          </a:stretch>
        </p:blipFill>
        <p:spPr bwMode="auto">
          <a:xfrm>
            <a:off x="7620000" y="381000"/>
            <a:ext cx="990600" cy="7620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990600"/>
            <a:ext cx="4953000" cy="1470025"/>
          </a:xfrm>
        </p:spPr>
        <p:txBody>
          <a:bodyPr/>
          <a:lstStyle/>
          <a:p>
            <a:r>
              <a:rPr lang="en-US" dirty="0" smtClean="0">
                <a:solidFill>
                  <a:srgbClr val="49A94B"/>
                </a:solidFill>
              </a:rPr>
              <a:t>Mission Statement</a:t>
            </a:r>
            <a:endParaRPr lang="en-US" dirty="0">
              <a:solidFill>
                <a:srgbClr val="49A94B"/>
              </a:solidFill>
            </a:endParaRPr>
          </a:p>
        </p:txBody>
      </p:sp>
      <p:sp>
        <p:nvSpPr>
          <p:cNvPr id="3" name="Subtitle 2"/>
          <p:cNvSpPr>
            <a:spLocks noGrp="1"/>
          </p:cNvSpPr>
          <p:nvPr>
            <p:ph type="subTitle" idx="1"/>
          </p:nvPr>
        </p:nvSpPr>
        <p:spPr>
          <a:xfrm>
            <a:off x="533400" y="1981200"/>
            <a:ext cx="7924800" cy="4114800"/>
          </a:xfrm>
        </p:spPr>
        <p:txBody>
          <a:bodyPr>
            <a:normAutofit fontScale="92500" lnSpcReduction="10000"/>
          </a:bodyPr>
          <a:lstStyle/>
          <a:p>
            <a:pPr algn="l"/>
            <a:endParaRPr lang="en-US" sz="2500" dirty="0" smtClean="0"/>
          </a:p>
          <a:p>
            <a:pPr algn="l"/>
            <a:endParaRPr lang="en-US" sz="2500" dirty="0"/>
          </a:p>
          <a:p>
            <a:pPr algn="l"/>
            <a:endParaRPr lang="en-US" sz="2500" dirty="0" smtClean="0"/>
          </a:p>
          <a:p>
            <a:pPr algn="l"/>
            <a:endParaRPr lang="en-US" sz="2500" dirty="0" smtClean="0"/>
          </a:p>
          <a:p>
            <a:pPr algn="l"/>
            <a:endParaRPr lang="en-US" sz="2500" dirty="0" smtClean="0"/>
          </a:p>
          <a:p>
            <a:pPr algn="l"/>
            <a:endParaRPr lang="en-US" sz="2500" dirty="0" smtClean="0"/>
          </a:p>
          <a:p>
            <a:pPr algn="l"/>
            <a:r>
              <a:rPr lang="en-US" sz="2500" dirty="0" smtClean="0"/>
              <a:t>Redesign hubs and uprights for:</a:t>
            </a:r>
          </a:p>
          <a:p>
            <a:pPr marL="342900" indent="-342900" algn="l">
              <a:buFont typeface="Arial" pitchFamily="34" charset="0"/>
              <a:buChar char="•"/>
            </a:pPr>
            <a:r>
              <a:rPr lang="en-US" sz="2500" dirty="0" smtClean="0"/>
              <a:t>VMS designed centerlock wheel</a:t>
            </a:r>
          </a:p>
          <a:p>
            <a:pPr marL="342900" indent="-342900" algn="l">
              <a:buFont typeface="Arial" pitchFamily="34" charset="0"/>
              <a:buChar char="•"/>
            </a:pPr>
            <a:r>
              <a:rPr lang="en-US" sz="2500" dirty="0" smtClean="0"/>
              <a:t>Decreased weight</a:t>
            </a:r>
          </a:p>
          <a:p>
            <a:pPr marL="342900" indent="-342900" algn="l">
              <a:buFont typeface="Arial" pitchFamily="34" charset="0"/>
              <a:buChar char="•"/>
            </a:pPr>
            <a:r>
              <a:rPr lang="en-US" sz="2500" dirty="0" smtClean="0"/>
              <a:t>Reduced machine time and cost</a:t>
            </a:r>
          </a:p>
        </p:txBody>
      </p:sp>
      <p:pic>
        <p:nvPicPr>
          <p:cNvPr id="1026" name="Picture 2" descr="C:\Users\u1719\Desktop\Get off PC\PSU.jpg"/>
          <p:cNvPicPr>
            <a:picLocks noChangeAspect="1" noChangeArrowheads="1"/>
          </p:cNvPicPr>
          <p:nvPr/>
        </p:nvPicPr>
        <p:blipFill>
          <a:blip r:embed="rId3" cstate="print"/>
          <a:srcRect/>
          <a:stretch>
            <a:fillRect/>
          </a:stretch>
        </p:blipFill>
        <p:spPr bwMode="auto">
          <a:xfrm>
            <a:off x="457200" y="381000"/>
            <a:ext cx="2076450" cy="485775"/>
          </a:xfrm>
          <a:prstGeom prst="rect">
            <a:avLst/>
          </a:prstGeom>
          <a:noFill/>
        </p:spPr>
      </p:pic>
      <p:pic>
        <p:nvPicPr>
          <p:cNvPr id="8" name="Picture 3" descr="C:\Users\u1719\Desktop\Get off PC\VMS.jpg"/>
          <p:cNvPicPr>
            <a:picLocks noChangeAspect="1" noChangeArrowheads="1"/>
          </p:cNvPicPr>
          <p:nvPr/>
        </p:nvPicPr>
        <p:blipFill>
          <a:blip r:embed="rId4" cstate="print"/>
          <a:srcRect l="6720" t="8345" r="5914" b="8204"/>
          <a:stretch>
            <a:fillRect/>
          </a:stretch>
        </p:blipFill>
        <p:spPr bwMode="auto">
          <a:xfrm>
            <a:off x="7620000" y="381000"/>
            <a:ext cx="990600" cy="762000"/>
          </a:xfrm>
          <a:prstGeom prst="rect">
            <a:avLst/>
          </a:prstGeom>
          <a:noFill/>
        </p:spPr>
      </p:pic>
      <p:pic>
        <p:nvPicPr>
          <p:cNvPr id="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7680" y="2438400"/>
            <a:ext cx="3627437" cy="1365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648200" y="2093912"/>
            <a:ext cx="2743200" cy="2054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5950"/>
            <a:ext cx="7772400" cy="552450"/>
          </a:xfrm>
        </p:spPr>
        <p:txBody>
          <a:bodyPr>
            <a:normAutofit fontScale="90000"/>
          </a:bodyPr>
          <a:lstStyle/>
          <a:p>
            <a:r>
              <a:rPr lang="en-US" sz="3200" dirty="0" smtClean="0">
                <a:solidFill>
                  <a:srgbClr val="49A94B"/>
                </a:solidFill>
              </a:rPr>
              <a:t/>
            </a:r>
            <a:br>
              <a:rPr lang="en-US" sz="3200" dirty="0" smtClean="0">
                <a:solidFill>
                  <a:srgbClr val="49A94B"/>
                </a:solidFill>
              </a:rPr>
            </a:br>
            <a:r>
              <a:rPr lang="en-US" sz="3200" dirty="0" smtClean="0">
                <a:solidFill>
                  <a:srgbClr val="49A94B"/>
                </a:solidFill>
              </a:rPr>
              <a:t>Final </a:t>
            </a:r>
            <a:r>
              <a:rPr lang="en-US" sz="3200" dirty="0">
                <a:solidFill>
                  <a:srgbClr val="49A94B"/>
                </a:solidFill>
              </a:rPr>
              <a:t>Product Design Specification </a:t>
            </a:r>
            <a:r>
              <a:rPr lang="en-US" sz="3200" dirty="0" smtClean="0">
                <a:solidFill>
                  <a:srgbClr val="49A94B"/>
                </a:solidFill>
              </a:rPr>
              <a:t>Summary</a:t>
            </a:r>
            <a:br>
              <a:rPr lang="en-US" sz="3200" dirty="0" smtClean="0">
                <a:solidFill>
                  <a:srgbClr val="49A94B"/>
                </a:solidFill>
              </a:rPr>
            </a:br>
            <a:endParaRPr lang="en-US" dirty="0">
              <a:solidFill>
                <a:srgbClr val="49A94B"/>
              </a:solidFill>
            </a:endParaRPr>
          </a:p>
        </p:txBody>
      </p:sp>
      <p:pic>
        <p:nvPicPr>
          <p:cNvPr id="1026" name="Picture 2" descr="C:\Users\u1719\Desktop\Get off PC\PSU.jpg"/>
          <p:cNvPicPr>
            <a:picLocks noChangeAspect="1" noChangeArrowheads="1"/>
          </p:cNvPicPr>
          <p:nvPr/>
        </p:nvPicPr>
        <p:blipFill>
          <a:blip r:embed="rId3" cstate="print"/>
          <a:srcRect/>
          <a:stretch>
            <a:fillRect/>
          </a:stretch>
        </p:blipFill>
        <p:spPr bwMode="auto">
          <a:xfrm>
            <a:off x="457200" y="381000"/>
            <a:ext cx="2076450" cy="485775"/>
          </a:xfrm>
          <a:prstGeom prst="rect">
            <a:avLst/>
          </a:prstGeom>
          <a:noFill/>
        </p:spPr>
      </p:pic>
      <p:pic>
        <p:nvPicPr>
          <p:cNvPr id="8" name="Picture 3" descr="C:\Users\u1719\Desktop\Get off PC\VMS.jpg"/>
          <p:cNvPicPr>
            <a:picLocks noChangeAspect="1" noChangeArrowheads="1"/>
          </p:cNvPicPr>
          <p:nvPr/>
        </p:nvPicPr>
        <p:blipFill>
          <a:blip r:embed="rId4" cstate="print"/>
          <a:srcRect l="6720" t="8345" r="5914" b="8204"/>
          <a:stretch>
            <a:fillRect/>
          </a:stretch>
        </p:blipFill>
        <p:spPr bwMode="auto">
          <a:xfrm>
            <a:off x="7620000" y="381000"/>
            <a:ext cx="990600" cy="762000"/>
          </a:xfrm>
          <a:prstGeom prst="rect">
            <a:avLst/>
          </a:prstGeom>
          <a:noFill/>
        </p:spPr>
      </p:pic>
      <p:pic>
        <p:nvPicPr>
          <p:cNvPr id="10" name="Picture 2" descr="Upright After Laser Deposit"/>
          <p:cNvPicPr>
            <a:picLocks noChangeAspect="1" noChangeArrowheads="1"/>
          </p:cNvPicPr>
          <p:nvPr/>
        </p:nvPicPr>
        <p:blipFill>
          <a:blip r:embed="rId5" cstate="print"/>
          <a:srcRect/>
          <a:stretch>
            <a:fillRect/>
          </a:stretch>
        </p:blipFill>
        <p:spPr bwMode="auto">
          <a:xfrm>
            <a:off x="3733800" y="457200"/>
            <a:ext cx="1676400" cy="1450502"/>
          </a:xfrm>
          <a:prstGeom prst="rect">
            <a:avLst/>
          </a:prstGeom>
          <a:noFill/>
        </p:spPr>
      </p:pic>
      <p:pic>
        <p:nvPicPr>
          <p:cNvPr id="2052" name="Picture 4"/>
          <p:cNvPicPr>
            <a:picLocks noChangeAspect="1" noChangeArrowheads="1"/>
          </p:cNvPicPr>
          <p:nvPr/>
        </p:nvPicPr>
        <p:blipFill>
          <a:blip r:embed="rId6" cstate="print">
            <a:lum bright="70000" contrast="-70000"/>
            <a:extLst>
              <a:ext uri="{28A0092B-C50C-407E-A947-70E740481C1C}">
                <a14:useLocalDpi xmlns:a14="http://schemas.microsoft.com/office/drawing/2010/main" xmlns="" val="0"/>
              </a:ext>
            </a:extLst>
          </a:blip>
          <a:srcRect/>
          <a:stretch>
            <a:fillRect/>
          </a:stretch>
        </p:blipFill>
        <p:spPr bwMode="auto">
          <a:xfrm>
            <a:off x="685800" y="2514600"/>
            <a:ext cx="8080375" cy="421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381000"/>
            <a:ext cx="7772400" cy="685799"/>
          </a:xfrm>
        </p:spPr>
        <p:txBody>
          <a:bodyPr>
            <a:normAutofit fontScale="90000"/>
          </a:bodyPr>
          <a:lstStyle/>
          <a:p>
            <a:r>
              <a:rPr lang="en-US" dirty="0" smtClean="0">
                <a:solidFill>
                  <a:srgbClr val="49A94B"/>
                </a:solidFill>
              </a:rPr>
              <a:t>External Search</a:t>
            </a:r>
            <a:endParaRPr lang="en-US" dirty="0">
              <a:solidFill>
                <a:srgbClr val="49A94B"/>
              </a:solidFill>
            </a:endParaRPr>
          </a:p>
        </p:txBody>
      </p:sp>
      <p:sp>
        <p:nvSpPr>
          <p:cNvPr id="3" name="Subtitle 2"/>
          <p:cNvSpPr>
            <a:spLocks noGrp="1"/>
          </p:cNvSpPr>
          <p:nvPr>
            <p:ph type="subTitle" idx="1"/>
          </p:nvPr>
        </p:nvSpPr>
        <p:spPr>
          <a:xfrm>
            <a:off x="152400" y="5181600"/>
            <a:ext cx="8763000" cy="838200"/>
          </a:xfrm>
        </p:spPr>
        <p:txBody>
          <a:bodyPr>
            <a:noAutofit/>
          </a:bodyPr>
          <a:lstStyle/>
          <a:p>
            <a:r>
              <a:rPr lang="en-US" sz="2400" dirty="0" smtClean="0"/>
              <a:t>Hub/upright clamped by axle, separate wheel nut</a:t>
            </a:r>
          </a:p>
          <a:p>
            <a:r>
              <a:rPr lang="en-US" sz="2400" dirty="0" smtClean="0"/>
              <a:t>Brake rotor and wheel driven by pins</a:t>
            </a:r>
          </a:p>
        </p:txBody>
      </p:sp>
      <p:pic>
        <p:nvPicPr>
          <p:cNvPr id="1026" name="Picture 2" descr="C:\Users\u1719\Desktop\Get off PC\PSU.jpg"/>
          <p:cNvPicPr>
            <a:picLocks noChangeAspect="1" noChangeArrowheads="1"/>
          </p:cNvPicPr>
          <p:nvPr/>
        </p:nvPicPr>
        <p:blipFill>
          <a:blip r:embed="rId3" cstate="print"/>
          <a:srcRect/>
          <a:stretch>
            <a:fillRect/>
          </a:stretch>
        </p:blipFill>
        <p:spPr bwMode="auto">
          <a:xfrm>
            <a:off x="457200" y="381000"/>
            <a:ext cx="2076450" cy="485775"/>
          </a:xfrm>
          <a:prstGeom prst="rect">
            <a:avLst/>
          </a:prstGeom>
          <a:noFill/>
        </p:spPr>
      </p:pic>
      <p:pic>
        <p:nvPicPr>
          <p:cNvPr id="8" name="Picture 3" descr="C:\Users\u1719\Desktop\Get off PC\VMS.jpg"/>
          <p:cNvPicPr>
            <a:picLocks noChangeAspect="1" noChangeArrowheads="1"/>
          </p:cNvPicPr>
          <p:nvPr/>
        </p:nvPicPr>
        <p:blipFill>
          <a:blip r:embed="rId4" cstate="print"/>
          <a:srcRect l="6720" t="8345" r="5914" b="8204"/>
          <a:stretch>
            <a:fillRect/>
          </a:stretch>
        </p:blipFill>
        <p:spPr bwMode="auto">
          <a:xfrm>
            <a:off x="7620000" y="381000"/>
            <a:ext cx="990600" cy="762000"/>
          </a:xfrm>
          <a:prstGeom prst="rect">
            <a:avLst/>
          </a:prstGeom>
          <a:noFill/>
        </p:spPr>
      </p:pic>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58540" y="2995421"/>
            <a:ext cx="5585460" cy="20166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335280" y="2362200"/>
            <a:ext cx="8305800" cy="523220"/>
          </a:xfrm>
          <a:prstGeom prst="rect">
            <a:avLst/>
          </a:prstGeom>
          <a:noFill/>
        </p:spPr>
        <p:txBody>
          <a:bodyPr wrap="square" rtlCol="0">
            <a:spAutoFit/>
          </a:bodyPr>
          <a:lstStyle/>
          <a:p>
            <a:pPr algn="ctr"/>
            <a:r>
              <a:rPr lang="en-US" sz="2800" dirty="0">
                <a:solidFill>
                  <a:prstClr val="white"/>
                </a:solidFill>
              </a:rPr>
              <a:t>Swift 016 rear outboard </a:t>
            </a:r>
            <a:r>
              <a:rPr lang="en-US" sz="2800" dirty="0" smtClean="0">
                <a:solidFill>
                  <a:prstClr val="white"/>
                </a:solidFill>
              </a:rPr>
              <a:t>suspension</a:t>
            </a:r>
            <a:endParaRPr lang="en-US" sz="2800" dirty="0">
              <a:solidFill>
                <a:prstClr val="white"/>
              </a:solidFill>
            </a:endParaRPr>
          </a:p>
        </p:txBody>
      </p:sp>
      <p:pic>
        <p:nvPicPr>
          <p:cNvPr id="5" name="Picture 2" descr="http://www.racecarmagazine.com/ForSale/Images/10708-1.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8100" y="2995421"/>
            <a:ext cx="3505200" cy="202425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2627639" y="1476018"/>
            <a:ext cx="3721083" cy="584775"/>
          </a:xfrm>
          <a:prstGeom prst="rect">
            <a:avLst/>
          </a:prstGeom>
          <a:noFill/>
        </p:spPr>
        <p:txBody>
          <a:bodyPr wrap="none" rtlCol="0">
            <a:spAutoFit/>
          </a:bodyPr>
          <a:lstStyle/>
          <a:p>
            <a:pPr algn="ctr"/>
            <a:r>
              <a:rPr lang="en-US" sz="3200" dirty="0" smtClean="0"/>
              <a:t>Existing Race Designs</a:t>
            </a:r>
            <a:endParaRPr lang="en-US" sz="3200" dirty="0"/>
          </a:p>
        </p:txBody>
      </p:sp>
    </p:spTree>
    <p:extLst>
      <p:ext uri="{BB962C8B-B14F-4D97-AF65-F5344CB8AC3E}">
        <p14:creationId xmlns:p14="http://schemas.microsoft.com/office/powerpoint/2010/main" xmlns="" val="3736190904"/>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42589" y="4014853"/>
            <a:ext cx="4401411" cy="28431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ctrTitle"/>
          </p:nvPr>
        </p:nvSpPr>
        <p:spPr>
          <a:xfrm>
            <a:off x="685800" y="365760"/>
            <a:ext cx="7772400" cy="685799"/>
          </a:xfrm>
        </p:spPr>
        <p:txBody>
          <a:bodyPr>
            <a:normAutofit fontScale="90000"/>
          </a:bodyPr>
          <a:lstStyle/>
          <a:p>
            <a:r>
              <a:rPr lang="en-US" dirty="0" smtClean="0">
                <a:solidFill>
                  <a:srgbClr val="49A94B"/>
                </a:solidFill>
              </a:rPr>
              <a:t>External Search</a:t>
            </a:r>
            <a:endParaRPr lang="en-US" dirty="0">
              <a:solidFill>
                <a:srgbClr val="49A94B"/>
              </a:solidFill>
            </a:endParaRPr>
          </a:p>
        </p:txBody>
      </p:sp>
      <p:sp>
        <p:nvSpPr>
          <p:cNvPr id="3" name="Subtitle 2"/>
          <p:cNvSpPr>
            <a:spLocks noGrp="1"/>
          </p:cNvSpPr>
          <p:nvPr>
            <p:ph type="subTitle" idx="1"/>
          </p:nvPr>
        </p:nvSpPr>
        <p:spPr>
          <a:xfrm>
            <a:off x="10063" y="2133600"/>
            <a:ext cx="9133937" cy="533400"/>
          </a:xfrm>
        </p:spPr>
        <p:txBody>
          <a:bodyPr>
            <a:normAutofit/>
          </a:bodyPr>
          <a:lstStyle/>
          <a:p>
            <a:r>
              <a:rPr lang="en-US" sz="2400" dirty="0" smtClean="0"/>
              <a:t>Taylor Race FSAE/DSR hub and upright assembly</a:t>
            </a:r>
          </a:p>
        </p:txBody>
      </p:sp>
      <p:pic>
        <p:nvPicPr>
          <p:cNvPr id="1026" name="Picture 2" descr="C:\Users\u1719\Desktop\Get off PC\PSU.jpg"/>
          <p:cNvPicPr>
            <a:picLocks noChangeAspect="1" noChangeArrowheads="1"/>
          </p:cNvPicPr>
          <p:nvPr/>
        </p:nvPicPr>
        <p:blipFill>
          <a:blip r:embed="rId4" cstate="print"/>
          <a:srcRect/>
          <a:stretch>
            <a:fillRect/>
          </a:stretch>
        </p:blipFill>
        <p:spPr bwMode="auto">
          <a:xfrm>
            <a:off x="457200" y="381000"/>
            <a:ext cx="2076450" cy="485775"/>
          </a:xfrm>
          <a:prstGeom prst="rect">
            <a:avLst/>
          </a:prstGeom>
          <a:noFill/>
        </p:spPr>
      </p:pic>
      <p:pic>
        <p:nvPicPr>
          <p:cNvPr id="8" name="Picture 3" descr="C:\Users\u1719\Desktop\Get off PC\VMS.jpg"/>
          <p:cNvPicPr>
            <a:picLocks noChangeAspect="1" noChangeArrowheads="1"/>
          </p:cNvPicPr>
          <p:nvPr/>
        </p:nvPicPr>
        <p:blipFill>
          <a:blip r:embed="rId5" cstate="print"/>
          <a:srcRect l="6720" t="8345" r="5914" b="8204"/>
          <a:stretch>
            <a:fillRect/>
          </a:stretch>
        </p:blipFill>
        <p:spPr bwMode="auto">
          <a:xfrm>
            <a:off x="7620000" y="381000"/>
            <a:ext cx="990600" cy="762000"/>
          </a:xfrm>
          <a:prstGeom prst="rect">
            <a:avLst/>
          </a:prstGeom>
          <a:noFill/>
        </p:spPr>
      </p:pic>
      <p:sp>
        <p:nvSpPr>
          <p:cNvPr id="4" name="TextBox 3"/>
          <p:cNvSpPr txBox="1"/>
          <p:nvPr/>
        </p:nvSpPr>
        <p:spPr>
          <a:xfrm>
            <a:off x="2819400" y="1303020"/>
            <a:ext cx="3521093" cy="584775"/>
          </a:xfrm>
          <a:prstGeom prst="rect">
            <a:avLst/>
          </a:prstGeom>
          <a:noFill/>
        </p:spPr>
        <p:txBody>
          <a:bodyPr wrap="none" rtlCol="0">
            <a:spAutoFit/>
          </a:bodyPr>
          <a:lstStyle/>
          <a:p>
            <a:pPr algn="ctr"/>
            <a:r>
              <a:rPr lang="en-US" sz="3200" dirty="0" smtClean="0"/>
              <a:t>Off the Shelf Option</a:t>
            </a:r>
            <a:endParaRPr lang="en-US" sz="3200" dirty="0"/>
          </a:p>
        </p:txBody>
      </p:sp>
      <p:pic>
        <p:nvPicPr>
          <p:cNvPr id="5122" name="Picture 2" descr="http://upload.wikimedia.org/wikipedia/commons/c/c8/Stohr_DSR_and_designer.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063" y="4014853"/>
            <a:ext cx="4714337" cy="284314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2644865" y="2817962"/>
            <a:ext cx="3870162" cy="830997"/>
          </a:xfrm>
          <a:prstGeom prst="rect">
            <a:avLst/>
          </a:prstGeom>
          <a:noFill/>
        </p:spPr>
        <p:txBody>
          <a:bodyPr wrap="none" rtlCol="0">
            <a:spAutoFit/>
          </a:bodyPr>
          <a:lstStyle/>
          <a:p>
            <a:pPr marL="285750" indent="-285750">
              <a:buFont typeface="Arial" pitchFamily="34" charset="0"/>
              <a:buChar char="•"/>
            </a:pPr>
            <a:r>
              <a:rPr lang="en-US" sz="2400" dirty="0" smtClean="0"/>
              <a:t>Centerlock or multi lug hub</a:t>
            </a:r>
          </a:p>
          <a:p>
            <a:pPr marL="285750" indent="-285750">
              <a:buFont typeface="Arial" pitchFamily="34" charset="0"/>
              <a:buChar char="•"/>
            </a:pPr>
            <a:r>
              <a:rPr lang="en-US" sz="2400" dirty="0" smtClean="0"/>
              <a:t>Oversized for FSAE</a:t>
            </a:r>
            <a:endParaRPr lang="en-US" sz="2400" dirty="0"/>
          </a:p>
        </p:txBody>
      </p:sp>
    </p:spTree>
    <p:extLst>
      <p:ext uri="{BB962C8B-B14F-4D97-AF65-F5344CB8AC3E}">
        <p14:creationId xmlns:p14="http://schemas.microsoft.com/office/powerpoint/2010/main" xmlns="" val="4159029704"/>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685799"/>
          </a:xfrm>
        </p:spPr>
        <p:txBody>
          <a:bodyPr>
            <a:normAutofit fontScale="90000"/>
          </a:bodyPr>
          <a:lstStyle/>
          <a:p>
            <a:r>
              <a:rPr lang="en-US" dirty="0" smtClean="0">
                <a:solidFill>
                  <a:srgbClr val="49A94B"/>
                </a:solidFill>
              </a:rPr>
              <a:t>External Search</a:t>
            </a:r>
            <a:endParaRPr lang="en-US" dirty="0">
              <a:solidFill>
                <a:srgbClr val="49A94B"/>
              </a:solidFill>
            </a:endParaRPr>
          </a:p>
        </p:txBody>
      </p:sp>
      <p:sp>
        <p:nvSpPr>
          <p:cNvPr id="3" name="Subtitle 2"/>
          <p:cNvSpPr>
            <a:spLocks noGrp="1"/>
          </p:cNvSpPr>
          <p:nvPr>
            <p:ph type="subTitle" idx="1"/>
          </p:nvPr>
        </p:nvSpPr>
        <p:spPr>
          <a:xfrm>
            <a:off x="1106103" y="3878579"/>
            <a:ext cx="2855093" cy="685800"/>
          </a:xfrm>
        </p:spPr>
        <p:txBody>
          <a:bodyPr>
            <a:normAutofit/>
          </a:bodyPr>
          <a:lstStyle/>
          <a:p>
            <a:r>
              <a:rPr lang="en-US" sz="1600" dirty="0" smtClean="0"/>
              <a:t>Force India splined wheel/hub</a:t>
            </a:r>
          </a:p>
        </p:txBody>
      </p:sp>
      <p:pic>
        <p:nvPicPr>
          <p:cNvPr id="1026" name="Picture 2" descr="C:\Users\u1719\Desktop\Get off PC\PSU.jpg"/>
          <p:cNvPicPr>
            <a:picLocks noChangeAspect="1" noChangeArrowheads="1"/>
          </p:cNvPicPr>
          <p:nvPr/>
        </p:nvPicPr>
        <p:blipFill>
          <a:blip r:embed="rId3" cstate="print"/>
          <a:srcRect/>
          <a:stretch>
            <a:fillRect/>
          </a:stretch>
        </p:blipFill>
        <p:spPr bwMode="auto">
          <a:xfrm>
            <a:off x="457200" y="381000"/>
            <a:ext cx="2076450" cy="485775"/>
          </a:xfrm>
          <a:prstGeom prst="rect">
            <a:avLst/>
          </a:prstGeom>
          <a:noFill/>
        </p:spPr>
      </p:pic>
      <p:pic>
        <p:nvPicPr>
          <p:cNvPr id="8" name="Picture 3" descr="C:\Users\u1719\Desktop\Get off PC\VMS.jpg"/>
          <p:cNvPicPr>
            <a:picLocks noChangeAspect="1" noChangeArrowheads="1"/>
          </p:cNvPicPr>
          <p:nvPr/>
        </p:nvPicPr>
        <p:blipFill>
          <a:blip r:embed="rId4" cstate="print"/>
          <a:srcRect l="6720" t="8345" r="5914" b="8204"/>
          <a:stretch>
            <a:fillRect/>
          </a:stretch>
        </p:blipFill>
        <p:spPr bwMode="auto">
          <a:xfrm>
            <a:off x="7620000" y="381000"/>
            <a:ext cx="990600" cy="762000"/>
          </a:xfrm>
          <a:prstGeom prst="rect">
            <a:avLst/>
          </a:prstGeom>
          <a:noFill/>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4292258"/>
            <a:ext cx="2465364" cy="25581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465364" y="4307161"/>
            <a:ext cx="2421840" cy="25508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1821180" y="1219200"/>
            <a:ext cx="5486400" cy="584775"/>
          </a:xfrm>
          <a:prstGeom prst="rect">
            <a:avLst/>
          </a:prstGeom>
          <a:noFill/>
        </p:spPr>
        <p:txBody>
          <a:bodyPr wrap="square" rtlCol="0">
            <a:spAutoFit/>
          </a:bodyPr>
          <a:lstStyle/>
          <a:p>
            <a:pPr algn="ctr"/>
            <a:r>
              <a:rPr lang="en-US" sz="3200" dirty="0" smtClean="0"/>
              <a:t>Wheel/Hub Engagement</a:t>
            </a:r>
            <a:endParaRPr lang="en-US" dirty="0"/>
          </a:p>
        </p:txBody>
      </p:sp>
      <p:sp>
        <p:nvSpPr>
          <p:cNvPr id="5" name="TextBox 4"/>
          <p:cNvSpPr txBox="1"/>
          <p:nvPr/>
        </p:nvSpPr>
        <p:spPr>
          <a:xfrm>
            <a:off x="1676400" y="2057400"/>
            <a:ext cx="1064715" cy="461665"/>
          </a:xfrm>
          <a:prstGeom prst="rect">
            <a:avLst/>
          </a:prstGeom>
          <a:noFill/>
        </p:spPr>
        <p:txBody>
          <a:bodyPr wrap="none" rtlCol="0">
            <a:spAutoFit/>
          </a:bodyPr>
          <a:lstStyle/>
          <a:p>
            <a:r>
              <a:rPr lang="en-US" sz="2400" dirty="0" smtClean="0"/>
              <a:t>Splines</a:t>
            </a:r>
          </a:p>
        </p:txBody>
      </p:sp>
      <p:sp>
        <p:nvSpPr>
          <p:cNvPr id="6" name="TextBox 5"/>
          <p:cNvSpPr txBox="1"/>
          <p:nvPr/>
        </p:nvSpPr>
        <p:spPr>
          <a:xfrm>
            <a:off x="6197623" y="2057400"/>
            <a:ext cx="1422377" cy="461665"/>
          </a:xfrm>
          <a:prstGeom prst="rect">
            <a:avLst/>
          </a:prstGeom>
          <a:noFill/>
        </p:spPr>
        <p:txBody>
          <a:bodyPr wrap="none" rtlCol="0">
            <a:spAutoFit/>
          </a:bodyPr>
          <a:lstStyle/>
          <a:p>
            <a:r>
              <a:rPr lang="en-US" sz="2400" dirty="0" smtClean="0"/>
              <a:t>Drive Pins</a:t>
            </a:r>
            <a:endParaRPr lang="en-US" sz="2400" dirty="0"/>
          </a:p>
        </p:txBody>
      </p:sp>
      <p:pic>
        <p:nvPicPr>
          <p:cNvPr id="2050" name="Picture 2" descr="http://www.worldwidegarage.com/coppermine/albums/userpics/10021/030727%2003%20rh%20wheel%20hub%20with%20new%20pins..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173980" y="3878579"/>
            <a:ext cx="3962400" cy="29718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457200" y="2743200"/>
            <a:ext cx="3716274" cy="646331"/>
          </a:xfrm>
          <a:prstGeom prst="rect">
            <a:avLst/>
          </a:prstGeom>
          <a:noFill/>
        </p:spPr>
        <p:txBody>
          <a:bodyPr wrap="none" rtlCol="0">
            <a:spAutoFit/>
          </a:bodyPr>
          <a:lstStyle/>
          <a:p>
            <a:pPr marL="285750" indent="-285750">
              <a:buFont typeface="Arial" pitchFamily="34" charset="0"/>
              <a:buChar char="•"/>
            </a:pPr>
            <a:r>
              <a:rPr lang="en-US" dirty="0" smtClean="0"/>
              <a:t>Excellent engagement</a:t>
            </a:r>
          </a:p>
          <a:p>
            <a:pPr marL="285750" indent="-285750">
              <a:buFont typeface="Arial" pitchFamily="34" charset="0"/>
              <a:buChar char="•"/>
            </a:pPr>
            <a:r>
              <a:rPr lang="en-US" dirty="0" smtClean="0"/>
              <a:t>Expensive/difficult to manufacture</a:t>
            </a:r>
            <a:endParaRPr lang="en-US" dirty="0"/>
          </a:p>
        </p:txBody>
      </p:sp>
      <p:sp>
        <p:nvSpPr>
          <p:cNvPr id="13" name="TextBox 12"/>
          <p:cNvSpPr txBox="1"/>
          <p:nvPr/>
        </p:nvSpPr>
        <p:spPr>
          <a:xfrm>
            <a:off x="5105400" y="2819400"/>
            <a:ext cx="3748142" cy="646331"/>
          </a:xfrm>
          <a:prstGeom prst="rect">
            <a:avLst/>
          </a:prstGeom>
          <a:noFill/>
        </p:spPr>
        <p:txBody>
          <a:bodyPr wrap="none" rtlCol="0">
            <a:spAutoFit/>
          </a:bodyPr>
          <a:lstStyle/>
          <a:p>
            <a:pPr marL="285750" indent="-285750">
              <a:buFont typeface="Arial" pitchFamily="34" charset="0"/>
              <a:buChar char="•"/>
            </a:pPr>
            <a:r>
              <a:rPr lang="en-US" dirty="0"/>
              <a:t>Cheap/easy to manufacture</a:t>
            </a:r>
          </a:p>
          <a:p>
            <a:pPr marL="285750" indent="-285750">
              <a:buFont typeface="Arial" pitchFamily="34" charset="0"/>
              <a:buChar char="•"/>
            </a:pPr>
            <a:r>
              <a:rPr lang="en-US" dirty="0" smtClean="0"/>
              <a:t>Clearance between wheel and pins</a:t>
            </a: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685799"/>
          </a:xfrm>
        </p:spPr>
        <p:txBody>
          <a:bodyPr>
            <a:normAutofit fontScale="90000"/>
          </a:bodyPr>
          <a:lstStyle/>
          <a:p>
            <a:r>
              <a:rPr lang="en-US" dirty="0" smtClean="0">
                <a:solidFill>
                  <a:srgbClr val="49A94B"/>
                </a:solidFill>
              </a:rPr>
              <a:t>External Search</a:t>
            </a:r>
            <a:endParaRPr lang="en-US" dirty="0">
              <a:solidFill>
                <a:srgbClr val="49A94B"/>
              </a:solidFill>
            </a:endParaRPr>
          </a:p>
        </p:txBody>
      </p:sp>
      <p:pic>
        <p:nvPicPr>
          <p:cNvPr id="1026" name="Picture 2" descr="C:\Users\u1719\Desktop\Get off PC\PSU.jpg"/>
          <p:cNvPicPr>
            <a:picLocks noChangeAspect="1" noChangeArrowheads="1"/>
          </p:cNvPicPr>
          <p:nvPr/>
        </p:nvPicPr>
        <p:blipFill>
          <a:blip r:embed="rId3" cstate="print"/>
          <a:srcRect/>
          <a:stretch>
            <a:fillRect/>
          </a:stretch>
        </p:blipFill>
        <p:spPr bwMode="auto">
          <a:xfrm>
            <a:off x="457200" y="381000"/>
            <a:ext cx="2076450" cy="485775"/>
          </a:xfrm>
          <a:prstGeom prst="rect">
            <a:avLst/>
          </a:prstGeom>
          <a:noFill/>
        </p:spPr>
      </p:pic>
      <p:pic>
        <p:nvPicPr>
          <p:cNvPr id="8" name="Picture 3" descr="C:\Users\u1719\Desktop\Get off PC\VMS.jpg"/>
          <p:cNvPicPr>
            <a:picLocks noChangeAspect="1" noChangeArrowheads="1"/>
          </p:cNvPicPr>
          <p:nvPr/>
        </p:nvPicPr>
        <p:blipFill>
          <a:blip r:embed="rId4" cstate="print"/>
          <a:srcRect l="6720" t="8345" r="5914" b="8204"/>
          <a:stretch>
            <a:fillRect/>
          </a:stretch>
        </p:blipFill>
        <p:spPr bwMode="auto">
          <a:xfrm>
            <a:off x="7620000" y="381000"/>
            <a:ext cx="990600" cy="762000"/>
          </a:xfrm>
          <a:prstGeom prst="rect">
            <a:avLst/>
          </a:prstGeom>
          <a:noFill/>
        </p:spPr>
      </p:pic>
      <p:sp>
        <p:nvSpPr>
          <p:cNvPr id="4" name="TextBox 3"/>
          <p:cNvSpPr txBox="1"/>
          <p:nvPr/>
        </p:nvSpPr>
        <p:spPr>
          <a:xfrm>
            <a:off x="1845622" y="1219200"/>
            <a:ext cx="5486400" cy="584775"/>
          </a:xfrm>
          <a:prstGeom prst="rect">
            <a:avLst/>
          </a:prstGeom>
          <a:noFill/>
        </p:spPr>
        <p:txBody>
          <a:bodyPr wrap="square" rtlCol="0">
            <a:spAutoFit/>
          </a:bodyPr>
          <a:lstStyle/>
          <a:p>
            <a:pPr algn="ctr"/>
            <a:r>
              <a:rPr lang="en-US" sz="3200" dirty="0" smtClean="0"/>
              <a:t>Tripod CV Joint</a:t>
            </a:r>
            <a:endParaRPr lang="en-US" dirty="0"/>
          </a:p>
        </p:txBody>
      </p:sp>
      <p:sp>
        <p:nvSpPr>
          <p:cNvPr id="5" name="TextBox 4"/>
          <p:cNvSpPr txBox="1"/>
          <p:nvPr/>
        </p:nvSpPr>
        <p:spPr>
          <a:xfrm>
            <a:off x="838200" y="2057399"/>
            <a:ext cx="3108983" cy="461665"/>
          </a:xfrm>
          <a:prstGeom prst="rect">
            <a:avLst/>
          </a:prstGeom>
          <a:noFill/>
        </p:spPr>
        <p:txBody>
          <a:bodyPr wrap="square" rtlCol="0">
            <a:spAutoFit/>
          </a:bodyPr>
          <a:lstStyle/>
          <a:p>
            <a:r>
              <a:rPr lang="en-US" sz="2400" dirty="0" smtClean="0"/>
              <a:t>Integrated (2011 style)</a:t>
            </a:r>
          </a:p>
        </p:txBody>
      </p:sp>
      <p:sp>
        <p:nvSpPr>
          <p:cNvPr id="6" name="TextBox 5"/>
          <p:cNvSpPr txBox="1"/>
          <p:nvPr/>
        </p:nvSpPr>
        <p:spPr>
          <a:xfrm>
            <a:off x="5638801" y="2060274"/>
            <a:ext cx="1319552" cy="461665"/>
          </a:xfrm>
          <a:prstGeom prst="rect">
            <a:avLst/>
          </a:prstGeom>
          <a:noFill/>
        </p:spPr>
        <p:txBody>
          <a:bodyPr wrap="square" rtlCol="0">
            <a:spAutoFit/>
          </a:bodyPr>
          <a:lstStyle/>
          <a:p>
            <a:r>
              <a:rPr lang="en-US" sz="2400" dirty="0" smtClean="0"/>
              <a:t>External</a:t>
            </a:r>
            <a:endParaRPr lang="en-US" sz="2400" dirty="0"/>
          </a:p>
        </p:txBody>
      </p:sp>
      <p:sp>
        <p:nvSpPr>
          <p:cNvPr id="7" name="TextBox 6"/>
          <p:cNvSpPr txBox="1"/>
          <p:nvPr/>
        </p:nvSpPr>
        <p:spPr>
          <a:xfrm>
            <a:off x="609600" y="2521939"/>
            <a:ext cx="2665281" cy="1200329"/>
          </a:xfrm>
          <a:prstGeom prst="rect">
            <a:avLst/>
          </a:prstGeom>
          <a:noFill/>
        </p:spPr>
        <p:txBody>
          <a:bodyPr wrap="none" rtlCol="0">
            <a:spAutoFit/>
          </a:bodyPr>
          <a:lstStyle/>
          <a:p>
            <a:pPr marL="285750" indent="-285750">
              <a:buFont typeface="Arial" pitchFamily="34" charset="0"/>
              <a:buChar char="•"/>
            </a:pPr>
            <a:r>
              <a:rPr lang="en-US" dirty="0" smtClean="0"/>
              <a:t>Less weight</a:t>
            </a:r>
          </a:p>
          <a:p>
            <a:pPr marL="285750" indent="-285750">
              <a:buFont typeface="Arial" pitchFamily="34" charset="0"/>
              <a:buChar char="•"/>
            </a:pPr>
            <a:r>
              <a:rPr lang="en-US" dirty="0" smtClean="0"/>
              <a:t>Retain 2011 axle length</a:t>
            </a:r>
          </a:p>
          <a:p>
            <a:pPr marL="285750" indent="-285750">
              <a:buFont typeface="Arial" pitchFamily="34" charset="0"/>
              <a:buChar char="•"/>
            </a:pPr>
            <a:r>
              <a:rPr lang="en-US" dirty="0" smtClean="0"/>
              <a:t>Higher machine time</a:t>
            </a:r>
          </a:p>
          <a:p>
            <a:pPr marL="285750" indent="-285750">
              <a:buFont typeface="Arial" pitchFamily="34" charset="0"/>
              <a:buChar char="•"/>
            </a:pPr>
            <a:endParaRPr lang="en-US" dirty="0"/>
          </a:p>
        </p:txBody>
      </p:sp>
      <p:sp>
        <p:nvSpPr>
          <p:cNvPr id="13" name="TextBox 12"/>
          <p:cNvSpPr txBox="1"/>
          <p:nvPr/>
        </p:nvSpPr>
        <p:spPr>
          <a:xfrm>
            <a:off x="5442358" y="2521939"/>
            <a:ext cx="2813014" cy="646331"/>
          </a:xfrm>
          <a:prstGeom prst="rect">
            <a:avLst/>
          </a:prstGeom>
          <a:noFill/>
        </p:spPr>
        <p:txBody>
          <a:bodyPr wrap="none" rtlCol="0">
            <a:spAutoFit/>
          </a:bodyPr>
          <a:lstStyle/>
          <a:p>
            <a:pPr marL="285750" indent="-285750">
              <a:buFont typeface="Arial" pitchFamily="34" charset="0"/>
              <a:buChar char="•"/>
            </a:pPr>
            <a:r>
              <a:rPr lang="en-US" dirty="0" smtClean="0"/>
              <a:t>Available off the shelf</a:t>
            </a:r>
          </a:p>
          <a:p>
            <a:pPr marL="285750" indent="-285750">
              <a:buFont typeface="Arial" pitchFamily="34" charset="0"/>
              <a:buChar char="•"/>
            </a:pPr>
            <a:r>
              <a:rPr lang="en-US" dirty="0" smtClean="0"/>
              <a:t>Potentially higher weight</a:t>
            </a:r>
          </a:p>
        </p:txBody>
      </p:sp>
      <p:pic>
        <p:nvPicPr>
          <p:cNvPr id="11266" name="Picture 2" descr="http://www.taylor-race.com/images/ATP2BANNER.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943600" y="3849183"/>
            <a:ext cx="3196087" cy="3008817"/>
          </a:xfrm>
          <a:prstGeom prst="rect">
            <a:avLst/>
          </a:prstGeom>
          <a:noFill/>
          <a:extLst>
            <a:ext uri="{909E8E84-426E-40DD-AFC4-6F175D3DCCD1}">
              <a14:hiddenFill xmlns:a14="http://schemas.microsoft.com/office/drawing/2010/main" xmlns="">
                <a:solidFill>
                  <a:srgbClr val="FFFFFF"/>
                </a:solidFill>
              </a14:hiddenFill>
            </a:ext>
          </a:extLst>
        </p:spPr>
      </p:pic>
      <p:pic>
        <p:nvPicPr>
          <p:cNvPr id="11267"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292" y="3977528"/>
            <a:ext cx="4033308" cy="2887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45127411"/>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1466</TotalTime>
  <Words>2999</Words>
  <Application>Microsoft Office PowerPoint</Application>
  <PresentationFormat>On-screen Show (4:3)</PresentationFormat>
  <Paragraphs>264</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2012 Formula SAE  Outboard Suspension </vt:lpstr>
      <vt:lpstr>Overview</vt:lpstr>
      <vt:lpstr>Background</vt:lpstr>
      <vt:lpstr>Mission Statement</vt:lpstr>
      <vt:lpstr> Final Product Design Specification Summary </vt:lpstr>
      <vt:lpstr>External Search</vt:lpstr>
      <vt:lpstr>External Search</vt:lpstr>
      <vt:lpstr>External Search</vt:lpstr>
      <vt:lpstr>External Search</vt:lpstr>
      <vt:lpstr>Slide 10</vt:lpstr>
      <vt:lpstr>Internal Search</vt:lpstr>
      <vt:lpstr>Internal Search</vt:lpstr>
      <vt:lpstr>Internal Search</vt:lpstr>
      <vt:lpstr>Internal Search</vt:lpstr>
      <vt:lpstr>Internal Search</vt:lpstr>
      <vt:lpstr>Concept Selection</vt:lpstr>
      <vt:lpstr>Concept Selection</vt:lpstr>
      <vt:lpstr>Concept Selection</vt:lpstr>
      <vt:lpstr>Concept Selection</vt:lpstr>
      <vt:lpstr>Design Progress</vt:lpstr>
      <vt:lpstr>Design Progress</vt:lpstr>
      <vt:lpstr>Project Schedule</vt:lpstr>
      <vt:lpstr>Q u e s t I o n 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2012 Formula SAE - Outboard Suspension -</dc:title>
  <dc:creator>Rick</dc:creator>
  <cp:lastModifiedBy>Chip</cp:lastModifiedBy>
  <cp:revision>114</cp:revision>
  <dcterms:created xsi:type="dcterms:W3CDTF">2012-01-16T02:31:13Z</dcterms:created>
  <dcterms:modified xsi:type="dcterms:W3CDTF">2012-06-12T00:15:56Z</dcterms:modified>
</cp:coreProperties>
</file>