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8" r:id="rId2"/>
    <p:sldId id="257" r:id="rId3"/>
    <p:sldId id="258" r:id="rId4"/>
    <p:sldId id="292" r:id="rId5"/>
    <p:sldId id="261" r:id="rId6"/>
    <p:sldId id="294" r:id="rId7"/>
    <p:sldId id="295" r:id="rId8"/>
    <p:sldId id="298" r:id="rId9"/>
    <p:sldId id="272" r:id="rId10"/>
    <p:sldId id="280" r:id="rId11"/>
    <p:sldId id="281" r:id="rId12"/>
    <p:sldId id="291" r:id="rId13"/>
    <p:sldId id="282" r:id="rId14"/>
    <p:sldId id="309" r:id="rId15"/>
    <p:sldId id="283" r:id="rId16"/>
    <p:sldId id="311" r:id="rId17"/>
    <p:sldId id="285" r:id="rId18"/>
    <p:sldId id="300" r:id="rId19"/>
    <p:sldId id="299" r:id="rId20"/>
    <p:sldId id="301" r:id="rId21"/>
    <p:sldId id="310" r:id="rId22"/>
    <p:sldId id="302" r:id="rId23"/>
    <p:sldId id="303" r:id="rId24"/>
    <p:sldId id="304" r:id="rId25"/>
    <p:sldId id="305" r:id="rId26"/>
    <p:sldId id="306" r:id="rId27"/>
    <p:sldId id="293" r:id="rId28"/>
    <p:sldId id="312" r:id="rId29"/>
    <p:sldId id="308" r:id="rId30"/>
    <p:sldId id="265" r:id="rId31"/>
  </p:sldIdLst>
  <p:sldSz cx="9144000" cy="6858000" type="screen4x3"/>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27207"/>
    <a:srgbClr val="0393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4" autoAdjust="0"/>
    <p:restoredTop sz="86391" autoAdjust="0"/>
  </p:normalViewPr>
  <p:slideViewPr>
    <p:cSldViewPr>
      <p:cViewPr>
        <p:scale>
          <a:sx n="100" d="100"/>
          <a:sy n="100"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042" y="-72"/>
      </p:cViewPr>
      <p:guideLst>
        <p:guide orient="horz" pos="2836"/>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0215"/>
          </a:xfrm>
          <a:prstGeom prst="rect">
            <a:avLst/>
          </a:prstGeom>
        </p:spPr>
        <p:txBody>
          <a:bodyPr vert="horz" lIns="91440" tIns="45720" rIns="91440" bIns="45720" rtlCol="0"/>
          <a:lstStyle>
            <a:lvl1pPr algn="r">
              <a:defRPr sz="1200"/>
            </a:lvl1pPr>
          </a:lstStyle>
          <a:p>
            <a:fld id="{AD72DEAF-652F-4304-9A75-D3B6F2BF0750}" type="datetimeFigureOut">
              <a:rPr lang="en-US" smtClean="0"/>
              <a:pPr/>
              <a:t>6/11/2012</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52522"/>
            <a:ext cx="3066733" cy="450215"/>
          </a:xfrm>
          <a:prstGeom prst="rect">
            <a:avLst/>
          </a:prstGeom>
        </p:spPr>
        <p:txBody>
          <a:bodyPr vert="horz" lIns="91440" tIns="45720" rIns="91440" bIns="45720" rtlCol="0" anchor="b"/>
          <a:lstStyle>
            <a:lvl1pPr algn="r">
              <a:defRPr sz="1200"/>
            </a:lvl1pPr>
          </a:lstStyle>
          <a:p>
            <a:fld id="{64D02D19-44FB-4548-8C82-31240EFBA1D2}" type="slidenum">
              <a:rPr lang="en-US" smtClean="0"/>
              <a:pPr/>
              <a:t>‹#›</a:t>
            </a:fld>
            <a:endParaRPr lang="en-US"/>
          </a:p>
        </p:txBody>
      </p:sp>
    </p:spTree>
    <p:extLst>
      <p:ext uri="{BB962C8B-B14F-4D97-AF65-F5344CB8AC3E}">
        <p14:creationId xmlns:p14="http://schemas.microsoft.com/office/powerpoint/2010/main" xmlns="" val="46990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a:t>
            </a:r>
            <a:r>
              <a:rPr lang="en-US" baseline="0" dirty="0" smtClean="0"/>
              <a:t> – Over the next few minutes you will be exposed to the goals of the Outboard Suspension team and the Viking Motor Sports team, who is the primary customer of the Outboard Suspension Capstone project.  You will also learn about the detailed design requirements of the Outboard Suspension Capstone project through an overview of our product design specifications.  </a:t>
            </a:r>
          </a:p>
          <a:p>
            <a:endParaRPr lang="en-US" baseline="0" dirty="0" smtClean="0"/>
          </a:p>
          <a:p>
            <a:r>
              <a:rPr lang="en-US" baseline="0" dirty="0" smtClean="0"/>
              <a:t>Finally we will identify risks that could hinder the success of new outboard suspension design, and detail ways the team will monitor and if necessary mitigate these risks.</a:t>
            </a:r>
          </a:p>
          <a:p>
            <a:endParaRPr lang="en-US" baseline="0" dirty="0" smtClean="0"/>
          </a:p>
          <a:p>
            <a:r>
              <a:rPr lang="en-US" baseline="0" dirty="0" smtClean="0"/>
              <a:t>At the end there will be a chance to ask questions. </a:t>
            </a:r>
          </a:p>
          <a:p>
            <a:endParaRPr lang="en-US" baseline="0" dirty="0" smtClean="0"/>
          </a:p>
          <a:p>
            <a:r>
              <a:rPr lang="en-US" dirty="0" smtClean="0"/>
              <a:t>During the presentation</a:t>
            </a:r>
            <a:r>
              <a:rPr lang="en-US" baseline="0" dirty="0" smtClean="0"/>
              <a:t> you will hear us refer to various suspension parts. To aid in your understanding, </a:t>
            </a:r>
            <a:r>
              <a:rPr lang="en-US" dirty="0" smtClean="0"/>
              <a:t>the upper right corner of the screen has an</a:t>
            </a:r>
            <a:r>
              <a:rPr lang="en-US" baseline="0" dirty="0" smtClean="0"/>
              <a:t> exploded view of the major components of the outboard suspension off one corner of the car.  From left to right you can see the upright (typically aluminum), the hub (one of our concepts), and the break and wheel assembly.  Not shown are the bearings which go inside the upright.  Last years hub and upright is shown as an assembly at the bottom of the screen.</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a:t>
            </a:r>
            <a:r>
              <a:rPr lang="en-US" baseline="0" dirty="0" smtClean="0"/>
              <a:t> – Over the next few minutes you will be exposed to the goals of the Outboard Suspension team and the Viking Motor Sports team, who is the primary customer of the Outboard Suspension Capstone project.  You will also learn about the detailed design requirements of the Outboard Suspension Capstone project through an overview of our product design specifications.  </a:t>
            </a:r>
          </a:p>
          <a:p>
            <a:endParaRPr lang="en-US" baseline="0" dirty="0" smtClean="0"/>
          </a:p>
          <a:p>
            <a:r>
              <a:rPr lang="en-US" baseline="0" dirty="0" smtClean="0"/>
              <a:t>Finally we will identify risks that could hinder the success of new outboard suspension design, and detail ways the team will monitor and if necessary mitigate these risks.</a:t>
            </a:r>
          </a:p>
          <a:p>
            <a:endParaRPr lang="en-US" baseline="0" dirty="0" smtClean="0"/>
          </a:p>
          <a:p>
            <a:r>
              <a:rPr lang="en-US" baseline="0" dirty="0" smtClean="0"/>
              <a:t>At the end there will be a chance to ask questions. </a:t>
            </a:r>
          </a:p>
          <a:p>
            <a:endParaRPr lang="en-US" baseline="0" dirty="0" smtClean="0"/>
          </a:p>
          <a:p>
            <a:r>
              <a:rPr lang="en-US" dirty="0" smtClean="0"/>
              <a:t>During the presentation</a:t>
            </a:r>
            <a:r>
              <a:rPr lang="en-US" baseline="0" dirty="0" smtClean="0"/>
              <a:t> you will hear us refer to various suspension parts. To aid in your understanding, </a:t>
            </a:r>
            <a:r>
              <a:rPr lang="en-US" dirty="0" smtClean="0"/>
              <a:t>the upper right corner of the screen has an</a:t>
            </a:r>
            <a:r>
              <a:rPr lang="en-US" baseline="0" dirty="0" smtClean="0"/>
              <a:t> exploded view of the major components of the outboard suspension off one corner of the car.  From left to right you can see the upright (typically aluminum), the hub (one of our concepts), and the break and wheel assembly.  Not shown are the bearings which go inside the upright.  Last years hub and upright is shown as an assembly at the bottom of the screen.</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–0.040” undercut to mitigate stress concentration.</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–0.040” undercut to mitigate stress concentration.</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 – Every year PSU’s Viking Motorsports team</a:t>
            </a:r>
            <a:r>
              <a:rPr lang="en-US" baseline="0" dirty="0" smtClean="0"/>
              <a:t> builds a open wheel race car, with a limit of a 600 cc engine to compete against other engineering schools in the international FSAE competition.  Last year the team put in countless hour designing a new car from the ground up.  This is the car you see pictured.  </a:t>
            </a:r>
          </a:p>
          <a:p>
            <a:endParaRPr lang="en-US" baseline="0" dirty="0" smtClean="0"/>
          </a:p>
          <a:p>
            <a:r>
              <a:rPr lang="en-US" baseline="0" dirty="0" smtClean="0"/>
              <a:t>Though the car performed well, and its design is being used again this year, there were areas for improvement.  The hubs were quite overdesigned for the application and had a complex 2 plane geometry that made them a machining nightmare.  Also, the fit between the uprights, the bearings and the hub had too much of an interference.  This gave the car an unnecessary amount of rolling resistance.</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 – Every year PSU’s Viking Motorsports team</a:t>
            </a:r>
            <a:r>
              <a:rPr lang="en-US" baseline="0" dirty="0" smtClean="0"/>
              <a:t> builds a open wheel race car, with a limit of a 600 cc engine to compete against other engineering schools in the international FSAE competition.  Last year the team put in countless hour designing a new car from the ground up.  This is the car you see pictured.  </a:t>
            </a:r>
          </a:p>
          <a:p>
            <a:endParaRPr lang="en-US" baseline="0" dirty="0" smtClean="0"/>
          </a:p>
          <a:p>
            <a:r>
              <a:rPr lang="en-US" baseline="0" dirty="0" smtClean="0"/>
              <a:t>Though the car performed well, and its design is being used again this year, there were areas for improvement.  The hubs were quite overdesigned for the application and had a complex 2 plane geometry that made them a machining nightmare.  Also, the fit between the uprights, the bearings and the hub had too much of an interference.  This gave the car an unnecessary amount of rolling resistance.</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 – Every year PSU’s Viking Motorsports team</a:t>
            </a:r>
            <a:r>
              <a:rPr lang="en-US" baseline="0" dirty="0" smtClean="0"/>
              <a:t> builds a open wheel race car, with a limit of a 600 cc engine to compete against other engineering schools in the international FSAE competition.  Last year the team put in countless hour designing a new car from the ground up.  This is the car you see pictured.  </a:t>
            </a:r>
          </a:p>
          <a:p>
            <a:endParaRPr lang="en-US" baseline="0" dirty="0" smtClean="0"/>
          </a:p>
          <a:p>
            <a:r>
              <a:rPr lang="en-US" baseline="0" dirty="0" smtClean="0"/>
              <a:t>Though the car performed well, and its design is being used again this year, there were areas for improvement.  The hubs were quite overdesigned for the application and had a complex 2 plane geometry that made them a machining nightmare.  Also, the fit between the uprights, the bearings and the hub had too much of an interference.  This gave the car an unnecessary amount of rolling resistance.</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 – Every year PSU’s Viking Motorsports team</a:t>
            </a:r>
            <a:r>
              <a:rPr lang="en-US" baseline="0" dirty="0" smtClean="0"/>
              <a:t> builds a open wheel race car, with a limit of a 600 cc engine to compete against other engineering schools in the international FSAE competition.  Last year the team put in countless hour designing a new car from the ground up.  This is the car you see pictured.  </a:t>
            </a:r>
          </a:p>
          <a:p>
            <a:endParaRPr lang="en-US" baseline="0" dirty="0" smtClean="0"/>
          </a:p>
          <a:p>
            <a:r>
              <a:rPr lang="en-US" baseline="0" dirty="0" smtClean="0"/>
              <a:t>Though the car performed well, and its design is being used again this year, there were areas for improvement.  The hubs were quite overdesigned for the application and had a complex 2 plane geometry that made them a machining nightmare.  Also, the fit between the uprights, the bearings and the hub had too much of an interference.  This gave the car an unnecessary amount of rolling resistance.</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a:t>
            </a:r>
            <a:r>
              <a:rPr lang="en-US" baseline="0" dirty="0" smtClean="0"/>
              <a:t> - </a:t>
            </a:r>
            <a:r>
              <a:rPr lang="en-US" dirty="0" smtClean="0"/>
              <a:t>Are there any questions?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 – Every year PSU’s Viking Motorsports team</a:t>
            </a:r>
            <a:r>
              <a:rPr lang="en-US" baseline="0" dirty="0" smtClean="0"/>
              <a:t> builds a open wheel race car, with a limit of a 600 cc engine to compete against other engineering schools in the international FSAE competition.  Last year the team put in countless hour designing a new car from the ground up.  This is the car you see pictured.  </a:t>
            </a:r>
          </a:p>
          <a:p>
            <a:endParaRPr lang="en-US" baseline="0" dirty="0" smtClean="0"/>
          </a:p>
          <a:p>
            <a:r>
              <a:rPr lang="en-US" baseline="0" dirty="0" smtClean="0"/>
              <a:t>Though the car performed well, and its design is being used again this year, there were areas for improvement.  The hubs were quite overdesigned for the application and had a complex 2 plane geometry that made them a machining nightmare.  Also, the fit between the uprights, the bearings and the hub had too much of an interference.  This gave the car an unnecessary amount of rolling resistance.</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 – This year</a:t>
            </a:r>
            <a:r>
              <a:rPr lang="en-US" baseline="0" dirty="0" smtClean="0"/>
              <a:t> the mission of the outboard suspension capstone is to redesign and improve the hub and upright .  We will reduce the weight of the hub, but at the same time design a part that cuts the machining time and doesn’t add to cost.  </a:t>
            </a:r>
          </a:p>
          <a:p>
            <a:endParaRPr lang="en-US" baseline="0" dirty="0" smtClean="0"/>
          </a:p>
          <a:p>
            <a:r>
              <a:rPr lang="en-US" baseline="0" dirty="0" smtClean="0"/>
              <a:t>The team will also analyze the incorrect bearing interferences experienced last year and determine the proper interference to maintain low bearing resistance, while not allowing the assembly to slip under a cornering load.</a:t>
            </a:r>
          </a:p>
          <a:p>
            <a:endParaRPr lang="en-US" baseline="0" dirty="0" smtClean="0"/>
          </a:p>
          <a:p>
            <a:r>
              <a:rPr lang="en-US" baseline="0" dirty="0" smtClean="0"/>
              <a:t>The capstone team will also incorporate a </a:t>
            </a:r>
            <a:r>
              <a:rPr lang="en-US" baseline="0" dirty="0" err="1" smtClean="0"/>
              <a:t>centerlock</a:t>
            </a:r>
            <a:r>
              <a:rPr lang="en-US" baseline="0" dirty="0" smtClean="0"/>
              <a:t>, single nut, wheel retention system into the hub design.  This design allows for faster tire changes in a racing environment.</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 – The life of these</a:t>
            </a:r>
            <a:r>
              <a:rPr lang="en-US" baseline="0" dirty="0" smtClean="0"/>
              <a:t> part is fairly short. The team typically uses a set of hubs for one year, then discards them and makes new ones. Even though they will most likely not be used more than one year, the design life is for 5 years to ensure that if required, the parts will hold up for multiple years of racing.</a:t>
            </a:r>
          </a:p>
          <a:p>
            <a:endParaRPr lang="en-US" baseline="0" dirty="0" smtClean="0"/>
          </a:p>
          <a:p>
            <a:r>
              <a:rPr lang="en-US" baseline="0" dirty="0" smtClean="0"/>
              <a:t>Once the parts are ready for disposal, the team will have an MSDS (material safety data sheet) for the hub, and upright material so they will know how to properly dispose of the components safely and as cost effectively as possible.</a:t>
            </a:r>
          </a:p>
          <a:p>
            <a:endParaRPr lang="en-US" baseline="0" dirty="0" smtClean="0"/>
          </a:p>
        </p:txBody>
      </p:sp>
      <p:sp>
        <p:nvSpPr>
          <p:cNvPr id="4" name="Slide Number Placeholder 3"/>
          <p:cNvSpPr>
            <a:spLocks noGrp="1"/>
          </p:cNvSpPr>
          <p:nvPr>
            <p:ph type="sldNum" sz="quarter" idx="10"/>
          </p:nvPr>
        </p:nvSpPr>
        <p:spPr/>
        <p:txBody>
          <a:bodyPr/>
          <a:lstStyle/>
          <a:p>
            <a:fld id="{64D02D19-44FB-4548-8C82-31240EFBA1D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 – The life of these</a:t>
            </a:r>
            <a:r>
              <a:rPr lang="en-US" baseline="0" dirty="0" smtClean="0"/>
              <a:t> part is fairly short. The team typically uses a set of hubs for one year, then discards them and makes new ones. Even though they will most likely not be used more than one year, the design life is for 5 years to ensure that if required, the parts will hold up for multiple years of racing.</a:t>
            </a:r>
          </a:p>
          <a:p>
            <a:endParaRPr lang="en-US" baseline="0" dirty="0" smtClean="0"/>
          </a:p>
          <a:p>
            <a:r>
              <a:rPr lang="en-US" baseline="0" dirty="0" smtClean="0"/>
              <a:t>Once the parts are ready for disposal, the team will have an MSDS (material safety data sheet) for the hub, and upright material so they will know how to properly dispose of the components safely and as cost effectively as possible.</a:t>
            </a:r>
          </a:p>
          <a:p>
            <a:endParaRPr lang="en-US" baseline="0" dirty="0" smtClean="0"/>
          </a:p>
        </p:txBody>
      </p:sp>
      <p:sp>
        <p:nvSpPr>
          <p:cNvPr id="4" name="Slide Number Placeholder 3"/>
          <p:cNvSpPr>
            <a:spLocks noGrp="1"/>
          </p:cNvSpPr>
          <p:nvPr>
            <p:ph type="sldNum" sz="quarter" idx="10"/>
          </p:nvPr>
        </p:nvSpPr>
        <p:spPr/>
        <p:txBody>
          <a:bodyPr/>
          <a:lstStyle/>
          <a:p>
            <a:fld id="{64D02D19-44FB-4548-8C82-31240EFBA1D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FBE410-3283-41C4-8F73-8CFDAFCE0D9F}"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BE410-3283-41C4-8F73-8CFDAFCE0D9F}"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BE410-3283-41C4-8F73-8CFDAFCE0D9F}"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BE410-3283-41C4-8F73-8CFDAFCE0D9F}"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BE410-3283-41C4-8F73-8CFDAFCE0D9F}"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FBE410-3283-41C4-8F73-8CFDAFCE0D9F}"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FBE410-3283-41C4-8F73-8CFDAFCE0D9F}" type="datetimeFigureOut">
              <a:rPr lang="en-US" smtClean="0"/>
              <a:pPr/>
              <a:t>6/11/2012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FBE410-3283-41C4-8F73-8CFDAFCE0D9F}" type="datetimeFigureOut">
              <a:rPr lang="en-US" smtClean="0"/>
              <a:pPr/>
              <a:t>6/11/2012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BE410-3283-41C4-8F73-8CFDAFCE0D9F}" type="datetimeFigureOut">
              <a:rPr lang="en-US" smtClean="0"/>
              <a:pPr/>
              <a:t>6/11/2012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BE410-3283-41C4-8F73-8CFDAFCE0D9F}"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BE410-3283-41C4-8F73-8CFDAFCE0D9F}"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BE410-3283-41C4-8F73-8CFDAFCE0D9F}" type="datetimeFigureOut">
              <a:rPr lang="en-US" smtClean="0"/>
              <a:pPr/>
              <a:t>6/11/2012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55232-6C9F-4433-8C14-91C0D6B7264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a2.sphotos.ak.fbcdn.net/hphotos-ak-ash4/393706_321554694538461_124773967549869_1389264_1035374179_n.jpg"/>
          <p:cNvPicPr>
            <a:picLocks noChangeAspect="1" noChangeArrowheads="1"/>
          </p:cNvPicPr>
          <p:nvPr/>
        </p:nvPicPr>
        <p:blipFill>
          <a:blip r:embed="rId3" cstate="print">
            <a:lum bright="-16000" contrast="65000"/>
          </a:blip>
          <a:srcRect/>
          <a:stretch>
            <a:fillRect/>
          </a:stretch>
        </p:blipFill>
        <p:spPr bwMode="auto">
          <a:xfrm>
            <a:off x="0" y="1728468"/>
            <a:ext cx="7291478" cy="4860985"/>
          </a:xfrm>
          <a:prstGeom prst="rect">
            <a:avLst/>
          </a:prstGeom>
          <a:noFill/>
        </p:spPr>
      </p:pic>
      <p:sp>
        <p:nvSpPr>
          <p:cNvPr id="2" name="Title 1"/>
          <p:cNvSpPr>
            <a:spLocks noGrp="1"/>
          </p:cNvSpPr>
          <p:nvPr>
            <p:ph type="ctrTitle"/>
          </p:nvPr>
        </p:nvSpPr>
        <p:spPr>
          <a:xfrm>
            <a:off x="1019355" y="382438"/>
            <a:ext cx="7772400" cy="1470025"/>
          </a:xfrm>
        </p:spPr>
        <p:txBody>
          <a:bodyPr/>
          <a:lstStyle/>
          <a:p>
            <a:r>
              <a:rPr lang="en-US" b="1" dirty="0" smtClean="0">
                <a:ln w="19050">
                  <a:solidFill>
                    <a:schemeClr val="tx2">
                      <a:tint val="1000"/>
                    </a:schemeClr>
                  </a:solidFill>
                  <a:prstDash val="solid"/>
                </a:ln>
                <a:effectLst>
                  <a:outerShdw blurRad="50000" dist="50800" dir="7500000" algn="tl">
                    <a:srgbClr val="000000">
                      <a:shade val="5000"/>
                      <a:alpha val="35000"/>
                    </a:srgbClr>
                  </a:outerShdw>
                </a:effectLst>
              </a:rPr>
              <a:t>2012 Formula SAE</a:t>
            </a:r>
            <a:br>
              <a:rPr lang="en-US" b="1" dirty="0" smtClean="0">
                <a:ln w="19050">
                  <a:solidFill>
                    <a:schemeClr val="tx2">
                      <a:tint val="1000"/>
                    </a:schemeClr>
                  </a:solidFill>
                  <a:prstDash val="solid"/>
                </a:ln>
                <a:effectLst>
                  <a:outerShdw blurRad="50000" dist="50800" dir="7500000" algn="tl">
                    <a:srgbClr val="000000">
                      <a:shade val="5000"/>
                      <a:alpha val="35000"/>
                    </a:srgbClr>
                  </a:outerShdw>
                </a:effectLst>
              </a:rPr>
            </a:br>
            <a:r>
              <a:rPr lang="en-US" b="1" dirty="0" smtClean="0">
                <a:ln w="19050">
                  <a:solidFill>
                    <a:schemeClr val="tx2">
                      <a:tint val="1000"/>
                    </a:schemeClr>
                  </a:solidFill>
                  <a:prstDash val="solid"/>
                </a:ln>
                <a:effectLst>
                  <a:outerShdw blurRad="50000" dist="50800" dir="7500000" algn="tl">
                    <a:srgbClr val="000000">
                      <a:shade val="5000"/>
                      <a:alpha val="35000"/>
                    </a:srgbClr>
                  </a:outerShdw>
                </a:effectLst>
              </a:rPr>
              <a:t> Outboard Suspension </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pic>
        <p:nvPicPr>
          <p:cNvPr id="1026" name="Picture 2" descr="C:\Users\u1719\Desktop\Get off PC\PSU.jpg"/>
          <p:cNvPicPr>
            <a:picLocks noChangeAspect="1" noChangeArrowheads="1"/>
          </p:cNvPicPr>
          <p:nvPr/>
        </p:nvPicPr>
        <p:blipFill>
          <a:blip r:embed="rId4" cstate="print"/>
          <a:srcRect/>
          <a:stretch>
            <a:fillRect/>
          </a:stretch>
        </p:blipFill>
        <p:spPr bwMode="auto">
          <a:xfrm>
            <a:off x="457200" y="381000"/>
            <a:ext cx="2076450" cy="485775"/>
          </a:xfrm>
          <a:prstGeom prst="rect">
            <a:avLst/>
          </a:prstGeom>
          <a:noFill/>
        </p:spPr>
      </p:pic>
      <p:pic>
        <p:nvPicPr>
          <p:cNvPr id="1027" name="Picture 3" descr="C:\Users\u1719\Desktop\Get off PC\VMS.jpg"/>
          <p:cNvPicPr>
            <a:picLocks noChangeAspect="1" noChangeArrowheads="1"/>
          </p:cNvPicPr>
          <p:nvPr/>
        </p:nvPicPr>
        <p:blipFill>
          <a:blip r:embed="rId5" cstate="print"/>
          <a:srcRect/>
          <a:stretch>
            <a:fillRect/>
          </a:stretch>
        </p:blipFill>
        <p:spPr bwMode="auto">
          <a:xfrm>
            <a:off x="7543800" y="304802"/>
            <a:ext cx="1133856" cy="913105"/>
          </a:xfrm>
          <a:prstGeom prst="rect">
            <a:avLst/>
          </a:prstGeom>
          <a:noFill/>
        </p:spPr>
      </p:pic>
      <p:sp>
        <p:nvSpPr>
          <p:cNvPr id="5" name="TextBox 4"/>
          <p:cNvSpPr txBox="1"/>
          <p:nvPr/>
        </p:nvSpPr>
        <p:spPr>
          <a:xfrm>
            <a:off x="4783347" y="4158962"/>
            <a:ext cx="4343401" cy="2554545"/>
          </a:xfrm>
          <a:prstGeom prst="rect">
            <a:avLst/>
          </a:prstGeom>
          <a:noFill/>
        </p:spPr>
        <p:txBody>
          <a:bodyPr wrap="square" rtlCol="0">
            <a:spAutoFit/>
          </a:bodyPr>
          <a:lstStyle/>
          <a:p>
            <a:pPr algn="r"/>
            <a:r>
              <a:rPr lang="en-US" sz="2000" dirty="0" smtClean="0">
                <a:latin typeface="Andalus" pitchFamily="18" charset="-78"/>
                <a:cs typeface="Andalus" pitchFamily="18" charset="-78"/>
              </a:rPr>
              <a:t>Jose Colin</a:t>
            </a:r>
          </a:p>
          <a:p>
            <a:pPr algn="r"/>
            <a:r>
              <a:rPr lang="en-US" sz="2000" dirty="0" err="1">
                <a:latin typeface="Andalus" pitchFamily="18" charset="-78"/>
                <a:cs typeface="Andalus" pitchFamily="18" charset="-78"/>
              </a:rPr>
              <a:t>Efe</a:t>
            </a:r>
            <a:r>
              <a:rPr lang="en-US" sz="2000" dirty="0">
                <a:latin typeface="Andalus" pitchFamily="18" charset="-78"/>
                <a:cs typeface="Andalus" pitchFamily="18" charset="-78"/>
              </a:rPr>
              <a:t> </a:t>
            </a:r>
            <a:r>
              <a:rPr lang="en-US" sz="2000" dirty="0" err="1">
                <a:latin typeface="Andalus" pitchFamily="18" charset="-78"/>
                <a:cs typeface="Andalus" pitchFamily="18" charset="-78"/>
              </a:rPr>
              <a:t>Yildirim</a:t>
            </a:r>
            <a:endParaRPr lang="en-US" sz="2000" dirty="0" smtClean="0">
              <a:latin typeface="Andalus" pitchFamily="18" charset="-78"/>
              <a:cs typeface="Andalus" pitchFamily="18" charset="-78"/>
            </a:endParaRPr>
          </a:p>
          <a:p>
            <a:pPr algn="r"/>
            <a:r>
              <a:rPr lang="en-US" sz="2000" dirty="0">
                <a:latin typeface="Andalus" pitchFamily="18" charset="-78"/>
                <a:cs typeface="Andalus" pitchFamily="18" charset="-78"/>
              </a:rPr>
              <a:t>Chip </a:t>
            </a:r>
            <a:r>
              <a:rPr lang="en-US" sz="2000" dirty="0" smtClean="0">
                <a:latin typeface="Andalus" pitchFamily="18" charset="-78"/>
                <a:cs typeface="Andalus" pitchFamily="18" charset="-78"/>
              </a:rPr>
              <a:t>Larson</a:t>
            </a:r>
            <a:endParaRPr lang="en-US" sz="2000" dirty="0">
              <a:latin typeface="Andalus" pitchFamily="18" charset="-78"/>
              <a:cs typeface="Andalus" pitchFamily="18" charset="-78"/>
            </a:endParaRPr>
          </a:p>
          <a:p>
            <a:pPr algn="r"/>
            <a:r>
              <a:rPr lang="en-US" sz="2000" dirty="0">
                <a:latin typeface="Andalus" pitchFamily="18" charset="-78"/>
                <a:cs typeface="Andalus" pitchFamily="18" charset="-78"/>
              </a:rPr>
              <a:t>Rick </a:t>
            </a:r>
            <a:r>
              <a:rPr lang="en-US" sz="2000" dirty="0" err="1">
                <a:latin typeface="Andalus" pitchFamily="18" charset="-78"/>
                <a:cs typeface="Andalus" pitchFamily="18" charset="-78"/>
              </a:rPr>
              <a:t>Rickert</a:t>
            </a:r>
            <a:endParaRPr lang="en-US" sz="2000" dirty="0">
              <a:latin typeface="Andalus" pitchFamily="18" charset="-78"/>
              <a:cs typeface="Andalus" pitchFamily="18" charset="-78"/>
            </a:endParaRPr>
          </a:p>
          <a:p>
            <a:pPr algn="r"/>
            <a:r>
              <a:rPr lang="en-US" sz="2000" dirty="0" smtClean="0">
                <a:latin typeface="Andalus" pitchFamily="18" charset="-78"/>
                <a:cs typeface="Andalus" pitchFamily="18" charset="-78"/>
              </a:rPr>
              <a:t>Carole </a:t>
            </a:r>
            <a:r>
              <a:rPr lang="en-US" sz="2000" dirty="0" err="1" smtClean="0">
                <a:latin typeface="Andalus" pitchFamily="18" charset="-78"/>
                <a:cs typeface="Andalus" pitchFamily="18" charset="-78"/>
              </a:rPr>
              <a:t>Gayley</a:t>
            </a:r>
            <a:endParaRPr lang="en-US" sz="2000" dirty="0" smtClean="0">
              <a:latin typeface="Andalus" pitchFamily="18" charset="-78"/>
              <a:cs typeface="Andalus" pitchFamily="18" charset="-78"/>
            </a:endParaRPr>
          </a:p>
          <a:p>
            <a:pPr algn="r"/>
            <a:r>
              <a:rPr lang="en-US" sz="2000" dirty="0" smtClean="0">
                <a:latin typeface="Andalus" pitchFamily="18" charset="-78"/>
                <a:cs typeface="Andalus" pitchFamily="18" charset="-78"/>
              </a:rPr>
              <a:t>Thomas McCall</a:t>
            </a:r>
            <a:br>
              <a:rPr lang="en-US" sz="2000" dirty="0" smtClean="0">
                <a:latin typeface="Andalus" pitchFamily="18" charset="-78"/>
                <a:cs typeface="Andalus" pitchFamily="18" charset="-78"/>
              </a:rPr>
            </a:br>
            <a:r>
              <a:rPr lang="en-US" sz="2000" dirty="0" smtClean="0">
                <a:latin typeface="Andalus" pitchFamily="18" charset="-78"/>
                <a:cs typeface="Andalus" pitchFamily="18" charset="-78"/>
              </a:rPr>
              <a:t>Industry Advisor: Evan </a:t>
            </a:r>
            <a:r>
              <a:rPr lang="en-US" sz="2000" dirty="0" err="1" smtClean="0">
                <a:latin typeface="Andalus" pitchFamily="18" charset="-78"/>
                <a:cs typeface="Andalus" pitchFamily="18" charset="-78"/>
              </a:rPr>
              <a:t>Waymire</a:t>
            </a:r>
            <a:endParaRPr lang="en-US" sz="2000" dirty="0" smtClean="0">
              <a:latin typeface="Andalus" pitchFamily="18" charset="-78"/>
              <a:cs typeface="Andalus" pitchFamily="18" charset="-78"/>
            </a:endParaRPr>
          </a:p>
          <a:p>
            <a:pPr algn="r"/>
            <a:r>
              <a:rPr lang="en-US" sz="2000" dirty="0" smtClean="0">
                <a:latin typeface="Andalus" pitchFamily="18" charset="-78"/>
                <a:cs typeface="Andalus" pitchFamily="18" charset="-78"/>
              </a:rPr>
              <a:t>Academic Advisor: </a:t>
            </a:r>
            <a:r>
              <a:rPr lang="en-US" sz="2000" dirty="0" err="1" smtClean="0">
                <a:latin typeface="Andalus" pitchFamily="18" charset="-78"/>
                <a:cs typeface="Andalus" pitchFamily="18" charset="-78"/>
              </a:rPr>
              <a:t>Lemmy</a:t>
            </a:r>
            <a:r>
              <a:rPr lang="en-US" sz="2000" dirty="0" smtClean="0">
                <a:latin typeface="Andalus" pitchFamily="18" charset="-78"/>
                <a:cs typeface="Andalus" pitchFamily="18" charset="-78"/>
              </a:rPr>
              <a:t> </a:t>
            </a:r>
            <a:r>
              <a:rPr lang="en-US" sz="2000" dirty="0" err="1" smtClean="0">
                <a:latin typeface="Andalus" pitchFamily="18" charset="-78"/>
                <a:cs typeface="Andalus" pitchFamily="18" charset="-78"/>
              </a:rPr>
              <a:t>Meekisho</a:t>
            </a:r>
            <a:endParaRPr lang="en-US" sz="2000" dirty="0" smtClean="0">
              <a:latin typeface="Andalus" pitchFamily="18" charset="-78"/>
              <a:cs typeface="Andalus" pitchFamily="18" charset="-78"/>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685799"/>
          </a:xfrm>
        </p:spPr>
        <p:txBody>
          <a:bodyPr>
            <a:normAutofit fontScale="90000"/>
          </a:bodyPr>
          <a:lstStyle/>
          <a:p>
            <a:r>
              <a:rPr lang="en-US" dirty="0" smtClean="0">
                <a:solidFill>
                  <a:srgbClr val="49A94B"/>
                </a:solidFill>
              </a:rPr>
              <a:t>Custom Design</a:t>
            </a:r>
            <a:endParaRPr lang="en-US" dirty="0">
              <a:solidFill>
                <a:srgbClr val="49A94B"/>
              </a:solidFill>
            </a:endParaRPr>
          </a:p>
        </p:txBody>
      </p:sp>
      <p:sp>
        <p:nvSpPr>
          <p:cNvPr id="3" name="Subtitle 2"/>
          <p:cNvSpPr>
            <a:spLocks noGrp="1"/>
          </p:cNvSpPr>
          <p:nvPr>
            <p:ph type="subTitle" idx="1"/>
          </p:nvPr>
        </p:nvSpPr>
        <p:spPr>
          <a:xfrm>
            <a:off x="0" y="1143000"/>
            <a:ext cx="9144000" cy="685800"/>
          </a:xfrm>
        </p:spPr>
        <p:txBody>
          <a:bodyPr>
            <a:normAutofit/>
          </a:bodyPr>
          <a:lstStyle/>
          <a:p>
            <a:r>
              <a:rPr lang="en-US" dirty="0" smtClean="0"/>
              <a:t>Wheel Nut Retention</a:t>
            </a: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4" name="TextBox 3"/>
          <p:cNvSpPr txBox="1"/>
          <p:nvPr/>
        </p:nvSpPr>
        <p:spPr>
          <a:xfrm>
            <a:off x="4972049" y="2133600"/>
            <a:ext cx="4171951" cy="2062103"/>
          </a:xfrm>
          <a:prstGeom prst="rect">
            <a:avLst/>
          </a:prstGeom>
          <a:noFill/>
        </p:spPr>
        <p:txBody>
          <a:bodyPr wrap="square" rtlCol="0">
            <a:spAutoFit/>
          </a:bodyPr>
          <a:lstStyle/>
          <a:p>
            <a:r>
              <a:rPr lang="en-US" sz="2000" dirty="0" smtClean="0"/>
              <a:t>Spindle Nut Retainer</a:t>
            </a:r>
          </a:p>
          <a:p>
            <a:endParaRPr lang="en-US" dirty="0"/>
          </a:p>
          <a:p>
            <a:pPr marL="285750" indent="-285750">
              <a:buFont typeface="Arial" pitchFamily="34" charset="0"/>
              <a:buChar char="•"/>
            </a:pPr>
            <a:r>
              <a:rPr lang="en-US" dirty="0" smtClean="0"/>
              <a:t>Inexpensive</a:t>
            </a:r>
          </a:p>
          <a:p>
            <a:pPr marL="285750" indent="-285750">
              <a:buFont typeface="Arial" pitchFamily="34" charset="0"/>
              <a:buChar char="•"/>
            </a:pPr>
            <a:r>
              <a:rPr lang="en-US" dirty="0" smtClean="0"/>
              <a:t>Readily available </a:t>
            </a:r>
          </a:p>
          <a:p>
            <a:pPr marL="285750" indent="-285750">
              <a:buFont typeface="Arial" pitchFamily="34" charset="0"/>
              <a:buChar char="•"/>
            </a:pPr>
            <a:r>
              <a:rPr lang="en-US" dirty="0" smtClean="0"/>
              <a:t>15* pin resolution</a:t>
            </a:r>
          </a:p>
          <a:p>
            <a:pPr marL="285750" indent="-285750">
              <a:buFont typeface="Arial" pitchFamily="34" charset="0"/>
              <a:buChar char="•"/>
            </a:pPr>
            <a:endParaRPr lang="en-US" dirty="0"/>
          </a:p>
          <a:p>
            <a:pPr marL="285750" indent="-285750">
              <a:buFont typeface="Arial" pitchFamily="34" charset="0"/>
              <a:buChar char="•"/>
            </a:pPr>
            <a:r>
              <a:rPr lang="en-US" dirty="0" smtClean="0"/>
              <a:t>Difficult to produce custom units</a:t>
            </a:r>
            <a:endParaRPr lang="en-US" dirty="0"/>
          </a:p>
        </p:txBody>
      </p:sp>
      <p:sp>
        <p:nvSpPr>
          <p:cNvPr id="11" name="TextBox 10"/>
          <p:cNvSpPr txBox="1"/>
          <p:nvPr/>
        </p:nvSpPr>
        <p:spPr>
          <a:xfrm>
            <a:off x="457200" y="2133600"/>
            <a:ext cx="4514850" cy="2339102"/>
          </a:xfrm>
          <a:prstGeom prst="rect">
            <a:avLst/>
          </a:prstGeom>
          <a:noFill/>
        </p:spPr>
        <p:txBody>
          <a:bodyPr wrap="square" rtlCol="0">
            <a:spAutoFit/>
          </a:bodyPr>
          <a:lstStyle/>
          <a:p>
            <a:r>
              <a:rPr lang="en-US" sz="2000" dirty="0" smtClean="0"/>
              <a:t>Castle Nut</a:t>
            </a:r>
          </a:p>
          <a:p>
            <a:endParaRPr lang="en-US" dirty="0" smtClean="0"/>
          </a:p>
          <a:p>
            <a:pPr marL="285750" indent="-285750">
              <a:buFont typeface="Arial" pitchFamily="34" charset="0"/>
              <a:buChar char="•"/>
            </a:pPr>
            <a:r>
              <a:rPr lang="en-US" dirty="0" smtClean="0"/>
              <a:t>Available in many sizes</a:t>
            </a:r>
          </a:p>
          <a:p>
            <a:pPr marL="285750" indent="-285750">
              <a:buFont typeface="Arial" pitchFamily="34" charset="0"/>
              <a:buChar char="•"/>
            </a:pPr>
            <a:r>
              <a:rPr lang="en-US" dirty="0" smtClean="0"/>
              <a:t>Able to modify existing nut</a:t>
            </a:r>
          </a:p>
          <a:p>
            <a:pPr marL="285750" indent="-285750">
              <a:buFont typeface="Arial" pitchFamily="34" charset="0"/>
              <a:buChar char="•"/>
            </a:pPr>
            <a:endParaRPr lang="en-US" dirty="0" smtClean="0"/>
          </a:p>
          <a:p>
            <a:pPr marL="285750" indent="-285750">
              <a:buFont typeface="Arial" pitchFamily="34" charset="0"/>
              <a:buChar char="•"/>
            </a:pPr>
            <a:r>
              <a:rPr lang="en-US" dirty="0" smtClean="0"/>
              <a:t>Cuts reduce thread engagement</a:t>
            </a:r>
          </a:p>
          <a:p>
            <a:pPr marL="285750" indent="-285750">
              <a:buFont typeface="Arial" pitchFamily="34" charset="0"/>
              <a:buChar char="•"/>
            </a:pPr>
            <a:r>
              <a:rPr lang="en-US" dirty="0" smtClean="0"/>
              <a:t>Poor pin resolution (60*)</a:t>
            </a:r>
          </a:p>
          <a:p>
            <a:endParaRPr lang="en-US" dirty="0"/>
          </a:p>
        </p:txBody>
      </p:sp>
      <p:pic>
        <p:nvPicPr>
          <p:cNvPr id="12" name="Picture 11" descr="http://www.banburytrailers.co.uk/images/castlnutM20.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32806" y="4571999"/>
            <a:ext cx="3048000" cy="2192843"/>
          </a:xfrm>
          <a:prstGeom prst="rect">
            <a:avLst/>
          </a:prstGeom>
          <a:noFill/>
          <a:ln>
            <a:noFill/>
          </a:ln>
        </p:spPr>
      </p:pic>
      <p:pic>
        <p:nvPicPr>
          <p:cNvPr id="13" name="Picture 12" descr="\\khensu\Home04\tjmccall\Desktop\unnamed.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80806" y="4572000"/>
            <a:ext cx="2279714" cy="2192842"/>
          </a:xfrm>
          <a:prstGeom prst="rect">
            <a:avLst/>
          </a:prstGeom>
          <a:noFill/>
          <a:ln>
            <a:noFill/>
          </a:ln>
        </p:spPr>
      </p:pic>
    </p:spTree>
    <p:extLst>
      <p:ext uri="{BB962C8B-B14F-4D97-AF65-F5344CB8AC3E}">
        <p14:creationId xmlns:p14="http://schemas.microsoft.com/office/powerpoint/2010/main" xmlns="" val="342834716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1475"/>
            <a:ext cx="9144000" cy="685799"/>
          </a:xfrm>
        </p:spPr>
        <p:txBody>
          <a:bodyPr>
            <a:normAutofit fontScale="90000"/>
          </a:bodyPr>
          <a:lstStyle/>
          <a:p>
            <a:r>
              <a:rPr lang="en-US" dirty="0" smtClean="0">
                <a:solidFill>
                  <a:srgbClr val="49A94B"/>
                </a:solidFill>
              </a:rPr>
              <a:t>Custom Design</a:t>
            </a:r>
            <a:endParaRPr lang="en-US" dirty="0">
              <a:solidFill>
                <a:srgbClr val="49A94B"/>
              </a:solidFill>
            </a:endParaRPr>
          </a:p>
        </p:txBody>
      </p:sp>
      <p:sp>
        <p:nvSpPr>
          <p:cNvPr id="3" name="Subtitle 2"/>
          <p:cNvSpPr>
            <a:spLocks noGrp="1"/>
          </p:cNvSpPr>
          <p:nvPr>
            <p:ph type="subTitle" idx="1"/>
          </p:nvPr>
        </p:nvSpPr>
        <p:spPr>
          <a:xfrm>
            <a:off x="0" y="990600"/>
            <a:ext cx="9144000" cy="685800"/>
          </a:xfrm>
        </p:spPr>
        <p:txBody>
          <a:bodyPr>
            <a:normAutofit/>
          </a:bodyPr>
          <a:lstStyle/>
          <a:p>
            <a:r>
              <a:rPr lang="en-US" dirty="0" smtClean="0"/>
              <a:t>Brake Hat</a:t>
            </a: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4" name="TextBox 3"/>
          <p:cNvSpPr txBox="1"/>
          <p:nvPr/>
        </p:nvSpPr>
        <p:spPr>
          <a:xfrm>
            <a:off x="2814177" y="1524000"/>
            <a:ext cx="3567643" cy="2062103"/>
          </a:xfrm>
          <a:prstGeom prst="rect">
            <a:avLst/>
          </a:prstGeom>
          <a:noFill/>
        </p:spPr>
        <p:txBody>
          <a:bodyPr wrap="none" rtlCol="0">
            <a:spAutoFit/>
          </a:bodyPr>
          <a:lstStyle/>
          <a:p>
            <a:pPr algn="ctr"/>
            <a:r>
              <a:rPr lang="en-US" sz="2400" dirty="0" smtClean="0"/>
              <a:t>2011 - Integrated brake hat</a:t>
            </a:r>
            <a:endParaRPr lang="en-US" sz="2000" dirty="0"/>
          </a:p>
          <a:p>
            <a:pPr marL="342900" indent="-342900" algn="ctr">
              <a:buFont typeface="Arial" pitchFamily="34" charset="0"/>
              <a:buChar char="•"/>
            </a:pPr>
            <a:r>
              <a:rPr lang="en-US" sz="2000" dirty="0"/>
              <a:t>I</a:t>
            </a:r>
            <a:r>
              <a:rPr lang="en-US" sz="2000" dirty="0" smtClean="0"/>
              <a:t>ncreased machine time</a:t>
            </a:r>
          </a:p>
          <a:p>
            <a:pPr marL="342900" indent="-342900" algn="ctr">
              <a:buFont typeface="Arial" pitchFamily="34" charset="0"/>
              <a:buChar char="•"/>
            </a:pPr>
            <a:r>
              <a:rPr lang="en-US" sz="2000" dirty="0" smtClean="0"/>
              <a:t>Required larger OD material</a:t>
            </a:r>
          </a:p>
          <a:p>
            <a:pPr algn="ctr"/>
            <a:r>
              <a:rPr lang="en-US" sz="2400" dirty="0" smtClean="0"/>
              <a:t>2012 - Separate brake hat</a:t>
            </a:r>
          </a:p>
          <a:p>
            <a:pPr marL="342900" indent="-342900" algn="ctr">
              <a:buFont typeface="Arial" pitchFamily="34" charset="0"/>
              <a:buChar char="•"/>
            </a:pPr>
            <a:r>
              <a:rPr lang="en-US" sz="2000" dirty="0" smtClean="0"/>
              <a:t>Plate steel</a:t>
            </a:r>
            <a:endParaRPr lang="en-US" sz="2000" dirty="0"/>
          </a:p>
          <a:p>
            <a:pPr marL="342900" indent="-342900" algn="ctr">
              <a:buFont typeface="Arial" pitchFamily="34" charset="0"/>
              <a:buChar char="•"/>
            </a:pPr>
            <a:r>
              <a:rPr lang="en-US" sz="2000" dirty="0" smtClean="0"/>
              <a:t>Machined in-house</a:t>
            </a:r>
          </a:p>
        </p:txBody>
      </p:sp>
      <p:sp>
        <p:nvSpPr>
          <p:cNvPr id="5" name="TextBox 4"/>
          <p:cNvSpPr txBox="1"/>
          <p:nvPr/>
        </p:nvSpPr>
        <p:spPr>
          <a:xfrm>
            <a:off x="872394" y="3429000"/>
            <a:ext cx="2636234" cy="369332"/>
          </a:xfrm>
          <a:prstGeom prst="rect">
            <a:avLst/>
          </a:prstGeom>
          <a:noFill/>
        </p:spPr>
        <p:txBody>
          <a:bodyPr wrap="none" rtlCol="0">
            <a:spAutoFit/>
          </a:bodyPr>
          <a:lstStyle/>
          <a:p>
            <a:r>
              <a:rPr lang="en-US" dirty="0" smtClean="0"/>
              <a:t>2011 Integrated Brake Hat</a:t>
            </a:r>
            <a:endParaRPr lang="en-US" dirty="0"/>
          </a:p>
        </p:txBody>
      </p:sp>
      <p:sp>
        <p:nvSpPr>
          <p:cNvPr id="6" name="TextBox 5"/>
          <p:cNvSpPr txBox="1"/>
          <p:nvPr/>
        </p:nvSpPr>
        <p:spPr>
          <a:xfrm>
            <a:off x="5596380" y="3462992"/>
            <a:ext cx="2491772" cy="369332"/>
          </a:xfrm>
          <a:prstGeom prst="rect">
            <a:avLst/>
          </a:prstGeom>
          <a:noFill/>
        </p:spPr>
        <p:txBody>
          <a:bodyPr wrap="none" rtlCol="0">
            <a:spAutoFit/>
          </a:bodyPr>
          <a:lstStyle/>
          <a:p>
            <a:r>
              <a:rPr lang="en-US" dirty="0" smtClean="0"/>
              <a:t>2012 Separate Brake Hat</a:t>
            </a:r>
            <a:endParaRPr lang="en-US" dirty="0"/>
          </a:p>
        </p:txBody>
      </p:sp>
      <p:pic>
        <p:nvPicPr>
          <p:cNvPr id="9" name="Picture 8" descr="E:\my_pix\0127122224.jpg"/>
          <p:cNvPicPr/>
          <p:nvPr/>
        </p:nvPicPr>
        <p:blipFill>
          <a:blip r:embed="rId5" cstate="print"/>
          <a:srcRect/>
          <a:stretch>
            <a:fillRect/>
          </a:stretch>
        </p:blipFill>
        <p:spPr bwMode="auto">
          <a:xfrm>
            <a:off x="102198" y="3886200"/>
            <a:ext cx="4495800" cy="2955349"/>
          </a:xfrm>
          <a:prstGeom prst="rect">
            <a:avLst/>
          </a:prstGeom>
          <a:noFill/>
          <a:ln w="9525">
            <a:noFill/>
            <a:miter lim="800000"/>
            <a:headEnd/>
            <a:tailEnd/>
          </a:ln>
        </p:spPr>
      </p:pic>
      <p:pic>
        <p:nvPicPr>
          <p:cNvPr id="7" name="Picture 2" descr="\\khensu\Home06\cgayley\Desktop\Brake%20Hat%20-%2014May[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81600" y="4006909"/>
            <a:ext cx="3321332" cy="28346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301274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685799"/>
          </a:xfrm>
        </p:spPr>
        <p:txBody>
          <a:bodyPr>
            <a:normAutofit fontScale="90000"/>
          </a:bodyPr>
          <a:lstStyle/>
          <a:p>
            <a:r>
              <a:rPr lang="en-US" dirty="0" smtClean="0">
                <a:solidFill>
                  <a:srgbClr val="49A94B"/>
                </a:solidFill>
              </a:rPr>
              <a:t>Custom Design</a:t>
            </a:r>
            <a:endParaRPr lang="en-US" dirty="0">
              <a:solidFill>
                <a:srgbClr val="49A94B"/>
              </a:solidFill>
            </a:endParaRPr>
          </a:p>
        </p:txBody>
      </p:sp>
      <p:sp>
        <p:nvSpPr>
          <p:cNvPr id="3" name="Subtitle 2"/>
          <p:cNvSpPr>
            <a:spLocks noGrp="1"/>
          </p:cNvSpPr>
          <p:nvPr>
            <p:ph type="subTitle" idx="1"/>
          </p:nvPr>
        </p:nvSpPr>
        <p:spPr>
          <a:xfrm>
            <a:off x="0" y="1143000"/>
            <a:ext cx="9144000" cy="685800"/>
          </a:xfrm>
        </p:spPr>
        <p:txBody>
          <a:bodyPr>
            <a:normAutofit/>
          </a:bodyPr>
          <a:lstStyle/>
          <a:p>
            <a:r>
              <a:rPr lang="en-US" dirty="0" smtClean="0"/>
              <a:t>Wheel Speed Sensor</a:t>
            </a: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4" name="TextBox 3"/>
          <p:cNvSpPr txBox="1"/>
          <p:nvPr/>
        </p:nvSpPr>
        <p:spPr>
          <a:xfrm>
            <a:off x="1632606" y="1846052"/>
            <a:ext cx="5930791" cy="1323439"/>
          </a:xfrm>
          <a:prstGeom prst="rect">
            <a:avLst/>
          </a:prstGeom>
          <a:noFill/>
        </p:spPr>
        <p:txBody>
          <a:bodyPr wrap="none" rtlCol="0">
            <a:spAutoFit/>
          </a:bodyPr>
          <a:lstStyle/>
          <a:p>
            <a:pPr algn="ctr"/>
            <a:r>
              <a:rPr lang="en-US" sz="2000" dirty="0" smtClean="0"/>
              <a:t>2011 Wheel speed sensors taped to the uprights</a:t>
            </a:r>
            <a:endParaRPr lang="en-US" sz="2000" dirty="0"/>
          </a:p>
          <a:p>
            <a:pPr algn="ctr"/>
            <a:r>
              <a:rPr lang="en-US" sz="2000" dirty="0" smtClean="0"/>
              <a:t>Custom tone rings were machined, threaded onto hubs</a:t>
            </a:r>
          </a:p>
          <a:p>
            <a:pPr algn="ctr"/>
            <a:endParaRPr lang="en-US" sz="2000" dirty="0" smtClean="0"/>
          </a:p>
          <a:p>
            <a:pPr algn="ctr"/>
            <a:r>
              <a:rPr lang="en-US" sz="2000" dirty="0" smtClean="0"/>
              <a:t>2012 Wheel speed sensors integrated into upright</a:t>
            </a:r>
            <a:endParaRPr lang="en-US" sz="2000" dirty="0"/>
          </a:p>
        </p:txBody>
      </p:sp>
      <p:pic>
        <p:nvPicPr>
          <p:cNvPr id="17410" name="Picture 2" descr="\\khensu\Home04\tjmccall\Desktop\phot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0" y="3187065"/>
            <a:ext cx="4876800" cy="3642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402472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685799"/>
          </a:xfrm>
        </p:spPr>
        <p:txBody>
          <a:bodyPr>
            <a:normAutofit fontScale="90000"/>
          </a:bodyPr>
          <a:lstStyle/>
          <a:p>
            <a:r>
              <a:rPr lang="en-US" dirty="0" smtClean="0">
                <a:solidFill>
                  <a:srgbClr val="49A94B"/>
                </a:solidFill>
              </a:rPr>
              <a:t>Custom Design</a:t>
            </a:r>
            <a:endParaRPr lang="en-US" dirty="0">
              <a:solidFill>
                <a:srgbClr val="49A94B"/>
              </a:solidFill>
            </a:endParaRPr>
          </a:p>
        </p:txBody>
      </p:sp>
      <p:sp>
        <p:nvSpPr>
          <p:cNvPr id="3" name="Subtitle 2"/>
          <p:cNvSpPr>
            <a:spLocks noGrp="1"/>
          </p:cNvSpPr>
          <p:nvPr>
            <p:ph type="subTitle" idx="1"/>
          </p:nvPr>
        </p:nvSpPr>
        <p:spPr>
          <a:xfrm>
            <a:off x="171450" y="3276600"/>
            <a:ext cx="4724400" cy="3429000"/>
          </a:xfrm>
        </p:spPr>
        <p:txBody>
          <a:bodyPr>
            <a:normAutofit/>
          </a:bodyPr>
          <a:lstStyle/>
          <a:p>
            <a:r>
              <a:rPr lang="en-US" dirty="0" smtClean="0"/>
              <a:t>Upright</a:t>
            </a:r>
          </a:p>
          <a:p>
            <a:r>
              <a:rPr lang="en-US" sz="2400" dirty="0" smtClean="0"/>
              <a:t>Small changes:</a:t>
            </a:r>
            <a:endParaRPr lang="en-US" sz="2400" dirty="0"/>
          </a:p>
          <a:p>
            <a:pPr marL="342900" indent="-342900">
              <a:buFont typeface="Arial" pitchFamily="34" charset="0"/>
              <a:buChar char="•"/>
            </a:pPr>
            <a:r>
              <a:rPr lang="en-US" sz="2000" dirty="0" smtClean="0"/>
              <a:t>Retain 2011 geometry</a:t>
            </a:r>
          </a:p>
          <a:p>
            <a:pPr marL="342900" indent="-342900">
              <a:buFont typeface="Arial" pitchFamily="34" charset="0"/>
              <a:buChar char="•"/>
            </a:pPr>
            <a:r>
              <a:rPr lang="en-US" sz="2000" dirty="0" smtClean="0"/>
              <a:t>Reduce </a:t>
            </a:r>
            <a:r>
              <a:rPr lang="en-US" sz="2000" smtClean="0"/>
              <a:t>machine time</a:t>
            </a:r>
            <a:endParaRPr lang="en-US" sz="2000" dirty="0" smtClean="0"/>
          </a:p>
          <a:p>
            <a:pPr marL="342900" indent="-342900">
              <a:buFont typeface="Arial" pitchFamily="34" charset="0"/>
              <a:buChar char="•"/>
            </a:pPr>
            <a:r>
              <a:rPr lang="en-US" sz="2000" dirty="0"/>
              <a:t>Relocate wheel speed </a:t>
            </a:r>
            <a:r>
              <a:rPr lang="en-US" sz="2000" dirty="0" smtClean="0"/>
              <a:t>sensor</a:t>
            </a:r>
          </a:p>
          <a:p>
            <a:pPr marL="342900" indent="-342900">
              <a:buFont typeface="Arial" pitchFamily="34" charset="0"/>
              <a:buChar char="•"/>
            </a:pPr>
            <a:r>
              <a:rPr lang="en-US" sz="2000" dirty="0" smtClean="0"/>
              <a:t>Realigned caliper mounting</a:t>
            </a:r>
            <a:endParaRPr lang="en-US" sz="2000" dirty="0"/>
          </a:p>
          <a:p>
            <a:pPr marL="342900" indent="-342900">
              <a:buFont typeface="Arial" pitchFamily="34" charset="0"/>
              <a:buChar char="•"/>
            </a:pPr>
            <a:endParaRPr lang="en-US" sz="2000" dirty="0"/>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6" name="Picture 5" descr="\\khensu\Home04\tjmccall\Desktop\upright.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575" y="990600"/>
            <a:ext cx="5577875" cy="2050716"/>
          </a:xfrm>
          <a:prstGeom prst="rect">
            <a:avLst/>
          </a:prstGeom>
          <a:noFill/>
          <a:ln>
            <a:noFill/>
          </a:ln>
        </p:spPr>
      </p:pic>
      <p:pic>
        <p:nvPicPr>
          <p:cNvPr id="1030" name="Picture 6" descr="C:\Users\cgayley\AppData\Local\Microsoft\Windows\Temporary Internet Files\Low\Content.IE5\JMCQ4CL0\new%20upright%204[3].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24600" y="990600"/>
            <a:ext cx="2147936" cy="5577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334407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685799"/>
          </a:xfrm>
        </p:spPr>
        <p:txBody>
          <a:bodyPr>
            <a:normAutofit fontScale="90000"/>
          </a:bodyPr>
          <a:lstStyle/>
          <a:p>
            <a:r>
              <a:rPr lang="en-US" dirty="0" smtClean="0">
                <a:solidFill>
                  <a:srgbClr val="49A94B"/>
                </a:solidFill>
              </a:rPr>
              <a:t>Calculations</a:t>
            </a:r>
            <a:endParaRPr lang="en-US"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5" name="TextBox 4"/>
          <p:cNvSpPr txBox="1"/>
          <p:nvPr/>
        </p:nvSpPr>
        <p:spPr>
          <a:xfrm>
            <a:off x="838200" y="1524000"/>
            <a:ext cx="7848600" cy="4401205"/>
          </a:xfrm>
          <a:prstGeom prst="rect">
            <a:avLst/>
          </a:prstGeom>
          <a:noFill/>
        </p:spPr>
        <p:txBody>
          <a:bodyPr wrap="square" rtlCol="0">
            <a:spAutoFit/>
          </a:bodyPr>
          <a:lstStyle/>
          <a:p>
            <a:r>
              <a:rPr lang="en-US" sz="2800" dirty="0" smtClean="0"/>
              <a:t>Hub</a:t>
            </a:r>
          </a:p>
          <a:p>
            <a:pPr marL="285750" indent="-285750">
              <a:buFont typeface="Arial" pitchFamily="34" charset="0"/>
              <a:buChar char="•"/>
            </a:pPr>
            <a:r>
              <a:rPr lang="en-US" sz="2800" dirty="0" smtClean="0"/>
              <a:t>Wheel nut torque</a:t>
            </a:r>
          </a:p>
          <a:p>
            <a:pPr marL="285750" indent="-285750">
              <a:buFont typeface="Arial" pitchFamily="34" charset="0"/>
              <a:buChar char="•"/>
            </a:pPr>
            <a:r>
              <a:rPr lang="en-US" sz="2800" dirty="0" smtClean="0"/>
              <a:t>Pin wheel contact stress</a:t>
            </a:r>
          </a:p>
          <a:p>
            <a:pPr marL="285750" indent="-285750">
              <a:buFont typeface="Arial" pitchFamily="34" charset="0"/>
              <a:buChar char="•"/>
            </a:pPr>
            <a:r>
              <a:rPr lang="en-US" sz="2800" dirty="0" smtClean="0"/>
              <a:t>Wheel to hub friction</a:t>
            </a:r>
          </a:p>
          <a:p>
            <a:pPr marL="285750" indent="-285750">
              <a:buFont typeface="Arial" pitchFamily="34" charset="0"/>
              <a:buChar char="•"/>
            </a:pPr>
            <a:r>
              <a:rPr lang="en-US" sz="2800" dirty="0" smtClean="0"/>
              <a:t>Thermal expansion</a:t>
            </a:r>
          </a:p>
          <a:p>
            <a:endParaRPr lang="en-US" sz="2800" dirty="0"/>
          </a:p>
          <a:p>
            <a:r>
              <a:rPr lang="en-US" sz="2800" dirty="0" smtClean="0"/>
              <a:t>Bearings</a:t>
            </a:r>
          </a:p>
          <a:p>
            <a:pPr marL="285750" indent="-285750">
              <a:buFont typeface="Arial" pitchFamily="34" charset="0"/>
              <a:buChar char="•"/>
            </a:pPr>
            <a:r>
              <a:rPr lang="en-US" sz="2800" dirty="0" smtClean="0"/>
              <a:t>Loads from cornering</a:t>
            </a:r>
          </a:p>
          <a:p>
            <a:pPr marL="285750" indent="-285750">
              <a:buFont typeface="Arial" pitchFamily="34" charset="0"/>
              <a:buChar char="•"/>
            </a:pPr>
            <a:r>
              <a:rPr lang="en-US" sz="2800" dirty="0" smtClean="0"/>
              <a:t>Bearing to upright interference</a:t>
            </a:r>
          </a:p>
          <a:p>
            <a:pPr marL="285750" indent="-285750">
              <a:buFont typeface="Arial" pitchFamily="34" charset="0"/>
              <a:buChar char="•"/>
            </a:pPr>
            <a:r>
              <a:rPr lang="en-US" sz="2800" dirty="0" smtClean="0"/>
              <a:t>Bearing hub interference</a:t>
            </a:r>
          </a:p>
        </p:txBody>
      </p:sp>
    </p:spTree>
    <p:extLst>
      <p:ext uri="{BB962C8B-B14F-4D97-AF65-F5344CB8AC3E}">
        <p14:creationId xmlns:p14="http://schemas.microsoft.com/office/powerpoint/2010/main" xmlns="" val="323803275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rgbClr val="49A94B"/>
                </a:solidFill>
              </a:rPr>
              <a:t>Design Decision</a:t>
            </a:r>
            <a:endParaRPr lang="en-US" sz="4000" dirty="0">
              <a:solidFill>
                <a:srgbClr val="49A94B"/>
              </a:solidFill>
            </a:endParaRPr>
          </a:p>
        </p:txBody>
      </p:sp>
      <p:sp>
        <p:nvSpPr>
          <p:cNvPr id="3" name="Subtitle 2"/>
          <p:cNvSpPr>
            <a:spLocks noGrp="1"/>
          </p:cNvSpPr>
          <p:nvPr>
            <p:ph sz="half" idx="1"/>
          </p:nvPr>
        </p:nvSpPr>
        <p:spPr>
          <a:xfrm>
            <a:off x="304800" y="1676400"/>
            <a:ext cx="4038600" cy="4525963"/>
          </a:xfrm>
        </p:spPr>
        <p:txBody>
          <a:bodyPr>
            <a:normAutofit/>
          </a:bodyPr>
          <a:lstStyle/>
          <a:p>
            <a:pPr marL="0" indent="0">
              <a:buNone/>
            </a:pPr>
            <a:r>
              <a:rPr lang="en-US" dirty="0" smtClean="0"/>
              <a:t>Hub – Hardened Steel</a:t>
            </a:r>
          </a:p>
          <a:p>
            <a:pPr marL="0" indent="0">
              <a:buNone/>
            </a:pPr>
            <a:endParaRPr lang="en-US" sz="2000" dirty="0" smtClean="0"/>
          </a:p>
          <a:p>
            <a:pPr marL="0" indent="0">
              <a:buNone/>
            </a:pPr>
            <a:r>
              <a:rPr lang="en-US" sz="2400" dirty="0" smtClean="0"/>
              <a:t>Integrated CV joint</a:t>
            </a:r>
          </a:p>
          <a:p>
            <a:r>
              <a:rPr lang="en-US" sz="2400" dirty="0" smtClean="0"/>
              <a:t>Lighter</a:t>
            </a:r>
          </a:p>
          <a:p>
            <a:r>
              <a:rPr lang="en-US" sz="2400" dirty="0" smtClean="0"/>
              <a:t>Retain 2011 axle</a:t>
            </a:r>
          </a:p>
          <a:p>
            <a:endParaRPr lang="en-US" sz="2400" dirty="0"/>
          </a:p>
          <a:p>
            <a:pPr marL="0" indent="0">
              <a:buNone/>
            </a:pPr>
            <a:r>
              <a:rPr lang="en-US" sz="2400" dirty="0" smtClean="0"/>
              <a:t>Front and rear hubs identical</a:t>
            </a:r>
          </a:p>
          <a:p>
            <a:r>
              <a:rPr lang="en-US" sz="2400" dirty="0" smtClean="0"/>
              <a:t>Reduce design/FEA time</a:t>
            </a:r>
          </a:p>
          <a:p>
            <a:r>
              <a:rPr lang="en-US" sz="2400" dirty="0" smtClean="0"/>
              <a:t>Remove CV from front</a:t>
            </a: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379834" y="3733800"/>
            <a:ext cx="4351240" cy="292608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79834" y="971550"/>
            <a:ext cx="4351240" cy="2926080"/>
          </a:xfrm>
          <a:prstGeom prst="rect">
            <a:avLst/>
          </a:prstGeom>
        </p:spPr>
      </p:pic>
    </p:spTree>
    <p:extLst>
      <p:ext uri="{BB962C8B-B14F-4D97-AF65-F5344CB8AC3E}">
        <p14:creationId xmlns:p14="http://schemas.microsoft.com/office/powerpoint/2010/main" xmlns="" val="275216268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rgbClr val="49A94B"/>
                </a:solidFill>
              </a:rPr>
              <a:t>Design Decision</a:t>
            </a:r>
            <a:endParaRPr lang="en-US" sz="4000" dirty="0">
              <a:solidFill>
                <a:srgbClr val="49A94B"/>
              </a:solidFill>
            </a:endParaRPr>
          </a:p>
        </p:txBody>
      </p:sp>
      <p:sp>
        <p:nvSpPr>
          <p:cNvPr id="5" name="Content Placeholder 4"/>
          <p:cNvSpPr>
            <a:spLocks noGrp="1"/>
          </p:cNvSpPr>
          <p:nvPr>
            <p:ph sz="half" idx="2"/>
          </p:nvPr>
        </p:nvSpPr>
        <p:spPr>
          <a:xfrm>
            <a:off x="4953000" y="1676400"/>
            <a:ext cx="4460700" cy="4525963"/>
          </a:xfrm>
        </p:spPr>
        <p:txBody>
          <a:bodyPr/>
          <a:lstStyle/>
          <a:p>
            <a:pPr marL="0" indent="0">
              <a:buNone/>
            </a:pPr>
            <a:r>
              <a:rPr lang="en-US" dirty="0" smtClean="0"/>
              <a:t>Upright – Aluminum</a:t>
            </a:r>
          </a:p>
          <a:p>
            <a:pPr marL="0" indent="0">
              <a:buNone/>
            </a:pPr>
            <a:endParaRPr lang="en-US" sz="2000" dirty="0" smtClean="0"/>
          </a:p>
          <a:p>
            <a:r>
              <a:rPr lang="en-US" sz="2400" dirty="0" smtClean="0"/>
              <a:t>High strength</a:t>
            </a:r>
          </a:p>
          <a:p>
            <a:r>
              <a:rPr lang="en-US" sz="2400" dirty="0" smtClean="0"/>
              <a:t>Ductile</a:t>
            </a:r>
          </a:p>
          <a:p>
            <a:r>
              <a:rPr lang="en-US" sz="2400" dirty="0" smtClean="0"/>
              <a:t>Material:  6061-T6</a:t>
            </a:r>
          </a:p>
          <a:p>
            <a:pPr marL="0" indent="0" algn="ctr">
              <a:buNone/>
            </a:pPr>
            <a:endParaRPr lang="en-US" sz="2400" dirty="0"/>
          </a:p>
          <a:p>
            <a:pPr marL="0" indent="0">
              <a:buNone/>
            </a:pPr>
            <a:r>
              <a:rPr lang="en-US" dirty="0" smtClean="0"/>
              <a:t>Wheel Speed Sensor</a:t>
            </a:r>
          </a:p>
          <a:p>
            <a:r>
              <a:rPr lang="en-US" sz="2400" dirty="0" smtClean="0"/>
              <a:t>Mounted inside upright</a:t>
            </a:r>
          </a:p>
          <a:p>
            <a:r>
              <a:rPr lang="en-US" sz="2400" dirty="0" smtClean="0"/>
              <a:t>Reads slots in brake disc</a:t>
            </a:r>
          </a:p>
          <a:p>
            <a:pPr marL="0" indent="0">
              <a:buNone/>
            </a:pPr>
            <a:endParaRPr lang="en-US" sz="2000" dirty="0" smtClean="0"/>
          </a:p>
          <a:p>
            <a:pPr marL="0" indent="0">
              <a:buNone/>
            </a:pPr>
            <a:endParaRPr lang="en-US" sz="2400" dirty="0"/>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a:off x="901700" y="2832100"/>
            <a:ext cx="5578475" cy="204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6200000">
            <a:off x="-308769" y="2828924"/>
            <a:ext cx="3567113" cy="205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033665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rgbClr val="49A94B"/>
                </a:solidFill>
              </a:rPr>
              <a:t>Design Decision</a:t>
            </a:r>
            <a:endParaRPr lang="en-US" sz="4000"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9" name="TextBox 8"/>
          <p:cNvSpPr txBox="1"/>
          <p:nvPr/>
        </p:nvSpPr>
        <p:spPr>
          <a:xfrm>
            <a:off x="0" y="1129872"/>
            <a:ext cx="8915400" cy="1200329"/>
          </a:xfrm>
          <a:prstGeom prst="rect">
            <a:avLst/>
          </a:prstGeom>
          <a:noFill/>
        </p:spPr>
        <p:txBody>
          <a:bodyPr wrap="square" rtlCol="0">
            <a:spAutoFit/>
          </a:bodyPr>
          <a:lstStyle/>
          <a:p>
            <a:pPr algn="ctr"/>
            <a:r>
              <a:rPr lang="en-US" sz="2400" dirty="0" smtClean="0"/>
              <a:t>Separate brake </a:t>
            </a:r>
            <a:r>
              <a:rPr lang="en-US" sz="2400" dirty="0"/>
              <a:t>h</a:t>
            </a:r>
            <a:r>
              <a:rPr lang="en-US" sz="2400" dirty="0" smtClean="0"/>
              <a:t>at, </a:t>
            </a:r>
            <a:r>
              <a:rPr lang="en-US" sz="2400" dirty="0"/>
              <a:t>d</a:t>
            </a:r>
            <a:r>
              <a:rPr lang="en-US" sz="2400" dirty="0" smtClean="0"/>
              <a:t>rive pins, wheel centering components </a:t>
            </a:r>
            <a:r>
              <a:rPr lang="en-US" sz="2400" dirty="0"/>
              <a:t> </a:t>
            </a:r>
            <a:r>
              <a:rPr lang="en-US" sz="2400" dirty="0" smtClean="0"/>
              <a:t>and wheel retention</a:t>
            </a:r>
          </a:p>
          <a:p>
            <a:pPr algn="ctr"/>
            <a:endParaRPr lang="en-US" sz="2400" dirty="0"/>
          </a:p>
        </p:txBody>
      </p:sp>
      <p:sp>
        <p:nvSpPr>
          <p:cNvPr id="6" name="Content Placeholder 5"/>
          <p:cNvSpPr>
            <a:spLocks noGrp="1"/>
          </p:cNvSpPr>
          <p:nvPr>
            <p:ph sz="half" idx="1"/>
          </p:nvPr>
        </p:nvSpPr>
        <p:spPr>
          <a:xfrm>
            <a:off x="0" y="1730036"/>
            <a:ext cx="9144000" cy="4292026"/>
          </a:xfrm>
        </p:spPr>
        <p:txBody>
          <a:bodyPr>
            <a:normAutofit fontScale="92500" lnSpcReduction="20000"/>
          </a:bodyPr>
          <a:lstStyle/>
          <a:p>
            <a:pPr marL="0" indent="0">
              <a:buNone/>
            </a:pPr>
            <a:endParaRPr lang="en-US" sz="2400" dirty="0" smtClean="0"/>
          </a:p>
          <a:p>
            <a:pPr marL="0" indent="0">
              <a:buNone/>
            </a:pPr>
            <a:r>
              <a:rPr lang="en-US" sz="1800" dirty="0" smtClean="0"/>
              <a:t>Brake Hat</a:t>
            </a:r>
          </a:p>
          <a:p>
            <a:r>
              <a:rPr lang="en-US" sz="1600" dirty="0" smtClean="0"/>
              <a:t>Cut from plate</a:t>
            </a:r>
          </a:p>
          <a:p>
            <a:r>
              <a:rPr lang="en-US" sz="1600" dirty="0" smtClean="0"/>
              <a:t>Machined in-house</a:t>
            </a:r>
          </a:p>
          <a:p>
            <a:r>
              <a:rPr lang="en-US" sz="1600" dirty="0" smtClean="0"/>
              <a:t>4130 Steel</a:t>
            </a:r>
          </a:p>
          <a:p>
            <a:r>
              <a:rPr lang="en-US" sz="1600" dirty="0" smtClean="0"/>
              <a:t> 3” </a:t>
            </a:r>
            <a:r>
              <a:rPr lang="en-US" sz="1600" dirty="0"/>
              <a:t>OD stock for </a:t>
            </a:r>
            <a:r>
              <a:rPr lang="en-US" sz="1600" dirty="0" smtClean="0"/>
              <a:t>hub</a:t>
            </a:r>
            <a:endParaRPr lang="en-US" sz="2000" dirty="0" smtClean="0"/>
          </a:p>
          <a:p>
            <a:pPr marL="0" indent="0">
              <a:buNone/>
            </a:pPr>
            <a:r>
              <a:rPr lang="en-US" sz="1800" dirty="0" smtClean="0"/>
              <a:t>Drive Pins</a:t>
            </a:r>
          </a:p>
          <a:p>
            <a:r>
              <a:rPr lang="en-US" sz="1600" dirty="0"/>
              <a:t>3 -  ¼” drive </a:t>
            </a:r>
            <a:r>
              <a:rPr lang="en-US" sz="1600" dirty="0" smtClean="0"/>
              <a:t>pins</a:t>
            </a:r>
          </a:p>
          <a:p>
            <a:r>
              <a:rPr lang="en-US" sz="1600" dirty="0" smtClean="0"/>
              <a:t>Off the shelf</a:t>
            </a:r>
          </a:p>
          <a:p>
            <a:pPr marL="0" indent="0">
              <a:buNone/>
            </a:pPr>
            <a:r>
              <a:rPr lang="en-US" sz="1900" dirty="0" smtClean="0"/>
              <a:t>Wheel Retention</a:t>
            </a:r>
          </a:p>
          <a:p>
            <a:r>
              <a:rPr lang="en-US" sz="1600" dirty="0" smtClean="0"/>
              <a:t>Aluminum spacer </a:t>
            </a:r>
          </a:p>
          <a:p>
            <a:r>
              <a:rPr lang="en-US" sz="1600" dirty="0"/>
              <a:t>S</a:t>
            </a:r>
            <a:r>
              <a:rPr lang="en-US" sz="1600" dirty="0" smtClean="0"/>
              <a:t>teel washer</a:t>
            </a:r>
          </a:p>
          <a:p>
            <a:r>
              <a:rPr lang="en-US" sz="1600" dirty="0"/>
              <a:t>M16x2.0 Class 12.9 nut </a:t>
            </a:r>
          </a:p>
          <a:p>
            <a:r>
              <a:rPr lang="en-US" sz="1600" dirty="0" smtClean="0"/>
              <a:t>Spindle nut retainer</a:t>
            </a:r>
          </a:p>
          <a:p>
            <a:pPr marL="0" indent="0">
              <a:buNone/>
            </a:pPr>
            <a:r>
              <a:rPr lang="en-US" sz="1900" dirty="0"/>
              <a:t>R-</a:t>
            </a:r>
            <a:r>
              <a:rPr lang="en-US" sz="1900" dirty="0" err="1"/>
              <a:t>ClipWheel</a:t>
            </a:r>
            <a:r>
              <a:rPr lang="en-US" sz="1900" dirty="0"/>
              <a:t> Centering </a:t>
            </a:r>
          </a:p>
          <a:p>
            <a:r>
              <a:rPr lang="en-US" sz="1600" dirty="0"/>
              <a:t>Aluminum pilot</a:t>
            </a:r>
          </a:p>
          <a:p>
            <a:endParaRPr lang="en-US" sz="1600" dirty="0"/>
          </a:p>
          <a:p>
            <a:endParaRPr lang="en-US" sz="1600" dirty="0" smtClean="0"/>
          </a:p>
          <a:p>
            <a:endParaRPr lang="en-US" sz="1600" dirty="0"/>
          </a:p>
          <a:p>
            <a:pPr marL="0" indent="0">
              <a:buNone/>
            </a:pPr>
            <a:endParaRPr lang="en-US" sz="1800" dirty="0"/>
          </a:p>
          <a:p>
            <a:pPr marL="0" indent="0">
              <a:buNone/>
            </a:pPr>
            <a:endParaRPr lang="en-US" sz="2400" dirty="0" smtClean="0"/>
          </a:p>
        </p:txBody>
      </p:sp>
      <p:pic>
        <p:nvPicPr>
          <p:cNvPr id="2050" name="Picture 2" descr="C:\Users\cgayley\AppData\Local\Microsoft\Windows\Temporary Internet Files\Low\Content.IE5\AZTOBHK1\Final%20Assembly[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95600" y="2057400"/>
            <a:ext cx="6200378" cy="42976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384499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238124"/>
            <a:ext cx="2076450" cy="485775"/>
          </a:xfrm>
          <a:prstGeom prst="rect">
            <a:avLst/>
          </a:prstGeom>
          <a:noFill/>
        </p:spPr>
      </p:pic>
      <p:pic>
        <p:nvPicPr>
          <p:cNvPr id="6"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242887"/>
            <a:ext cx="990600" cy="762000"/>
          </a:xfrm>
          <a:prstGeom prst="rect">
            <a:avLst/>
          </a:prstGeom>
          <a:noFill/>
        </p:spPr>
      </p:pic>
      <p:pic>
        <p:nvPicPr>
          <p:cNvPr id="4098" name="Picture 2" descr="C:\Users\cgayley\AppData\Local\Microsoft\Windows\Temporary Internet Files\Low\Content.IE5\GSYKSORO\Full%20Assembly%20-%20Exploded[4].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4145" y="866775"/>
            <a:ext cx="7926455" cy="585216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2743200" y="152400"/>
            <a:ext cx="4343400" cy="707886"/>
          </a:xfrm>
          <a:prstGeom prst="rect">
            <a:avLst/>
          </a:prstGeom>
          <a:noFill/>
        </p:spPr>
        <p:txBody>
          <a:bodyPr wrap="square" rtlCol="0">
            <a:spAutoFit/>
          </a:bodyPr>
          <a:lstStyle/>
          <a:p>
            <a:r>
              <a:rPr lang="en-US" sz="4000" dirty="0" smtClean="0">
                <a:solidFill>
                  <a:srgbClr val="03930A"/>
                </a:solidFill>
              </a:rPr>
              <a:t>     Final Design</a:t>
            </a:r>
            <a:endParaRPr lang="en-US" sz="4000" dirty="0">
              <a:solidFill>
                <a:srgbClr val="03930A"/>
              </a:solidFill>
            </a:endParaRPr>
          </a:p>
        </p:txBody>
      </p:sp>
    </p:spTree>
    <p:extLst>
      <p:ext uri="{BB962C8B-B14F-4D97-AF65-F5344CB8AC3E}">
        <p14:creationId xmlns:p14="http://schemas.microsoft.com/office/powerpoint/2010/main" xmlns="" val="31251152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rgbClr val="49A94B"/>
                </a:solidFill>
              </a:rPr>
              <a:t>Final Design</a:t>
            </a:r>
            <a:endParaRPr lang="en-US" sz="4000"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3074" name="Picture 2" descr="C:\Users\cgayley\AppData\Local\Microsoft\Windows\Temporary Internet Files\Low\Content.IE5\C9BVM2KC\Full%20Assembly%20-%20Collapsed[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71800" y="1066800"/>
            <a:ext cx="3728748" cy="5577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123751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2590800" cy="917575"/>
          </a:xfrm>
        </p:spPr>
        <p:txBody>
          <a:bodyPr/>
          <a:lstStyle/>
          <a:p>
            <a:r>
              <a:rPr lang="en-US" sz="4000" dirty="0" smtClean="0">
                <a:solidFill>
                  <a:srgbClr val="49A94B"/>
                </a:solidFill>
              </a:rPr>
              <a:t>Overview</a:t>
            </a:r>
            <a:endParaRPr lang="en-US" dirty="0">
              <a:solidFill>
                <a:srgbClr val="49A94B"/>
              </a:solidFill>
            </a:endParaRPr>
          </a:p>
        </p:txBody>
      </p:sp>
      <p:sp>
        <p:nvSpPr>
          <p:cNvPr id="3" name="Subtitle 2"/>
          <p:cNvSpPr>
            <a:spLocks noGrp="1"/>
          </p:cNvSpPr>
          <p:nvPr>
            <p:ph type="subTitle" idx="1"/>
          </p:nvPr>
        </p:nvSpPr>
        <p:spPr>
          <a:xfrm>
            <a:off x="600075" y="2597441"/>
            <a:ext cx="3048000" cy="2057400"/>
          </a:xfrm>
        </p:spPr>
        <p:txBody>
          <a:bodyPr>
            <a:noAutofit/>
          </a:bodyPr>
          <a:lstStyle/>
          <a:p>
            <a:pPr algn="l">
              <a:buFont typeface="Arial" pitchFamily="34" charset="0"/>
              <a:buChar char="•"/>
            </a:pPr>
            <a:r>
              <a:rPr lang="en-US" sz="2000" dirty="0">
                <a:cs typeface="Calibri"/>
              </a:rPr>
              <a:t>Background</a:t>
            </a:r>
            <a:endParaRPr lang="en-US" sz="2000" dirty="0"/>
          </a:p>
          <a:p>
            <a:pPr algn="l">
              <a:buFont typeface="Arial" pitchFamily="34" charset="0"/>
              <a:buChar char="•"/>
            </a:pPr>
            <a:r>
              <a:rPr lang="en-US" sz="2000" dirty="0"/>
              <a:t>Mission Statement</a:t>
            </a:r>
          </a:p>
          <a:p>
            <a:pPr algn="l">
              <a:buFont typeface="Arial" pitchFamily="34" charset="0"/>
              <a:buChar char="•"/>
            </a:pPr>
            <a:r>
              <a:rPr lang="en-US" sz="2000" dirty="0">
                <a:cs typeface="Calibri"/>
              </a:rPr>
              <a:t>Design Requirements</a:t>
            </a:r>
            <a:endParaRPr lang="en-US" sz="2000" dirty="0"/>
          </a:p>
          <a:p>
            <a:pPr algn="l">
              <a:buFont typeface="Arial" pitchFamily="34" charset="0"/>
              <a:buChar char="•"/>
            </a:pPr>
            <a:r>
              <a:rPr lang="en-US" sz="2000" dirty="0" smtClean="0"/>
              <a:t>Off the Shelf or Custom</a:t>
            </a:r>
            <a:endParaRPr lang="en-US" sz="2000" dirty="0"/>
          </a:p>
          <a:p>
            <a:pPr algn="l">
              <a:buFont typeface="Arial" pitchFamily="34" charset="0"/>
              <a:buChar char="•"/>
            </a:pPr>
            <a:r>
              <a:rPr lang="en-US" sz="2000" dirty="0" smtClean="0"/>
              <a:t>Custom Design options</a:t>
            </a:r>
          </a:p>
          <a:p>
            <a:pPr algn="l">
              <a:buFont typeface="Arial" pitchFamily="34" charset="0"/>
              <a:buChar char="•"/>
            </a:pPr>
            <a:r>
              <a:rPr lang="en-US" sz="2000" dirty="0" smtClean="0"/>
              <a:t>Calculations</a:t>
            </a:r>
            <a:endParaRPr lang="en-US" sz="2000" dirty="0"/>
          </a:p>
          <a:p>
            <a:pPr algn="l">
              <a:buFont typeface="Arial" pitchFamily="34" charset="0"/>
              <a:buChar char="•"/>
            </a:pPr>
            <a:r>
              <a:rPr lang="en-US" sz="2000" dirty="0" smtClean="0"/>
              <a:t>Design Decision</a:t>
            </a:r>
          </a:p>
          <a:p>
            <a:pPr algn="l">
              <a:buFont typeface="Arial" pitchFamily="34" charset="0"/>
              <a:buChar char="•"/>
            </a:pPr>
            <a:r>
              <a:rPr lang="en-US" sz="2000" dirty="0" smtClean="0"/>
              <a:t>Final Design</a:t>
            </a:r>
            <a:endParaRPr lang="en-US" sz="2000" dirty="0"/>
          </a:p>
          <a:p>
            <a:pPr algn="l">
              <a:buFont typeface="Arial" pitchFamily="34" charset="0"/>
              <a:buChar char="•"/>
            </a:pPr>
            <a:r>
              <a:rPr lang="en-US" sz="2000" dirty="0" smtClean="0"/>
              <a:t>FEA Analysis</a:t>
            </a:r>
          </a:p>
          <a:p>
            <a:pPr algn="l">
              <a:buFont typeface="Arial" pitchFamily="34" charset="0"/>
              <a:buChar char="•"/>
            </a:pPr>
            <a:r>
              <a:rPr lang="en-US" sz="2000" dirty="0" smtClean="0"/>
              <a:t>Challenges and Solutions</a:t>
            </a:r>
            <a:endParaRPr lang="en-US" sz="2000" dirty="0"/>
          </a:p>
          <a:p>
            <a:pPr algn="l">
              <a:buFont typeface="Arial" pitchFamily="34" charset="0"/>
              <a:buChar char="•"/>
            </a:pPr>
            <a:r>
              <a:rPr lang="en-US" sz="2000" dirty="0" smtClean="0">
                <a:cs typeface="Calibri"/>
              </a:rPr>
              <a:t>Conclusion</a:t>
            </a:r>
            <a:endParaRPr lang="en-US" sz="2000" dirty="0"/>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6"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7" name="Picture 6"/>
          <p:cNvPicPr>
            <a:picLocks noChangeAspect="1"/>
          </p:cNvPicPr>
          <p:nvPr/>
        </p:nvPicPr>
        <p:blipFill rotWithShape="1">
          <a:blip r:embed="rId5" cstate="print"/>
          <a:srcRect l="31346" t="21325" r="9515" b="16282"/>
          <a:stretch/>
        </p:blipFill>
        <p:spPr>
          <a:xfrm>
            <a:off x="3657600" y="1156283"/>
            <a:ext cx="4544463" cy="2882317"/>
          </a:xfrm>
          <a:prstGeom prst="rect">
            <a:avLst/>
          </a:prstGeom>
        </p:spPr>
      </p:pic>
      <p:pic>
        <p:nvPicPr>
          <p:cNvPr id="8" name="Picture 1"/>
          <p:cNvPicPr>
            <a:picLocks noChangeAspect="1" noChangeArrowheads="1"/>
          </p:cNvPicPr>
          <p:nvPr/>
        </p:nvPicPr>
        <p:blipFill>
          <a:blip r:embed="rId6" cstate="print"/>
          <a:srcRect l="31429" t="21961" r="27143" b="8235"/>
          <a:stretch>
            <a:fillRect/>
          </a:stretch>
        </p:blipFill>
        <p:spPr bwMode="auto">
          <a:xfrm>
            <a:off x="4793715" y="4159631"/>
            <a:ext cx="2272231" cy="2324466"/>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868362"/>
          </a:xfrm>
        </p:spPr>
        <p:txBody>
          <a:bodyPr>
            <a:normAutofit/>
          </a:bodyPr>
          <a:lstStyle/>
          <a:p>
            <a:r>
              <a:rPr lang="en-US" sz="4000" dirty="0" smtClean="0">
                <a:solidFill>
                  <a:srgbClr val="49A94B"/>
                </a:solidFill>
              </a:rPr>
              <a:t>Final Design Analysis</a:t>
            </a:r>
            <a:endParaRPr lang="en-US" sz="4000"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5122" name="Picture 2" descr="C:\Users\cgayley\AppData\Local\Microsoft\Windows\Temporary Internet Files\Low\Content.IE5\AZTOBHK1\Front%20hub%20bending%20FEA[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28205" y="1371312"/>
            <a:ext cx="7087590" cy="41153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028205" y="5791200"/>
            <a:ext cx="6591795" cy="369332"/>
          </a:xfrm>
          <a:prstGeom prst="rect">
            <a:avLst/>
          </a:prstGeom>
          <a:noFill/>
        </p:spPr>
        <p:txBody>
          <a:bodyPr wrap="square" rtlCol="0">
            <a:spAutoFit/>
          </a:bodyPr>
          <a:lstStyle/>
          <a:p>
            <a:r>
              <a:rPr lang="en-US" dirty="0" smtClean="0"/>
              <a:t>Front Hub Bending 2G cornering</a:t>
            </a:r>
            <a:endParaRPr lang="en-US" dirty="0"/>
          </a:p>
        </p:txBody>
      </p:sp>
    </p:spTree>
    <p:extLst>
      <p:ext uri="{BB962C8B-B14F-4D97-AF65-F5344CB8AC3E}">
        <p14:creationId xmlns:p14="http://schemas.microsoft.com/office/powerpoint/2010/main" xmlns="" val="702262353"/>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868362"/>
          </a:xfrm>
        </p:spPr>
        <p:txBody>
          <a:bodyPr>
            <a:normAutofit/>
          </a:bodyPr>
          <a:lstStyle/>
          <a:p>
            <a:r>
              <a:rPr lang="en-US" sz="4000" dirty="0" smtClean="0">
                <a:solidFill>
                  <a:srgbClr val="49A94B"/>
                </a:solidFill>
              </a:rPr>
              <a:t>Final Design Analysis</a:t>
            </a:r>
            <a:endParaRPr lang="en-US" sz="4000"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4" name="Picture 2" descr="C:\Users\cgayley\AppData\Local\Microsoft\Windows\Temporary Internet Files\Low\Content.IE5\INIZK61X\front%20Hub%20-%20clamped%20FEA[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85575" y="1037891"/>
            <a:ext cx="5372850" cy="478221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62000" y="6023491"/>
            <a:ext cx="5791200" cy="369332"/>
          </a:xfrm>
          <a:prstGeom prst="rect">
            <a:avLst/>
          </a:prstGeom>
          <a:noFill/>
        </p:spPr>
        <p:txBody>
          <a:bodyPr wrap="square" rtlCol="0">
            <a:spAutoFit/>
          </a:bodyPr>
          <a:lstStyle/>
          <a:p>
            <a:r>
              <a:rPr lang="en-US" dirty="0" smtClean="0"/>
              <a:t>Clamp force</a:t>
            </a:r>
            <a:endParaRPr lang="en-US" dirty="0"/>
          </a:p>
        </p:txBody>
      </p:sp>
    </p:spTree>
    <p:extLst>
      <p:ext uri="{BB962C8B-B14F-4D97-AF65-F5344CB8AC3E}">
        <p14:creationId xmlns:p14="http://schemas.microsoft.com/office/powerpoint/2010/main" xmlns="" val="32124843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868362"/>
          </a:xfrm>
        </p:spPr>
        <p:txBody>
          <a:bodyPr>
            <a:normAutofit/>
          </a:bodyPr>
          <a:lstStyle/>
          <a:p>
            <a:r>
              <a:rPr lang="en-US" sz="4000" dirty="0" smtClean="0">
                <a:solidFill>
                  <a:srgbClr val="49A94B"/>
                </a:solidFill>
              </a:rPr>
              <a:t>Final Design Analysis</a:t>
            </a:r>
            <a:endParaRPr lang="en-US" sz="4000"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6146" name="Picture 2" descr="C:\Users\cgayley\AppData\Local\Microsoft\Windows\Temporary Internet Files\Low\Content.IE5\C9BVM2KC\Upright%20Deflection[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596" y="1507161"/>
            <a:ext cx="3517654" cy="51206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419600" y="1905000"/>
            <a:ext cx="3352800" cy="1754326"/>
          </a:xfrm>
          <a:prstGeom prst="rect">
            <a:avLst/>
          </a:prstGeom>
          <a:noFill/>
        </p:spPr>
        <p:txBody>
          <a:bodyPr wrap="square" rtlCol="0">
            <a:spAutoFit/>
          </a:bodyPr>
          <a:lstStyle/>
          <a:p>
            <a:r>
              <a:rPr lang="en-US" dirty="0" smtClean="0"/>
              <a:t>2G cornering load</a:t>
            </a:r>
          </a:p>
          <a:p>
            <a:r>
              <a:rPr lang="en-US" dirty="0" smtClean="0"/>
              <a:t>Upper deflection: 0.063 mm</a:t>
            </a:r>
          </a:p>
          <a:p>
            <a:r>
              <a:rPr lang="en-US" dirty="0" smtClean="0"/>
              <a:t>Lower deflection: 0.152 mm</a:t>
            </a:r>
          </a:p>
          <a:p>
            <a:r>
              <a:rPr lang="en-US" dirty="0" smtClean="0"/>
              <a:t>Total deflection:  0.047*</a:t>
            </a:r>
          </a:p>
          <a:p>
            <a:endParaRPr lang="en-US" dirty="0"/>
          </a:p>
          <a:p>
            <a:r>
              <a:rPr lang="en-US" dirty="0" smtClean="0"/>
              <a:t>Camber compliance : 0.024*/G</a:t>
            </a:r>
          </a:p>
        </p:txBody>
      </p:sp>
      <p:sp>
        <p:nvSpPr>
          <p:cNvPr id="3" name="Rectangle 2"/>
          <p:cNvSpPr/>
          <p:nvPr/>
        </p:nvSpPr>
        <p:spPr>
          <a:xfrm>
            <a:off x="3962400" y="1137829"/>
            <a:ext cx="4031104" cy="523220"/>
          </a:xfrm>
          <a:prstGeom prst="rect">
            <a:avLst/>
          </a:prstGeom>
        </p:spPr>
        <p:txBody>
          <a:bodyPr wrap="none">
            <a:spAutoFit/>
          </a:bodyPr>
          <a:lstStyle/>
          <a:p>
            <a:pPr lvl="0"/>
            <a:r>
              <a:rPr lang="en-US" sz="2400" dirty="0">
                <a:solidFill>
                  <a:prstClr val="white"/>
                </a:solidFill>
              </a:rPr>
              <a:t>Upright</a:t>
            </a:r>
            <a:r>
              <a:rPr lang="en-US" dirty="0">
                <a:solidFill>
                  <a:prstClr val="white"/>
                </a:solidFill>
              </a:rPr>
              <a:t> </a:t>
            </a:r>
            <a:r>
              <a:rPr lang="en-US" sz="2800" dirty="0">
                <a:solidFill>
                  <a:prstClr val="white"/>
                </a:solidFill>
              </a:rPr>
              <a:t>camber compliance</a:t>
            </a:r>
          </a:p>
        </p:txBody>
      </p:sp>
    </p:spTree>
    <p:extLst>
      <p:ext uri="{BB962C8B-B14F-4D97-AF65-F5344CB8AC3E}">
        <p14:creationId xmlns:p14="http://schemas.microsoft.com/office/powerpoint/2010/main" xmlns="" val="292590329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868362"/>
          </a:xfrm>
        </p:spPr>
        <p:txBody>
          <a:bodyPr>
            <a:normAutofit/>
          </a:bodyPr>
          <a:lstStyle/>
          <a:p>
            <a:r>
              <a:rPr lang="en-US" sz="4000" dirty="0" smtClean="0">
                <a:solidFill>
                  <a:srgbClr val="49A94B"/>
                </a:solidFill>
              </a:rPr>
              <a:t>Final Design Analysis</a:t>
            </a:r>
            <a:endParaRPr lang="en-US" sz="4000"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7170" name="Picture 2" descr="C:\Users\cgayley\AppData\Local\Microsoft\Windows\Temporary Internet Files\Low\Content.IE5\AZTOBHK1\Upright%20cornering%20FEA[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90205" y="999786"/>
            <a:ext cx="6363589" cy="485842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676400" y="6096000"/>
            <a:ext cx="5410200" cy="369332"/>
          </a:xfrm>
          <a:prstGeom prst="rect">
            <a:avLst/>
          </a:prstGeom>
          <a:noFill/>
        </p:spPr>
        <p:txBody>
          <a:bodyPr wrap="square" rtlCol="0">
            <a:spAutoFit/>
          </a:bodyPr>
          <a:lstStyle/>
          <a:p>
            <a:r>
              <a:rPr lang="en-US" dirty="0" smtClean="0"/>
              <a:t>Upright cornering</a:t>
            </a:r>
            <a:endParaRPr lang="en-US" dirty="0"/>
          </a:p>
        </p:txBody>
      </p:sp>
    </p:spTree>
    <p:extLst>
      <p:ext uri="{BB962C8B-B14F-4D97-AF65-F5344CB8AC3E}">
        <p14:creationId xmlns:p14="http://schemas.microsoft.com/office/powerpoint/2010/main" xmlns="" val="48987630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868362"/>
          </a:xfrm>
        </p:spPr>
        <p:txBody>
          <a:bodyPr>
            <a:normAutofit/>
          </a:bodyPr>
          <a:lstStyle/>
          <a:p>
            <a:r>
              <a:rPr lang="en-US" sz="4000" dirty="0" smtClean="0">
                <a:solidFill>
                  <a:srgbClr val="49A94B"/>
                </a:solidFill>
              </a:rPr>
              <a:t>Final Design Analysis</a:t>
            </a:r>
            <a:endParaRPr lang="en-US" sz="4000"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8194" name="Picture 2" descr="C:\Users\cgayley\AppData\Local\Microsoft\Windows\Temporary Internet Files\Low\Content.IE5\GSYKSORO\Upright%20braking%20FEA[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1" y="1219200"/>
            <a:ext cx="5968590" cy="53035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629400" y="1905000"/>
            <a:ext cx="2209800" cy="369332"/>
          </a:xfrm>
          <a:prstGeom prst="rect">
            <a:avLst/>
          </a:prstGeom>
          <a:noFill/>
        </p:spPr>
        <p:txBody>
          <a:bodyPr wrap="square" rtlCol="0">
            <a:spAutoFit/>
          </a:bodyPr>
          <a:lstStyle/>
          <a:p>
            <a:r>
              <a:rPr lang="en-US" dirty="0" smtClean="0"/>
              <a:t>Upright braking</a:t>
            </a:r>
            <a:endParaRPr lang="en-US" dirty="0"/>
          </a:p>
        </p:txBody>
      </p:sp>
    </p:spTree>
    <p:extLst>
      <p:ext uri="{BB962C8B-B14F-4D97-AF65-F5344CB8AC3E}">
        <p14:creationId xmlns:p14="http://schemas.microsoft.com/office/powerpoint/2010/main" xmlns="" val="3218870757"/>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868362"/>
          </a:xfrm>
        </p:spPr>
        <p:txBody>
          <a:bodyPr>
            <a:normAutofit/>
          </a:bodyPr>
          <a:lstStyle/>
          <a:p>
            <a:r>
              <a:rPr lang="en-US" sz="4000" dirty="0" smtClean="0">
                <a:solidFill>
                  <a:srgbClr val="49A94B"/>
                </a:solidFill>
              </a:rPr>
              <a:t>Final Design Analysis</a:t>
            </a:r>
            <a:endParaRPr lang="en-US" sz="4000"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9218" name="Picture 2" descr="C:\Users\cgayley\AppData\Local\Microsoft\Windows\Temporary Internet Files\Low\Content.IE5\GSYKSORO\Brake%20hat%20clamped%20FEA[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0441" y="1261760"/>
            <a:ext cx="8183118" cy="43344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62000" y="5943600"/>
            <a:ext cx="5562600" cy="369332"/>
          </a:xfrm>
          <a:prstGeom prst="rect">
            <a:avLst/>
          </a:prstGeom>
          <a:noFill/>
        </p:spPr>
        <p:txBody>
          <a:bodyPr wrap="square" rtlCol="0">
            <a:spAutoFit/>
          </a:bodyPr>
          <a:lstStyle/>
          <a:p>
            <a:r>
              <a:rPr lang="en-US" dirty="0" smtClean="0"/>
              <a:t>Brake hat, clamped</a:t>
            </a:r>
            <a:endParaRPr lang="en-US" dirty="0"/>
          </a:p>
        </p:txBody>
      </p:sp>
    </p:spTree>
    <p:extLst>
      <p:ext uri="{BB962C8B-B14F-4D97-AF65-F5344CB8AC3E}">
        <p14:creationId xmlns:p14="http://schemas.microsoft.com/office/powerpoint/2010/main" xmlns="" val="935448375"/>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868362"/>
          </a:xfrm>
        </p:spPr>
        <p:txBody>
          <a:bodyPr>
            <a:normAutofit/>
          </a:bodyPr>
          <a:lstStyle/>
          <a:p>
            <a:r>
              <a:rPr lang="en-US" sz="4000" dirty="0" smtClean="0">
                <a:solidFill>
                  <a:srgbClr val="49A94B"/>
                </a:solidFill>
              </a:rPr>
              <a:t>Final Design Analysis</a:t>
            </a:r>
            <a:endParaRPr lang="en-US" sz="4000"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10242" name="Picture 2" descr="C:\Users\cgayley\AppData\Local\Microsoft\Windows\Temporary Internet Files\Low\Content.IE5\C9BVM2KC\Brake%20hat%20pinned%20FEA[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 y="1066800"/>
            <a:ext cx="7807610" cy="466344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85800" y="6019800"/>
            <a:ext cx="5791200" cy="369332"/>
          </a:xfrm>
          <a:prstGeom prst="rect">
            <a:avLst/>
          </a:prstGeom>
          <a:noFill/>
        </p:spPr>
        <p:txBody>
          <a:bodyPr wrap="square" rtlCol="0">
            <a:spAutoFit/>
          </a:bodyPr>
          <a:lstStyle/>
          <a:p>
            <a:r>
              <a:rPr lang="en-US" dirty="0" smtClean="0"/>
              <a:t>Brake hat , no clamp load</a:t>
            </a:r>
            <a:endParaRPr lang="en-US" dirty="0"/>
          </a:p>
        </p:txBody>
      </p:sp>
    </p:spTree>
    <p:extLst>
      <p:ext uri="{BB962C8B-B14F-4D97-AF65-F5344CB8AC3E}">
        <p14:creationId xmlns:p14="http://schemas.microsoft.com/office/powerpoint/2010/main" xmlns="" val="4114551572"/>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095500"/>
            <a:ext cx="8153400" cy="4648200"/>
          </a:xfrm>
        </p:spPr>
        <p:txBody>
          <a:bodyPr>
            <a:normAutofit fontScale="92500" lnSpcReduction="20000"/>
          </a:bodyPr>
          <a:lstStyle/>
          <a:p>
            <a:r>
              <a:rPr lang="en-US" sz="2800" dirty="0" smtClean="0">
                <a:solidFill>
                  <a:srgbClr val="03930A"/>
                </a:solidFill>
                <a:cs typeface="Calibri"/>
              </a:rPr>
              <a:t>Challenges/</a:t>
            </a:r>
            <a:r>
              <a:rPr lang="en-US" sz="2800" dirty="0" smtClean="0">
                <a:solidFill>
                  <a:schemeClr val="tx1"/>
                </a:solidFill>
                <a:cs typeface="Calibri"/>
              </a:rPr>
              <a:t>Solutions</a:t>
            </a:r>
          </a:p>
          <a:p>
            <a:endParaRPr lang="en-US" sz="2800" dirty="0" smtClean="0">
              <a:solidFill>
                <a:schemeClr val="tx1"/>
              </a:solidFill>
              <a:cs typeface="Calibri"/>
            </a:endParaRPr>
          </a:p>
          <a:p>
            <a:r>
              <a:rPr lang="en-US" sz="2600" dirty="0" smtClean="0">
                <a:solidFill>
                  <a:srgbClr val="03930A"/>
                </a:solidFill>
                <a:cs typeface="Calibri"/>
              </a:rPr>
              <a:t>High fatigue cycling in hub requires infinite life</a:t>
            </a:r>
            <a:r>
              <a:rPr lang="en-US" sz="2600" dirty="0">
                <a:cs typeface="Calibri"/>
              </a:rPr>
              <a:t>  </a:t>
            </a:r>
            <a:endParaRPr lang="en-US" sz="2600" dirty="0" smtClean="0">
              <a:cs typeface="Calibri"/>
            </a:endParaRPr>
          </a:p>
          <a:p>
            <a:r>
              <a:rPr lang="en-US" sz="2600" dirty="0" smtClean="0">
                <a:cs typeface="Calibri"/>
              </a:rPr>
              <a:t>The hubs were designed using experimental fatigue data for </a:t>
            </a:r>
            <a:r>
              <a:rPr lang="en-US" sz="2600" dirty="0">
                <a:cs typeface="Calibri"/>
              </a:rPr>
              <a:t>similar </a:t>
            </a:r>
            <a:r>
              <a:rPr lang="en-US" sz="2600" dirty="0" smtClean="0">
                <a:cs typeface="Calibri"/>
              </a:rPr>
              <a:t>materials and conservative assumptions</a:t>
            </a:r>
          </a:p>
          <a:p>
            <a:r>
              <a:rPr lang="en-US" sz="2600" dirty="0" smtClean="0">
                <a:cs typeface="Calibri"/>
              </a:rPr>
              <a:t> </a:t>
            </a:r>
            <a:endParaRPr lang="en-US" sz="2600" dirty="0">
              <a:cs typeface="Calibri"/>
            </a:endParaRPr>
          </a:p>
          <a:p>
            <a:r>
              <a:rPr lang="en-US" sz="2600" dirty="0" smtClean="0">
                <a:solidFill>
                  <a:srgbClr val="03930A"/>
                </a:solidFill>
                <a:cs typeface="Calibri"/>
              </a:rPr>
              <a:t>No dynamic vehicle data</a:t>
            </a:r>
            <a:endParaRPr lang="en-US" sz="2600" dirty="0" smtClean="0">
              <a:cs typeface="Calibri"/>
            </a:endParaRPr>
          </a:p>
          <a:p>
            <a:r>
              <a:rPr lang="en-US" sz="2600" dirty="0" smtClean="0">
                <a:cs typeface="Calibri"/>
              </a:rPr>
              <a:t>Typical dynamic vehicle data  from similar applications</a:t>
            </a:r>
            <a:r>
              <a:rPr lang="en-US" sz="2600" dirty="0">
                <a:cs typeface="Calibri"/>
              </a:rPr>
              <a:t>  </a:t>
            </a:r>
            <a:endParaRPr lang="en-US" sz="2600" dirty="0" smtClean="0">
              <a:cs typeface="Calibri"/>
            </a:endParaRPr>
          </a:p>
          <a:p>
            <a:endParaRPr lang="en-US" sz="2600" dirty="0">
              <a:cs typeface="Calibri"/>
            </a:endParaRPr>
          </a:p>
          <a:p>
            <a:r>
              <a:rPr lang="en-US" sz="2600" dirty="0">
                <a:cs typeface="Calibri"/>
              </a:rPr>
              <a:t>        </a:t>
            </a:r>
            <a:r>
              <a:rPr lang="en-US" sz="2600" dirty="0">
                <a:solidFill>
                  <a:srgbClr val="03930A"/>
                </a:solidFill>
                <a:cs typeface="Calibri"/>
              </a:rPr>
              <a:t>N</a:t>
            </a:r>
            <a:r>
              <a:rPr lang="en-US" sz="2600" dirty="0" smtClean="0">
                <a:solidFill>
                  <a:srgbClr val="03930A"/>
                </a:solidFill>
                <a:cs typeface="Calibri"/>
              </a:rPr>
              <a:t>o budget</a:t>
            </a:r>
            <a:r>
              <a:rPr lang="en-US" sz="2600" dirty="0">
                <a:cs typeface="Calibri"/>
              </a:rPr>
              <a:t> </a:t>
            </a:r>
            <a:endParaRPr lang="en-US" sz="2600" dirty="0" smtClean="0">
              <a:cs typeface="Calibri"/>
            </a:endParaRPr>
          </a:p>
          <a:p>
            <a:r>
              <a:rPr lang="en-US" sz="2600" dirty="0" smtClean="0">
                <a:cs typeface="Calibri"/>
              </a:rPr>
              <a:t>Prototype parts were donated by Viking Motorsports, Warn Industries, ARE Manufacturing, Beaver Heat Treat, Dr. </a:t>
            </a:r>
            <a:r>
              <a:rPr lang="en-US" sz="2600" dirty="0" err="1" smtClean="0">
                <a:cs typeface="Calibri"/>
              </a:rPr>
              <a:t>Lemmy</a:t>
            </a:r>
            <a:r>
              <a:rPr lang="en-US" sz="2600" dirty="0" smtClean="0">
                <a:cs typeface="Calibri"/>
              </a:rPr>
              <a:t> </a:t>
            </a:r>
            <a:r>
              <a:rPr lang="en-US" sz="2600" dirty="0" err="1" smtClean="0">
                <a:cs typeface="Calibri"/>
              </a:rPr>
              <a:t>Meekisho</a:t>
            </a:r>
            <a:r>
              <a:rPr lang="en-US" sz="2600" dirty="0" smtClean="0">
                <a:cs typeface="Calibri"/>
              </a:rPr>
              <a:t> and  </a:t>
            </a:r>
            <a:r>
              <a:rPr lang="en-US" sz="2600" dirty="0" err="1" smtClean="0">
                <a:cs typeface="Calibri"/>
              </a:rPr>
              <a:t>Zdenek</a:t>
            </a:r>
            <a:r>
              <a:rPr lang="en-US" sz="2600" dirty="0" smtClean="0">
                <a:cs typeface="Calibri"/>
              </a:rPr>
              <a:t> </a:t>
            </a:r>
            <a:r>
              <a:rPr lang="en-US" sz="2600" dirty="0" err="1" smtClean="0">
                <a:cs typeface="Calibri"/>
              </a:rPr>
              <a:t>Zumr</a:t>
            </a:r>
            <a:r>
              <a:rPr lang="en-US" sz="2600" dirty="0" smtClean="0">
                <a:cs typeface="Calibri"/>
              </a:rPr>
              <a:t>.</a:t>
            </a:r>
            <a:r>
              <a:rPr lang="en-US" sz="2600" dirty="0">
                <a:cs typeface="Calibri"/>
              </a:rPr>
              <a:t>  </a:t>
            </a:r>
            <a:endParaRPr lang="en-US" sz="2600" dirty="0" smtClean="0">
              <a:cs typeface="Calibri"/>
            </a:endParaRPr>
          </a:p>
          <a:p>
            <a:endParaRPr lang="en-US" sz="2000" i="1" dirty="0"/>
          </a:p>
          <a:p>
            <a:endParaRPr lang="en-US" sz="2400" dirty="0" smtClean="0">
              <a:latin typeface="Calibri"/>
              <a:cs typeface="Calibri"/>
            </a:endParaRPr>
          </a:p>
          <a:p>
            <a:endParaRPr lang="en-US" sz="2400" dirty="0">
              <a:latin typeface="Calibri"/>
              <a:cs typeface="Calibri"/>
            </a:endParaRPr>
          </a:p>
          <a:p>
            <a:endParaRPr lang="en-US" sz="2400" i="1" dirty="0"/>
          </a:p>
          <a:p>
            <a:endParaRPr lang="en-US" dirty="0"/>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6" name="Picture 2" descr="http://a2.sphotos.ak.fbcdn.net/hphotos-ak-ash4/393706_321554694538461_124773967549869_1389264_1035374179_n.jpg"/>
          <p:cNvPicPr>
            <a:picLocks noChangeAspect="1" noChangeArrowheads="1"/>
          </p:cNvPicPr>
          <p:nvPr/>
        </p:nvPicPr>
        <p:blipFill>
          <a:blip r:embed="rId4" cstate="print"/>
          <a:srcRect/>
          <a:stretch>
            <a:fillRect/>
          </a:stretch>
        </p:blipFill>
        <p:spPr bwMode="auto">
          <a:xfrm>
            <a:off x="2895600" y="190500"/>
            <a:ext cx="3276600" cy="1905000"/>
          </a:xfrm>
          <a:prstGeom prst="rect">
            <a:avLst/>
          </a:prstGeom>
          <a:noFill/>
        </p:spPr>
      </p:pic>
      <p:pic>
        <p:nvPicPr>
          <p:cNvPr id="8" name="Picture 3" descr="C:\Users\u1719\Desktop\Get off PC\VMS.jpg"/>
          <p:cNvPicPr>
            <a:picLocks noChangeAspect="1" noChangeArrowheads="1"/>
          </p:cNvPicPr>
          <p:nvPr/>
        </p:nvPicPr>
        <p:blipFill>
          <a:blip r:embed="rId5" cstate="print"/>
          <a:srcRect l="6720" t="8345" r="5914" b="8204"/>
          <a:stretch>
            <a:fillRect/>
          </a:stretch>
        </p:blipFill>
        <p:spPr bwMode="auto">
          <a:xfrm>
            <a:off x="7620000" y="381000"/>
            <a:ext cx="990600" cy="762000"/>
          </a:xfrm>
          <a:prstGeom prst="rect">
            <a:avLst/>
          </a:prstGeom>
          <a:noFill/>
        </p:spPr>
      </p:pic>
    </p:spTree>
    <p:extLst>
      <p:ext uri="{BB962C8B-B14F-4D97-AF65-F5344CB8AC3E}">
        <p14:creationId xmlns:p14="http://schemas.microsoft.com/office/powerpoint/2010/main" xmlns="" val="3347728303"/>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209800"/>
            <a:ext cx="8153400" cy="4648200"/>
          </a:xfrm>
        </p:spPr>
        <p:txBody>
          <a:bodyPr>
            <a:normAutofit/>
          </a:bodyPr>
          <a:lstStyle/>
          <a:p>
            <a:r>
              <a:rPr lang="en-US" sz="2800" dirty="0" smtClean="0">
                <a:solidFill>
                  <a:srgbClr val="03930A"/>
                </a:solidFill>
                <a:cs typeface="Calibri"/>
              </a:rPr>
              <a:t>Challenges/</a:t>
            </a:r>
            <a:r>
              <a:rPr lang="en-US" sz="2800" dirty="0" smtClean="0">
                <a:solidFill>
                  <a:schemeClr val="tx1"/>
                </a:solidFill>
                <a:cs typeface="Calibri"/>
              </a:rPr>
              <a:t>Solutions</a:t>
            </a:r>
          </a:p>
          <a:p>
            <a:r>
              <a:rPr lang="en-US" sz="2400" dirty="0">
                <a:cs typeface="Calibri"/>
              </a:rPr>
              <a:t>  </a:t>
            </a:r>
            <a:endParaRPr lang="en-US" sz="2400" dirty="0" smtClean="0">
              <a:cs typeface="Calibri"/>
            </a:endParaRPr>
          </a:p>
          <a:p>
            <a:r>
              <a:rPr lang="en-US" sz="2400" dirty="0" smtClean="0">
                <a:solidFill>
                  <a:srgbClr val="027207"/>
                </a:solidFill>
                <a:cs typeface="Calibri"/>
              </a:rPr>
              <a:t>Due to the necessity of donated manufacturing services, parts of a new design will not be ready to test and use on the car within the same year</a:t>
            </a:r>
          </a:p>
          <a:p>
            <a:r>
              <a:rPr lang="en-US" sz="2400" dirty="0">
                <a:solidFill>
                  <a:schemeClr val="tx1"/>
                </a:solidFill>
                <a:cs typeface="Calibri"/>
              </a:rPr>
              <a:t>New designs </a:t>
            </a:r>
            <a:r>
              <a:rPr lang="en-US" sz="2400" dirty="0" smtClean="0">
                <a:solidFill>
                  <a:schemeClr val="tx1"/>
                </a:solidFill>
                <a:cs typeface="Calibri"/>
              </a:rPr>
              <a:t>tested and used </a:t>
            </a:r>
            <a:r>
              <a:rPr lang="en-US" sz="2400" dirty="0">
                <a:solidFill>
                  <a:schemeClr val="tx1"/>
                </a:solidFill>
                <a:cs typeface="Calibri"/>
              </a:rPr>
              <a:t>on the next model year</a:t>
            </a:r>
            <a:endParaRPr lang="en-US" sz="2400" dirty="0" smtClean="0">
              <a:solidFill>
                <a:schemeClr val="tx1"/>
              </a:solidFill>
              <a:cs typeface="Calibri"/>
            </a:endParaRPr>
          </a:p>
          <a:p>
            <a:r>
              <a:rPr lang="en-US" sz="2400" dirty="0" smtClean="0">
                <a:cs typeface="Calibri"/>
              </a:rPr>
              <a:t> </a:t>
            </a:r>
            <a:endParaRPr lang="en-US" sz="2400" dirty="0">
              <a:cs typeface="Calibri"/>
            </a:endParaRPr>
          </a:p>
          <a:p>
            <a:endParaRPr lang="en-US" sz="2000" i="1" dirty="0"/>
          </a:p>
          <a:p>
            <a:endParaRPr lang="en-US" sz="2400" dirty="0" smtClean="0">
              <a:latin typeface="Calibri"/>
              <a:cs typeface="Calibri"/>
            </a:endParaRPr>
          </a:p>
          <a:p>
            <a:endParaRPr lang="en-US" sz="2400" dirty="0">
              <a:latin typeface="Calibri"/>
              <a:cs typeface="Calibri"/>
            </a:endParaRPr>
          </a:p>
          <a:p>
            <a:endParaRPr lang="en-US" sz="2400" i="1" dirty="0"/>
          </a:p>
          <a:p>
            <a:endParaRPr lang="en-US" dirty="0"/>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6" name="Picture 2" descr="http://a2.sphotos.ak.fbcdn.net/hphotos-ak-ash4/393706_321554694538461_124773967549869_1389264_1035374179_n.jpg"/>
          <p:cNvPicPr>
            <a:picLocks noChangeAspect="1" noChangeArrowheads="1"/>
          </p:cNvPicPr>
          <p:nvPr/>
        </p:nvPicPr>
        <p:blipFill>
          <a:blip r:embed="rId4" cstate="print"/>
          <a:srcRect/>
          <a:stretch>
            <a:fillRect/>
          </a:stretch>
        </p:blipFill>
        <p:spPr bwMode="auto">
          <a:xfrm>
            <a:off x="2895600" y="190500"/>
            <a:ext cx="3276600" cy="1905000"/>
          </a:xfrm>
          <a:prstGeom prst="rect">
            <a:avLst/>
          </a:prstGeom>
          <a:noFill/>
        </p:spPr>
      </p:pic>
      <p:pic>
        <p:nvPicPr>
          <p:cNvPr id="8" name="Picture 3" descr="C:\Users\u1719\Desktop\Get off PC\VMS.jpg"/>
          <p:cNvPicPr>
            <a:picLocks noChangeAspect="1" noChangeArrowheads="1"/>
          </p:cNvPicPr>
          <p:nvPr/>
        </p:nvPicPr>
        <p:blipFill>
          <a:blip r:embed="rId5" cstate="print"/>
          <a:srcRect l="6720" t="8345" r="5914" b="8204"/>
          <a:stretch>
            <a:fillRect/>
          </a:stretch>
        </p:blipFill>
        <p:spPr bwMode="auto">
          <a:xfrm>
            <a:off x="7620000" y="381000"/>
            <a:ext cx="990600" cy="762000"/>
          </a:xfrm>
          <a:prstGeom prst="rect">
            <a:avLst/>
          </a:prstGeom>
          <a:noFill/>
        </p:spPr>
      </p:pic>
    </p:spTree>
    <p:extLst>
      <p:ext uri="{BB962C8B-B14F-4D97-AF65-F5344CB8AC3E}">
        <p14:creationId xmlns:p14="http://schemas.microsoft.com/office/powerpoint/2010/main" xmlns="" val="215495038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514600"/>
            <a:ext cx="9144000" cy="4343400"/>
          </a:xfrm>
        </p:spPr>
        <p:txBody>
          <a:bodyPr>
            <a:normAutofit/>
          </a:bodyPr>
          <a:lstStyle/>
          <a:p>
            <a:r>
              <a:rPr lang="en-US" sz="2800" dirty="0" smtClean="0">
                <a:solidFill>
                  <a:srgbClr val="03930A"/>
                </a:solidFill>
                <a:cs typeface="Calibri"/>
              </a:rPr>
              <a:t>Conclusion</a:t>
            </a:r>
          </a:p>
          <a:p>
            <a:pPr marL="457200" indent="-457200">
              <a:buFont typeface="Arial" pitchFamily="34" charset="0"/>
              <a:buChar char="•"/>
            </a:pPr>
            <a:r>
              <a:rPr lang="en-US" sz="2800" dirty="0" smtClean="0">
                <a:solidFill>
                  <a:schemeClr val="tx1"/>
                </a:solidFill>
                <a:cs typeface="Calibri"/>
              </a:rPr>
              <a:t>The Product Design Specification is the roadmap for the final design.  Its completeness in satisfying known and unknown customer requirements is directly related to  how good the final design is.</a:t>
            </a:r>
          </a:p>
          <a:p>
            <a:endParaRPr lang="en-US" sz="2800" dirty="0" smtClean="0">
              <a:solidFill>
                <a:schemeClr val="tx1"/>
              </a:solidFill>
              <a:cs typeface="Calibri"/>
            </a:endParaRPr>
          </a:p>
          <a:p>
            <a:pPr marL="457200" indent="-457200">
              <a:buFont typeface="Arial" pitchFamily="34" charset="0"/>
              <a:buChar char="•"/>
            </a:pPr>
            <a:r>
              <a:rPr lang="en-US" sz="2800" dirty="0" smtClean="0">
                <a:solidFill>
                  <a:schemeClr val="tx1"/>
                </a:solidFill>
                <a:cs typeface="Calibri"/>
              </a:rPr>
              <a:t>Majority of time was spent working on non-design details</a:t>
            </a:r>
          </a:p>
          <a:p>
            <a:endParaRPr lang="en-US" sz="2400" dirty="0" smtClean="0">
              <a:latin typeface="Calibri"/>
              <a:cs typeface="Calibri"/>
            </a:endParaRPr>
          </a:p>
          <a:p>
            <a:endParaRPr lang="en-US" sz="2400" dirty="0">
              <a:latin typeface="Calibri"/>
              <a:cs typeface="Calibri"/>
            </a:endParaRPr>
          </a:p>
          <a:p>
            <a:endParaRPr lang="en-US" sz="2400" i="1" dirty="0"/>
          </a:p>
          <a:p>
            <a:endParaRPr lang="en-US" dirty="0"/>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6" name="Picture 2" descr="http://a2.sphotos.ak.fbcdn.net/hphotos-ak-ash4/393706_321554694538461_124773967549869_1389264_1035374179_n.jpg"/>
          <p:cNvPicPr>
            <a:picLocks noChangeAspect="1" noChangeArrowheads="1"/>
          </p:cNvPicPr>
          <p:nvPr/>
        </p:nvPicPr>
        <p:blipFill>
          <a:blip r:embed="rId4" cstate="print"/>
          <a:srcRect/>
          <a:stretch>
            <a:fillRect/>
          </a:stretch>
        </p:blipFill>
        <p:spPr bwMode="auto">
          <a:xfrm>
            <a:off x="2895600" y="457200"/>
            <a:ext cx="3276600" cy="1905000"/>
          </a:xfrm>
          <a:prstGeom prst="rect">
            <a:avLst/>
          </a:prstGeom>
          <a:noFill/>
        </p:spPr>
      </p:pic>
      <p:pic>
        <p:nvPicPr>
          <p:cNvPr id="8" name="Picture 3" descr="C:\Users\u1719\Desktop\Get off PC\VMS.jpg"/>
          <p:cNvPicPr>
            <a:picLocks noChangeAspect="1" noChangeArrowheads="1"/>
          </p:cNvPicPr>
          <p:nvPr/>
        </p:nvPicPr>
        <p:blipFill>
          <a:blip r:embed="rId5" cstate="print"/>
          <a:srcRect l="6720" t="8345" r="5914" b="8204"/>
          <a:stretch>
            <a:fillRect/>
          </a:stretch>
        </p:blipFill>
        <p:spPr bwMode="auto">
          <a:xfrm>
            <a:off x="7620000" y="381000"/>
            <a:ext cx="990600" cy="762000"/>
          </a:xfrm>
          <a:prstGeom prst="rect">
            <a:avLst/>
          </a:prstGeom>
          <a:noFill/>
        </p:spPr>
      </p:pic>
    </p:spTree>
    <p:extLst>
      <p:ext uri="{BB962C8B-B14F-4D97-AF65-F5344CB8AC3E}">
        <p14:creationId xmlns:p14="http://schemas.microsoft.com/office/powerpoint/2010/main" xmlns="" val="397438957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lstStyle/>
          <a:p>
            <a:r>
              <a:rPr lang="en-US" sz="4000" dirty="0" smtClean="0">
                <a:solidFill>
                  <a:srgbClr val="49A94B"/>
                </a:solidFill>
              </a:rPr>
              <a:t>Background</a:t>
            </a:r>
            <a:endParaRPr lang="en-US" dirty="0">
              <a:solidFill>
                <a:srgbClr val="49A94B"/>
              </a:solidFill>
            </a:endParaRPr>
          </a:p>
        </p:txBody>
      </p:sp>
      <p:sp>
        <p:nvSpPr>
          <p:cNvPr id="3" name="Subtitle 2"/>
          <p:cNvSpPr>
            <a:spLocks noGrp="1"/>
          </p:cNvSpPr>
          <p:nvPr>
            <p:ph type="subTitle" idx="1"/>
          </p:nvPr>
        </p:nvSpPr>
        <p:spPr>
          <a:xfrm>
            <a:off x="990600" y="3124200"/>
            <a:ext cx="7162800" cy="3581400"/>
          </a:xfrm>
        </p:spPr>
        <p:txBody>
          <a:bodyPr>
            <a:normAutofit/>
          </a:bodyPr>
          <a:lstStyle/>
          <a:p>
            <a:endParaRPr lang="en-US" sz="2400" dirty="0" smtClean="0"/>
          </a:p>
          <a:p>
            <a:r>
              <a:rPr lang="en-US" sz="2400" dirty="0" smtClean="0"/>
              <a:t>Each </a:t>
            </a:r>
            <a:r>
              <a:rPr lang="en-US" sz="2400" dirty="0"/>
              <a:t>year, Viking Motorsport (VMS) designs </a:t>
            </a:r>
          </a:p>
          <a:p>
            <a:r>
              <a:rPr lang="en-US" sz="2400" dirty="0" smtClean="0"/>
              <a:t> builds and tests </a:t>
            </a:r>
            <a:r>
              <a:rPr lang="en-US" sz="2400" dirty="0"/>
              <a:t>an open wheel racecar</a:t>
            </a:r>
            <a:r>
              <a:rPr lang="en-US" sz="2400" dirty="0" smtClean="0"/>
              <a:t>.  FSAE OS Team will redesign the outboard suspension for MY12.</a:t>
            </a:r>
          </a:p>
          <a:p>
            <a:endParaRPr lang="en-US" sz="2400" dirty="0" smtClean="0"/>
          </a:p>
          <a:p>
            <a:r>
              <a:rPr lang="en-US" sz="2400" dirty="0"/>
              <a:t>2012 Competition:  June 20-23 in Lincoln, </a:t>
            </a:r>
            <a:r>
              <a:rPr lang="en-US" sz="2400" dirty="0" smtClean="0"/>
              <a:t>NE</a:t>
            </a:r>
            <a:endParaRPr lang="en-US" sz="2400" dirty="0">
              <a:latin typeface="Calibri"/>
              <a:cs typeface="Calibri"/>
            </a:endParaRPr>
          </a:p>
          <a:p>
            <a:endParaRPr lang="en-US" sz="2400" i="1" dirty="0"/>
          </a:p>
          <a:p>
            <a:endParaRPr lang="en-US" dirty="0"/>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6" name="Picture 2" descr="http://a2.sphotos.ak.fbcdn.net/hphotos-ak-ash4/393706_321554694538461_124773967549869_1389264_1035374179_n.jpg"/>
          <p:cNvPicPr>
            <a:picLocks noChangeAspect="1" noChangeArrowheads="1"/>
          </p:cNvPicPr>
          <p:nvPr/>
        </p:nvPicPr>
        <p:blipFill>
          <a:blip r:embed="rId4" cstate="print"/>
          <a:srcRect/>
          <a:stretch>
            <a:fillRect/>
          </a:stretch>
        </p:blipFill>
        <p:spPr bwMode="auto">
          <a:xfrm>
            <a:off x="2895600" y="457200"/>
            <a:ext cx="3276600" cy="1905000"/>
          </a:xfrm>
          <a:prstGeom prst="rect">
            <a:avLst/>
          </a:prstGeom>
          <a:noFill/>
        </p:spPr>
      </p:pic>
      <p:pic>
        <p:nvPicPr>
          <p:cNvPr id="8" name="Picture 3" descr="C:\Users\u1719\Desktop\Get off PC\VMS.jpg"/>
          <p:cNvPicPr>
            <a:picLocks noChangeAspect="1" noChangeArrowheads="1"/>
          </p:cNvPicPr>
          <p:nvPr/>
        </p:nvPicPr>
        <p:blipFill>
          <a:blip r:embed="rId5" cstate="print"/>
          <a:srcRect l="6720" t="8345" r="5914" b="8204"/>
          <a:stretch>
            <a:fillRect/>
          </a:stretch>
        </p:blipFill>
        <p:spPr bwMode="auto">
          <a:xfrm>
            <a:off x="7620000" y="381000"/>
            <a:ext cx="990600" cy="762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8.sphotos.ak.fbcdn.net/hphotos-ak-snc7/389795_321572084536722_124773967549869_1389290_738369263_n.jpg"/>
          <p:cNvPicPr>
            <a:picLocks noChangeAspect="1" noChangeArrowheads="1"/>
          </p:cNvPicPr>
          <p:nvPr/>
        </p:nvPicPr>
        <p:blipFill>
          <a:blip r:embed="rId3" cstate="print"/>
          <a:srcRect/>
          <a:stretch>
            <a:fillRect/>
          </a:stretch>
        </p:blipFill>
        <p:spPr bwMode="auto">
          <a:xfrm>
            <a:off x="180975" y="1905000"/>
            <a:ext cx="7162800" cy="4767738"/>
          </a:xfrm>
          <a:prstGeom prst="rect">
            <a:avLst/>
          </a:prstGeom>
          <a:noFill/>
        </p:spPr>
      </p:pic>
      <p:sp>
        <p:nvSpPr>
          <p:cNvPr id="2" name="Title 1"/>
          <p:cNvSpPr>
            <a:spLocks noGrp="1"/>
          </p:cNvSpPr>
          <p:nvPr>
            <p:ph type="ctrTitle"/>
          </p:nvPr>
        </p:nvSpPr>
        <p:spPr>
          <a:xfrm>
            <a:off x="7620000" y="2133600"/>
            <a:ext cx="609600" cy="4267200"/>
          </a:xfrm>
        </p:spPr>
        <p:txBody>
          <a:bodyPr>
            <a:noAutofit/>
          </a:bodyPr>
          <a:lstStyle/>
          <a:p>
            <a:r>
              <a:rPr lang="en-US" sz="2800" dirty="0" smtClean="0">
                <a:solidFill>
                  <a:srgbClr val="49A94B"/>
                </a:solidFill>
              </a:rPr>
              <a:t>Q</a:t>
            </a:r>
            <a:br>
              <a:rPr lang="en-US" sz="2800" dirty="0" smtClean="0">
                <a:solidFill>
                  <a:srgbClr val="49A94B"/>
                </a:solidFill>
              </a:rPr>
            </a:br>
            <a:r>
              <a:rPr lang="en-US" sz="2800" dirty="0" smtClean="0">
                <a:solidFill>
                  <a:srgbClr val="49A94B"/>
                </a:solidFill>
              </a:rPr>
              <a:t>u</a:t>
            </a:r>
            <a:br>
              <a:rPr lang="en-US" sz="2800" dirty="0" smtClean="0">
                <a:solidFill>
                  <a:srgbClr val="49A94B"/>
                </a:solidFill>
              </a:rPr>
            </a:br>
            <a:r>
              <a:rPr lang="en-US" sz="2800" dirty="0" smtClean="0">
                <a:solidFill>
                  <a:srgbClr val="49A94B"/>
                </a:solidFill>
              </a:rPr>
              <a:t>e</a:t>
            </a:r>
            <a:br>
              <a:rPr lang="en-US" sz="2800" dirty="0" smtClean="0">
                <a:solidFill>
                  <a:srgbClr val="49A94B"/>
                </a:solidFill>
              </a:rPr>
            </a:br>
            <a:r>
              <a:rPr lang="en-US" sz="2800" dirty="0" smtClean="0">
                <a:solidFill>
                  <a:srgbClr val="49A94B"/>
                </a:solidFill>
              </a:rPr>
              <a:t>s</a:t>
            </a:r>
            <a:br>
              <a:rPr lang="en-US" sz="2800" dirty="0" smtClean="0">
                <a:solidFill>
                  <a:srgbClr val="49A94B"/>
                </a:solidFill>
              </a:rPr>
            </a:br>
            <a:r>
              <a:rPr lang="en-US" sz="2800" dirty="0" smtClean="0">
                <a:solidFill>
                  <a:srgbClr val="49A94B"/>
                </a:solidFill>
              </a:rPr>
              <a:t>t</a:t>
            </a:r>
            <a:br>
              <a:rPr lang="en-US" sz="2800" dirty="0" smtClean="0">
                <a:solidFill>
                  <a:srgbClr val="49A94B"/>
                </a:solidFill>
              </a:rPr>
            </a:br>
            <a:r>
              <a:rPr lang="en-US" sz="2800" dirty="0" smtClean="0">
                <a:solidFill>
                  <a:srgbClr val="49A94B"/>
                </a:solidFill>
              </a:rPr>
              <a:t>I</a:t>
            </a:r>
            <a:br>
              <a:rPr lang="en-US" sz="2800" dirty="0" smtClean="0">
                <a:solidFill>
                  <a:srgbClr val="49A94B"/>
                </a:solidFill>
              </a:rPr>
            </a:br>
            <a:r>
              <a:rPr lang="en-US" sz="2800" dirty="0" smtClean="0">
                <a:solidFill>
                  <a:srgbClr val="49A94B"/>
                </a:solidFill>
              </a:rPr>
              <a:t>o</a:t>
            </a:r>
            <a:br>
              <a:rPr lang="en-US" sz="2800" dirty="0" smtClean="0">
                <a:solidFill>
                  <a:srgbClr val="49A94B"/>
                </a:solidFill>
              </a:rPr>
            </a:br>
            <a:r>
              <a:rPr lang="en-US" sz="2800" dirty="0" smtClean="0">
                <a:solidFill>
                  <a:srgbClr val="49A94B"/>
                </a:solidFill>
              </a:rPr>
              <a:t>n</a:t>
            </a:r>
            <a:br>
              <a:rPr lang="en-US" sz="2800" dirty="0" smtClean="0">
                <a:solidFill>
                  <a:srgbClr val="49A94B"/>
                </a:solidFill>
              </a:rPr>
            </a:br>
            <a:r>
              <a:rPr lang="en-US" sz="2800" dirty="0" smtClean="0">
                <a:solidFill>
                  <a:srgbClr val="49A94B"/>
                </a:solidFill>
              </a:rPr>
              <a:t>s</a:t>
            </a:r>
            <a:br>
              <a:rPr lang="en-US" sz="2800" dirty="0" smtClean="0">
                <a:solidFill>
                  <a:srgbClr val="49A94B"/>
                </a:solidFill>
              </a:rPr>
            </a:br>
            <a:r>
              <a:rPr lang="en-US" sz="2800" dirty="0" smtClean="0">
                <a:solidFill>
                  <a:srgbClr val="49A94B"/>
                </a:solidFill>
              </a:rPr>
              <a:t>?</a:t>
            </a:r>
            <a:endParaRPr lang="en-US" sz="2800" dirty="0">
              <a:solidFill>
                <a:srgbClr val="49A94B"/>
              </a:solidFill>
            </a:endParaRPr>
          </a:p>
        </p:txBody>
      </p:sp>
      <p:pic>
        <p:nvPicPr>
          <p:cNvPr id="1026" name="Picture 2" descr="C:\Users\u1719\Desktop\Get off PC\PSU.jpg"/>
          <p:cNvPicPr>
            <a:picLocks noChangeAspect="1" noChangeArrowheads="1"/>
          </p:cNvPicPr>
          <p:nvPr/>
        </p:nvPicPr>
        <p:blipFill>
          <a:blip r:embed="rId4" cstate="print"/>
          <a:srcRect/>
          <a:stretch>
            <a:fillRect/>
          </a:stretch>
        </p:blipFill>
        <p:spPr bwMode="auto">
          <a:xfrm>
            <a:off x="457199" y="381000"/>
            <a:ext cx="3582894" cy="838200"/>
          </a:xfrm>
          <a:prstGeom prst="rect">
            <a:avLst/>
          </a:prstGeom>
          <a:noFill/>
        </p:spPr>
      </p:pic>
      <p:pic>
        <p:nvPicPr>
          <p:cNvPr id="1027" name="Picture 3" descr="C:\Users\u1719\Desktop\Get off PC\VMS.jpg"/>
          <p:cNvPicPr>
            <a:picLocks noChangeAspect="1" noChangeArrowheads="1"/>
          </p:cNvPicPr>
          <p:nvPr/>
        </p:nvPicPr>
        <p:blipFill>
          <a:blip r:embed="rId5" cstate="print"/>
          <a:srcRect/>
          <a:stretch>
            <a:fillRect/>
          </a:stretch>
        </p:blipFill>
        <p:spPr bwMode="auto">
          <a:xfrm>
            <a:off x="6553200" y="304800"/>
            <a:ext cx="2152650" cy="1733550"/>
          </a:xfrm>
          <a:prstGeom prst="rect">
            <a:avLst/>
          </a:prstGeom>
          <a:no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514600"/>
            <a:ext cx="9144000" cy="3581400"/>
          </a:xfrm>
        </p:spPr>
        <p:txBody>
          <a:bodyPr>
            <a:normAutofit/>
          </a:bodyPr>
          <a:lstStyle/>
          <a:p>
            <a:r>
              <a:rPr lang="en-US" sz="4000" dirty="0" smtClean="0">
                <a:solidFill>
                  <a:srgbClr val="03930A"/>
                </a:solidFill>
                <a:cs typeface="Calibri"/>
              </a:rPr>
              <a:t>Functional </a:t>
            </a:r>
            <a:r>
              <a:rPr lang="en-US" sz="4000" dirty="0">
                <a:solidFill>
                  <a:srgbClr val="03930A"/>
                </a:solidFill>
                <a:cs typeface="Calibri"/>
              </a:rPr>
              <a:t>n</a:t>
            </a:r>
            <a:r>
              <a:rPr lang="en-US" sz="4000" dirty="0" smtClean="0">
                <a:solidFill>
                  <a:srgbClr val="03930A"/>
                </a:solidFill>
                <a:cs typeface="Calibri"/>
              </a:rPr>
              <a:t>eed </a:t>
            </a:r>
            <a:r>
              <a:rPr lang="en-US" sz="4000" dirty="0">
                <a:solidFill>
                  <a:srgbClr val="03930A"/>
                </a:solidFill>
                <a:cs typeface="Calibri"/>
              </a:rPr>
              <a:t>for </a:t>
            </a:r>
            <a:r>
              <a:rPr lang="en-US" sz="4000" dirty="0" smtClean="0">
                <a:solidFill>
                  <a:srgbClr val="03930A"/>
                </a:solidFill>
                <a:cs typeface="Calibri"/>
              </a:rPr>
              <a:t>center-lock </a:t>
            </a:r>
            <a:r>
              <a:rPr lang="en-US" sz="4000" dirty="0" smtClean="0">
                <a:solidFill>
                  <a:srgbClr val="03930A"/>
                </a:solidFill>
              </a:rPr>
              <a:t>wheels</a:t>
            </a:r>
          </a:p>
          <a:p>
            <a:r>
              <a:rPr lang="en-US" sz="2400" dirty="0" smtClean="0"/>
              <a:t>Competition in Nebraska-it may rain at a moments notice, so wheel change would be quicker</a:t>
            </a:r>
          </a:p>
          <a:p>
            <a:r>
              <a:rPr lang="en-US" sz="2400" dirty="0" smtClean="0"/>
              <a:t>Less rotational inertia</a:t>
            </a:r>
          </a:p>
          <a:p>
            <a:endParaRPr lang="en-US" sz="2400" dirty="0">
              <a:latin typeface="Calibri"/>
              <a:cs typeface="Calibri"/>
            </a:endParaRPr>
          </a:p>
          <a:p>
            <a:endParaRPr lang="en-US" sz="2400" i="1" dirty="0"/>
          </a:p>
          <a:p>
            <a:endParaRPr lang="en-US" dirty="0"/>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6" name="Picture 2" descr="http://a2.sphotos.ak.fbcdn.net/hphotos-ak-ash4/393706_321554694538461_124773967549869_1389264_1035374179_n.jpg"/>
          <p:cNvPicPr>
            <a:picLocks noChangeAspect="1" noChangeArrowheads="1"/>
          </p:cNvPicPr>
          <p:nvPr/>
        </p:nvPicPr>
        <p:blipFill>
          <a:blip r:embed="rId4" cstate="print"/>
          <a:srcRect/>
          <a:stretch>
            <a:fillRect/>
          </a:stretch>
        </p:blipFill>
        <p:spPr bwMode="auto">
          <a:xfrm>
            <a:off x="2895600" y="457200"/>
            <a:ext cx="3276600" cy="1905000"/>
          </a:xfrm>
          <a:prstGeom prst="rect">
            <a:avLst/>
          </a:prstGeom>
          <a:noFill/>
        </p:spPr>
      </p:pic>
      <p:pic>
        <p:nvPicPr>
          <p:cNvPr id="8" name="Picture 3" descr="C:\Users\u1719\Desktop\Get off PC\VMS.jpg"/>
          <p:cNvPicPr>
            <a:picLocks noChangeAspect="1" noChangeArrowheads="1"/>
          </p:cNvPicPr>
          <p:nvPr/>
        </p:nvPicPr>
        <p:blipFill>
          <a:blip r:embed="rId5" cstate="print"/>
          <a:srcRect l="6720" t="8345" r="5914" b="8204"/>
          <a:stretch>
            <a:fillRect/>
          </a:stretch>
        </p:blipFill>
        <p:spPr bwMode="auto">
          <a:xfrm>
            <a:off x="7620000" y="381000"/>
            <a:ext cx="990600" cy="762000"/>
          </a:xfrm>
          <a:prstGeom prst="rect">
            <a:avLst/>
          </a:prstGeom>
          <a:noFill/>
        </p:spPr>
      </p:pic>
    </p:spTree>
    <p:extLst>
      <p:ext uri="{BB962C8B-B14F-4D97-AF65-F5344CB8AC3E}">
        <p14:creationId xmlns:p14="http://schemas.microsoft.com/office/powerpoint/2010/main" xmlns="" val="365263794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4953000" cy="1470025"/>
          </a:xfrm>
        </p:spPr>
        <p:txBody>
          <a:bodyPr/>
          <a:lstStyle/>
          <a:p>
            <a:r>
              <a:rPr lang="en-US" dirty="0" smtClean="0">
                <a:solidFill>
                  <a:srgbClr val="49A94B"/>
                </a:solidFill>
              </a:rPr>
              <a:t>Mission Statement</a:t>
            </a:r>
            <a:endParaRPr lang="en-US" dirty="0">
              <a:solidFill>
                <a:srgbClr val="49A94B"/>
              </a:solidFill>
            </a:endParaRPr>
          </a:p>
        </p:txBody>
      </p:sp>
      <p:sp>
        <p:nvSpPr>
          <p:cNvPr id="3" name="Subtitle 2"/>
          <p:cNvSpPr>
            <a:spLocks noGrp="1"/>
          </p:cNvSpPr>
          <p:nvPr>
            <p:ph type="subTitle" idx="1"/>
          </p:nvPr>
        </p:nvSpPr>
        <p:spPr>
          <a:xfrm>
            <a:off x="533400" y="1981200"/>
            <a:ext cx="8229600" cy="4114800"/>
          </a:xfrm>
        </p:spPr>
        <p:txBody>
          <a:bodyPr>
            <a:normAutofit/>
          </a:bodyPr>
          <a:lstStyle/>
          <a:p>
            <a:pPr algn="l"/>
            <a:endParaRPr lang="en-US" sz="2500" dirty="0" smtClean="0"/>
          </a:p>
          <a:p>
            <a:pPr algn="l"/>
            <a:endParaRPr lang="en-US" sz="2500" dirty="0"/>
          </a:p>
          <a:p>
            <a:pPr algn="l"/>
            <a:endParaRPr lang="en-US" sz="2500" dirty="0" smtClean="0"/>
          </a:p>
          <a:p>
            <a:pPr algn="l"/>
            <a:endParaRPr lang="en-US" sz="2500" dirty="0" smtClean="0"/>
          </a:p>
          <a:p>
            <a:pPr algn="l"/>
            <a:endParaRPr lang="en-US" sz="2500" dirty="0" smtClean="0"/>
          </a:p>
          <a:p>
            <a:pPr algn="l"/>
            <a:r>
              <a:rPr lang="en-US" sz="2500" dirty="0" smtClean="0"/>
              <a:t>FSAE-OS Team will design, validate and produce a new outboard suspension that will weigh less, have reduced part machining time and cost that integrates a </a:t>
            </a:r>
            <a:r>
              <a:rPr lang="en-US" sz="2500" dirty="0" err="1" smtClean="0"/>
              <a:t>centerlock</a:t>
            </a:r>
            <a:r>
              <a:rPr lang="en-US" sz="2500" dirty="0" smtClean="0"/>
              <a:t> system.</a:t>
            </a: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7680" y="2438400"/>
            <a:ext cx="3627437" cy="1365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48200" y="2093912"/>
            <a:ext cx="2743200" cy="205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5950"/>
            <a:ext cx="7772400" cy="4819650"/>
          </a:xfrm>
        </p:spPr>
        <p:txBody>
          <a:bodyPr>
            <a:normAutofit/>
          </a:bodyPr>
          <a:lstStyle/>
          <a:p>
            <a:r>
              <a:rPr lang="en-US" sz="3200" dirty="0" smtClean="0">
                <a:solidFill>
                  <a:srgbClr val="49A94B"/>
                </a:solidFill>
              </a:rPr>
              <a:t/>
            </a:r>
            <a:br>
              <a:rPr lang="en-US" sz="3200" dirty="0" smtClean="0">
                <a:solidFill>
                  <a:srgbClr val="49A94B"/>
                </a:solidFill>
              </a:rPr>
            </a:br>
            <a:endParaRPr lang="en-US"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10" name="Picture 2" descr="Upright After Laser Deposit"/>
          <p:cNvPicPr>
            <a:picLocks noChangeAspect="1" noChangeArrowheads="1"/>
          </p:cNvPicPr>
          <p:nvPr/>
        </p:nvPicPr>
        <p:blipFill>
          <a:blip r:embed="rId5" cstate="print"/>
          <a:srcRect/>
          <a:stretch>
            <a:fillRect/>
          </a:stretch>
        </p:blipFill>
        <p:spPr bwMode="auto">
          <a:xfrm>
            <a:off x="3752850" y="228600"/>
            <a:ext cx="1676400" cy="1450502"/>
          </a:xfrm>
          <a:prstGeom prst="rect">
            <a:avLst/>
          </a:prstGeom>
          <a:noFill/>
        </p:spPr>
      </p:pic>
      <p:sp>
        <p:nvSpPr>
          <p:cNvPr id="3" name="TextBox 2"/>
          <p:cNvSpPr txBox="1"/>
          <p:nvPr/>
        </p:nvSpPr>
        <p:spPr>
          <a:xfrm>
            <a:off x="257175" y="1641002"/>
            <a:ext cx="8610600" cy="5847755"/>
          </a:xfrm>
          <a:prstGeom prst="rect">
            <a:avLst/>
          </a:prstGeom>
          <a:noFill/>
        </p:spPr>
        <p:txBody>
          <a:bodyPr wrap="square" rtlCol="0">
            <a:spAutoFit/>
          </a:bodyPr>
          <a:lstStyle/>
          <a:p>
            <a:pPr algn="ctr"/>
            <a:r>
              <a:rPr lang="en-US" sz="3600" dirty="0" smtClean="0">
                <a:solidFill>
                  <a:srgbClr val="49A94B"/>
                </a:solidFill>
              </a:rPr>
              <a:t>Design Requirements</a:t>
            </a:r>
          </a:p>
          <a:p>
            <a:pPr algn="ctr"/>
            <a:endParaRPr lang="en-US" sz="2800" dirty="0" smtClean="0">
              <a:solidFill>
                <a:srgbClr val="49A94B"/>
              </a:solidFill>
            </a:endParaRPr>
          </a:p>
          <a:p>
            <a:pPr algn="ctr"/>
            <a:r>
              <a:rPr lang="en-US" sz="2800" dirty="0" smtClean="0"/>
              <a:t>2011 </a:t>
            </a:r>
            <a:r>
              <a:rPr lang="en-US" sz="2800" dirty="0"/>
              <a:t>&amp; 2012 parts are </a:t>
            </a:r>
            <a:r>
              <a:rPr lang="en-US" sz="2800" dirty="0" smtClean="0"/>
              <a:t>interchangeable</a:t>
            </a:r>
          </a:p>
          <a:p>
            <a:pPr algn="ctr"/>
            <a:r>
              <a:rPr lang="en-US" sz="2000" dirty="0" smtClean="0"/>
              <a:t>Back-up system in case of failure</a:t>
            </a:r>
          </a:p>
          <a:p>
            <a:pPr algn="ctr"/>
            <a:endParaRPr lang="en-US" dirty="0" smtClean="0"/>
          </a:p>
          <a:p>
            <a:pPr algn="ctr"/>
            <a:endParaRPr lang="en-US" dirty="0"/>
          </a:p>
          <a:p>
            <a:pPr algn="ctr"/>
            <a:r>
              <a:rPr lang="en-US" sz="2800" dirty="0"/>
              <a:t>Centerlock nut retention with two threads exposed </a:t>
            </a:r>
          </a:p>
          <a:p>
            <a:pPr algn="ctr"/>
            <a:r>
              <a:rPr lang="en-US" sz="2000" dirty="0" smtClean="0"/>
              <a:t>FSAE rule</a:t>
            </a:r>
          </a:p>
          <a:p>
            <a:pPr algn="ctr"/>
            <a:endParaRPr lang="en-US" dirty="0"/>
          </a:p>
          <a:p>
            <a:pPr algn="ctr"/>
            <a:r>
              <a:rPr lang="en-US" sz="2800" dirty="0"/>
              <a:t>Hub </a:t>
            </a:r>
            <a:r>
              <a:rPr lang="en-US" sz="2800" dirty="0" smtClean="0"/>
              <a:t>Weight</a:t>
            </a:r>
          </a:p>
          <a:p>
            <a:pPr algn="ctr"/>
            <a:r>
              <a:rPr lang="en-US" sz="2000" dirty="0" smtClean="0"/>
              <a:t>Target: 2lb</a:t>
            </a:r>
          </a:p>
          <a:p>
            <a:pPr algn="ctr"/>
            <a:endParaRPr lang="en-US" sz="2000" dirty="0"/>
          </a:p>
          <a:p>
            <a:pPr algn="ctr"/>
            <a:r>
              <a:rPr lang="en-US" sz="2800" dirty="0" smtClean="0"/>
              <a:t>Must withstand 2G cornering load</a:t>
            </a:r>
          </a:p>
          <a:p>
            <a:pPr algn="ctr"/>
            <a:r>
              <a:rPr lang="en-US" sz="2000" dirty="0" smtClean="0"/>
              <a:t>Customer requirement</a:t>
            </a:r>
          </a:p>
          <a:p>
            <a:pPr algn="ctr"/>
            <a:endParaRPr lang="en-US" dirty="0"/>
          </a:p>
          <a:p>
            <a:endParaRPr lang="en-US" dirty="0"/>
          </a:p>
        </p:txBody>
      </p:sp>
    </p:spTree>
    <p:extLst>
      <p:ext uri="{BB962C8B-B14F-4D97-AF65-F5344CB8AC3E}">
        <p14:creationId xmlns:p14="http://schemas.microsoft.com/office/powerpoint/2010/main" xmlns="" val="269386788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5950"/>
            <a:ext cx="7772400" cy="4819650"/>
          </a:xfrm>
        </p:spPr>
        <p:txBody>
          <a:bodyPr>
            <a:normAutofit/>
          </a:bodyPr>
          <a:lstStyle/>
          <a:p>
            <a:r>
              <a:rPr lang="en-US" sz="3200" dirty="0" smtClean="0">
                <a:solidFill>
                  <a:srgbClr val="49A94B"/>
                </a:solidFill>
              </a:rPr>
              <a:t/>
            </a:r>
            <a:br>
              <a:rPr lang="en-US" sz="3200" dirty="0" smtClean="0">
                <a:solidFill>
                  <a:srgbClr val="49A94B"/>
                </a:solidFill>
              </a:rPr>
            </a:br>
            <a:endParaRPr lang="en-US"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10" name="Picture 2" descr="Upright After Laser Deposit"/>
          <p:cNvPicPr>
            <a:picLocks noChangeAspect="1" noChangeArrowheads="1"/>
          </p:cNvPicPr>
          <p:nvPr/>
        </p:nvPicPr>
        <p:blipFill>
          <a:blip r:embed="rId5" cstate="print"/>
          <a:srcRect/>
          <a:stretch>
            <a:fillRect/>
          </a:stretch>
        </p:blipFill>
        <p:spPr bwMode="auto">
          <a:xfrm>
            <a:off x="3752850" y="228600"/>
            <a:ext cx="1676400" cy="1450502"/>
          </a:xfrm>
          <a:prstGeom prst="rect">
            <a:avLst/>
          </a:prstGeom>
          <a:noFill/>
        </p:spPr>
      </p:pic>
      <p:sp>
        <p:nvSpPr>
          <p:cNvPr id="3" name="TextBox 2"/>
          <p:cNvSpPr txBox="1"/>
          <p:nvPr/>
        </p:nvSpPr>
        <p:spPr>
          <a:xfrm>
            <a:off x="266700" y="1688627"/>
            <a:ext cx="8610600" cy="5047536"/>
          </a:xfrm>
          <a:prstGeom prst="rect">
            <a:avLst/>
          </a:prstGeom>
          <a:noFill/>
        </p:spPr>
        <p:txBody>
          <a:bodyPr wrap="square" rtlCol="0">
            <a:spAutoFit/>
          </a:bodyPr>
          <a:lstStyle/>
          <a:p>
            <a:pPr algn="ctr"/>
            <a:r>
              <a:rPr lang="en-US" sz="3600" dirty="0" smtClean="0">
                <a:solidFill>
                  <a:srgbClr val="49A94B"/>
                </a:solidFill>
              </a:rPr>
              <a:t>Design Requirements</a:t>
            </a:r>
          </a:p>
          <a:p>
            <a:endParaRPr lang="en-US" dirty="0"/>
          </a:p>
          <a:p>
            <a:pPr lvl="0" algn="ctr"/>
            <a:r>
              <a:rPr lang="en-US" sz="2800" dirty="0">
                <a:solidFill>
                  <a:prstClr val="white"/>
                </a:solidFill>
              </a:rPr>
              <a:t>Ease of Manufacturing</a:t>
            </a:r>
          </a:p>
          <a:p>
            <a:pPr lvl="0" algn="ctr"/>
            <a:r>
              <a:rPr lang="en-US" sz="2000" dirty="0">
                <a:solidFill>
                  <a:prstClr val="white"/>
                </a:solidFill>
              </a:rPr>
              <a:t>Machining time:  80 </a:t>
            </a:r>
            <a:r>
              <a:rPr lang="en-US" sz="2000" dirty="0" smtClean="0">
                <a:solidFill>
                  <a:prstClr val="white"/>
                </a:solidFill>
              </a:rPr>
              <a:t>min</a:t>
            </a:r>
            <a:endParaRPr lang="en-US" sz="2000" dirty="0" smtClean="0"/>
          </a:p>
          <a:p>
            <a:pPr algn="ctr"/>
            <a:endParaRPr lang="en-US" sz="2400" dirty="0"/>
          </a:p>
          <a:p>
            <a:pPr algn="ctr"/>
            <a:r>
              <a:rPr lang="en-US" sz="2800" dirty="0" smtClean="0"/>
              <a:t>Hub cost</a:t>
            </a:r>
          </a:p>
          <a:p>
            <a:pPr algn="ctr"/>
            <a:r>
              <a:rPr lang="en-US" sz="2000" dirty="0" smtClean="0"/>
              <a:t>$200 each</a:t>
            </a:r>
          </a:p>
          <a:p>
            <a:pPr algn="ctr"/>
            <a:endParaRPr lang="en-US" dirty="0" smtClean="0"/>
          </a:p>
          <a:p>
            <a:pPr algn="ctr"/>
            <a:endParaRPr lang="en-US" dirty="0"/>
          </a:p>
          <a:p>
            <a:pPr algn="ctr"/>
            <a:r>
              <a:rPr lang="en-US" sz="2800" dirty="0"/>
              <a:t>Service </a:t>
            </a:r>
            <a:r>
              <a:rPr lang="en-US" sz="2800" dirty="0" smtClean="0"/>
              <a:t>life</a:t>
            </a:r>
          </a:p>
          <a:p>
            <a:pPr algn="ctr"/>
            <a:r>
              <a:rPr lang="en-US" sz="2000" dirty="0" smtClean="0"/>
              <a:t>2 years</a:t>
            </a:r>
            <a:endParaRPr lang="en-US" dirty="0"/>
          </a:p>
          <a:p>
            <a:pPr algn="ctr"/>
            <a:endParaRPr lang="en-US" dirty="0"/>
          </a:p>
          <a:p>
            <a:pPr algn="ctr"/>
            <a:r>
              <a:rPr lang="en-US" sz="2800" dirty="0" smtClean="0"/>
              <a:t>Installation torque</a:t>
            </a:r>
          </a:p>
          <a:p>
            <a:pPr algn="ctr"/>
            <a:r>
              <a:rPr lang="en-US" sz="2000" dirty="0" smtClean="0"/>
              <a:t>No more than 300 </a:t>
            </a:r>
            <a:r>
              <a:rPr lang="en-US" sz="2000" dirty="0" err="1" smtClean="0"/>
              <a:t>ft.lbf</a:t>
            </a:r>
            <a:endParaRPr lang="en-US" sz="2000" dirty="0"/>
          </a:p>
        </p:txBody>
      </p:sp>
    </p:spTree>
    <p:extLst>
      <p:ext uri="{BB962C8B-B14F-4D97-AF65-F5344CB8AC3E}">
        <p14:creationId xmlns:p14="http://schemas.microsoft.com/office/powerpoint/2010/main" xmlns="" val="94271583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42589" y="4014853"/>
            <a:ext cx="4401411" cy="28431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1828800" y="365760"/>
            <a:ext cx="6629399" cy="685799"/>
          </a:xfrm>
        </p:spPr>
        <p:txBody>
          <a:bodyPr>
            <a:normAutofit fontScale="90000"/>
          </a:bodyPr>
          <a:lstStyle/>
          <a:p>
            <a:r>
              <a:rPr lang="en-US" dirty="0" smtClean="0">
                <a:solidFill>
                  <a:srgbClr val="49A94B"/>
                </a:solidFill>
              </a:rPr>
              <a:t>Off the Shelf Option</a:t>
            </a:r>
            <a:endParaRPr lang="en-US" dirty="0">
              <a:solidFill>
                <a:srgbClr val="49A94B"/>
              </a:solidFill>
            </a:endParaRPr>
          </a:p>
        </p:txBody>
      </p:sp>
      <p:sp>
        <p:nvSpPr>
          <p:cNvPr id="3" name="Subtitle 2"/>
          <p:cNvSpPr>
            <a:spLocks noGrp="1"/>
          </p:cNvSpPr>
          <p:nvPr>
            <p:ph type="subTitle" idx="1"/>
          </p:nvPr>
        </p:nvSpPr>
        <p:spPr>
          <a:xfrm>
            <a:off x="0" y="1371600"/>
            <a:ext cx="9133937" cy="533400"/>
          </a:xfrm>
        </p:spPr>
        <p:txBody>
          <a:bodyPr>
            <a:normAutofit/>
          </a:bodyPr>
          <a:lstStyle/>
          <a:p>
            <a:r>
              <a:rPr lang="en-US" sz="2400" dirty="0" smtClean="0"/>
              <a:t>Taylor Race FSAE/DSR hub and upright assembly</a:t>
            </a:r>
          </a:p>
        </p:txBody>
      </p:sp>
      <p:pic>
        <p:nvPicPr>
          <p:cNvPr id="1026" name="Picture 2" descr="C:\Users\u1719\Desktop\Get off PC\PSU.jpg"/>
          <p:cNvPicPr>
            <a:picLocks noChangeAspect="1" noChangeArrowheads="1"/>
          </p:cNvPicPr>
          <p:nvPr/>
        </p:nvPicPr>
        <p:blipFill>
          <a:blip r:embed="rId4"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5" cstate="print"/>
          <a:srcRect l="6720" t="8345" r="5914" b="8204"/>
          <a:stretch>
            <a:fillRect/>
          </a:stretch>
        </p:blipFill>
        <p:spPr bwMode="auto">
          <a:xfrm>
            <a:off x="7620000" y="381000"/>
            <a:ext cx="990600" cy="762000"/>
          </a:xfrm>
          <a:prstGeom prst="rect">
            <a:avLst/>
          </a:prstGeom>
          <a:noFill/>
        </p:spPr>
      </p:pic>
      <p:pic>
        <p:nvPicPr>
          <p:cNvPr id="5122" name="Picture 2" descr="http://upload.wikimedia.org/wikipedia/commons/c/c8/Stohr_DSR_and_designer.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063" y="4014853"/>
            <a:ext cx="4714337" cy="284314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200400" y="2209800"/>
            <a:ext cx="3858557" cy="1569660"/>
          </a:xfrm>
          <a:prstGeom prst="rect">
            <a:avLst/>
          </a:prstGeom>
          <a:noFill/>
        </p:spPr>
        <p:txBody>
          <a:bodyPr wrap="none" rtlCol="0">
            <a:spAutoFit/>
          </a:bodyPr>
          <a:lstStyle/>
          <a:p>
            <a:pPr marL="285750" indent="-285750">
              <a:buFont typeface="Arial" pitchFamily="34" charset="0"/>
              <a:buChar char="•"/>
            </a:pPr>
            <a:r>
              <a:rPr lang="en-US" sz="2400" dirty="0" smtClean="0"/>
              <a:t>Centerlock </a:t>
            </a:r>
          </a:p>
          <a:p>
            <a:pPr marL="285750" indent="-285750">
              <a:buFont typeface="Arial" pitchFamily="34" charset="0"/>
              <a:buChar char="•"/>
            </a:pPr>
            <a:r>
              <a:rPr lang="en-US" sz="2400" dirty="0" smtClean="0"/>
              <a:t>Oversized for FSAE racecar</a:t>
            </a:r>
          </a:p>
          <a:p>
            <a:pPr marL="285750" indent="-285750">
              <a:buFont typeface="Arial" pitchFamily="34" charset="0"/>
              <a:buChar char="•"/>
            </a:pPr>
            <a:r>
              <a:rPr lang="en-US" sz="2400" dirty="0" smtClean="0"/>
              <a:t>Tripod CV joint</a:t>
            </a:r>
          </a:p>
          <a:p>
            <a:pPr marL="285750" indent="-285750">
              <a:buFont typeface="Arial" pitchFamily="34" charset="0"/>
              <a:buChar char="•"/>
            </a:pPr>
            <a:r>
              <a:rPr lang="en-US" sz="2400" dirty="0" smtClean="0"/>
              <a:t>Cost prohibitive ($4000)</a:t>
            </a:r>
            <a:endParaRPr lang="en-US" sz="2400" dirty="0"/>
          </a:p>
        </p:txBody>
      </p:sp>
    </p:spTree>
    <p:extLst>
      <p:ext uri="{BB962C8B-B14F-4D97-AF65-F5344CB8AC3E}">
        <p14:creationId xmlns:p14="http://schemas.microsoft.com/office/powerpoint/2010/main" xmlns="" val="158660694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686800" cy="685799"/>
          </a:xfrm>
        </p:spPr>
        <p:txBody>
          <a:bodyPr>
            <a:normAutofit fontScale="90000"/>
          </a:bodyPr>
          <a:lstStyle/>
          <a:p>
            <a:r>
              <a:rPr lang="en-US" dirty="0" smtClean="0">
                <a:solidFill>
                  <a:srgbClr val="49A94B"/>
                </a:solidFill>
              </a:rPr>
              <a:t>Custom Design</a:t>
            </a:r>
            <a:endParaRPr lang="en-US" dirty="0">
              <a:solidFill>
                <a:srgbClr val="49A94B"/>
              </a:solidFill>
            </a:endParaRPr>
          </a:p>
        </p:txBody>
      </p:sp>
      <p:sp>
        <p:nvSpPr>
          <p:cNvPr id="3" name="Subtitle 2"/>
          <p:cNvSpPr>
            <a:spLocks noGrp="1"/>
          </p:cNvSpPr>
          <p:nvPr>
            <p:ph type="subTitle" idx="1"/>
          </p:nvPr>
        </p:nvSpPr>
        <p:spPr>
          <a:xfrm>
            <a:off x="0" y="1143000"/>
            <a:ext cx="9144000" cy="685800"/>
          </a:xfrm>
        </p:spPr>
        <p:txBody>
          <a:bodyPr>
            <a:normAutofit/>
          </a:bodyPr>
          <a:lstStyle/>
          <a:p>
            <a:r>
              <a:rPr lang="en-US" dirty="0" smtClean="0"/>
              <a:t>Wheel Nut</a:t>
            </a: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5" name="TextBox 4"/>
          <p:cNvSpPr txBox="1"/>
          <p:nvPr/>
        </p:nvSpPr>
        <p:spPr>
          <a:xfrm>
            <a:off x="304800" y="2276475"/>
            <a:ext cx="4672715" cy="2000548"/>
          </a:xfrm>
          <a:prstGeom prst="rect">
            <a:avLst/>
          </a:prstGeom>
          <a:noFill/>
        </p:spPr>
        <p:txBody>
          <a:bodyPr wrap="square" rtlCol="0">
            <a:spAutoFit/>
          </a:bodyPr>
          <a:lstStyle/>
          <a:p>
            <a:r>
              <a:rPr lang="en-US" sz="2400" dirty="0" smtClean="0"/>
              <a:t>Large (~ 2”) Tapered Aluminum</a:t>
            </a:r>
          </a:p>
          <a:p>
            <a:endParaRPr lang="en-US" sz="2000" dirty="0"/>
          </a:p>
          <a:p>
            <a:pPr marL="342900" indent="-342900">
              <a:buFont typeface="Arial" pitchFamily="34" charset="0"/>
              <a:buChar char="•"/>
            </a:pPr>
            <a:r>
              <a:rPr lang="en-US" sz="2000" dirty="0" smtClean="0"/>
              <a:t>Centers wheel</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Expensive</a:t>
            </a:r>
          </a:p>
          <a:p>
            <a:pPr marL="342900" indent="-342900">
              <a:buFont typeface="Arial" pitchFamily="34" charset="0"/>
              <a:buChar char="•"/>
            </a:pPr>
            <a:r>
              <a:rPr lang="en-US" sz="2000" dirty="0" smtClean="0"/>
              <a:t>Lower clamp force</a:t>
            </a:r>
            <a:endParaRPr lang="en-US" dirty="0" smtClean="0"/>
          </a:p>
        </p:txBody>
      </p:sp>
      <p:sp>
        <p:nvSpPr>
          <p:cNvPr id="6" name="TextBox 5"/>
          <p:cNvSpPr txBox="1"/>
          <p:nvPr/>
        </p:nvSpPr>
        <p:spPr>
          <a:xfrm>
            <a:off x="4977515" y="2286000"/>
            <a:ext cx="4495800" cy="2000548"/>
          </a:xfrm>
          <a:prstGeom prst="rect">
            <a:avLst/>
          </a:prstGeom>
          <a:noFill/>
        </p:spPr>
        <p:txBody>
          <a:bodyPr wrap="square" rtlCol="0">
            <a:spAutoFit/>
          </a:bodyPr>
          <a:lstStyle/>
          <a:p>
            <a:r>
              <a:rPr lang="en-US" sz="2400" dirty="0" smtClean="0"/>
              <a:t>Small (1/2” – 1”) Steel Hex</a:t>
            </a:r>
          </a:p>
          <a:p>
            <a:endParaRPr lang="en-US" sz="2000" dirty="0"/>
          </a:p>
          <a:p>
            <a:pPr marL="342900" indent="-342900">
              <a:buFont typeface="Arial" pitchFamily="34" charset="0"/>
              <a:buChar char="•"/>
            </a:pPr>
            <a:r>
              <a:rPr lang="en-US" sz="2000" dirty="0" smtClean="0"/>
              <a:t>Inexpensive</a:t>
            </a:r>
          </a:p>
          <a:p>
            <a:pPr marL="342900" indent="-342900">
              <a:buFont typeface="Arial" pitchFamily="34" charset="0"/>
              <a:buChar char="•"/>
            </a:pPr>
            <a:r>
              <a:rPr lang="en-US" sz="2000" dirty="0" smtClean="0"/>
              <a:t>Higher clamp force</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Requires wheel centering method</a:t>
            </a:r>
          </a:p>
        </p:txBody>
      </p:sp>
      <p:pic>
        <p:nvPicPr>
          <p:cNvPr id="6146" name="Picture 2" descr="http://www.apseng.com.au/wp-content/uploads/hexnuts0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4334488"/>
            <a:ext cx="2964611" cy="2523511"/>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media.digikey.com/photos/APM%20Hexseal%20Photos/3%5E8-16%20AJ%206.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10200" y="4334488"/>
            <a:ext cx="2514600" cy="251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9763462"/>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1969</TotalTime>
  <Words>3897</Words>
  <Application>Microsoft Office PowerPoint</Application>
  <PresentationFormat>On-screen Show (4:3)</PresentationFormat>
  <Paragraphs>317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2012 Formula SAE  Outboard Suspension </vt:lpstr>
      <vt:lpstr>Overview</vt:lpstr>
      <vt:lpstr>Background</vt:lpstr>
      <vt:lpstr>Slide 4</vt:lpstr>
      <vt:lpstr>Mission Statement</vt:lpstr>
      <vt:lpstr> </vt:lpstr>
      <vt:lpstr> </vt:lpstr>
      <vt:lpstr>Off the Shelf Option</vt:lpstr>
      <vt:lpstr>Custom Design</vt:lpstr>
      <vt:lpstr>Custom Design</vt:lpstr>
      <vt:lpstr>Custom Design</vt:lpstr>
      <vt:lpstr>Custom Design</vt:lpstr>
      <vt:lpstr>Custom Design</vt:lpstr>
      <vt:lpstr>Calculations</vt:lpstr>
      <vt:lpstr>Design Decision</vt:lpstr>
      <vt:lpstr>Design Decision</vt:lpstr>
      <vt:lpstr>Design Decision</vt:lpstr>
      <vt:lpstr>Slide 18</vt:lpstr>
      <vt:lpstr>Final Design</vt:lpstr>
      <vt:lpstr>Final Design Analysis</vt:lpstr>
      <vt:lpstr>Final Design Analysis</vt:lpstr>
      <vt:lpstr>Final Design Analysis</vt:lpstr>
      <vt:lpstr>Final Design Analysis</vt:lpstr>
      <vt:lpstr>Final Design Analysis</vt:lpstr>
      <vt:lpstr>Final Design Analysis</vt:lpstr>
      <vt:lpstr>Final Design Analysis</vt:lpstr>
      <vt:lpstr>Slide 27</vt:lpstr>
      <vt:lpstr>Slide 28</vt:lpstr>
      <vt:lpstr>Slide 29</vt:lpstr>
      <vt:lpstr>Q u e s t I o n 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Formula SAE - Outboard Suspension -</dc:title>
  <dc:creator>Rick</dc:creator>
  <cp:lastModifiedBy>Chip</cp:lastModifiedBy>
  <cp:revision>232</cp:revision>
  <dcterms:created xsi:type="dcterms:W3CDTF">2012-01-16T02:31:13Z</dcterms:created>
  <dcterms:modified xsi:type="dcterms:W3CDTF">2012-06-12T00:16:51Z</dcterms:modified>
</cp:coreProperties>
</file>