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0"/>
  </p:notesMasterIdLst>
  <p:sldIdLst>
    <p:sldId id="262" r:id="rId3"/>
    <p:sldId id="263" r:id="rId4"/>
    <p:sldId id="264" r:id="rId5"/>
    <p:sldId id="308" r:id="rId6"/>
    <p:sldId id="342" r:id="rId7"/>
    <p:sldId id="343" r:id="rId8"/>
    <p:sldId id="344" r:id="rId9"/>
    <p:sldId id="345" r:id="rId10"/>
    <p:sldId id="346" r:id="rId11"/>
    <p:sldId id="347" r:id="rId12"/>
    <p:sldId id="307" r:id="rId13"/>
    <p:sldId id="330" r:id="rId14"/>
    <p:sldId id="324" r:id="rId15"/>
    <p:sldId id="352" r:id="rId16"/>
    <p:sldId id="351" r:id="rId17"/>
    <p:sldId id="326" r:id="rId18"/>
    <p:sldId id="337" r:id="rId19"/>
    <p:sldId id="350" r:id="rId20"/>
    <p:sldId id="353" r:id="rId21"/>
    <p:sldId id="338" r:id="rId22"/>
    <p:sldId id="354" r:id="rId23"/>
    <p:sldId id="355" r:id="rId24"/>
    <p:sldId id="356" r:id="rId25"/>
    <p:sldId id="339" r:id="rId26"/>
    <p:sldId id="340" r:id="rId27"/>
    <p:sldId id="349" r:id="rId28"/>
    <p:sldId id="33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FF0000"/>
    <a:srgbClr val="0D0D0D"/>
    <a:srgbClr val="000000"/>
    <a:srgbClr val="B7B7FF"/>
    <a:srgbClr val="494949"/>
    <a:srgbClr val="A6A6A6"/>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4" autoAdjust="0"/>
    <p:restoredTop sz="83432" autoAdjust="0"/>
  </p:normalViewPr>
  <p:slideViewPr>
    <p:cSldViewPr>
      <p:cViewPr varScale="1">
        <p:scale>
          <a:sx n="94" d="100"/>
          <a:sy n="94" d="100"/>
        </p:scale>
        <p:origin x="-95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E77EC4-FF45-4BD1-A44B-1CFB993DE705}" type="datetimeFigureOut">
              <a:rPr lang="en-US" smtClean="0"/>
              <a:t>6/6/2012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D6DA14-6B91-47F8-A7AF-79F23248508A}" type="slidenum">
              <a:rPr lang="en-US" smtClean="0"/>
              <a:t>‹#›</a:t>
            </a:fld>
            <a:endParaRPr lang="en-US" dirty="0"/>
          </a:p>
        </p:txBody>
      </p:sp>
    </p:spTree>
    <p:extLst>
      <p:ext uri="{BB962C8B-B14F-4D97-AF65-F5344CB8AC3E}">
        <p14:creationId xmlns:p14="http://schemas.microsoft.com/office/powerpoint/2010/main" val="561561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6DA14-6B91-47F8-A7AF-79F23248508A}" type="slidenum">
              <a:rPr lang="en-US" smtClean="0"/>
              <a:t>1</a:t>
            </a:fld>
            <a:endParaRPr lang="en-US" dirty="0"/>
          </a:p>
        </p:txBody>
      </p:sp>
    </p:spTree>
    <p:extLst>
      <p:ext uri="{BB962C8B-B14F-4D97-AF65-F5344CB8AC3E}">
        <p14:creationId xmlns:p14="http://schemas.microsoft.com/office/powerpoint/2010/main" val="328748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6DA14-6B91-47F8-A7AF-79F23248508A}" type="slidenum">
              <a:rPr lang="en-US" smtClean="0"/>
              <a:t>7</a:t>
            </a:fld>
            <a:endParaRPr lang="en-US" dirty="0"/>
          </a:p>
        </p:txBody>
      </p:sp>
    </p:spTree>
    <p:extLst>
      <p:ext uri="{BB962C8B-B14F-4D97-AF65-F5344CB8AC3E}">
        <p14:creationId xmlns:p14="http://schemas.microsoft.com/office/powerpoint/2010/main" val="2752719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6DA14-6B91-47F8-A7AF-79F23248508A}" type="slidenum">
              <a:rPr lang="en-US" smtClean="0"/>
              <a:t>9</a:t>
            </a:fld>
            <a:endParaRPr lang="en-US" dirty="0"/>
          </a:p>
        </p:txBody>
      </p:sp>
    </p:spTree>
    <p:extLst>
      <p:ext uri="{BB962C8B-B14F-4D97-AF65-F5344CB8AC3E}">
        <p14:creationId xmlns:p14="http://schemas.microsoft.com/office/powerpoint/2010/main" val="418399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screw 20’ Long, 1.5” OD  and a 1” lead</a:t>
            </a:r>
          </a:p>
          <a:p>
            <a:endParaRPr lang="en-US" baseline="0" dirty="0" smtClean="0"/>
          </a:p>
          <a:p>
            <a:r>
              <a:rPr lang="en-US" baseline="0" dirty="0" smtClean="0"/>
              <a:t>Required torque to turn it is 123lb-in</a:t>
            </a:r>
          </a:p>
          <a:p>
            <a:endParaRPr lang="en-US" baseline="0" dirty="0" smtClean="0"/>
          </a:p>
          <a:p>
            <a:r>
              <a:rPr lang="en-US" baseline="0" dirty="0" smtClean="0"/>
              <a:t>120 rpm = 10 </a:t>
            </a:r>
            <a:r>
              <a:rPr lang="en-US" baseline="0" dirty="0" err="1" smtClean="0"/>
              <a:t>ft</a:t>
            </a:r>
            <a:r>
              <a:rPr lang="en-US" baseline="0" dirty="0" smtClean="0"/>
              <a:t>/min</a:t>
            </a:r>
          </a:p>
          <a:p>
            <a:endParaRPr lang="en-US" baseline="0" dirty="0" smtClean="0"/>
          </a:p>
          <a:p>
            <a:r>
              <a:rPr lang="en-US" baseline="0" dirty="0" smtClean="0"/>
              <a:t>2 </a:t>
            </a:r>
            <a:r>
              <a:rPr lang="en-US" baseline="0" dirty="0" err="1" smtClean="0"/>
              <a:t>hp</a:t>
            </a:r>
            <a:r>
              <a:rPr lang="en-US" baseline="0" smtClean="0"/>
              <a:t> motor, 13</a:t>
            </a:r>
            <a:r>
              <a:rPr lang="en-US" baseline="0" dirty="0" smtClean="0"/>
              <a:t>” connecting shafts with single pillow blocks </a:t>
            </a:r>
            <a:endParaRPr lang="en-US" dirty="0"/>
          </a:p>
        </p:txBody>
      </p:sp>
      <p:sp>
        <p:nvSpPr>
          <p:cNvPr id="4" name="Slide Number Placeholder 3"/>
          <p:cNvSpPr>
            <a:spLocks noGrp="1"/>
          </p:cNvSpPr>
          <p:nvPr>
            <p:ph type="sldNum" sz="quarter" idx="10"/>
          </p:nvPr>
        </p:nvSpPr>
        <p:spPr/>
        <p:txBody>
          <a:bodyPr/>
          <a:lstStyle/>
          <a:p>
            <a:fld id="{6FD6DA14-6B91-47F8-A7AF-79F23248508A}" type="slidenum">
              <a:rPr lang="en-US" smtClean="0"/>
              <a:t>17</a:t>
            </a:fld>
            <a:endParaRPr lang="en-US" dirty="0"/>
          </a:p>
        </p:txBody>
      </p:sp>
    </p:spTree>
    <p:extLst>
      <p:ext uri="{BB962C8B-B14F-4D97-AF65-F5344CB8AC3E}">
        <p14:creationId xmlns:p14="http://schemas.microsoft.com/office/powerpoint/2010/main" val="134385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idea driving the design was to isolate the horizontal linear actuator from the wand forces allowing the linear actuator uninhibited motion while the wand is in operation. Four sets of roller assemblies accomplish this with sixteen points of contact.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Allowing for roller assembly adjustment was crucial to achieving the proper contact pressure on the wand. Each roller assembly has two adjustable set screws to accomplish this.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adjustment screws on the roller assemblies also allow for different wand sizes and profiles.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change the wand’s attack angle, the upper and lower brackets are loosened to rotate the roller housing to the desired angle. Also, the orientations of the roller assemblies ensure the wand will not slide out of position when the housing is rotated to different orientations.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D6DA14-6B91-47F8-A7AF-79F23248508A}" type="slidenum">
              <a:rPr lang="en-US" smtClean="0"/>
              <a:t>20</a:t>
            </a:fld>
            <a:endParaRPr lang="en-US" dirty="0"/>
          </a:p>
        </p:txBody>
      </p:sp>
    </p:spTree>
    <p:extLst>
      <p:ext uri="{BB962C8B-B14F-4D97-AF65-F5344CB8AC3E}">
        <p14:creationId xmlns:p14="http://schemas.microsoft.com/office/powerpoint/2010/main" val="383129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6DA14-6B91-47F8-A7AF-79F23248508A}" type="slidenum">
              <a:rPr lang="en-US" smtClean="0"/>
              <a:t>26</a:t>
            </a:fld>
            <a:endParaRPr lang="en-US" dirty="0"/>
          </a:p>
        </p:txBody>
      </p:sp>
    </p:spTree>
    <p:extLst>
      <p:ext uri="{BB962C8B-B14F-4D97-AF65-F5344CB8AC3E}">
        <p14:creationId xmlns:p14="http://schemas.microsoft.com/office/powerpoint/2010/main" val="357731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6DA14-6B91-47F8-A7AF-79F23248508A}" type="slidenum">
              <a:rPr lang="en-US" smtClean="0"/>
              <a:t>27</a:t>
            </a:fld>
            <a:endParaRPr lang="en-US" dirty="0"/>
          </a:p>
        </p:txBody>
      </p:sp>
    </p:spTree>
    <p:extLst>
      <p:ext uri="{BB962C8B-B14F-4D97-AF65-F5344CB8AC3E}">
        <p14:creationId xmlns:p14="http://schemas.microsoft.com/office/powerpoint/2010/main" val="297691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A2865-96B9-41D7-8897-2A02DBEC3C66}" type="datetimeFigureOut">
              <a:rPr lang="en-US" smtClean="0"/>
              <a:t>6/6/2012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F07A60-F620-4A80-A400-59849147EBD8}" type="slidenum">
              <a:rPr lang="en-US" smtClean="0"/>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s_Diagonal_smoke_1920x1200.jpg"/>
          <p:cNvPicPr>
            <a:picLocks noChangeAspect="1"/>
          </p:cNvPicPr>
          <p:nvPr/>
        </p:nvPicPr>
        <p:blipFill>
          <a:blip r:embed="rId13"/>
          <a:srcRect t="5370" b="333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A2865-96B9-41D7-8897-2A02DBEC3C66}" type="datetimeFigureOut">
              <a:rPr lang="en-US" smtClean="0"/>
              <a:t>6/6/2012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07A60-F620-4A80-A400-59849147EBD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bg1"/>
          </a:solidFill>
          <a:latin typeface="Smoke-Rasterized"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3"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p:nvSpPr>
        <p:spPr>
          <a:xfrm>
            <a:off x="957530" y="457200"/>
            <a:ext cx="7653069" cy="830997"/>
          </a:xfrm>
          <a:prstGeom prst="rect">
            <a:avLst/>
          </a:prstGeom>
        </p:spPr>
        <p:txBody>
          <a:bodyPr wrap="square">
            <a:spAutoFit/>
          </a:bodyPr>
          <a:lstStyle/>
          <a:p>
            <a:pPr algn="ctr"/>
            <a:r>
              <a:rPr lang="en-US" sz="4800" dirty="0">
                <a:solidFill>
                  <a:schemeClr val="bg1"/>
                </a:solidFill>
                <a:effectLst>
                  <a:reflection stA="20000" endPos="40000" dir="5400000" sy="-100000" algn="bl" rotWithShape="0"/>
                </a:effectLst>
                <a:latin typeface="Times New Roman" pitchFamily="18" charset="0"/>
                <a:cs typeface="Times New Roman" pitchFamily="18" charset="0"/>
              </a:rPr>
              <a:t>Daimler Wind </a:t>
            </a:r>
            <a:r>
              <a:rPr lang="en-US" sz="4800" dirty="0" smtClean="0">
                <a:solidFill>
                  <a:schemeClr val="bg1"/>
                </a:solidFill>
                <a:effectLst>
                  <a:reflection stA="20000" endPos="40000" dir="5400000" sy="-100000" algn="bl" rotWithShape="0"/>
                </a:effectLst>
                <a:latin typeface="Times New Roman" pitchFamily="18" charset="0"/>
                <a:cs typeface="Times New Roman" pitchFamily="18" charset="0"/>
              </a:rPr>
              <a:t>Tunnel Project</a:t>
            </a:r>
            <a:endParaRPr lang="en-US" sz="48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753" y="1600200"/>
            <a:ext cx="6091238" cy="405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11696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24932"/>
          <a:stretch/>
        </p:blipFill>
        <p:spPr>
          <a:xfrm>
            <a:off x="1182914" y="21771"/>
            <a:ext cx="6635663" cy="6629609"/>
          </a:xfrm>
          <a:prstGeom prst="rect">
            <a:avLst/>
          </a:prstGeom>
        </p:spPr>
      </p:pic>
    </p:spTree>
    <p:extLst>
      <p:ext uri="{BB962C8B-B14F-4D97-AF65-F5344CB8AC3E}">
        <p14:creationId xmlns:p14="http://schemas.microsoft.com/office/powerpoint/2010/main" val="283322284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15962"/>
          </a:xfrm>
        </p:spPr>
        <p:txBody>
          <a:bodyPr>
            <a:normAutofit/>
          </a:bodyPr>
          <a:lstStyle/>
          <a:p>
            <a:r>
              <a:rPr lang="en-US" sz="3600" dirty="0" smtClean="0">
                <a:effectLst>
                  <a:reflection stA="20000" endPos="40000" dir="5400000" sy="-100000" algn="bl" rotWithShape="0"/>
                </a:effectLst>
                <a:latin typeface="Times New Roman" pitchFamily="18" charset="0"/>
                <a:cs typeface="Times New Roman" pitchFamily="18" charset="0"/>
              </a:rPr>
              <a:t>Project Review</a:t>
            </a:r>
            <a:endParaRPr lang="en-US" sz="3600" dirty="0">
              <a:effectLst>
                <a:reflection stA="20000" endPos="40000" dir="5400000" sy="-100000" algn="bl" rotWithShape="0"/>
              </a:effectLst>
              <a:latin typeface="Times New Roman" pitchFamily="18" charset="0"/>
              <a:cs typeface="Times New Roman" pitchFamily="18" charset="0"/>
            </a:endParaRPr>
          </a:p>
        </p:txBody>
      </p:sp>
      <p:sp>
        <p:nvSpPr>
          <p:cNvPr id="3" name="Content Placeholder 2"/>
          <p:cNvSpPr>
            <a:spLocks noGrp="1"/>
          </p:cNvSpPr>
          <p:nvPr>
            <p:ph idx="1"/>
          </p:nvPr>
        </p:nvSpPr>
        <p:spPr>
          <a:xfrm>
            <a:off x="533400" y="1600200"/>
            <a:ext cx="8229600" cy="4419762"/>
          </a:xfrm>
          <a:noFill/>
          <a:ln>
            <a:noFill/>
          </a:ln>
        </p:spPr>
        <p:style>
          <a:lnRef idx="2">
            <a:schemeClr val="dk1">
              <a:shade val="50000"/>
            </a:schemeClr>
          </a:lnRef>
          <a:fillRef idx="1">
            <a:schemeClr val="dk1"/>
          </a:fillRef>
          <a:effectRef idx="0">
            <a:schemeClr val="dk1"/>
          </a:effectRef>
          <a:fontRef idx="minor">
            <a:schemeClr val="lt1"/>
          </a:fontRef>
        </p:style>
        <p:txBody>
          <a:bodyPr>
            <a:normAutofit fontScale="25000" lnSpcReduction="20000"/>
          </a:bodyPr>
          <a:lstStyle/>
          <a:p>
            <a:pPr marL="0" indent="0">
              <a:buNone/>
            </a:pPr>
            <a:r>
              <a:rPr lang="en-US" sz="11200" dirty="0" smtClean="0">
                <a:latin typeface="Times New Roman" pitchFamily="18" charset="0"/>
                <a:cs typeface="Times New Roman" pitchFamily="18" charset="0"/>
              </a:rPr>
              <a:t>Mission Statement: Improve smoke testing methods</a:t>
            </a:r>
          </a:p>
          <a:p>
            <a:endParaRPr lang="en-US" sz="11200" dirty="0" smtClean="0">
              <a:latin typeface="Times New Roman" pitchFamily="18" charset="0"/>
              <a:cs typeface="Times New Roman" pitchFamily="18" charset="0"/>
            </a:endParaRPr>
          </a:p>
          <a:p>
            <a:pPr lvl="1">
              <a:buFont typeface="Arial" pitchFamily="34" charset="0"/>
              <a:buChar char="•"/>
            </a:pPr>
            <a:r>
              <a:rPr lang="en-US" sz="8000" dirty="0" smtClean="0">
                <a:latin typeface="Times New Roman" pitchFamily="18" charset="0"/>
                <a:cs typeface="Times New Roman" pitchFamily="18" charset="0"/>
              </a:rPr>
              <a:t>Increase the testable area within the wind tunnel</a:t>
            </a:r>
          </a:p>
          <a:p>
            <a:pPr lvl="1">
              <a:buFont typeface="Arial" pitchFamily="34" charset="0"/>
              <a:buChar char="•"/>
            </a:pPr>
            <a:endParaRPr lang="en-US" sz="8000" dirty="0" smtClean="0">
              <a:latin typeface="Times New Roman" pitchFamily="18" charset="0"/>
              <a:cs typeface="Times New Roman" pitchFamily="18" charset="0"/>
            </a:endParaRPr>
          </a:p>
          <a:p>
            <a:pPr lvl="1">
              <a:buFont typeface="Arial" pitchFamily="34" charset="0"/>
              <a:buChar char="•"/>
            </a:pPr>
            <a:r>
              <a:rPr lang="en-US" sz="8000" dirty="0" smtClean="0">
                <a:latin typeface="Times New Roman" pitchFamily="18" charset="0"/>
                <a:cs typeface="Times New Roman" pitchFamily="18" charset="0"/>
              </a:rPr>
              <a:t>Increase stability of the system</a:t>
            </a:r>
          </a:p>
          <a:p>
            <a:pPr lvl="1">
              <a:buFont typeface="Arial" pitchFamily="34" charset="0"/>
              <a:buChar char="•"/>
            </a:pPr>
            <a:endParaRPr lang="en-US" sz="8000" dirty="0" smtClean="0">
              <a:latin typeface="Times New Roman" pitchFamily="18" charset="0"/>
              <a:cs typeface="Times New Roman" pitchFamily="18" charset="0"/>
            </a:endParaRPr>
          </a:p>
          <a:p>
            <a:pPr lvl="1">
              <a:buFont typeface="Arial" pitchFamily="34" charset="0"/>
              <a:buChar char="•"/>
            </a:pPr>
            <a:r>
              <a:rPr lang="en-US" sz="8000" dirty="0" smtClean="0">
                <a:latin typeface="Times New Roman" pitchFamily="18" charset="0"/>
                <a:cs typeface="Times New Roman" pitchFamily="18" charset="0"/>
              </a:rPr>
              <a:t>Deliver smoke to location of interest accurately</a:t>
            </a:r>
          </a:p>
          <a:p>
            <a:pPr lvl="1">
              <a:buFont typeface="Arial" pitchFamily="34" charset="0"/>
              <a:buChar char="•"/>
            </a:pPr>
            <a:endParaRPr lang="en-US" sz="8000" dirty="0" smtClean="0">
              <a:latin typeface="Times New Roman" pitchFamily="18" charset="0"/>
              <a:cs typeface="Times New Roman" pitchFamily="18" charset="0"/>
            </a:endParaRPr>
          </a:p>
          <a:p>
            <a:pPr lvl="1">
              <a:buFont typeface="Arial" pitchFamily="34" charset="0"/>
              <a:buChar char="•"/>
            </a:pPr>
            <a:r>
              <a:rPr lang="en-US" sz="8000" dirty="0" smtClean="0">
                <a:latin typeface="Times New Roman" pitchFamily="18" charset="0"/>
                <a:cs typeface="Times New Roman" pitchFamily="18" charset="0"/>
              </a:rPr>
              <a:t>Provide </a:t>
            </a:r>
            <a:r>
              <a:rPr lang="en-US" sz="8000" dirty="0">
                <a:latin typeface="Times New Roman" pitchFamily="18" charset="0"/>
                <a:cs typeface="Times New Roman" pitchFamily="18" charset="0"/>
              </a:rPr>
              <a:t>these requirements while maintaining </a:t>
            </a:r>
            <a:r>
              <a:rPr lang="en-US" sz="8000" dirty="0" smtClean="0">
                <a:latin typeface="Times New Roman" pitchFamily="18" charset="0"/>
                <a:cs typeface="Times New Roman" pitchFamily="18" charset="0"/>
              </a:rPr>
              <a:t>negligible aerodynamic </a:t>
            </a:r>
            <a:r>
              <a:rPr lang="en-US" sz="8000" dirty="0">
                <a:latin typeface="Times New Roman" pitchFamily="18" charset="0"/>
                <a:cs typeface="Times New Roman" pitchFamily="18" charset="0"/>
              </a:rPr>
              <a:t>impact to test region</a:t>
            </a:r>
          </a:p>
          <a:p>
            <a:pPr lvl="1">
              <a:buFont typeface="Arial" pitchFamily="34" charset="0"/>
              <a:buChar char="•"/>
            </a:pPr>
            <a:endParaRPr lang="en-US" sz="8000" dirty="0" smtClean="0">
              <a:latin typeface="Times New Roman" pitchFamily="18" charset="0"/>
              <a:cs typeface="Times New Roman" pitchFamily="18" charset="0"/>
            </a:endParaRPr>
          </a:p>
          <a:p>
            <a:pPr lvl="1">
              <a:buFont typeface="Arial" pitchFamily="34" charset="0"/>
              <a:buChar char="•"/>
            </a:pPr>
            <a:r>
              <a:rPr lang="en-US" sz="8000" dirty="0" smtClean="0">
                <a:latin typeface="Times New Roman" pitchFamily="18" charset="0"/>
                <a:cs typeface="Times New Roman" pitchFamily="18" charset="0"/>
              </a:rPr>
              <a:t>Design and delivery of final product by </a:t>
            </a:r>
            <a:r>
              <a:rPr lang="en-US" sz="8000" dirty="0" smtClean="0">
                <a:latin typeface="Times New Roman" pitchFamily="18" charset="0"/>
                <a:cs typeface="Times New Roman" pitchFamily="18" charset="0"/>
              </a:rPr>
              <a:t>June,6th</a:t>
            </a:r>
            <a:endParaRPr lang="en-US" sz="8000" dirty="0" smtClean="0">
              <a:latin typeface="Times New Roman" pitchFamily="18" charset="0"/>
              <a:cs typeface="Times New Roman" pitchFamily="18" charset="0"/>
            </a:endParaRPr>
          </a:p>
          <a:p>
            <a:pPr lvl="1">
              <a:buFont typeface="Arial" pitchFamily="34" charset="0"/>
              <a:buChar char="•"/>
            </a:pPr>
            <a:endParaRPr lang="en-US" sz="2400" dirty="0" smtClean="0">
              <a:latin typeface="Times New Roman" pitchFamily="18" charset="0"/>
              <a:cs typeface="Times New Roman" pitchFamily="18" charset="0"/>
            </a:endParaRPr>
          </a:p>
          <a:p>
            <a:pPr lvl="1">
              <a:buFont typeface="Arial" pitchFamily="34" charset="0"/>
              <a:buChar char="•"/>
            </a:pPr>
            <a:endParaRPr lang="en-US" dirty="0" smtClean="0">
              <a:latin typeface="Times New Roman" pitchFamily="18" charset="0"/>
              <a:cs typeface="Times New Roman" pitchFamily="18" charset="0"/>
            </a:endParaRPr>
          </a:p>
          <a:p>
            <a:pPr marL="0" indent="0">
              <a:buNone/>
            </a:pPr>
            <a:r>
              <a:rPr lang="en-US" dirty="0"/>
              <a:t>	</a:t>
            </a:r>
            <a:endParaRPr lang="en-US" dirty="0" smtClean="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6578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2" name="Content Placeholder 2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94643" y="-523043"/>
            <a:ext cx="5354714" cy="8534400"/>
          </a:xfrm>
          <a:prstGeom prst="rect">
            <a:avLst/>
          </a:prstGeom>
        </p:spPr>
      </p:pic>
      <p:sp>
        <p:nvSpPr>
          <p:cNvPr id="2" name="Title 1"/>
          <p:cNvSpPr>
            <a:spLocks noGrp="1"/>
          </p:cNvSpPr>
          <p:nvPr>
            <p:ph type="title"/>
          </p:nvPr>
        </p:nvSpPr>
        <p:spPr>
          <a:xfrm>
            <a:off x="457200" y="274638"/>
            <a:ext cx="8229600" cy="792162"/>
          </a:xfrm>
        </p:spPr>
        <p:txBody>
          <a:bodyPr>
            <a:normAutofit/>
          </a:bodyPr>
          <a:lstStyle/>
          <a:p>
            <a:r>
              <a:rPr lang="en-US" sz="3600" dirty="0" smtClean="0">
                <a:effectLst>
                  <a:reflection stA="20000" endPos="40000" dir="5400000" sy="-100000" algn="bl" rotWithShape="0"/>
                </a:effectLst>
                <a:latin typeface="Times New Roman" pitchFamily="18" charset="0"/>
                <a:cs typeface="Times New Roman" pitchFamily="18" charset="0"/>
              </a:rPr>
              <a:t>Concept Design</a:t>
            </a:r>
            <a:endParaRPr lang="en-US" sz="3600" dirty="0">
              <a:effectLst>
                <a:reflection stA="20000" endPos="40000" dir="5400000" sy="-100000" algn="bl" rotWithShape="0"/>
              </a:effectLst>
              <a:latin typeface="Times New Roman" pitchFamily="18" charset="0"/>
              <a:cs typeface="Times New Roman"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ontent Placeholder 2"/>
          <p:cNvSpPr txBox="1">
            <a:spLocks/>
          </p:cNvSpPr>
          <p:nvPr/>
        </p:nvSpPr>
        <p:spPr>
          <a:xfrm>
            <a:off x="2879004" y="4800600"/>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Horizontal Rail</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sp>
        <p:nvSpPr>
          <p:cNvPr id="33" name="Content Placeholder 2"/>
          <p:cNvSpPr txBox="1">
            <a:spLocks/>
          </p:cNvSpPr>
          <p:nvPr/>
        </p:nvSpPr>
        <p:spPr>
          <a:xfrm>
            <a:off x="945298" y="4474446"/>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Smoke Wand</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sp>
        <p:nvSpPr>
          <p:cNvPr id="34" name="Content Placeholder 2"/>
          <p:cNvSpPr txBox="1">
            <a:spLocks/>
          </p:cNvSpPr>
          <p:nvPr/>
        </p:nvSpPr>
        <p:spPr>
          <a:xfrm>
            <a:off x="7446766" y="2438400"/>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Vertical Rails</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sp>
        <p:nvSpPr>
          <p:cNvPr id="35" name="Content Placeholder 2"/>
          <p:cNvSpPr txBox="1">
            <a:spLocks/>
          </p:cNvSpPr>
          <p:nvPr/>
        </p:nvSpPr>
        <p:spPr>
          <a:xfrm>
            <a:off x="3058417" y="5104034"/>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Horizontal Carriage</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sp>
        <p:nvSpPr>
          <p:cNvPr id="37" name="Content Placeholder 2"/>
          <p:cNvSpPr txBox="1">
            <a:spLocks/>
          </p:cNvSpPr>
          <p:nvPr/>
        </p:nvSpPr>
        <p:spPr>
          <a:xfrm>
            <a:off x="2896020" y="1248905"/>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Wind Tunnel Wall</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sp>
        <p:nvSpPr>
          <p:cNvPr id="38" name="Content Placeholder 2"/>
          <p:cNvSpPr txBox="1">
            <a:spLocks/>
          </p:cNvSpPr>
          <p:nvPr/>
        </p:nvSpPr>
        <p:spPr>
          <a:xfrm>
            <a:off x="7463782" y="2740469"/>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Vertical Carriages</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sp>
        <p:nvSpPr>
          <p:cNvPr id="39" name="Content Placeholder 2"/>
          <p:cNvSpPr txBox="1">
            <a:spLocks/>
          </p:cNvSpPr>
          <p:nvPr/>
        </p:nvSpPr>
        <p:spPr>
          <a:xfrm>
            <a:off x="7195838" y="1229898"/>
            <a:ext cx="1426966" cy="30206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Drive Motor</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cxnSp>
        <p:nvCxnSpPr>
          <p:cNvPr id="10" name="Straight Arrow Connector 9"/>
          <p:cNvCxnSpPr>
            <a:stCxn id="39" idx="1"/>
          </p:cNvCxnSpPr>
          <p:nvPr/>
        </p:nvCxnSpPr>
        <p:spPr>
          <a:xfrm flipH="1">
            <a:off x="6553200" y="1380933"/>
            <a:ext cx="642638" cy="457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4" idx="1"/>
          </p:cNvCxnSpPr>
          <p:nvPr/>
        </p:nvCxnSpPr>
        <p:spPr>
          <a:xfrm flipH="1">
            <a:off x="7086600" y="2589435"/>
            <a:ext cx="360166" cy="151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1"/>
          </p:cNvCxnSpPr>
          <p:nvPr/>
        </p:nvCxnSpPr>
        <p:spPr>
          <a:xfrm flipH="1">
            <a:off x="5181600" y="2589435"/>
            <a:ext cx="2265166" cy="151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086600" y="2891503"/>
            <a:ext cx="377182" cy="613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257800" y="2891503"/>
            <a:ext cx="2188966" cy="537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536882" y="3886200"/>
            <a:ext cx="1178118" cy="1368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005411" y="4173128"/>
            <a:ext cx="774775" cy="778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7" idx="2"/>
          </p:cNvCxnSpPr>
          <p:nvPr/>
        </p:nvCxnSpPr>
        <p:spPr>
          <a:xfrm flipH="1">
            <a:off x="3505200" y="1550974"/>
            <a:ext cx="104303"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024211" y="4003011"/>
            <a:ext cx="414189" cy="567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Content Placeholder 2"/>
          <p:cNvSpPr txBox="1">
            <a:spLocks/>
          </p:cNvSpPr>
          <p:nvPr/>
        </p:nvSpPr>
        <p:spPr>
          <a:xfrm>
            <a:off x="4461423" y="1185767"/>
            <a:ext cx="1592754" cy="390332"/>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solidFill>
                  <a:schemeClr val="tx1"/>
                </a:solidFill>
                <a:latin typeface="Times New Roman" pitchFamily="18" charset="0"/>
                <a:cs typeface="Times New Roman" pitchFamily="18" charset="0"/>
              </a:rPr>
              <a:t>Wand Support Rollers</a:t>
            </a:r>
          </a:p>
          <a:p>
            <a:pPr marL="0" indent="0">
              <a:buFont typeface="Arial" pitchFamily="34" charset="0"/>
              <a:buNone/>
            </a:pPr>
            <a:endParaRPr lang="en-US" sz="1200" dirty="0" smtClean="0">
              <a:solidFill>
                <a:schemeClr val="tx1"/>
              </a:solidFill>
              <a:latin typeface="Times New Roman" pitchFamily="18" charset="0"/>
              <a:cs typeface="Times New Roman" pitchFamily="18" charset="0"/>
            </a:endParaRPr>
          </a:p>
        </p:txBody>
      </p:sp>
      <p:cxnSp>
        <p:nvCxnSpPr>
          <p:cNvPr id="69" name="Straight Arrow Connector 68"/>
          <p:cNvCxnSpPr/>
          <p:nvPr/>
        </p:nvCxnSpPr>
        <p:spPr>
          <a:xfrm flipH="1">
            <a:off x="4191000" y="1380932"/>
            <a:ext cx="270423" cy="22593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19543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itle 1"/>
          <p:cNvSpPr>
            <a:spLocks noGrp="1"/>
          </p:cNvSpPr>
          <p:nvPr>
            <p:ph type="ctrTitle"/>
          </p:nvPr>
        </p:nvSpPr>
        <p:spPr>
          <a:xfrm>
            <a:off x="238125" y="304800"/>
            <a:ext cx="8667749" cy="762000"/>
          </a:xfrm>
        </p:spPr>
        <p:txBody>
          <a:bodyPr>
            <a:noAutofit/>
          </a:bodyPr>
          <a:lstStyle/>
          <a:p>
            <a:r>
              <a:rPr lang="en-US" dirty="0">
                <a:effectLst>
                  <a:reflection stA="20000" endPos="40000" dir="5400000" sy="-100000" algn="bl" rotWithShape="0"/>
                </a:effectLst>
                <a:latin typeface="Times New Roman" pitchFamily="18" charset="0"/>
                <a:cs typeface="Times New Roman" pitchFamily="18" charset="0"/>
              </a:rPr>
              <a:t>System Overview</a:t>
            </a:r>
          </a:p>
        </p:txBody>
      </p:sp>
      <p:sp>
        <p:nvSpPr>
          <p:cNvPr id="3" name="TextBox 2"/>
          <p:cNvSpPr txBox="1"/>
          <p:nvPr/>
        </p:nvSpPr>
        <p:spPr>
          <a:xfrm>
            <a:off x="951016" y="1447800"/>
            <a:ext cx="7467600" cy="5078313"/>
          </a:xfrm>
          <a:prstGeom prst="rect">
            <a:avLst/>
          </a:prstGeom>
          <a:noFill/>
        </p:spPr>
        <p:txBody>
          <a:bodyPr wrap="square" rtlCol="0">
            <a:spAutoFit/>
          </a:bodyPr>
          <a:lstStyle/>
          <a:p>
            <a:pPr lvl="1"/>
            <a:r>
              <a:rPr lang="en-US" dirty="0" smtClean="0">
                <a:solidFill>
                  <a:schemeClr val="bg1"/>
                </a:solidFill>
              </a:rPr>
              <a:t>Support Structure : Stable, inexpensive, and Easily Manufactured 	</a:t>
            </a:r>
          </a:p>
          <a:p>
            <a:pPr lvl="1"/>
            <a:r>
              <a:rPr lang="en-US" dirty="0" smtClean="0">
                <a:solidFill>
                  <a:schemeClr val="bg1"/>
                </a:solidFill>
              </a:rPr>
              <a:t>Traverse System:  </a:t>
            </a:r>
          </a:p>
          <a:p>
            <a:pPr marL="1200150" lvl="2" indent="-285750">
              <a:buFont typeface="Arial" pitchFamily="34" charset="0"/>
              <a:buChar char="•"/>
            </a:pPr>
            <a:r>
              <a:rPr lang="en-US" dirty="0" smtClean="0">
                <a:solidFill>
                  <a:schemeClr val="bg1"/>
                </a:solidFill>
              </a:rPr>
              <a:t>18’ x 16’ of testable area</a:t>
            </a:r>
          </a:p>
          <a:p>
            <a:pPr marL="1200150" lvl="2" indent="-285750">
              <a:buFont typeface="Arial" pitchFamily="34" charset="0"/>
              <a:buChar char="•"/>
            </a:pPr>
            <a:r>
              <a:rPr lang="en-US" dirty="0" smtClean="0">
                <a:solidFill>
                  <a:schemeClr val="bg1"/>
                </a:solidFill>
              </a:rPr>
              <a:t>10ft/min vertical rise, 20ft/min horizontal motion</a:t>
            </a:r>
          </a:p>
          <a:p>
            <a:pPr marL="1200150" lvl="2" indent="-285750">
              <a:buFont typeface="Arial" pitchFamily="34" charset="0"/>
              <a:buChar char="•"/>
            </a:pPr>
            <a:r>
              <a:rPr lang="en-US" dirty="0" smtClean="0">
                <a:solidFill>
                  <a:schemeClr val="bg1"/>
                </a:solidFill>
              </a:rPr>
              <a:t>Easily removed from wind tunnel when not in use</a:t>
            </a:r>
          </a:p>
          <a:p>
            <a:pPr marL="1200150" lvl="2" indent="-285750">
              <a:buFont typeface="Arial" pitchFamily="34" charset="0"/>
              <a:buChar char="•"/>
            </a:pPr>
            <a:endParaRPr lang="en-US" dirty="0" smtClean="0">
              <a:solidFill>
                <a:schemeClr val="bg1"/>
              </a:solidFill>
            </a:endParaRPr>
          </a:p>
          <a:p>
            <a:pPr lvl="1"/>
            <a:r>
              <a:rPr lang="en-US" dirty="0" smtClean="0">
                <a:solidFill>
                  <a:schemeClr val="bg1"/>
                </a:solidFill>
              </a:rPr>
              <a:t>Smoke Delivery:</a:t>
            </a:r>
          </a:p>
          <a:p>
            <a:pPr marL="1200150" lvl="2" indent="-285750">
              <a:buFont typeface="Arial" pitchFamily="34" charset="0"/>
              <a:buChar char="•"/>
            </a:pPr>
            <a:r>
              <a:rPr lang="en-US" dirty="0" smtClean="0">
                <a:solidFill>
                  <a:schemeClr val="bg1"/>
                </a:solidFill>
              </a:rPr>
              <a:t> Simple to maintain </a:t>
            </a:r>
          </a:p>
          <a:p>
            <a:pPr marL="1200150" lvl="2" indent="-285750">
              <a:buFont typeface="Arial" pitchFamily="34" charset="0"/>
              <a:buChar char="•"/>
            </a:pPr>
            <a:r>
              <a:rPr lang="en-US" dirty="0" smtClean="0">
                <a:solidFill>
                  <a:schemeClr val="bg1"/>
                </a:solidFill>
              </a:rPr>
              <a:t>Easy to use</a:t>
            </a:r>
          </a:p>
          <a:p>
            <a:pPr marL="1200150" lvl="2" indent="-285750">
              <a:buFont typeface="Arial" pitchFamily="34" charset="0"/>
              <a:buChar char="•"/>
            </a:pPr>
            <a:r>
              <a:rPr lang="en-US" dirty="0">
                <a:solidFill>
                  <a:schemeClr val="bg1"/>
                </a:solidFill>
              </a:rPr>
              <a:t>+/- 0.5” in expected accuracy with high </a:t>
            </a:r>
            <a:r>
              <a:rPr lang="en-US" dirty="0" smtClean="0">
                <a:solidFill>
                  <a:schemeClr val="bg1"/>
                </a:solidFill>
              </a:rPr>
              <a:t>repeatability</a:t>
            </a:r>
          </a:p>
          <a:p>
            <a:pPr marL="1200150" lvl="2" indent="-285750">
              <a:buFont typeface="Arial" pitchFamily="34" charset="0"/>
              <a:buChar char="•"/>
            </a:pPr>
            <a:endParaRPr lang="en-US" dirty="0">
              <a:solidFill>
                <a:schemeClr val="bg1"/>
              </a:solidFill>
            </a:endParaRPr>
          </a:p>
          <a:p>
            <a:pPr lvl="1"/>
            <a:r>
              <a:rPr lang="en-US" dirty="0" smtClean="0">
                <a:solidFill>
                  <a:schemeClr val="bg1"/>
                </a:solidFill>
              </a:rPr>
              <a:t>Sealing System:  Permanent System to prevent pressure related disturbances in test section</a:t>
            </a:r>
          </a:p>
          <a:p>
            <a:pPr marL="742950" lvl="1" indent="-285750">
              <a:buFont typeface="Arial" pitchFamily="34" charset="0"/>
              <a:buChar char="•"/>
            </a:pPr>
            <a:endParaRPr lang="en-US" dirty="0">
              <a:solidFill>
                <a:schemeClr val="bg1"/>
              </a:solidFill>
            </a:endParaRPr>
          </a:p>
          <a:p>
            <a:pPr lvl="1"/>
            <a:r>
              <a:rPr lang="en-US" dirty="0" smtClean="0">
                <a:solidFill>
                  <a:schemeClr val="bg1"/>
                </a:solidFill>
              </a:rPr>
              <a:t>Roller Box:  Provides adjustability and stability to the smoke boom during testing.</a:t>
            </a:r>
          </a:p>
          <a:p>
            <a:pPr marL="742950" lvl="1" indent="-285750">
              <a:buFont typeface="Arial" pitchFamily="34" charset="0"/>
              <a:buChar char="•"/>
            </a:pPr>
            <a:endParaRPr lang="en-US" dirty="0" smtClean="0">
              <a:solidFill>
                <a:schemeClr val="bg1"/>
              </a:solidFill>
            </a:endParaRPr>
          </a:p>
        </p:txBody>
      </p:sp>
    </p:spTree>
    <p:extLst>
      <p:ext uri="{BB962C8B-B14F-4D97-AF65-F5344CB8AC3E}">
        <p14:creationId xmlns:p14="http://schemas.microsoft.com/office/powerpoint/2010/main" val="7056315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eflection stA="20000" endPos="40000" dir="5400000" sy="-100000" algn="bl" rotWithShape="0"/>
                </a:effectLst>
                <a:latin typeface="Times New Roman" pitchFamily="18" charset="0"/>
                <a:cs typeface="Times New Roman" pitchFamily="18" charset="0"/>
              </a:rPr>
              <a:t>System Overview</a:t>
            </a:r>
            <a:endParaRPr lang="en-US" dirty="0"/>
          </a:p>
        </p:txBody>
      </p:sp>
      <p:pic>
        <p:nvPicPr>
          <p:cNvPr id="4" name="Picture 3"/>
          <p:cNvPicPr/>
          <p:nvPr/>
        </p:nvPicPr>
        <p:blipFill>
          <a:blip r:embed="rId2"/>
          <a:stretch>
            <a:fillRect/>
          </a:stretch>
        </p:blipFill>
        <p:spPr>
          <a:xfrm>
            <a:off x="304800" y="1676400"/>
            <a:ext cx="8534400" cy="3962400"/>
          </a:xfrm>
          <a:prstGeom prst="rect">
            <a:avLst/>
          </a:prstGeom>
        </p:spPr>
      </p:pic>
      <p:sp>
        <p:nvSpPr>
          <p:cNvPr id="7" name="Rounded Rectangle 6"/>
          <p:cNvSpPr/>
          <p:nvPr/>
        </p:nvSpPr>
        <p:spPr>
          <a:xfrm>
            <a:off x="4800600" y="2057400"/>
            <a:ext cx="3352800" cy="26670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781800" y="4724400"/>
            <a:ext cx="609600" cy="6096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7362305" y="4992469"/>
            <a:ext cx="1554785" cy="646331"/>
          </a:xfrm>
          <a:prstGeom prst="rect">
            <a:avLst/>
          </a:prstGeom>
          <a:noFill/>
        </p:spPr>
        <p:txBody>
          <a:bodyPr wrap="none" rtlCol="0">
            <a:spAutoFit/>
          </a:bodyPr>
          <a:lstStyle/>
          <a:p>
            <a:r>
              <a:rPr lang="en-US" dirty="0" smtClean="0"/>
              <a:t>Smoke Control</a:t>
            </a:r>
          </a:p>
          <a:p>
            <a:r>
              <a:rPr lang="en-US" dirty="0" smtClean="0"/>
              <a:t>System</a:t>
            </a:r>
            <a:endParaRPr lang="en-US" dirty="0"/>
          </a:p>
        </p:txBody>
      </p:sp>
    </p:spTree>
    <p:extLst>
      <p:ext uri="{BB962C8B-B14F-4D97-AF65-F5344CB8AC3E}">
        <p14:creationId xmlns:p14="http://schemas.microsoft.com/office/powerpoint/2010/main" val="3867038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eflection stA="20000" endPos="40000" dir="5400000" sy="-100000" algn="bl" rotWithShape="0"/>
                </a:effectLst>
                <a:latin typeface="Times New Roman" pitchFamily="18" charset="0"/>
                <a:cs typeface="Times New Roman" pitchFamily="18" charset="0"/>
              </a:rPr>
              <a:t>System Overview</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6010275" cy="517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87172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06"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57198" y="0"/>
            <a:ext cx="8515349" cy="1231106"/>
          </a:xfrm>
          <a:prstGeom prst="rect">
            <a:avLst/>
          </a:prstGeom>
        </p:spPr>
        <p:txBody>
          <a:bodyPr wrap="square">
            <a:spAutoFit/>
          </a:bodyPr>
          <a:lstStyle/>
          <a:p>
            <a:endParaRPr lang="en-US" sz="2600" u="sng" dirty="0" smtClean="0">
              <a:solidFill>
                <a:schemeClr val="bg1"/>
              </a:solidFill>
            </a:endParaRPr>
          </a:p>
          <a:p>
            <a:pPr algn="ctr"/>
            <a:r>
              <a:rPr lang="en-US" sz="4800" dirty="0" smtClean="0">
                <a:solidFill>
                  <a:schemeClr val="bg1"/>
                </a:solidFill>
                <a:latin typeface="Times New Roman" pitchFamily="18" charset="0"/>
                <a:cs typeface="Times New Roman" pitchFamily="18" charset="0"/>
              </a:rPr>
              <a:t>Support Structure</a:t>
            </a:r>
          </a:p>
        </p:txBody>
      </p:sp>
      <p:sp>
        <p:nvSpPr>
          <p:cNvPr id="2" name="TextBox 1"/>
          <p:cNvSpPr txBox="1"/>
          <p:nvPr/>
        </p:nvSpPr>
        <p:spPr>
          <a:xfrm>
            <a:off x="451817" y="1556817"/>
            <a:ext cx="3205783" cy="2585323"/>
          </a:xfrm>
          <a:prstGeom prst="rect">
            <a:avLst/>
          </a:prstGeom>
          <a:noFill/>
        </p:spPr>
        <p:txBody>
          <a:bodyPr wrap="square" rtlCol="0">
            <a:spAutoFit/>
          </a:bodyPr>
          <a:lstStyle/>
          <a:p>
            <a:pPr marL="285750" indent="-285750">
              <a:buFont typeface="Arial" pitchFamily="34" charset="0"/>
              <a:buChar char="•"/>
            </a:pPr>
            <a:r>
              <a:rPr lang="en-US" dirty="0" smtClean="0">
                <a:solidFill>
                  <a:schemeClr val="bg1"/>
                </a:solidFill>
              </a:rPr>
              <a:t>I-beams provide vertical support and trolley guidance			</a:t>
            </a:r>
          </a:p>
          <a:p>
            <a:pPr marL="285750" indent="-285750">
              <a:buFont typeface="Arial" pitchFamily="34" charset="0"/>
              <a:buChar char="•"/>
            </a:pPr>
            <a:r>
              <a:rPr lang="en-US" dirty="0" smtClean="0">
                <a:solidFill>
                  <a:schemeClr val="bg1"/>
                </a:solidFill>
              </a:rPr>
              <a:t>5”x5” Box beam for horizontal stability and  mounting interface for drive system</a:t>
            </a:r>
          </a:p>
          <a:p>
            <a:pPr marL="285750" indent="-285750">
              <a:buFont typeface="Arial" pitchFamily="34" charset="0"/>
              <a:buChar char="•"/>
            </a:pPr>
            <a:endParaRPr lang="en-US" dirty="0">
              <a:solidFill>
                <a:schemeClr val="bg1"/>
              </a:solidFill>
            </a:endParaRPr>
          </a:p>
          <a:p>
            <a:pPr marL="285750" indent="-285750">
              <a:buFont typeface="Arial" pitchFamily="34" charset="0"/>
              <a:buChar char="•"/>
            </a:pPr>
            <a:endParaRPr lang="en-US" dirty="0">
              <a:solidFill>
                <a:schemeClr val="bg1"/>
              </a:solidFill>
            </a:endParaRPr>
          </a:p>
        </p:txBody>
      </p:sp>
      <p:pic>
        <p:nvPicPr>
          <p:cNvPr id="9" name="Picture 8"/>
          <p:cNvPicPr/>
          <p:nvPr/>
        </p:nvPicPr>
        <p:blipFill>
          <a:blip r:embed="rId2"/>
          <a:stretch>
            <a:fillRect/>
          </a:stretch>
        </p:blipFill>
        <p:spPr>
          <a:xfrm>
            <a:off x="3962400" y="1231106"/>
            <a:ext cx="4984747" cy="5322094"/>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67274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flipV="1">
            <a:off x="6324600" y="2057400"/>
            <a:ext cx="381000" cy="93057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6705600" y="2987978"/>
            <a:ext cx="1086901" cy="461665"/>
          </a:xfrm>
          <a:prstGeom prst="rect">
            <a:avLst/>
          </a:prstGeom>
          <a:noFill/>
        </p:spPr>
        <p:txBody>
          <a:bodyPr wrap="none" rtlCol="0">
            <a:spAutoFit/>
          </a:bodyPr>
          <a:lstStyle/>
          <a:p>
            <a:r>
              <a:rPr lang="en-US" sz="1200" dirty="0" smtClean="0"/>
              <a:t>Horizontal 5x5</a:t>
            </a:r>
          </a:p>
          <a:p>
            <a:r>
              <a:rPr lang="en-US" sz="1200" dirty="0" smtClean="0"/>
              <a:t>Box Tubing</a:t>
            </a:r>
            <a:endParaRPr lang="en-US" sz="1200" dirty="0"/>
          </a:p>
        </p:txBody>
      </p:sp>
      <p:cxnSp>
        <p:nvCxnSpPr>
          <p:cNvPr id="15" name="Straight Arrow Connector 14"/>
          <p:cNvCxnSpPr/>
          <p:nvPr/>
        </p:nvCxnSpPr>
        <p:spPr>
          <a:xfrm flipH="1">
            <a:off x="6019800" y="4508701"/>
            <a:ext cx="838200" cy="22882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6852745" y="4392281"/>
            <a:ext cx="670376" cy="461665"/>
          </a:xfrm>
          <a:prstGeom prst="rect">
            <a:avLst/>
          </a:prstGeom>
          <a:noFill/>
        </p:spPr>
        <p:txBody>
          <a:bodyPr wrap="none" rtlCol="0">
            <a:spAutoFit/>
          </a:bodyPr>
          <a:lstStyle/>
          <a:p>
            <a:r>
              <a:rPr lang="en-US" sz="1200" dirty="0" smtClean="0"/>
              <a:t>10W26 </a:t>
            </a:r>
          </a:p>
          <a:p>
            <a:r>
              <a:rPr lang="en-US" sz="1200" dirty="0" smtClean="0"/>
              <a:t>I-beam</a:t>
            </a:r>
            <a:endParaRPr lang="en-US" sz="1200" dirty="0"/>
          </a:p>
        </p:txBody>
      </p:sp>
      <p:cxnSp>
        <p:nvCxnSpPr>
          <p:cNvPr id="19" name="Straight Arrow Connector 18"/>
          <p:cNvCxnSpPr/>
          <p:nvPr/>
        </p:nvCxnSpPr>
        <p:spPr>
          <a:xfrm flipH="1">
            <a:off x="6177455" y="5410200"/>
            <a:ext cx="838200" cy="60755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010400" y="5327259"/>
            <a:ext cx="890115" cy="276999"/>
          </a:xfrm>
          <a:prstGeom prst="rect">
            <a:avLst/>
          </a:prstGeom>
          <a:noFill/>
        </p:spPr>
        <p:txBody>
          <a:bodyPr wrap="none" rtlCol="0">
            <a:spAutoFit/>
          </a:bodyPr>
          <a:lstStyle/>
          <a:p>
            <a:r>
              <a:rPr lang="en-US" sz="1200" dirty="0" smtClean="0"/>
              <a:t>Base Plates</a:t>
            </a:r>
            <a:endParaRPr lang="en-US" sz="1200" dirty="0"/>
          </a:p>
        </p:txBody>
      </p:sp>
      <p:cxnSp>
        <p:nvCxnSpPr>
          <p:cNvPr id="22" name="Straight Arrow Connector 21"/>
          <p:cNvCxnSpPr>
            <a:stCxn id="20" idx="3"/>
          </p:cNvCxnSpPr>
          <p:nvPr/>
        </p:nvCxnSpPr>
        <p:spPr>
          <a:xfrm>
            <a:off x="7900515" y="5465759"/>
            <a:ext cx="329085" cy="93504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692413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itle 1"/>
          <p:cNvSpPr>
            <a:spLocks noGrp="1"/>
          </p:cNvSpPr>
          <p:nvPr>
            <p:ph type="title"/>
          </p:nvPr>
        </p:nvSpPr>
        <p:spPr>
          <a:xfrm>
            <a:off x="457200" y="-152400"/>
            <a:ext cx="8229600" cy="1143000"/>
          </a:xfrm>
        </p:spPr>
        <p:txBody>
          <a:bodyPr>
            <a:noAutofit/>
          </a:bodyPr>
          <a:lstStyle/>
          <a:p>
            <a:r>
              <a:rPr lang="en-US" sz="4800" dirty="0" smtClean="0">
                <a:effectLst>
                  <a:reflection stA="20000" endPos="40000" dir="5400000" sy="-100000" algn="bl" rotWithShape="0"/>
                </a:effectLst>
                <a:latin typeface="Times New Roman" pitchFamily="18" charset="0"/>
                <a:cs typeface="Times New Roman" pitchFamily="18" charset="0"/>
              </a:rPr>
              <a:t>Lifting System</a:t>
            </a:r>
            <a:endParaRPr lang="en-US" sz="4800" dirty="0">
              <a:effectLst>
                <a:reflection stA="20000" endPos="40000" dir="5400000" sy="-100000" algn="bl" rotWithShape="0"/>
              </a:effectLst>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562600"/>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1142999"/>
            <a:ext cx="3581400" cy="2554545"/>
          </a:xfrm>
          <a:prstGeom prst="rect">
            <a:avLst/>
          </a:prstGeom>
          <a:noFill/>
        </p:spPr>
        <p:txBody>
          <a:bodyPr wrap="square" rtlCol="0">
            <a:spAutoFit/>
          </a:bodyPr>
          <a:lstStyle/>
          <a:p>
            <a:pPr marL="342900" indent="-342900">
              <a:buFont typeface="Arial" pitchFamily="34" charset="0"/>
              <a:buChar char="•"/>
            </a:pPr>
            <a:r>
              <a:rPr lang="en-US" sz="2000" dirty="0" smtClean="0">
                <a:solidFill>
                  <a:schemeClr val="bg1"/>
                </a:solidFill>
              </a:rPr>
              <a:t>Parallel Ball Screw </a:t>
            </a:r>
            <a:r>
              <a:rPr lang="en-US" sz="2000" dirty="0" smtClean="0">
                <a:solidFill>
                  <a:schemeClr val="bg1"/>
                </a:solidFill>
              </a:rPr>
              <a:t>Assembly</a:t>
            </a:r>
          </a:p>
          <a:p>
            <a:pPr marL="342900" indent="-342900">
              <a:buFont typeface="Arial" pitchFamily="34" charset="0"/>
              <a:buChar char="•"/>
            </a:pPr>
            <a:endParaRPr lang="en-US" sz="2000" dirty="0" smtClean="0">
              <a:solidFill>
                <a:schemeClr val="bg1"/>
              </a:solidFill>
            </a:endParaRPr>
          </a:p>
          <a:p>
            <a:pPr marL="342900" indent="-342900">
              <a:buFont typeface="Arial" pitchFamily="34" charset="0"/>
              <a:buChar char="•"/>
            </a:pPr>
            <a:r>
              <a:rPr lang="en-US" sz="2000" dirty="0">
                <a:solidFill>
                  <a:schemeClr val="bg1"/>
                </a:solidFill>
              </a:rPr>
              <a:t>2hp Motor </a:t>
            </a:r>
            <a:endParaRPr lang="en-US" sz="2000" dirty="0" smtClean="0">
              <a:solidFill>
                <a:schemeClr val="bg1"/>
              </a:solidFill>
            </a:endParaRPr>
          </a:p>
          <a:p>
            <a:pPr marL="342900" indent="-342900">
              <a:buFont typeface="Arial" pitchFamily="34" charset="0"/>
              <a:buChar char="•"/>
            </a:pPr>
            <a:endParaRPr lang="en-US" sz="2000" dirty="0">
              <a:solidFill>
                <a:schemeClr val="bg1"/>
              </a:solidFill>
            </a:endParaRPr>
          </a:p>
          <a:p>
            <a:pPr marL="342900" indent="-342900">
              <a:buFont typeface="Arial" pitchFamily="34" charset="0"/>
              <a:buChar char="•"/>
            </a:pPr>
            <a:r>
              <a:rPr lang="en-US" sz="2000" dirty="0" smtClean="0">
                <a:solidFill>
                  <a:schemeClr val="bg1"/>
                </a:solidFill>
              </a:rPr>
              <a:t>Two Inverted Actuators        w/ 12:1 gear </a:t>
            </a:r>
            <a:r>
              <a:rPr lang="en-US" sz="2000" dirty="0" smtClean="0">
                <a:solidFill>
                  <a:schemeClr val="bg1"/>
                </a:solidFill>
              </a:rPr>
              <a:t>ratio</a:t>
            </a:r>
          </a:p>
          <a:p>
            <a:pPr marL="342900" indent="-342900">
              <a:buFont typeface="Arial" pitchFamily="34" charset="0"/>
              <a:buChar char="•"/>
            </a:pPr>
            <a:endParaRPr lang="en-US" sz="2000" dirty="0" smtClean="0">
              <a:solidFill>
                <a:schemeClr val="bg1"/>
              </a:solidFill>
            </a:endParaRPr>
          </a:p>
          <a:p>
            <a:pPr marL="342900" indent="-342900">
              <a:buFont typeface="Arial" pitchFamily="34" charset="0"/>
              <a:buChar char="•"/>
            </a:pPr>
            <a:r>
              <a:rPr lang="en-US" sz="2000" dirty="0" smtClean="0">
                <a:solidFill>
                  <a:schemeClr val="bg1"/>
                </a:solidFill>
              </a:rPr>
              <a:t>Rise time of </a:t>
            </a:r>
            <a:r>
              <a:rPr lang="en-US" sz="2000" dirty="0" smtClean="0">
                <a:solidFill>
                  <a:schemeClr val="bg1"/>
                </a:solidFill>
              </a:rPr>
              <a:t>10ft/min</a:t>
            </a:r>
            <a:endParaRPr lang="en-US" sz="2000" dirty="0" smtClean="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940" y="1295400"/>
            <a:ext cx="4764519"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6248400" y="1676400"/>
            <a:ext cx="685800" cy="685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H="1">
            <a:off x="5029200" y="1524000"/>
            <a:ext cx="914400" cy="1524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a:off x="6858000" y="1905000"/>
            <a:ext cx="609600" cy="9144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6934200" y="1524000"/>
            <a:ext cx="795539" cy="276999"/>
          </a:xfrm>
          <a:prstGeom prst="rect">
            <a:avLst/>
          </a:prstGeom>
          <a:noFill/>
        </p:spPr>
        <p:txBody>
          <a:bodyPr wrap="none" rtlCol="0">
            <a:spAutoFit/>
          </a:bodyPr>
          <a:lstStyle/>
          <a:p>
            <a:r>
              <a:rPr lang="en-US" sz="1200" dirty="0" smtClean="0"/>
              <a:t>Miter Box</a:t>
            </a:r>
            <a:endParaRPr lang="en-US" sz="1200" dirty="0"/>
          </a:p>
        </p:txBody>
      </p:sp>
      <p:sp>
        <p:nvSpPr>
          <p:cNvPr id="16" name="TextBox 15"/>
          <p:cNvSpPr txBox="1"/>
          <p:nvPr/>
        </p:nvSpPr>
        <p:spPr>
          <a:xfrm>
            <a:off x="5943600" y="1385500"/>
            <a:ext cx="728405" cy="276999"/>
          </a:xfrm>
          <a:prstGeom prst="rect">
            <a:avLst/>
          </a:prstGeom>
          <a:noFill/>
        </p:spPr>
        <p:txBody>
          <a:bodyPr wrap="none" rtlCol="0">
            <a:spAutoFit/>
          </a:bodyPr>
          <a:lstStyle/>
          <a:p>
            <a:r>
              <a:rPr lang="en-US" sz="1200" dirty="0" smtClean="0"/>
              <a:t>Actuator</a:t>
            </a:r>
            <a:endParaRPr lang="en-US" sz="1200" dirty="0"/>
          </a:p>
        </p:txBody>
      </p:sp>
      <p:sp>
        <p:nvSpPr>
          <p:cNvPr id="17" name="TextBox 16"/>
          <p:cNvSpPr txBox="1"/>
          <p:nvPr/>
        </p:nvSpPr>
        <p:spPr>
          <a:xfrm>
            <a:off x="7484369" y="1766500"/>
            <a:ext cx="934295" cy="276999"/>
          </a:xfrm>
          <a:prstGeom prst="rect">
            <a:avLst/>
          </a:prstGeom>
          <a:noFill/>
        </p:spPr>
        <p:txBody>
          <a:bodyPr wrap="none" rtlCol="0">
            <a:spAutoFit/>
          </a:bodyPr>
          <a:lstStyle/>
          <a:p>
            <a:r>
              <a:rPr lang="en-US" sz="1200" dirty="0" smtClean="0"/>
              <a:t>Pillow Block</a:t>
            </a:r>
            <a:endParaRPr lang="en-US" sz="1200" dirty="0"/>
          </a:p>
        </p:txBody>
      </p:sp>
      <p:sp>
        <p:nvSpPr>
          <p:cNvPr id="18" name="TextBox 17"/>
          <p:cNvSpPr txBox="1"/>
          <p:nvPr/>
        </p:nvSpPr>
        <p:spPr>
          <a:xfrm>
            <a:off x="7623125" y="2127883"/>
            <a:ext cx="868379" cy="276999"/>
          </a:xfrm>
          <a:prstGeom prst="rect">
            <a:avLst/>
          </a:prstGeom>
          <a:noFill/>
        </p:spPr>
        <p:txBody>
          <a:bodyPr wrap="none" rtlCol="0">
            <a:spAutoFit/>
          </a:bodyPr>
          <a:lstStyle/>
          <a:p>
            <a:r>
              <a:rPr lang="en-US" sz="1200" dirty="0" smtClean="0"/>
              <a:t>Drive Shaft</a:t>
            </a:r>
            <a:endParaRPr lang="en-US" sz="1200" dirty="0"/>
          </a:p>
        </p:txBody>
      </p:sp>
      <p:sp>
        <p:nvSpPr>
          <p:cNvPr id="19" name="TextBox 18"/>
          <p:cNvSpPr txBox="1"/>
          <p:nvPr/>
        </p:nvSpPr>
        <p:spPr>
          <a:xfrm>
            <a:off x="5439150" y="4038600"/>
            <a:ext cx="821443" cy="276999"/>
          </a:xfrm>
          <a:prstGeom prst="rect">
            <a:avLst/>
          </a:prstGeom>
          <a:noFill/>
        </p:spPr>
        <p:txBody>
          <a:bodyPr wrap="none" rtlCol="0">
            <a:spAutoFit/>
          </a:bodyPr>
          <a:lstStyle/>
          <a:p>
            <a:r>
              <a:rPr lang="en-US" sz="1200" dirty="0" smtClean="0"/>
              <a:t>Ball Screw</a:t>
            </a:r>
            <a:endParaRPr lang="en-US" sz="1200" dirty="0"/>
          </a:p>
        </p:txBody>
      </p:sp>
      <p:cxnSp>
        <p:nvCxnSpPr>
          <p:cNvPr id="14" name="Straight Arrow Connector 13"/>
          <p:cNvCxnSpPr>
            <a:stCxn id="18" idx="1"/>
          </p:cNvCxnSpPr>
          <p:nvPr/>
        </p:nvCxnSpPr>
        <p:spPr>
          <a:xfrm flipH="1">
            <a:off x="7086600" y="2266383"/>
            <a:ext cx="536525" cy="781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stCxn id="19" idx="1"/>
          </p:cNvCxnSpPr>
          <p:nvPr/>
        </p:nvCxnSpPr>
        <p:spPr>
          <a:xfrm>
            <a:off x="5439150" y="41771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876800" y="3886200"/>
            <a:ext cx="562350" cy="29089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05563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552"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4799" y="381000"/>
            <a:ext cx="8667749" cy="762000"/>
          </a:xfrm>
        </p:spPr>
        <p:txBody>
          <a:bodyPr>
            <a:noAutofit/>
          </a:bodyPr>
          <a:lstStyle/>
          <a:p>
            <a:r>
              <a:rPr lang="en-US" sz="4800" dirty="0" smtClean="0">
                <a:effectLst>
                  <a:reflection stA="20000" endPos="40000" dir="5400000" sy="-100000" algn="bl" rotWithShape="0"/>
                </a:effectLst>
                <a:latin typeface="Times New Roman" pitchFamily="18" charset="0"/>
                <a:cs typeface="Times New Roman" pitchFamily="18" charset="0"/>
              </a:rPr>
              <a:t>Horizontal Location System</a:t>
            </a:r>
            <a:endParaRPr lang="en-US" sz="4800" dirty="0">
              <a:effectLst>
                <a:reflection stA="20000" endPos="40000" dir="5400000" sy="-100000" algn="bl" rotWithShape="0"/>
              </a:effectLst>
              <a:latin typeface="Times New Roman" pitchFamily="18" charset="0"/>
              <a:cs typeface="Times New Roman" pitchFamily="18" charset="0"/>
            </a:endParaRPr>
          </a:p>
        </p:txBody>
      </p:sp>
      <p:sp>
        <p:nvSpPr>
          <p:cNvPr id="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0"/>
          <p:cNvSpPr>
            <a:spLocks noChangeArrowheads="1"/>
          </p:cNvSpPr>
          <p:nvPr/>
        </p:nvSpPr>
        <p:spPr bwMode="auto">
          <a:xfrm>
            <a:off x="0" y="3324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TextBox 16"/>
          <p:cNvSpPr txBox="1"/>
          <p:nvPr/>
        </p:nvSpPr>
        <p:spPr>
          <a:xfrm>
            <a:off x="133853" y="1451536"/>
            <a:ext cx="4378031" cy="1323439"/>
          </a:xfrm>
          <a:prstGeom prst="rect">
            <a:avLst/>
          </a:prstGeom>
          <a:noFill/>
        </p:spPr>
        <p:txBody>
          <a:bodyPr wrap="square" rtlCol="0">
            <a:spAutoFit/>
          </a:bodyPr>
          <a:lstStyle/>
          <a:p>
            <a:pPr marL="342900" indent="-342900">
              <a:buFont typeface="Arial" pitchFamily="34" charset="0"/>
              <a:buChar char="•"/>
            </a:pPr>
            <a:r>
              <a:rPr lang="en-US" sz="2000" dirty="0" smtClean="0">
                <a:solidFill>
                  <a:schemeClr val="bg1"/>
                </a:solidFill>
              </a:rPr>
              <a:t>Attaches to </a:t>
            </a:r>
            <a:r>
              <a:rPr lang="en-US" sz="2000" dirty="0">
                <a:solidFill>
                  <a:schemeClr val="bg1"/>
                </a:solidFill>
              </a:rPr>
              <a:t>the vertical drive </a:t>
            </a:r>
            <a:r>
              <a:rPr lang="en-US" sz="2000" dirty="0" smtClean="0">
                <a:solidFill>
                  <a:schemeClr val="bg1"/>
                </a:solidFill>
              </a:rPr>
              <a:t>system</a:t>
            </a:r>
          </a:p>
          <a:p>
            <a:r>
              <a:rPr lang="en-US" sz="2000" dirty="0" smtClean="0">
                <a:solidFill>
                  <a:schemeClr val="bg1"/>
                </a:solidFill>
              </a:rPr>
              <a:t> </a:t>
            </a:r>
            <a:endParaRPr lang="en-US" sz="2000" dirty="0">
              <a:solidFill>
                <a:schemeClr val="bg1"/>
              </a:solidFill>
            </a:endParaRPr>
          </a:p>
          <a:p>
            <a:pPr marL="342900" indent="-342900">
              <a:buFont typeface="Arial" pitchFamily="34" charset="0"/>
              <a:buChar char="•"/>
            </a:pPr>
            <a:r>
              <a:rPr lang="en-US" sz="2000" dirty="0" smtClean="0">
                <a:solidFill>
                  <a:schemeClr val="bg1"/>
                </a:solidFill>
              </a:rPr>
              <a:t>Controls the horizontal movement of smoke wand</a:t>
            </a:r>
          </a:p>
        </p:txBody>
      </p:sp>
      <p:pic>
        <p:nvPicPr>
          <p:cNvPr id="18" name="Picture 17"/>
          <p:cNvPicPr/>
          <p:nvPr/>
        </p:nvPicPr>
        <p:blipFill rotWithShape="1">
          <a:blip r:embed="rId2"/>
          <a:srcRect t="20282" r="8120" b="19611"/>
          <a:stretch/>
        </p:blipFill>
        <p:spPr>
          <a:xfrm>
            <a:off x="610178" y="3324225"/>
            <a:ext cx="7968747" cy="3071019"/>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562600"/>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flipH="1">
            <a:off x="2971800" y="3810000"/>
            <a:ext cx="762000" cy="304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flipH="1">
            <a:off x="4038600" y="4610100"/>
            <a:ext cx="1129345" cy="6477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6324600" y="3962400"/>
            <a:ext cx="685800" cy="6477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3839834" y="3671500"/>
            <a:ext cx="870816" cy="276999"/>
          </a:xfrm>
          <a:prstGeom prst="rect">
            <a:avLst/>
          </a:prstGeom>
          <a:noFill/>
        </p:spPr>
        <p:txBody>
          <a:bodyPr wrap="none" rtlCol="0">
            <a:spAutoFit/>
          </a:bodyPr>
          <a:lstStyle/>
          <a:p>
            <a:r>
              <a:rPr lang="en-US" sz="1200" dirty="0" smtClean="0"/>
              <a:t>Left Trolley</a:t>
            </a:r>
            <a:endParaRPr lang="en-US" sz="1200" dirty="0"/>
          </a:p>
        </p:txBody>
      </p:sp>
      <p:sp>
        <p:nvSpPr>
          <p:cNvPr id="28" name="TextBox 27"/>
          <p:cNvSpPr txBox="1"/>
          <p:nvPr/>
        </p:nvSpPr>
        <p:spPr>
          <a:xfrm>
            <a:off x="5250592" y="4471600"/>
            <a:ext cx="1146789" cy="276999"/>
          </a:xfrm>
          <a:prstGeom prst="rect">
            <a:avLst/>
          </a:prstGeom>
          <a:noFill/>
        </p:spPr>
        <p:txBody>
          <a:bodyPr wrap="none" rtlCol="0">
            <a:spAutoFit/>
          </a:bodyPr>
          <a:lstStyle/>
          <a:p>
            <a:r>
              <a:rPr lang="en-US" sz="1200" dirty="0" smtClean="0"/>
              <a:t>Linear Actuator</a:t>
            </a:r>
            <a:endParaRPr lang="en-US" sz="1200" dirty="0"/>
          </a:p>
        </p:txBody>
      </p:sp>
      <p:sp>
        <p:nvSpPr>
          <p:cNvPr id="29" name="TextBox 28"/>
          <p:cNvSpPr txBox="1"/>
          <p:nvPr/>
        </p:nvSpPr>
        <p:spPr>
          <a:xfrm>
            <a:off x="5453784" y="3685400"/>
            <a:ext cx="954107" cy="276999"/>
          </a:xfrm>
          <a:prstGeom prst="rect">
            <a:avLst/>
          </a:prstGeom>
          <a:noFill/>
        </p:spPr>
        <p:txBody>
          <a:bodyPr wrap="none" rtlCol="0">
            <a:spAutoFit/>
          </a:bodyPr>
          <a:lstStyle/>
          <a:p>
            <a:r>
              <a:rPr lang="en-US" sz="1200" dirty="0" smtClean="0"/>
              <a:t>Right Trolley</a:t>
            </a:r>
            <a:endParaRPr lang="en-US" sz="1200" dirty="0"/>
          </a:p>
        </p:txBody>
      </p:sp>
      <p:sp>
        <p:nvSpPr>
          <p:cNvPr id="31" name="TextBox 30"/>
          <p:cNvSpPr txBox="1"/>
          <p:nvPr/>
        </p:nvSpPr>
        <p:spPr>
          <a:xfrm>
            <a:off x="4025621" y="3976300"/>
            <a:ext cx="1087542" cy="461665"/>
          </a:xfrm>
          <a:prstGeom prst="rect">
            <a:avLst/>
          </a:prstGeom>
          <a:noFill/>
        </p:spPr>
        <p:txBody>
          <a:bodyPr wrap="none" rtlCol="0">
            <a:spAutoFit/>
          </a:bodyPr>
          <a:lstStyle/>
          <a:p>
            <a:r>
              <a:rPr lang="en-US" sz="1200" dirty="0" smtClean="0"/>
              <a:t>Ball Screw Nut</a:t>
            </a:r>
          </a:p>
          <a:p>
            <a:r>
              <a:rPr lang="en-US" sz="1200" dirty="0" smtClean="0"/>
              <a:t>Bracket</a:t>
            </a:r>
            <a:endParaRPr lang="en-US" sz="1200" dirty="0"/>
          </a:p>
        </p:txBody>
      </p:sp>
      <p:cxnSp>
        <p:nvCxnSpPr>
          <p:cNvPr id="33" name="Straight Arrow Connector 32"/>
          <p:cNvCxnSpPr>
            <a:stCxn id="31" idx="1"/>
          </p:cNvCxnSpPr>
          <p:nvPr/>
        </p:nvCxnSpPr>
        <p:spPr>
          <a:xfrm flipH="1">
            <a:off x="3169129" y="4207133"/>
            <a:ext cx="856492" cy="41621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3986009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eflection stA="20000" endPos="40000" dir="5400000" sy="-100000" algn="bl" rotWithShape="0"/>
                </a:effectLst>
                <a:latin typeface="Times New Roman" pitchFamily="18" charset="0"/>
                <a:cs typeface="Times New Roman" pitchFamily="18" charset="0"/>
              </a:rPr>
              <a:t>Horizontal Location System</a:t>
            </a:r>
            <a:endParaRPr lang="en-US" dirty="0"/>
          </a:p>
        </p:txBody>
      </p:sp>
      <p:sp>
        <p:nvSpPr>
          <p:cNvPr id="3" name="Content Placeholder 2"/>
          <p:cNvSpPr>
            <a:spLocks noGrp="1"/>
          </p:cNvSpPr>
          <p:nvPr>
            <p:ph idx="1"/>
          </p:nvPr>
        </p:nvSpPr>
        <p:spPr>
          <a:xfrm>
            <a:off x="457200" y="1600200"/>
            <a:ext cx="3581400" cy="4525963"/>
          </a:xfrm>
        </p:spPr>
        <p:txBody>
          <a:bodyPr>
            <a:normAutofit/>
          </a:bodyPr>
          <a:lstStyle/>
          <a:p>
            <a:pPr marL="0" indent="0">
              <a:spcBef>
                <a:spcPts val="0"/>
              </a:spcBef>
              <a:buNone/>
            </a:pPr>
            <a:r>
              <a:rPr lang="en-US" sz="2000" dirty="0" smtClean="0">
                <a:latin typeface="+mn-lt"/>
              </a:rPr>
              <a:t>Two key </a:t>
            </a:r>
            <a:r>
              <a:rPr lang="en-US" sz="2000" dirty="0" smtClean="0">
                <a:latin typeface="+mn-lt"/>
              </a:rPr>
              <a:t>features</a:t>
            </a:r>
          </a:p>
          <a:p>
            <a:pPr marL="0" indent="0">
              <a:spcBef>
                <a:spcPts val="0"/>
              </a:spcBef>
              <a:buNone/>
            </a:pPr>
            <a:endParaRPr lang="en-US" sz="2000" dirty="0" smtClean="0">
              <a:latin typeface="+mn-lt"/>
            </a:endParaRPr>
          </a:p>
          <a:p>
            <a:pPr>
              <a:spcBef>
                <a:spcPts val="0"/>
              </a:spcBef>
            </a:pPr>
            <a:r>
              <a:rPr lang="en-US" sz="2000" dirty="0" smtClean="0">
                <a:latin typeface="+mn-lt"/>
              </a:rPr>
              <a:t>4</a:t>
            </a:r>
            <a:r>
              <a:rPr lang="en-US" sz="2000" dirty="0" smtClean="0">
                <a:latin typeface="+mn-lt"/>
              </a:rPr>
              <a:t> adjustable and 4 fixed </a:t>
            </a:r>
            <a:r>
              <a:rPr lang="en-US" sz="2000" dirty="0" smtClean="0">
                <a:latin typeface="+mn-lt"/>
              </a:rPr>
              <a:t>wheels between the webs for vertical </a:t>
            </a:r>
            <a:r>
              <a:rPr lang="en-US" sz="2000" dirty="0" smtClean="0">
                <a:latin typeface="+mn-lt"/>
              </a:rPr>
              <a:t>motion</a:t>
            </a:r>
          </a:p>
          <a:p>
            <a:pPr>
              <a:spcBef>
                <a:spcPts val="0"/>
              </a:spcBef>
            </a:pPr>
            <a:endParaRPr lang="en-US" sz="2000" dirty="0" smtClean="0">
              <a:latin typeface="+mn-lt"/>
            </a:endParaRPr>
          </a:p>
          <a:p>
            <a:pPr>
              <a:spcBef>
                <a:spcPts val="0"/>
              </a:spcBef>
            </a:pPr>
            <a:r>
              <a:rPr lang="en-US" sz="2000" dirty="0" smtClean="0">
                <a:latin typeface="+mn-lt"/>
              </a:rPr>
              <a:t>4 flange rollers to control “walking</a:t>
            </a:r>
            <a:r>
              <a:rPr lang="en-US" sz="2000" dirty="0" smtClean="0">
                <a:latin typeface="+mn-lt"/>
              </a:rPr>
              <a:t>”</a:t>
            </a:r>
          </a:p>
          <a:p>
            <a:pPr>
              <a:spcBef>
                <a:spcPts val="0"/>
              </a:spcBef>
            </a:pPr>
            <a:endParaRPr lang="en-US" sz="2000" dirty="0">
              <a:latin typeface="+mn-lt"/>
            </a:endParaRPr>
          </a:p>
          <a:p>
            <a:pPr>
              <a:spcBef>
                <a:spcPts val="0"/>
              </a:spcBef>
            </a:pPr>
            <a:r>
              <a:rPr lang="en-US" sz="2000" dirty="0" smtClean="0">
                <a:latin typeface="+mn-lt"/>
              </a:rPr>
              <a:t>12 points of contact</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420" y="1336040"/>
            <a:ext cx="4307840" cy="516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6019800" y="2057400"/>
            <a:ext cx="1905000" cy="12192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flipH="1" flipV="1">
            <a:off x="5715000" y="2667000"/>
            <a:ext cx="2209800" cy="6096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7147678" y="3342640"/>
            <a:ext cx="1219436" cy="461665"/>
          </a:xfrm>
          <a:prstGeom prst="rect">
            <a:avLst/>
          </a:prstGeom>
          <a:noFill/>
        </p:spPr>
        <p:txBody>
          <a:bodyPr wrap="none" rtlCol="0">
            <a:spAutoFit/>
          </a:bodyPr>
          <a:lstStyle/>
          <a:p>
            <a:r>
              <a:rPr lang="en-US" sz="1200" dirty="0" smtClean="0"/>
              <a:t>Web adjustment</a:t>
            </a:r>
          </a:p>
          <a:p>
            <a:r>
              <a:rPr lang="en-US" sz="1200" dirty="0" smtClean="0"/>
              <a:t>wheels</a:t>
            </a:r>
            <a:endParaRPr lang="en-US" sz="1200" dirty="0"/>
          </a:p>
        </p:txBody>
      </p:sp>
      <p:sp>
        <p:nvSpPr>
          <p:cNvPr id="16" name="TextBox 15"/>
          <p:cNvSpPr txBox="1"/>
          <p:nvPr/>
        </p:nvSpPr>
        <p:spPr>
          <a:xfrm>
            <a:off x="7248282" y="4662100"/>
            <a:ext cx="1018227" cy="276999"/>
          </a:xfrm>
          <a:prstGeom prst="rect">
            <a:avLst/>
          </a:prstGeom>
          <a:noFill/>
        </p:spPr>
        <p:txBody>
          <a:bodyPr wrap="none" rtlCol="0">
            <a:spAutoFit/>
          </a:bodyPr>
          <a:lstStyle/>
          <a:p>
            <a:r>
              <a:rPr lang="en-US" sz="1200" dirty="0" smtClean="0"/>
              <a:t>Flange rollers</a:t>
            </a:r>
            <a:endParaRPr lang="en-US" sz="1200" dirty="0"/>
          </a:p>
        </p:txBody>
      </p:sp>
      <p:cxnSp>
        <p:nvCxnSpPr>
          <p:cNvPr id="13" name="Straight Arrow Connector 12"/>
          <p:cNvCxnSpPr>
            <a:stCxn id="16" idx="1"/>
          </p:cNvCxnSpPr>
          <p:nvPr/>
        </p:nvCxnSpPr>
        <p:spPr>
          <a:xfrm flipH="1">
            <a:off x="6248400" y="4800600"/>
            <a:ext cx="999882" cy="13849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a:stCxn id="16" idx="1"/>
          </p:cNvCxnSpPr>
          <p:nvPr/>
        </p:nvCxnSpPr>
        <p:spPr>
          <a:xfrm flipH="1" flipV="1">
            <a:off x="6172200" y="2971800"/>
            <a:ext cx="1076082" cy="1828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4064898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7"/>
          <p:cNvPicPr>
            <a:picLocks noChangeAspect="1" noChangeArrowheads="1"/>
          </p:cNvPicPr>
          <p:nvPr/>
        </p:nvPicPr>
        <p:blipFill>
          <a:blip r:embed="rId2">
            <a:duotone>
              <a:prstClr val="black"/>
              <a:srgbClr val="B7B7FF">
                <a:tint val="45000"/>
                <a:satMod val="400000"/>
              </a:srgbClr>
            </a:duotone>
            <a:extLst>
              <a:ext uri="{28A0092B-C50C-407E-A947-70E740481C1C}">
                <a14:useLocalDpi xmlns:a14="http://schemas.microsoft.com/office/drawing/2010/main" val="0"/>
              </a:ext>
            </a:extLst>
          </a:blip>
          <a:srcRect/>
          <a:stretch>
            <a:fillRect/>
          </a:stretch>
        </p:blipFill>
        <p:spPr bwMode="auto">
          <a:xfrm>
            <a:off x="3886200" y="1581656"/>
            <a:ext cx="4191000" cy="32280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838200"/>
          </a:xfrm>
        </p:spPr>
        <p:txBody>
          <a:bodyPr>
            <a:normAutofit/>
          </a:bodyPr>
          <a:lstStyle/>
          <a:p>
            <a:r>
              <a:rPr lang="en-US" sz="3600" dirty="0" smtClean="0">
                <a:effectLst>
                  <a:reflection stA="20000" endPos="40000" dir="5400000" sy="-100000" algn="bl" rotWithShape="0"/>
                </a:effectLst>
                <a:latin typeface="Times New Roman" pitchFamily="18" charset="0"/>
                <a:cs typeface="Times New Roman" pitchFamily="18" charset="0"/>
              </a:rPr>
              <a:t>Project Review</a:t>
            </a:r>
            <a:endParaRPr lang="en-US" sz="3600" dirty="0">
              <a:effectLst>
                <a:reflection stA="20000" endPos="40000" dir="5400000" sy="-100000" algn="bl" rotWithShape="0"/>
              </a:effectLst>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295398"/>
            <a:ext cx="2971800" cy="5786199"/>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Capstone Team</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Andre Nylund</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Chris Grewell</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Craig Lechtenberg</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Fadel Al Jutail</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Matt Melius</a:t>
            </a:r>
          </a:p>
          <a:p>
            <a:pPr marL="342900" indent="-342900">
              <a:buFont typeface="Wingdings" pitchFamily="2" charset="2"/>
              <a:buChar char="§"/>
            </a:pPr>
            <a:r>
              <a:rPr lang="en-US" sz="2000" dirty="0">
                <a:solidFill>
                  <a:schemeClr val="bg1"/>
                </a:solidFill>
                <a:latin typeface="Times New Roman" pitchFamily="18" charset="0"/>
                <a:cs typeface="Times New Roman" pitchFamily="18" charset="0"/>
              </a:rPr>
              <a:t>Mufeed Yacoub</a:t>
            </a:r>
          </a:p>
          <a:p>
            <a:endParaRPr lang="en-US" sz="2800" dirty="0" smtClean="0"/>
          </a:p>
          <a:p>
            <a:r>
              <a:rPr lang="en-US" sz="2800" dirty="0" smtClean="0">
                <a:solidFill>
                  <a:schemeClr val="bg1"/>
                </a:solidFill>
                <a:latin typeface="Times New Roman" pitchFamily="18" charset="0"/>
                <a:cs typeface="Times New Roman" pitchFamily="18" charset="0"/>
              </a:rPr>
              <a:t>Team Advisor</a:t>
            </a:r>
            <a:endParaRPr lang="en-US" sz="2800" dirty="0">
              <a:solidFill>
                <a:schemeClr val="bg1"/>
              </a:solidFill>
              <a:latin typeface="Times New Roman" pitchFamily="18" charset="0"/>
              <a:cs typeface="Times New Roman" pitchFamily="18" charset="0"/>
            </a:endParaRPr>
          </a:p>
          <a:p>
            <a:pPr marL="342900" indent="-342900">
              <a:buFont typeface="Wingdings" pitchFamily="2" charset="2"/>
              <a:buChar char="§"/>
            </a:pPr>
            <a:r>
              <a:rPr lang="en-US" sz="2000" dirty="0" smtClean="0">
                <a:solidFill>
                  <a:schemeClr val="bg1"/>
                </a:solidFill>
                <a:latin typeface="Times New Roman" pitchFamily="18" charset="0"/>
                <a:cs typeface="Times New Roman" pitchFamily="18" charset="0"/>
              </a:rPr>
              <a:t>Dr. Raul Bayoán Cal</a:t>
            </a:r>
          </a:p>
          <a:p>
            <a:pPr marL="285750" indent="-285750">
              <a:buFontTx/>
              <a:buChar char="-"/>
            </a:pPr>
            <a:endParaRPr lang="en-US" sz="2000" dirty="0">
              <a:solidFill>
                <a:schemeClr val="bg1"/>
              </a:solidFill>
              <a:latin typeface="Times New Roman" pitchFamily="18" charset="0"/>
              <a:cs typeface="Times New Roman" pitchFamily="18" charset="0"/>
            </a:endParaRPr>
          </a:p>
          <a:p>
            <a:r>
              <a:rPr lang="en-US" sz="2800" dirty="0" smtClean="0">
                <a:solidFill>
                  <a:schemeClr val="bg1"/>
                </a:solidFill>
                <a:latin typeface="Times New Roman" pitchFamily="18" charset="0"/>
                <a:cs typeface="Times New Roman" pitchFamily="18" charset="0"/>
              </a:rPr>
              <a:t>Customer</a:t>
            </a:r>
            <a:endParaRPr lang="en-US" sz="2800" dirty="0">
              <a:solidFill>
                <a:schemeClr val="bg1"/>
              </a:solidFill>
              <a:latin typeface="Times New Roman" pitchFamily="18" charset="0"/>
              <a:cs typeface="Times New Roman" pitchFamily="18" charset="0"/>
            </a:endParaRPr>
          </a:p>
          <a:p>
            <a:pPr marL="342900" indent="-342900">
              <a:buFont typeface="Wingdings" pitchFamily="2" charset="2"/>
              <a:buChar char="§"/>
            </a:pPr>
            <a:r>
              <a:rPr lang="en-US" sz="2000" dirty="0" smtClean="0">
                <a:solidFill>
                  <a:schemeClr val="bg1"/>
                </a:solidFill>
                <a:latin typeface="Times New Roman" pitchFamily="18" charset="0"/>
                <a:cs typeface="Times New Roman" pitchFamily="18" charset="0"/>
              </a:rPr>
              <a:t>Daimler Trucks North America</a:t>
            </a:r>
            <a:endParaRPr lang="en-US" sz="2000" dirty="0">
              <a:solidFill>
                <a:schemeClr val="bg1"/>
              </a:solidFill>
              <a:latin typeface="Times New Roman" pitchFamily="18" charset="0"/>
              <a:cs typeface="Times New Roman" pitchFamily="18" charset="0"/>
            </a:endParaRPr>
          </a:p>
          <a:p>
            <a:endParaRPr lang="en-US" sz="2000" dirty="0" smtClean="0">
              <a:solidFill>
                <a:schemeClr val="bg1"/>
              </a:solidFill>
              <a:latin typeface="Times New Roman" pitchFamily="18" charset="0"/>
              <a:cs typeface="Times New Roman" pitchFamily="18" charset="0"/>
            </a:endParaRPr>
          </a:p>
          <a:p>
            <a:pPr marL="285750" indent="-285750">
              <a:buFontTx/>
              <a:buChar char="-"/>
            </a:pPr>
            <a:endParaRPr lang="en-US" sz="2000" dirty="0">
              <a:solidFill>
                <a:schemeClr val="bg1"/>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25935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fade">
                                      <p:cBhvr>
                                        <p:cTn id="30" dur="500"/>
                                        <p:tgtEl>
                                          <p:spTgt spid="4">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fade">
                                      <p:cBhvr>
                                        <p:cTn id="35" dur="500"/>
                                        <p:tgtEl>
                                          <p:spTgt spid="4">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4799" y="381000"/>
            <a:ext cx="8667749" cy="762000"/>
          </a:xfrm>
        </p:spPr>
        <p:txBody>
          <a:bodyPr>
            <a:noAutofit/>
          </a:bodyPr>
          <a:lstStyle/>
          <a:p>
            <a:r>
              <a:rPr lang="en-US" sz="4800" dirty="0" smtClean="0">
                <a:effectLst>
                  <a:reflection stA="20000" endPos="40000" dir="5400000" sy="-100000" algn="bl" rotWithShape="0"/>
                </a:effectLst>
                <a:latin typeface="Times New Roman" pitchFamily="18" charset="0"/>
                <a:cs typeface="Times New Roman" pitchFamily="18" charset="0"/>
              </a:rPr>
              <a:t>Roller Box</a:t>
            </a:r>
            <a:endParaRPr lang="en-US" sz="4800" dirty="0">
              <a:effectLst>
                <a:reflection stA="20000" endPos="40000" dir="5400000" sy="-100000" algn="bl" rotWithShape="0"/>
              </a:effectLst>
              <a:latin typeface="Times New Roman" pitchFamily="18" charset="0"/>
              <a:cs typeface="Times New Roman" pitchFamily="18" charset="0"/>
            </a:endParaRPr>
          </a:p>
        </p:txBody>
      </p:sp>
      <p:sp>
        <p:nvSpPr>
          <p:cNvPr id="7" name="TextBox 6"/>
          <p:cNvSpPr txBox="1"/>
          <p:nvPr/>
        </p:nvSpPr>
        <p:spPr>
          <a:xfrm>
            <a:off x="176936" y="1480007"/>
            <a:ext cx="2368144" cy="3170099"/>
          </a:xfrm>
          <a:prstGeom prst="rect">
            <a:avLst/>
          </a:prstGeom>
          <a:noFill/>
        </p:spPr>
        <p:txBody>
          <a:bodyPr wrap="square" rtlCol="0">
            <a:spAutoFit/>
          </a:bodyPr>
          <a:lstStyle/>
          <a:p>
            <a:pPr marL="342900" indent="-342900">
              <a:buFont typeface="Arial" pitchFamily="34" charset="0"/>
              <a:buChar char="•"/>
            </a:pPr>
            <a:r>
              <a:rPr lang="en-US" sz="2000" dirty="0" smtClean="0">
                <a:solidFill>
                  <a:schemeClr val="bg1"/>
                </a:solidFill>
              </a:rPr>
              <a:t>Attaches to the Horizontal Location System</a:t>
            </a:r>
          </a:p>
          <a:p>
            <a:pPr marL="342900" indent="-342900">
              <a:buFont typeface="Arial" pitchFamily="34" charset="0"/>
              <a:buChar char="•"/>
            </a:pPr>
            <a:endParaRPr lang="en-US" sz="2000" dirty="0" smtClean="0">
              <a:solidFill>
                <a:schemeClr val="bg1"/>
              </a:solidFill>
            </a:endParaRPr>
          </a:p>
          <a:p>
            <a:pPr marL="342900" indent="-342900">
              <a:buFont typeface="Arial" pitchFamily="34" charset="0"/>
              <a:buChar char="•"/>
            </a:pPr>
            <a:r>
              <a:rPr lang="en-US" sz="2000" dirty="0" smtClean="0">
                <a:solidFill>
                  <a:schemeClr val="bg1"/>
                </a:solidFill>
              </a:rPr>
              <a:t>Controls the smoke wand in and out of the wind tunnel</a:t>
            </a:r>
          </a:p>
          <a:p>
            <a:pPr marL="342900" indent="-342900">
              <a:buFont typeface="Arial" pitchFamily="34" charset="0"/>
              <a:buChar char="•"/>
            </a:pPr>
            <a:endParaRPr lang="en-US" sz="2000" dirty="0" smtClean="0">
              <a:solidFill>
                <a:schemeClr val="bg1"/>
              </a:solidFill>
            </a:endParaRPr>
          </a:p>
          <a:p>
            <a:pPr marL="342900" indent="-342900">
              <a:buFont typeface="Arial" pitchFamily="34" charset="0"/>
              <a:buChar char="•"/>
            </a:pPr>
            <a:endParaRPr lang="en-US" sz="2000" dirty="0" smtClean="0">
              <a:solidFill>
                <a:schemeClr val="bg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779510"/>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rotWithShape="1">
          <a:blip r:embed="rId4"/>
          <a:srcRect l="24359" t="24235" r="17948" b="5630"/>
          <a:stretch/>
        </p:blipFill>
        <p:spPr>
          <a:xfrm>
            <a:off x="2743200" y="1480007"/>
            <a:ext cx="6096000" cy="4463594"/>
          </a:xfrm>
          <a:prstGeom prst="rect">
            <a:avLst/>
          </a:prstGeom>
        </p:spPr>
      </p:pic>
      <p:cxnSp>
        <p:nvCxnSpPr>
          <p:cNvPr id="10" name="Straight Arrow Connector 9"/>
          <p:cNvCxnSpPr>
            <a:stCxn id="11" idx="1"/>
          </p:cNvCxnSpPr>
          <p:nvPr/>
        </p:nvCxnSpPr>
        <p:spPr>
          <a:xfrm>
            <a:off x="5940775" y="2071300"/>
            <a:ext cx="79025" cy="15101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5940775" y="1932800"/>
            <a:ext cx="1088824" cy="276999"/>
          </a:xfrm>
          <a:prstGeom prst="rect">
            <a:avLst/>
          </a:prstGeom>
          <a:noFill/>
        </p:spPr>
        <p:txBody>
          <a:bodyPr wrap="none" rtlCol="0">
            <a:spAutoFit/>
          </a:bodyPr>
          <a:lstStyle/>
          <a:p>
            <a:r>
              <a:rPr lang="en-US" sz="1200" dirty="0" smtClean="0"/>
              <a:t>Roller Housing</a:t>
            </a:r>
            <a:endParaRPr lang="en-US" sz="1200" dirty="0"/>
          </a:p>
        </p:txBody>
      </p:sp>
      <p:cxnSp>
        <p:nvCxnSpPr>
          <p:cNvPr id="21" name="Straight Arrow Connector 20"/>
          <p:cNvCxnSpPr/>
          <p:nvPr/>
        </p:nvCxnSpPr>
        <p:spPr>
          <a:xfrm>
            <a:off x="5638800" y="2348298"/>
            <a:ext cx="148323" cy="92830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4606159" y="2071299"/>
            <a:ext cx="1180964" cy="276999"/>
          </a:xfrm>
          <a:prstGeom prst="rect">
            <a:avLst/>
          </a:prstGeom>
          <a:noFill/>
        </p:spPr>
        <p:txBody>
          <a:bodyPr wrap="none" rtlCol="0">
            <a:spAutoFit/>
          </a:bodyPr>
          <a:lstStyle/>
          <a:p>
            <a:r>
              <a:rPr lang="en-US" sz="1200" dirty="0" smtClean="0"/>
              <a:t>Housing Clamps</a:t>
            </a:r>
            <a:endParaRPr lang="en-US" sz="1200" dirty="0"/>
          </a:p>
        </p:txBody>
      </p:sp>
      <p:cxnSp>
        <p:nvCxnSpPr>
          <p:cNvPr id="25" name="Straight Arrow Connector 24"/>
          <p:cNvCxnSpPr>
            <a:stCxn id="26" idx="3"/>
          </p:cNvCxnSpPr>
          <p:nvPr/>
        </p:nvCxnSpPr>
        <p:spPr>
          <a:xfrm flipV="1">
            <a:off x="6661193" y="4114800"/>
            <a:ext cx="0" cy="10961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5378406" y="5072440"/>
            <a:ext cx="1282787" cy="276999"/>
          </a:xfrm>
          <a:prstGeom prst="rect">
            <a:avLst/>
          </a:prstGeom>
          <a:noFill/>
        </p:spPr>
        <p:txBody>
          <a:bodyPr wrap="none" rtlCol="0">
            <a:spAutoFit/>
          </a:bodyPr>
          <a:lstStyle/>
          <a:p>
            <a:r>
              <a:rPr lang="en-US" sz="1200" dirty="0" smtClean="0"/>
              <a:t>Roller Assemblies</a:t>
            </a:r>
            <a:endParaRPr lang="en-US" sz="1200" dirty="0"/>
          </a:p>
        </p:txBody>
      </p:sp>
    </p:spTree>
    <p:extLst>
      <p:ext uri="{BB962C8B-B14F-4D97-AF65-F5344CB8AC3E}">
        <p14:creationId xmlns:p14="http://schemas.microsoft.com/office/powerpoint/2010/main" val="22595936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eflection stA="20000" endPos="40000" dir="5400000" sy="-100000" algn="bl" rotWithShape="0"/>
                </a:effectLst>
                <a:latin typeface="Times New Roman" pitchFamily="18" charset="0"/>
                <a:cs typeface="Times New Roman" pitchFamily="18" charset="0"/>
              </a:rPr>
              <a:t>Roller Box</a:t>
            </a:r>
            <a:endParaRPr lang="en-US" dirty="0"/>
          </a:p>
        </p:txBody>
      </p:sp>
      <p:sp>
        <p:nvSpPr>
          <p:cNvPr id="3" name="Content Placeholder 2"/>
          <p:cNvSpPr>
            <a:spLocks noGrp="1"/>
          </p:cNvSpPr>
          <p:nvPr>
            <p:ph idx="1"/>
          </p:nvPr>
        </p:nvSpPr>
        <p:spPr>
          <a:xfrm>
            <a:off x="457200" y="1600200"/>
            <a:ext cx="2971800" cy="4525963"/>
          </a:xfrm>
        </p:spPr>
        <p:txBody>
          <a:bodyPr>
            <a:normAutofit/>
          </a:bodyPr>
          <a:lstStyle/>
          <a:p>
            <a:pPr marL="0" indent="0">
              <a:spcBef>
                <a:spcPts val="0"/>
              </a:spcBef>
              <a:buNone/>
            </a:pPr>
            <a:r>
              <a:rPr lang="en-US" sz="2000" dirty="0" smtClean="0">
                <a:latin typeface="+mn-lt"/>
              </a:rPr>
              <a:t>3 key features</a:t>
            </a:r>
          </a:p>
          <a:p>
            <a:pPr marL="0" indent="0">
              <a:spcBef>
                <a:spcPts val="0"/>
              </a:spcBef>
              <a:buNone/>
            </a:pPr>
            <a:endParaRPr lang="en-US" sz="2000" dirty="0" smtClean="0">
              <a:latin typeface="+mn-lt"/>
            </a:endParaRPr>
          </a:p>
          <a:p>
            <a:pPr>
              <a:spcBef>
                <a:spcPts val="0"/>
              </a:spcBef>
            </a:pPr>
            <a:r>
              <a:rPr lang="en-US" sz="2000" dirty="0" smtClean="0">
                <a:latin typeface="+mn-lt"/>
              </a:rPr>
              <a:t>Isolate reaction forces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240" y="1752600"/>
            <a:ext cx="4946481"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7239000" y="3276600"/>
            <a:ext cx="304800" cy="12192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6667500" y="4581346"/>
            <a:ext cx="1790700" cy="461665"/>
          </a:xfrm>
          <a:prstGeom prst="rect">
            <a:avLst/>
          </a:prstGeom>
          <a:noFill/>
        </p:spPr>
        <p:txBody>
          <a:bodyPr wrap="square" rtlCol="0">
            <a:spAutoFit/>
          </a:bodyPr>
          <a:lstStyle/>
          <a:p>
            <a:r>
              <a:rPr lang="en-US" sz="1200" dirty="0" smtClean="0"/>
              <a:t>3x4.75in Carbon Fiber Tube</a:t>
            </a:r>
            <a:endParaRPr lang="en-US" sz="1200" dirty="0"/>
          </a:p>
        </p:txBody>
      </p:sp>
      <p:cxnSp>
        <p:nvCxnSpPr>
          <p:cNvPr id="19" name="Straight Arrow Connector 18"/>
          <p:cNvCxnSpPr/>
          <p:nvPr/>
        </p:nvCxnSpPr>
        <p:spPr>
          <a:xfrm flipH="1">
            <a:off x="5486400" y="2057400"/>
            <a:ext cx="914400" cy="1066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6172200" y="2057400"/>
            <a:ext cx="228600" cy="1447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6477000" y="1918900"/>
            <a:ext cx="1266757" cy="276999"/>
          </a:xfrm>
          <a:prstGeom prst="rect">
            <a:avLst/>
          </a:prstGeom>
          <a:noFill/>
        </p:spPr>
        <p:txBody>
          <a:bodyPr wrap="none" rtlCol="0">
            <a:spAutoFit/>
          </a:bodyPr>
          <a:lstStyle/>
          <a:p>
            <a:r>
              <a:rPr lang="en-US" sz="1200" dirty="0" smtClean="0"/>
              <a:t>Roller assemblies</a:t>
            </a:r>
            <a:endParaRPr lang="en-US" sz="1200" dirty="0"/>
          </a:p>
        </p:txBody>
      </p:sp>
    </p:spTree>
    <p:extLst>
      <p:ext uri="{BB962C8B-B14F-4D97-AF65-F5344CB8AC3E}">
        <p14:creationId xmlns:p14="http://schemas.microsoft.com/office/powerpoint/2010/main" val="267447369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eflection stA="20000" endPos="40000" dir="5400000" sy="-100000" algn="bl" rotWithShape="0"/>
                </a:effectLst>
                <a:latin typeface="Times New Roman" pitchFamily="18" charset="0"/>
                <a:cs typeface="Times New Roman" pitchFamily="18" charset="0"/>
              </a:rPr>
              <a:t>Roller Box</a:t>
            </a:r>
            <a:endParaRPr lang="en-US" dirty="0"/>
          </a:p>
        </p:txBody>
      </p:sp>
      <p:sp>
        <p:nvSpPr>
          <p:cNvPr id="3" name="Content Placeholder 2"/>
          <p:cNvSpPr>
            <a:spLocks noGrp="1"/>
          </p:cNvSpPr>
          <p:nvPr>
            <p:ph idx="1"/>
          </p:nvPr>
        </p:nvSpPr>
        <p:spPr>
          <a:xfrm>
            <a:off x="457200" y="1600200"/>
            <a:ext cx="2971800" cy="4525963"/>
          </a:xfrm>
        </p:spPr>
        <p:txBody>
          <a:bodyPr>
            <a:normAutofit/>
          </a:bodyPr>
          <a:lstStyle/>
          <a:p>
            <a:pPr marL="0" indent="0">
              <a:spcBef>
                <a:spcPts val="0"/>
              </a:spcBef>
              <a:buNone/>
            </a:pPr>
            <a:r>
              <a:rPr lang="en-US" sz="2000" dirty="0" smtClean="0">
                <a:latin typeface="+mn-lt"/>
              </a:rPr>
              <a:t>3 key features</a:t>
            </a:r>
          </a:p>
          <a:p>
            <a:pPr marL="0" indent="0">
              <a:spcBef>
                <a:spcPts val="0"/>
              </a:spcBef>
              <a:buNone/>
            </a:pPr>
            <a:endParaRPr lang="en-US" sz="2000" dirty="0" smtClean="0">
              <a:latin typeface="+mn-lt"/>
            </a:endParaRPr>
          </a:p>
          <a:p>
            <a:pPr>
              <a:spcBef>
                <a:spcPts val="0"/>
              </a:spcBef>
            </a:pPr>
            <a:r>
              <a:rPr lang="en-US" sz="2000" dirty="0" smtClean="0">
                <a:latin typeface="+mn-lt"/>
              </a:rPr>
              <a:t>Isolate reaction forces</a:t>
            </a:r>
          </a:p>
          <a:p>
            <a:pPr>
              <a:spcBef>
                <a:spcPts val="0"/>
              </a:spcBef>
            </a:pPr>
            <a:endParaRPr lang="en-US" sz="2000" dirty="0" smtClean="0">
              <a:latin typeface="+mn-lt"/>
            </a:endParaRPr>
          </a:p>
          <a:p>
            <a:pPr>
              <a:spcBef>
                <a:spcPts val="0"/>
              </a:spcBef>
            </a:pPr>
            <a:r>
              <a:rPr lang="en-US" sz="2000" dirty="0" smtClean="0">
                <a:latin typeface="+mn-lt"/>
              </a:rPr>
              <a:t>Allow for different wand profiles</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240" y="1298958"/>
            <a:ext cx="4966005" cy="493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flipV="1">
            <a:off x="7772400" y="3276600"/>
            <a:ext cx="228600" cy="17526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7167907" y="5105400"/>
            <a:ext cx="864339" cy="461665"/>
          </a:xfrm>
          <a:prstGeom prst="rect">
            <a:avLst/>
          </a:prstGeom>
          <a:noFill/>
        </p:spPr>
        <p:txBody>
          <a:bodyPr wrap="none" rtlCol="0">
            <a:spAutoFit/>
          </a:bodyPr>
          <a:lstStyle/>
          <a:p>
            <a:r>
              <a:rPr lang="en-US" sz="1200" dirty="0" smtClean="0"/>
              <a:t>3in Carbon</a:t>
            </a:r>
          </a:p>
          <a:p>
            <a:r>
              <a:rPr lang="en-US" sz="1200" dirty="0" smtClean="0"/>
              <a:t>Fiber Tube</a:t>
            </a:r>
            <a:endParaRPr lang="en-US" sz="1200" dirty="0"/>
          </a:p>
        </p:txBody>
      </p:sp>
      <p:cxnSp>
        <p:nvCxnSpPr>
          <p:cNvPr id="15" name="Straight Arrow Connector 14"/>
          <p:cNvCxnSpPr/>
          <p:nvPr/>
        </p:nvCxnSpPr>
        <p:spPr>
          <a:xfrm flipH="1">
            <a:off x="5867400" y="1600200"/>
            <a:ext cx="1300507" cy="8382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7167907" y="1600200"/>
            <a:ext cx="0" cy="216693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7269263" y="1408529"/>
            <a:ext cx="947760" cy="461665"/>
          </a:xfrm>
          <a:prstGeom prst="rect">
            <a:avLst/>
          </a:prstGeom>
          <a:noFill/>
        </p:spPr>
        <p:txBody>
          <a:bodyPr wrap="none" rtlCol="0">
            <a:spAutoFit/>
          </a:bodyPr>
          <a:lstStyle/>
          <a:p>
            <a:r>
              <a:rPr lang="en-US" sz="1200" dirty="0" smtClean="0"/>
              <a:t>Adjustment </a:t>
            </a:r>
          </a:p>
          <a:p>
            <a:r>
              <a:rPr lang="en-US" sz="1200" dirty="0" smtClean="0"/>
              <a:t>Screws</a:t>
            </a:r>
            <a:endParaRPr lang="en-US" sz="1200" dirty="0"/>
          </a:p>
        </p:txBody>
      </p:sp>
    </p:spTree>
    <p:extLst>
      <p:ext uri="{BB962C8B-B14F-4D97-AF65-F5344CB8AC3E}">
        <p14:creationId xmlns:p14="http://schemas.microsoft.com/office/powerpoint/2010/main" val="427232210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eflection stA="20000" endPos="40000" dir="5400000" sy="-100000" algn="bl" rotWithShape="0"/>
                </a:effectLst>
                <a:latin typeface="Times New Roman" pitchFamily="18" charset="0"/>
                <a:cs typeface="Times New Roman" pitchFamily="18" charset="0"/>
              </a:rPr>
              <a:t>Roller Box</a:t>
            </a:r>
            <a:endParaRPr lang="en-US" dirty="0"/>
          </a:p>
        </p:txBody>
      </p:sp>
      <p:sp>
        <p:nvSpPr>
          <p:cNvPr id="3" name="Content Placeholder 2"/>
          <p:cNvSpPr>
            <a:spLocks noGrp="1"/>
          </p:cNvSpPr>
          <p:nvPr>
            <p:ph idx="1"/>
          </p:nvPr>
        </p:nvSpPr>
        <p:spPr>
          <a:xfrm>
            <a:off x="457200" y="1600200"/>
            <a:ext cx="2971800" cy="4525963"/>
          </a:xfrm>
        </p:spPr>
        <p:txBody>
          <a:bodyPr>
            <a:normAutofit/>
          </a:bodyPr>
          <a:lstStyle/>
          <a:p>
            <a:pPr marL="0" indent="0">
              <a:spcBef>
                <a:spcPts val="0"/>
              </a:spcBef>
              <a:buNone/>
            </a:pPr>
            <a:r>
              <a:rPr lang="en-US" sz="2000" dirty="0" smtClean="0">
                <a:latin typeface="+mn-lt"/>
              </a:rPr>
              <a:t>3 key features</a:t>
            </a:r>
          </a:p>
          <a:p>
            <a:pPr marL="0" indent="0">
              <a:spcBef>
                <a:spcPts val="0"/>
              </a:spcBef>
              <a:buNone/>
            </a:pPr>
            <a:endParaRPr lang="en-US" sz="2000" dirty="0" smtClean="0">
              <a:latin typeface="+mn-lt"/>
            </a:endParaRPr>
          </a:p>
          <a:p>
            <a:pPr>
              <a:spcBef>
                <a:spcPts val="0"/>
              </a:spcBef>
            </a:pPr>
            <a:r>
              <a:rPr lang="en-US" sz="2000" dirty="0" smtClean="0">
                <a:latin typeface="+mn-lt"/>
              </a:rPr>
              <a:t>Isolate reaction forces</a:t>
            </a:r>
          </a:p>
          <a:p>
            <a:pPr>
              <a:spcBef>
                <a:spcPts val="0"/>
              </a:spcBef>
            </a:pPr>
            <a:endParaRPr lang="en-US" sz="2000" dirty="0" smtClean="0">
              <a:latin typeface="+mn-lt"/>
            </a:endParaRPr>
          </a:p>
          <a:p>
            <a:pPr>
              <a:spcBef>
                <a:spcPts val="0"/>
              </a:spcBef>
            </a:pPr>
            <a:r>
              <a:rPr lang="en-US" sz="2000" dirty="0" smtClean="0">
                <a:latin typeface="+mn-lt"/>
              </a:rPr>
              <a:t>Allow for different wand profiles</a:t>
            </a:r>
          </a:p>
          <a:p>
            <a:pPr>
              <a:spcBef>
                <a:spcPts val="0"/>
              </a:spcBef>
            </a:pPr>
            <a:endParaRPr lang="en-US" sz="2000" dirty="0" smtClean="0">
              <a:latin typeface="+mn-lt"/>
            </a:endParaRPr>
          </a:p>
          <a:p>
            <a:pPr>
              <a:spcBef>
                <a:spcPts val="0"/>
              </a:spcBef>
            </a:pPr>
            <a:r>
              <a:rPr lang="en-US" sz="2000" dirty="0" smtClean="0">
                <a:latin typeface="+mn-lt"/>
              </a:rPr>
              <a:t>Adjust the angle of attack</a:t>
            </a:r>
            <a:endParaRPr lang="en-US" sz="2000" dirty="0">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32560"/>
            <a:ext cx="5326296"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6248400" y="1752600"/>
            <a:ext cx="762000" cy="6096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flipH="1">
            <a:off x="7010400" y="2362200"/>
            <a:ext cx="152400" cy="8382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flipH="1" flipV="1">
            <a:off x="6400800" y="4800600"/>
            <a:ext cx="609600" cy="5334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7086600" y="1614100"/>
            <a:ext cx="1180964" cy="276999"/>
          </a:xfrm>
          <a:prstGeom prst="rect">
            <a:avLst/>
          </a:prstGeom>
          <a:noFill/>
        </p:spPr>
        <p:txBody>
          <a:bodyPr wrap="none" rtlCol="0">
            <a:spAutoFit/>
          </a:bodyPr>
          <a:lstStyle/>
          <a:p>
            <a:r>
              <a:rPr lang="en-US" sz="1200" dirty="0" smtClean="0"/>
              <a:t>Housing Clamps</a:t>
            </a:r>
            <a:endParaRPr lang="en-US" sz="1200" dirty="0"/>
          </a:p>
        </p:txBody>
      </p:sp>
      <p:sp>
        <p:nvSpPr>
          <p:cNvPr id="20" name="TextBox 19"/>
          <p:cNvSpPr txBox="1"/>
          <p:nvPr/>
        </p:nvSpPr>
        <p:spPr>
          <a:xfrm>
            <a:off x="7086600" y="1905615"/>
            <a:ext cx="1120820" cy="461665"/>
          </a:xfrm>
          <a:prstGeom prst="rect">
            <a:avLst/>
          </a:prstGeom>
          <a:noFill/>
        </p:spPr>
        <p:txBody>
          <a:bodyPr wrap="none" rtlCol="0">
            <a:spAutoFit/>
          </a:bodyPr>
          <a:lstStyle/>
          <a:p>
            <a:r>
              <a:rPr lang="en-US" sz="1200" dirty="0" smtClean="0"/>
              <a:t>Housing Clamp</a:t>
            </a:r>
          </a:p>
          <a:p>
            <a:r>
              <a:rPr lang="en-US" sz="1200" dirty="0" smtClean="0"/>
              <a:t>bolts</a:t>
            </a:r>
            <a:endParaRPr lang="en-US" sz="1200" dirty="0"/>
          </a:p>
        </p:txBody>
      </p:sp>
      <p:sp>
        <p:nvSpPr>
          <p:cNvPr id="21" name="TextBox 20"/>
          <p:cNvSpPr txBox="1"/>
          <p:nvPr/>
        </p:nvSpPr>
        <p:spPr>
          <a:xfrm>
            <a:off x="7020560" y="5320099"/>
            <a:ext cx="691215" cy="276999"/>
          </a:xfrm>
          <a:prstGeom prst="rect">
            <a:avLst/>
          </a:prstGeom>
          <a:noFill/>
        </p:spPr>
        <p:txBody>
          <a:bodyPr wrap="none" rtlCol="0">
            <a:spAutoFit/>
          </a:bodyPr>
          <a:lstStyle/>
          <a:p>
            <a:r>
              <a:rPr lang="en-US" sz="1200" dirty="0" smtClean="0"/>
              <a:t>Housing</a:t>
            </a:r>
            <a:endParaRPr lang="en-US" sz="1200" dirty="0"/>
          </a:p>
        </p:txBody>
      </p:sp>
    </p:spTree>
    <p:extLst>
      <p:ext uri="{BB962C8B-B14F-4D97-AF65-F5344CB8AC3E}">
        <p14:creationId xmlns:p14="http://schemas.microsoft.com/office/powerpoint/2010/main" val="309601397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4799" y="381000"/>
            <a:ext cx="8667749" cy="762000"/>
          </a:xfrm>
        </p:spPr>
        <p:txBody>
          <a:bodyPr>
            <a:noAutofit/>
          </a:bodyPr>
          <a:lstStyle/>
          <a:p>
            <a:r>
              <a:rPr lang="en-US" sz="4800" dirty="0" smtClean="0">
                <a:effectLst>
                  <a:reflection stA="20000" endPos="40000" dir="5400000" sy="-100000" algn="bl" rotWithShape="0"/>
                </a:effectLst>
                <a:latin typeface="Times New Roman" pitchFamily="18" charset="0"/>
                <a:cs typeface="Times New Roman" pitchFamily="18" charset="0"/>
              </a:rPr>
              <a:t>Smoke System</a:t>
            </a:r>
            <a:endParaRPr lang="en-US" sz="4800" dirty="0">
              <a:effectLst>
                <a:reflection stA="20000" endPos="40000" dir="5400000" sy="-100000" algn="bl" rotWithShape="0"/>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502" y="2725519"/>
            <a:ext cx="6479242" cy="204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863391"/>
            <a:ext cx="5638799" cy="186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8648" y="1371600"/>
            <a:ext cx="7262751" cy="1323439"/>
          </a:xfrm>
          <a:prstGeom prst="rect">
            <a:avLst/>
          </a:prstGeom>
          <a:noFill/>
        </p:spPr>
        <p:txBody>
          <a:bodyPr wrap="square" rtlCol="0">
            <a:spAutoFit/>
          </a:bodyPr>
          <a:lstStyle/>
          <a:p>
            <a:pPr marL="342900" indent="-342900">
              <a:buFont typeface="Arial" pitchFamily="34" charset="0"/>
              <a:buChar char="•"/>
            </a:pPr>
            <a:r>
              <a:rPr lang="en-US" sz="2000" dirty="0">
                <a:solidFill>
                  <a:schemeClr val="bg1"/>
                </a:solidFill>
              </a:rPr>
              <a:t>A</a:t>
            </a:r>
            <a:r>
              <a:rPr lang="en-US" sz="2000" dirty="0" smtClean="0">
                <a:solidFill>
                  <a:schemeClr val="bg1"/>
                </a:solidFill>
              </a:rPr>
              <a:t>n </a:t>
            </a:r>
            <a:r>
              <a:rPr lang="en-US" sz="2000" dirty="0" err="1">
                <a:solidFill>
                  <a:schemeClr val="bg1"/>
                </a:solidFill>
              </a:rPr>
              <a:t>Aerolab</a:t>
            </a:r>
            <a:r>
              <a:rPr lang="en-US" sz="2000" dirty="0">
                <a:solidFill>
                  <a:schemeClr val="bg1"/>
                </a:solidFill>
              </a:rPr>
              <a:t> Smoke </a:t>
            </a:r>
            <a:r>
              <a:rPr lang="en-US" sz="2000" dirty="0" smtClean="0">
                <a:solidFill>
                  <a:schemeClr val="bg1"/>
                </a:solidFill>
              </a:rPr>
              <a:t>Generator </a:t>
            </a:r>
            <a:r>
              <a:rPr lang="en-US" sz="2000" dirty="0">
                <a:solidFill>
                  <a:schemeClr val="bg1"/>
                </a:solidFill>
              </a:rPr>
              <a:t>attached </a:t>
            </a:r>
            <a:r>
              <a:rPr lang="en-US" sz="2000" dirty="0" smtClean="0">
                <a:solidFill>
                  <a:schemeClr val="bg1"/>
                </a:solidFill>
              </a:rPr>
              <a:t>to the </a:t>
            </a:r>
            <a:r>
              <a:rPr lang="en-US" sz="2000" dirty="0">
                <a:solidFill>
                  <a:schemeClr val="bg1"/>
                </a:solidFill>
              </a:rPr>
              <a:t>Horizontal Support </a:t>
            </a:r>
            <a:r>
              <a:rPr lang="en-US" sz="2000" dirty="0" smtClean="0">
                <a:solidFill>
                  <a:schemeClr val="bg1"/>
                </a:solidFill>
              </a:rPr>
              <a:t>produces smoke by burning </a:t>
            </a:r>
            <a:r>
              <a:rPr lang="en-US" sz="2000" dirty="0" smtClean="0">
                <a:solidFill>
                  <a:schemeClr val="bg1"/>
                </a:solidFill>
              </a:rPr>
              <a:t>oil</a:t>
            </a:r>
          </a:p>
          <a:p>
            <a:pPr marL="342900" indent="-342900">
              <a:buFont typeface="Arial" pitchFamily="34" charset="0"/>
              <a:buChar char="•"/>
            </a:pPr>
            <a:r>
              <a:rPr lang="en-US" sz="2000" dirty="0" smtClean="0">
                <a:solidFill>
                  <a:schemeClr val="bg1"/>
                </a:solidFill>
              </a:rPr>
              <a:t>The </a:t>
            </a:r>
            <a:r>
              <a:rPr lang="en-US" sz="2000" dirty="0">
                <a:solidFill>
                  <a:schemeClr val="bg1"/>
                </a:solidFill>
              </a:rPr>
              <a:t>smoke wand will be supported at the end of </a:t>
            </a:r>
            <a:r>
              <a:rPr lang="en-US" sz="2000" dirty="0" smtClean="0">
                <a:solidFill>
                  <a:schemeClr val="bg1"/>
                </a:solidFill>
              </a:rPr>
              <a:t>a 19ft carbon </a:t>
            </a:r>
            <a:r>
              <a:rPr lang="en-US" sz="2000" dirty="0">
                <a:solidFill>
                  <a:schemeClr val="bg1"/>
                </a:solidFill>
              </a:rPr>
              <a:t>fiber smoke wand support with a rapid prototype collet</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969" y="5949538"/>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43409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76226" y="228600"/>
            <a:ext cx="8667749" cy="762000"/>
          </a:xfrm>
        </p:spPr>
        <p:txBody>
          <a:bodyPr>
            <a:noAutofit/>
          </a:bodyPr>
          <a:lstStyle/>
          <a:p>
            <a:r>
              <a:rPr lang="en-US" sz="4800" dirty="0" smtClean="0">
                <a:effectLst>
                  <a:reflection stA="20000" endPos="40000" dir="5400000" sy="-100000" algn="bl" rotWithShape="0"/>
                </a:effectLst>
                <a:latin typeface="Times New Roman" pitchFamily="18" charset="0"/>
                <a:cs typeface="Times New Roman" pitchFamily="18" charset="0"/>
              </a:rPr>
              <a:t>Wall Seal</a:t>
            </a:r>
            <a:endParaRPr lang="en-US" sz="4800" dirty="0">
              <a:effectLst>
                <a:reflection stA="20000" endPos="40000" dir="5400000" sy="-100000" algn="bl" rotWithShape="0"/>
              </a:effectLst>
              <a:latin typeface="Times New Roman" pitchFamily="18" charset="0"/>
              <a:cs typeface="Times New Roman" pitchFamily="18" charset="0"/>
            </a:endParaRPr>
          </a:p>
        </p:txBody>
      </p:sp>
      <p:pic>
        <p:nvPicPr>
          <p:cNvPr id="20" name="Picture 19"/>
          <p:cNvPicPr/>
          <p:nvPr/>
        </p:nvPicPr>
        <p:blipFill>
          <a:blip r:embed="rId2"/>
          <a:stretch>
            <a:fillRect/>
          </a:stretch>
        </p:blipFill>
        <p:spPr>
          <a:xfrm>
            <a:off x="475004" y="2384900"/>
            <a:ext cx="8151113" cy="4031141"/>
          </a:xfrm>
          <a:prstGeom prst="rect">
            <a:avLst/>
          </a:prstGeom>
        </p:spPr>
      </p:pic>
      <p:cxnSp>
        <p:nvCxnSpPr>
          <p:cNvPr id="8" name="Straight Arrow Connector 7"/>
          <p:cNvCxnSpPr>
            <a:stCxn id="9" idx="3"/>
          </p:cNvCxnSpPr>
          <p:nvPr/>
        </p:nvCxnSpPr>
        <p:spPr>
          <a:xfrm>
            <a:off x="1587486" y="3856272"/>
            <a:ext cx="1003314" cy="10612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675057" y="3556190"/>
            <a:ext cx="912429" cy="600164"/>
          </a:xfrm>
          <a:prstGeom prst="rect">
            <a:avLst/>
          </a:prstGeom>
          <a:noFill/>
        </p:spPr>
        <p:txBody>
          <a:bodyPr wrap="none" rtlCol="0">
            <a:spAutoFit/>
          </a:bodyPr>
          <a:lstStyle/>
          <a:p>
            <a:r>
              <a:rPr lang="en-US" sz="1100" b="1" dirty="0"/>
              <a:t>Penetration </a:t>
            </a:r>
            <a:endParaRPr lang="en-US" sz="1100" b="1" dirty="0" smtClean="0"/>
          </a:p>
          <a:p>
            <a:r>
              <a:rPr lang="en-US" sz="1100" b="1" dirty="0" smtClean="0"/>
              <a:t>Plate</a:t>
            </a:r>
            <a:endParaRPr lang="en-US" sz="1100" dirty="0"/>
          </a:p>
          <a:p>
            <a:endParaRPr lang="en-US" sz="1100" dirty="0"/>
          </a:p>
        </p:txBody>
      </p:sp>
      <p:cxnSp>
        <p:nvCxnSpPr>
          <p:cNvPr id="11" name="Straight Arrow Connector 10"/>
          <p:cNvCxnSpPr/>
          <p:nvPr/>
        </p:nvCxnSpPr>
        <p:spPr>
          <a:xfrm flipH="1">
            <a:off x="3703855" y="3040406"/>
            <a:ext cx="182345" cy="76959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3703855" y="2774785"/>
            <a:ext cx="846707" cy="261610"/>
          </a:xfrm>
          <a:prstGeom prst="rect">
            <a:avLst/>
          </a:prstGeom>
          <a:noFill/>
        </p:spPr>
        <p:txBody>
          <a:bodyPr wrap="none" rtlCol="0">
            <a:spAutoFit/>
          </a:bodyPr>
          <a:lstStyle/>
          <a:p>
            <a:r>
              <a:rPr lang="en-US" sz="1100" b="1" dirty="0"/>
              <a:t>Lifting Rod </a:t>
            </a:r>
            <a:endParaRPr lang="en-US" sz="1100" dirty="0"/>
          </a:p>
        </p:txBody>
      </p:sp>
      <p:cxnSp>
        <p:nvCxnSpPr>
          <p:cNvPr id="14" name="Straight Arrow Connector 13"/>
          <p:cNvCxnSpPr/>
          <p:nvPr/>
        </p:nvCxnSpPr>
        <p:spPr>
          <a:xfrm>
            <a:off x="5105400" y="3124200"/>
            <a:ext cx="146545" cy="83819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4828592" y="2726473"/>
            <a:ext cx="846707" cy="600164"/>
          </a:xfrm>
          <a:prstGeom prst="rect">
            <a:avLst/>
          </a:prstGeom>
          <a:noFill/>
        </p:spPr>
        <p:txBody>
          <a:bodyPr wrap="none" rtlCol="0">
            <a:spAutoFit/>
          </a:bodyPr>
          <a:lstStyle/>
          <a:p>
            <a:r>
              <a:rPr lang="en-US" sz="1100" b="1" dirty="0" smtClean="0"/>
              <a:t>Lifting Rod </a:t>
            </a:r>
          </a:p>
          <a:p>
            <a:r>
              <a:rPr lang="en-US" sz="1100" b="1" dirty="0" smtClean="0"/>
              <a:t>Bearing</a:t>
            </a:r>
            <a:endParaRPr lang="en-US" sz="1100" dirty="0"/>
          </a:p>
          <a:p>
            <a:endParaRPr lang="en-US" sz="1100" dirty="0"/>
          </a:p>
        </p:txBody>
      </p:sp>
      <p:sp>
        <p:nvSpPr>
          <p:cNvPr id="19" name="TextBox 18"/>
          <p:cNvSpPr txBox="1"/>
          <p:nvPr/>
        </p:nvSpPr>
        <p:spPr>
          <a:xfrm>
            <a:off x="304800" y="1061461"/>
            <a:ext cx="7162800" cy="1323439"/>
          </a:xfrm>
          <a:prstGeom prst="rect">
            <a:avLst/>
          </a:prstGeom>
          <a:noFill/>
        </p:spPr>
        <p:txBody>
          <a:bodyPr wrap="square" rtlCol="0">
            <a:spAutoFit/>
          </a:bodyPr>
          <a:lstStyle/>
          <a:p>
            <a:pPr marL="342900" indent="-342900">
              <a:buFont typeface="Arial" pitchFamily="34" charset="0"/>
              <a:buChar char="•"/>
            </a:pPr>
            <a:r>
              <a:rPr lang="en-US" sz="2000" dirty="0" smtClean="0">
                <a:solidFill>
                  <a:schemeClr val="bg1"/>
                </a:solidFill>
              </a:rPr>
              <a:t>Maintains pressure differential between inside and outside of the wind tunnel</a:t>
            </a:r>
          </a:p>
          <a:p>
            <a:pPr marL="342900" indent="-342900">
              <a:buFont typeface="Arial" pitchFamily="34" charset="0"/>
              <a:buChar char="•"/>
            </a:pPr>
            <a:r>
              <a:rPr lang="en-US" sz="2000" dirty="0" smtClean="0">
                <a:solidFill>
                  <a:schemeClr val="bg1"/>
                </a:solidFill>
              </a:rPr>
              <a:t> slides vertically via lifting system</a:t>
            </a:r>
          </a:p>
          <a:p>
            <a:pPr marL="342900" indent="-342900">
              <a:buFont typeface="Arial" pitchFamily="34" charset="0"/>
              <a:buChar char="•"/>
            </a:pPr>
            <a:r>
              <a:rPr lang="en-US" sz="2000" dirty="0" smtClean="0">
                <a:solidFill>
                  <a:schemeClr val="bg1"/>
                </a:solidFill>
              </a:rPr>
              <a:t>Lifting rod design accommodates tunnel wall angle.</a:t>
            </a:r>
            <a:endParaRPr lang="en-US" sz="2000" dirty="0">
              <a:solidFill>
                <a:schemeClr val="bg1"/>
              </a:solidFill>
            </a:endParaRPr>
          </a:p>
        </p:txBody>
      </p:sp>
      <p:cxnSp>
        <p:nvCxnSpPr>
          <p:cNvPr id="22" name="Straight Arrow Connector 21"/>
          <p:cNvCxnSpPr/>
          <p:nvPr/>
        </p:nvCxnSpPr>
        <p:spPr>
          <a:xfrm>
            <a:off x="1337130" y="2774785"/>
            <a:ext cx="1253670" cy="2656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14844" y="2595668"/>
            <a:ext cx="622286" cy="430887"/>
          </a:xfrm>
          <a:prstGeom prst="rect">
            <a:avLst/>
          </a:prstGeom>
          <a:noFill/>
        </p:spPr>
        <p:txBody>
          <a:bodyPr wrap="none" rtlCol="0">
            <a:spAutoFit/>
          </a:bodyPr>
          <a:lstStyle/>
          <a:p>
            <a:r>
              <a:rPr lang="en-US" sz="1100" b="1" dirty="0" smtClean="0"/>
              <a:t>Shutter</a:t>
            </a:r>
            <a:endParaRPr lang="en-US" sz="1100" dirty="0"/>
          </a:p>
          <a:p>
            <a:endParaRPr lang="en-US" sz="11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562600"/>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2968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823"/>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668"/>
            <a:ext cx="8229600" cy="1143000"/>
          </a:xfrm>
        </p:spPr>
        <p:txBody>
          <a:bodyPr>
            <a:noAutofit/>
          </a:bodyPr>
          <a:lstStyle/>
          <a:p>
            <a:r>
              <a:rPr lang="en-US" sz="4800" dirty="0" smtClean="0">
                <a:effectLst>
                  <a:reflection stA="20000" endPos="40000" dir="5400000" sy="-100000" algn="bl" rotWithShape="0"/>
                </a:effectLst>
                <a:latin typeface="Times New Roman" pitchFamily="18" charset="0"/>
                <a:cs typeface="Times New Roman" pitchFamily="18" charset="0"/>
              </a:rPr>
              <a:t>Documentation </a:t>
            </a:r>
            <a:endParaRPr lang="en-US" sz="4800" dirty="0">
              <a:effectLst>
                <a:reflection stA="20000" endPos="40000" dir="5400000" sy="-100000" algn="bl" rotWithShape="0"/>
              </a:effectLst>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562600"/>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7"/>
          <p:cNvSpPr txBox="1">
            <a:spLocks/>
          </p:cNvSpPr>
          <p:nvPr/>
        </p:nvSpPr>
        <p:spPr>
          <a:xfrm>
            <a:off x="173182" y="4944094"/>
            <a:ext cx="5618018"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FF0000"/>
              </a:solidFill>
            </a:endParaRPr>
          </a:p>
        </p:txBody>
      </p:sp>
      <p:sp>
        <p:nvSpPr>
          <p:cNvPr id="3" name="TextBox 2"/>
          <p:cNvSpPr txBox="1"/>
          <p:nvPr/>
        </p:nvSpPr>
        <p:spPr>
          <a:xfrm>
            <a:off x="533399" y="1645722"/>
            <a:ext cx="7517575" cy="3693319"/>
          </a:xfrm>
          <a:prstGeom prst="rect">
            <a:avLst/>
          </a:prstGeom>
          <a:noFill/>
        </p:spPr>
        <p:txBody>
          <a:bodyPr wrap="square" rtlCol="0">
            <a:spAutoFit/>
          </a:bodyPr>
          <a:lstStyle/>
          <a:p>
            <a:pPr algn="ctr"/>
            <a:r>
              <a:rPr lang="en-US" sz="2800" b="1" dirty="0">
                <a:solidFill>
                  <a:schemeClr val="bg1"/>
                </a:solidFill>
              </a:rPr>
              <a:t>	</a:t>
            </a:r>
            <a:r>
              <a:rPr lang="en-US" sz="2800" b="1" u="sng" dirty="0" smtClean="0">
                <a:solidFill>
                  <a:schemeClr val="bg1"/>
                </a:solidFill>
              </a:rPr>
              <a:t>Documentation provided to Customer:</a:t>
            </a:r>
          </a:p>
          <a:p>
            <a:pPr algn="ctr"/>
            <a:endParaRPr lang="en-US" sz="2500" b="1" u="sng" dirty="0" smtClean="0">
              <a:solidFill>
                <a:schemeClr val="bg1"/>
              </a:solidFill>
            </a:endParaRPr>
          </a:p>
          <a:p>
            <a:pPr marL="742950" lvl="1" indent="-285750" algn="ctr">
              <a:lnSpc>
                <a:spcPct val="150000"/>
              </a:lnSpc>
              <a:buFont typeface="Arial" pitchFamily="34" charset="0"/>
              <a:buChar char="•"/>
            </a:pPr>
            <a:r>
              <a:rPr lang="en-US" sz="2800" b="1" dirty="0" smtClean="0">
                <a:solidFill>
                  <a:schemeClr val="bg1"/>
                </a:solidFill>
              </a:rPr>
              <a:t>System assembly</a:t>
            </a:r>
          </a:p>
          <a:p>
            <a:pPr marL="914400" lvl="1" indent="-457200" algn="ctr">
              <a:lnSpc>
                <a:spcPct val="150000"/>
              </a:lnSpc>
              <a:buFont typeface="Courier New" pitchFamily="49" charset="0"/>
              <a:buChar char="o"/>
            </a:pPr>
            <a:r>
              <a:rPr lang="en-US" sz="2400" b="1" dirty="0">
                <a:solidFill>
                  <a:schemeClr val="bg1"/>
                </a:solidFill>
              </a:rPr>
              <a:t>Parts list</a:t>
            </a:r>
          </a:p>
          <a:p>
            <a:pPr lvl="1" algn="ctr"/>
            <a:endParaRPr lang="en-US" sz="2500" dirty="0" smtClean="0">
              <a:solidFill>
                <a:schemeClr val="bg1"/>
              </a:solidFill>
            </a:endParaRPr>
          </a:p>
          <a:p>
            <a:pPr marL="742950" lvl="1" indent="-285750" algn="ctr">
              <a:buFont typeface="Arial" pitchFamily="34" charset="0"/>
              <a:buChar char="•"/>
            </a:pPr>
            <a:r>
              <a:rPr lang="en-US" sz="2800" b="1" dirty="0" smtClean="0">
                <a:solidFill>
                  <a:schemeClr val="bg1"/>
                </a:solidFill>
              </a:rPr>
              <a:t>Custom Part Drawings</a:t>
            </a:r>
          </a:p>
          <a:p>
            <a:pPr lvl="1" algn="ctr"/>
            <a:endParaRPr lang="en-US" sz="2500" dirty="0" smtClean="0">
              <a:solidFill>
                <a:schemeClr val="bg1"/>
              </a:solidFill>
            </a:endParaRPr>
          </a:p>
          <a:p>
            <a:pPr lvl="1" algn="ctr"/>
            <a:endParaRPr lang="en-US" sz="2500" dirty="0">
              <a:solidFill>
                <a:schemeClr val="bg1"/>
              </a:solidFill>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309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734" y="0"/>
            <a:ext cx="5309663" cy="686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0"/>
            <a:ext cx="5315511" cy="686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86" y="0"/>
            <a:ext cx="8923904" cy="684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40" y="0"/>
            <a:ext cx="8930660" cy="686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6051" y="390153"/>
            <a:ext cx="4691898" cy="60687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621512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1000"/>
                                        <p:tgtEl>
                                          <p:spTgt spid="1028"/>
                                        </p:tgtEl>
                                      </p:cBhvr>
                                    </p:animEffect>
                                    <p:anim calcmode="lin" valueType="num">
                                      <p:cBhvr>
                                        <p:cTn id="37" dur="1000" fill="hold"/>
                                        <p:tgtEl>
                                          <p:spTgt spid="1028"/>
                                        </p:tgtEl>
                                        <p:attrNameLst>
                                          <p:attrName>ppt_x</p:attrName>
                                        </p:attrNameLst>
                                      </p:cBhvr>
                                      <p:tavLst>
                                        <p:tav tm="0">
                                          <p:val>
                                            <p:strVal val="#ppt_x"/>
                                          </p:val>
                                        </p:tav>
                                        <p:tav tm="100000">
                                          <p:val>
                                            <p:strVal val="#ppt_x"/>
                                          </p:val>
                                        </p:tav>
                                      </p:tavLst>
                                    </p:anim>
                                    <p:anim calcmode="lin" valueType="num">
                                      <p:cBhvr>
                                        <p:cTn id="3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29"/>
                                        </p:tgtEl>
                                        <p:attrNameLst>
                                          <p:attrName>style.visibility</p:attrName>
                                        </p:attrNameLst>
                                      </p:cBhvr>
                                      <p:to>
                                        <p:strVal val="visible"/>
                                      </p:to>
                                    </p:set>
                                    <p:animEffect transition="in" filter="fade">
                                      <p:cBhvr>
                                        <p:cTn id="43" dur="1000"/>
                                        <p:tgtEl>
                                          <p:spTgt spid="1029"/>
                                        </p:tgtEl>
                                      </p:cBhvr>
                                    </p:animEffect>
                                    <p:anim calcmode="lin" valueType="num">
                                      <p:cBhvr>
                                        <p:cTn id="44" dur="1000" fill="hold"/>
                                        <p:tgtEl>
                                          <p:spTgt spid="1029"/>
                                        </p:tgtEl>
                                        <p:attrNameLst>
                                          <p:attrName>ppt_x</p:attrName>
                                        </p:attrNameLst>
                                      </p:cBhvr>
                                      <p:tavLst>
                                        <p:tav tm="0">
                                          <p:val>
                                            <p:strVal val="#ppt_x"/>
                                          </p:val>
                                        </p:tav>
                                        <p:tav tm="100000">
                                          <p:val>
                                            <p:strVal val="#ppt_x"/>
                                          </p:val>
                                        </p:tav>
                                      </p:tavLst>
                                    </p:anim>
                                    <p:anim calcmode="lin" valueType="num">
                                      <p:cBhvr>
                                        <p:cTn id="45"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051"/>
                                        </p:tgtEl>
                                        <p:attrNameLst>
                                          <p:attrName>style.visibility</p:attrName>
                                        </p:attrNameLst>
                                      </p:cBhvr>
                                      <p:to>
                                        <p:strVal val="visible"/>
                                      </p:to>
                                    </p:set>
                                    <p:anim calcmode="lin" valueType="num">
                                      <p:cBhvr>
                                        <p:cTn id="50" dur="1000" fill="hold"/>
                                        <p:tgtEl>
                                          <p:spTgt spid="2051"/>
                                        </p:tgtEl>
                                        <p:attrNameLst>
                                          <p:attrName>ppt_w</p:attrName>
                                        </p:attrNameLst>
                                      </p:cBhvr>
                                      <p:tavLst>
                                        <p:tav tm="0">
                                          <p:val>
                                            <p:fltVal val="0"/>
                                          </p:val>
                                        </p:tav>
                                        <p:tav tm="100000">
                                          <p:val>
                                            <p:strVal val="#ppt_w"/>
                                          </p:val>
                                        </p:tav>
                                      </p:tavLst>
                                    </p:anim>
                                    <p:anim calcmode="lin" valueType="num">
                                      <p:cBhvr>
                                        <p:cTn id="51" dur="1000" fill="hold"/>
                                        <p:tgtEl>
                                          <p:spTgt spid="2051"/>
                                        </p:tgtEl>
                                        <p:attrNameLst>
                                          <p:attrName>ppt_h</p:attrName>
                                        </p:attrNameLst>
                                      </p:cBhvr>
                                      <p:tavLst>
                                        <p:tav tm="0">
                                          <p:val>
                                            <p:fltVal val="0"/>
                                          </p:val>
                                        </p:tav>
                                        <p:tav tm="100000">
                                          <p:val>
                                            <p:strVal val="#ppt_h"/>
                                          </p:val>
                                        </p:tav>
                                      </p:tavLst>
                                    </p:anim>
                                    <p:anim calcmode="lin" valueType="num">
                                      <p:cBhvr>
                                        <p:cTn id="52" dur="1000" fill="hold"/>
                                        <p:tgtEl>
                                          <p:spTgt spid="2051"/>
                                        </p:tgtEl>
                                        <p:attrNameLst>
                                          <p:attrName>style.rotation</p:attrName>
                                        </p:attrNameLst>
                                      </p:cBhvr>
                                      <p:tavLst>
                                        <p:tav tm="0">
                                          <p:val>
                                            <p:fltVal val="90"/>
                                          </p:val>
                                        </p:tav>
                                        <p:tav tm="100000">
                                          <p:val>
                                            <p:fltVal val="0"/>
                                          </p:val>
                                        </p:tav>
                                      </p:tavLst>
                                    </p:anim>
                                    <p:animEffect transition="in" filter="fade">
                                      <p:cBhvr>
                                        <p:cTn id="53"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
            <a:ext cx="9144000" cy="68580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6065" y="228600"/>
            <a:ext cx="3531870" cy="6089431"/>
          </a:xfrm>
          <a:prstGeom prst="rect">
            <a:avLst/>
          </a:prstGeom>
        </p:spPr>
      </p:pic>
      <p:sp>
        <p:nvSpPr>
          <p:cNvPr id="2" name="TextBox 1"/>
          <p:cNvSpPr txBox="1"/>
          <p:nvPr/>
        </p:nvSpPr>
        <p:spPr>
          <a:xfrm>
            <a:off x="533400" y="1901371"/>
            <a:ext cx="6400800" cy="1015663"/>
          </a:xfrm>
          <a:prstGeom prst="rect">
            <a:avLst/>
          </a:prstGeom>
          <a:noFill/>
        </p:spPr>
        <p:txBody>
          <a:bodyPr wrap="square" rtlCol="0">
            <a:spAutoFit/>
          </a:bodyPr>
          <a:lstStyle/>
          <a:p>
            <a:r>
              <a:rPr lang="en-US" sz="6000" dirty="0" smtClean="0">
                <a:solidFill>
                  <a:schemeClr val="bg1"/>
                </a:solidFill>
                <a:latin typeface="Times New Roman" pitchFamily="18" charset="0"/>
                <a:cs typeface="Times New Roman" pitchFamily="18" charset="0"/>
              </a:rPr>
              <a:t>Questions</a:t>
            </a:r>
            <a:endParaRPr lang="en-US" sz="6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916528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15962"/>
          </a:xfrm>
        </p:spPr>
        <p:txBody>
          <a:bodyPr>
            <a:noAutofit/>
          </a:bodyPr>
          <a:lstStyle/>
          <a:p>
            <a:r>
              <a:rPr lang="en-US" sz="3600" dirty="0" smtClean="0">
                <a:effectLst>
                  <a:reflection stA="20000" endPos="40000" dir="5400000" sy="-100000" algn="bl" rotWithShape="0"/>
                </a:effectLst>
                <a:latin typeface="Times New Roman" pitchFamily="18" charset="0"/>
                <a:cs typeface="Times New Roman" pitchFamily="18" charset="0"/>
              </a:rPr>
              <a:t>Project Review</a:t>
            </a:r>
            <a:endParaRPr lang="en-US" sz="3600" dirty="0">
              <a:effectLst>
                <a:reflection stA="20000" endPos="40000" dir="5400000" sy="-100000" algn="bl" rotWithShape="0"/>
              </a:effectLst>
              <a:latin typeface="Times New Roman" pitchFamily="18" charset="0"/>
              <a:cs typeface="Times New Roman" pitchFamily="18" charset="0"/>
            </a:endParaRPr>
          </a:p>
        </p:txBody>
      </p:sp>
      <p:sp>
        <p:nvSpPr>
          <p:cNvPr id="3" name="Content Placeholder 2"/>
          <p:cNvSpPr>
            <a:spLocks noGrp="1"/>
          </p:cNvSpPr>
          <p:nvPr>
            <p:ph idx="1"/>
          </p:nvPr>
        </p:nvSpPr>
        <p:spPr>
          <a:xfrm>
            <a:off x="304800" y="1371437"/>
            <a:ext cx="3962400" cy="4953163"/>
          </a:xfrm>
          <a:noFill/>
        </p:spPr>
        <p:txBody>
          <a:bodyPr>
            <a:normAutofit/>
          </a:bodyPr>
          <a:lstStyle/>
          <a:p>
            <a:pPr marL="0" indent="0">
              <a:buNone/>
            </a:pPr>
            <a:r>
              <a:rPr lang="en-US" sz="2800" dirty="0" smtClean="0">
                <a:latin typeface="Times New Roman" pitchFamily="18" charset="0"/>
                <a:cs typeface="Times New Roman" pitchFamily="18" charset="0"/>
              </a:rPr>
              <a:t>Tunnel Details</a:t>
            </a:r>
          </a:p>
          <a:p>
            <a:pPr>
              <a:buFont typeface="Wingdings" pitchFamily="2" charset="2"/>
              <a:buChar char="§"/>
            </a:pPr>
            <a:r>
              <a:rPr lang="en-US" sz="2000" dirty="0" smtClean="0">
                <a:latin typeface="Times New Roman" pitchFamily="18" charset="0"/>
                <a:cs typeface="Times New Roman" pitchFamily="18" charset="0"/>
              </a:rPr>
              <a:t>12,000 </a:t>
            </a:r>
            <a:r>
              <a:rPr lang="en-US" sz="2000" dirty="0">
                <a:latin typeface="Times New Roman" pitchFamily="18" charset="0"/>
                <a:cs typeface="Times New Roman" pitchFamily="18" charset="0"/>
              </a:rPr>
              <a:t>sq. ft. </a:t>
            </a:r>
            <a:r>
              <a:rPr lang="en-US" sz="2000" dirty="0" smtClean="0">
                <a:latin typeface="Times New Roman" pitchFamily="18" charset="0"/>
                <a:cs typeface="Times New Roman" pitchFamily="18" charset="0"/>
              </a:rPr>
              <a:t>facility</a:t>
            </a:r>
          </a:p>
          <a:p>
            <a:pPr>
              <a:buFont typeface="Wingdings" pitchFamily="2" charset="2"/>
              <a:buChar char="§"/>
            </a:pPr>
            <a:r>
              <a:rPr lang="en-US" sz="2000" dirty="0" smtClean="0">
                <a:latin typeface="Times New Roman" pitchFamily="18" charset="0"/>
                <a:cs typeface="Times New Roman" pitchFamily="18" charset="0"/>
              </a:rPr>
              <a:t>Wind speeds up to 65 mph</a:t>
            </a:r>
          </a:p>
          <a:p>
            <a:pPr>
              <a:buFont typeface="Wingdings" pitchFamily="2" charset="2"/>
              <a:buChar char="§"/>
            </a:pPr>
            <a:r>
              <a:rPr lang="en-US" sz="2000" dirty="0" smtClean="0">
                <a:latin typeface="Times New Roman" pitchFamily="18" charset="0"/>
                <a:cs typeface="Times New Roman" pitchFamily="18" charset="0"/>
              </a:rPr>
              <a:t>30ft long test section</a:t>
            </a:r>
          </a:p>
          <a:p>
            <a:pPr marL="0" indent="0">
              <a:buNone/>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21ft wide </a:t>
            </a:r>
          </a:p>
          <a:p>
            <a:pPr marL="0" indent="0">
              <a:buNone/>
            </a:pPr>
            <a:r>
              <a:rPr lang="en-US" sz="2000" dirty="0" smtClean="0">
                <a:latin typeface="Times New Roman" pitchFamily="18" charset="0"/>
                <a:cs typeface="Times New Roman" pitchFamily="18" charset="0"/>
              </a:rPr>
              <a:t>      26ft tall</a:t>
            </a:r>
          </a:p>
          <a:p>
            <a:pPr>
              <a:buFont typeface="Wingdings" pitchFamily="2" charset="2"/>
              <a:buChar char="§"/>
            </a:pPr>
            <a:endParaRPr lang="en-US" sz="2900" dirty="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pPr marL="0" indent="0">
              <a:buNone/>
            </a:pPr>
            <a:endParaRPr lang="en-US" sz="2900" dirty="0">
              <a:latin typeface="Times New Roman" pitchFamily="18" charset="0"/>
              <a:cs typeface="Times New Roman" pitchFamily="18" charset="0"/>
            </a:endParaRPr>
          </a:p>
          <a:p>
            <a:pPr marL="0" indent="0">
              <a:buNone/>
            </a:pPr>
            <a:endParaRPr lang="en-US" sz="2900"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67200" y="1732424"/>
            <a:ext cx="5884441" cy="3677776"/>
          </a:xfrm>
          <a:prstGeom prst="rect">
            <a:avLst/>
          </a:prstGeom>
        </p:spPr>
      </p:pic>
    </p:spTree>
    <p:extLst>
      <p:ext uri="{BB962C8B-B14F-4D97-AF65-F5344CB8AC3E}">
        <p14:creationId xmlns:p14="http://schemas.microsoft.com/office/powerpoint/2010/main" val="4069928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15962"/>
          </a:xfrm>
        </p:spPr>
        <p:txBody>
          <a:bodyPr>
            <a:noAutofit/>
          </a:bodyPr>
          <a:lstStyle/>
          <a:p>
            <a:r>
              <a:rPr lang="en-US" sz="3600" dirty="0" smtClean="0">
                <a:effectLst>
                  <a:reflection stA="20000" endPos="40000" dir="5400000" sy="-100000" algn="bl" rotWithShape="0"/>
                </a:effectLst>
                <a:latin typeface="Times New Roman" pitchFamily="18" charset="0"/>
                <a:cs typeface="Times New Roman" pitchFamily="18" charset="0"/>
              </a:rPr>
              <a:t>Project Review</a:t>
            </a:r>
            <a:endParaRPr lang="en-US" sz="3600" dirty="0">
              <a:effectLst>
                <a:reflection stA="20000" endPos="40000" dir="5400000" sy="-100000" algn="bl" rotWithShape="0"/>
              </a:effectLst>
              <a:latin typeface="Times New Roman" pitchFamily="18" charset="0"/>
              <a:cs typeface="Times New Roman" pitchFamily="18" charset="0"/>
            </a:endParaRPr>
          </a:p>
        </p:txBody>
      </p:sp>
      <p:sp>
        <p:nvSpPr>
          <p:cNvPr id="3" name="Content Placeholder 2"/>
          <p:cNvSpPr>
            <a:spLocks noGrp="1"/>
          </p:cNvSpPr>
          <p:nvPr>
            <p:ph idx="1"/>
          </p:nvPr>
        </p:nvSpPr>
        <p:spPr>
          <a:xfrm>
            <a:off x="304800" y="1188667"/>
            <a:ext cx="2514600" cy="567951"/>
          </a:xfrm>
          <a:noFill/>
        </p:spPr>
        <p:txBody>
          <a:bodyPr>
            <a:normAutofit/>
          </a:bodyPr>
          <a:lstStyle/>
          <a:p>
            <a:pPr marL="0" indent="0">
              <a:buNone/>
            </a:pPr>
            <a:r>
              <a:rPr lang="en-US" sz="2800" dirty="0" smtClean="0">
                <a:latin typeface="Times New Roman" pitchFamily="18" charset="0"/>
                <a:cs typeface="Times New Roman" pitchFamily="18" charset="0"/>
              </a:rPr>
              <a:t>Tunnel Details</a:t>
            </a:r>
          </a:p>
          <a:p>
            <a:endParaRPr lang="en-US" sz="2900" dirty="0" smtClean="0">
              <a:latin typeface="Times New Roman" pitchFamily="18" charset="0"/>
              <a:cs typeface="Times New Roman" pitchFamily="18" charset="0"/>
            </a:endParaRPr>
          </a:p>
          <a:p>
            <a:pPr marL="0" indent="0">
              <a:buNone/>
            </a:pPr>
            <a:endParaRPr lang="en-US" sz="2900" dirty="0">
              <a:latin typeface="Times New Roman" pitchFamily="18" charset="0"/>
              <a:cs typeface="Times New Roman" pitchFamily="18" charset="0"/>
            </a:endParaRPr>
          </a:p>
          <a:p>
            <a:pPr marL="0" indent="0">
              <a:buNone/>
            </a:pPr>
            <a:endParaRPr lang="en-US" sz="2900"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700" b="18650"/>
          <a:stretch/>
        </p:blipFill>
        <p:spPr bwMode="auto">
          <a:xfrm>
            <a:off x="643713" y="3101344"/>
            <a:ext cx="7856573"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3105645" y="1219200"/>
            <a:ext cx="3962400" cy="958335"/>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000" dirty="0" smtClean="0">
                <a:latin typeface="Times New Roman" pitchFamily="18" charset="0"/>
                <a:cs typeface="Times New Roman" pitchFamily="18" charset="0"/>
              </a:rPr>
              <a:t>Pressure sensitive floor for calculating trucks drag coefficient.</a:t>
            </a:r>
            <a:endParaRPr lang="en-US" sz="2900" dirty="0" smtClean="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pPr marL="0" indent="0">
              <a:buFont typeface="Arial" pitchFamily="34" charset="0"/>
              <a:buNone/>
            </a:pPr>
            <a:endParaRPr lang="en-US" sz="2900" dirty="0" smtClean="0">
              <a:latin typeface="Times New Roman" pitchFamily="18" charset="0"/>
              <a:cs typeface="Times New Roman" pitchFamily="18" charset="0"/>
            </a:endParaRPr>
          </a:p>
          <a:p>
            <a:pPr marL="0" indent="0">
              <a:buFont typeface="Arial" pitchFamily="34" charset="0"/>
              <a:buNone/>
            </a:pPr>
            <a:endParaRPr lang="en-US" sz="2900" dirty="0">
              <a:latin typeface="Times New Roman" pitchFamily="18" charset="0"/>
              <a:cs typeface="Times New Roman" pitchFamily="18" charset="0"/>
            </a:endParaRPr>
          </a:p>
        </p:txBody>
      </p:sp>
      <p:sp>
        <p:nvSpPr>
          <p:cNvPr id="11" name="Content Placeholder 2"/>
          <p:cNvSpPr txBox="1">
            <a:spLocks/>
          </p:cNvSpPr>
          <p:nvPr/>
        </p:nvSpPr>
        <p:spPr>
          <a:xfrm>
            <a:off x="6421829" y="1244147"/>
            <a:ext cx="2667000" cy="933491"/>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000" dirty="0" smtClean="0">
                <a:latin typeface="Times New Roman" pitchFamily="18" charset="0"/>
                <a:cs typeface="Times New Roman" pitchFamily="18" charset="0"/>
              </a:rPr>
              <a:t>Smoke wand for flow visualization</a:t>
            </a:r>
          </a:p>
          <a:p>
            <a:pPr>
              <a:buFont typeface="Wingdings" pitchFamily="2" charset="2"/>
              <a:buChar char="§"/>
            </a:pPr>
            <a:endParaRPr lang="en-US" sz="2000" dirty="0" smtClean="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endParaRPr lang="en-US" sz="2900" dirty="0" smtClean="0">
              <a:latin typeface="Times New Roman" pitchFamily="18" charset="0"/>
              <a:cs typeface="Times New Roman" pitchFamily="18" charset="0"/>
            </a:endParaRPr>
          </a:p>
          <a:p>
            <a:pPr marL="0" indent="0">
              <a:buFont typeface="Arial" pitchFamily="34" charset="0"/>
              <a:buNone/>
            </a:pPr>
            <a:endParaRPr lang="en-US" sz="2900" dirty="0" smtClean="0">
              <a:latin typeface="Times New Roman" pitchFamily="18" charset="0"/>
              <a:cs typeface="Times New Roman" pitchFamily="18" charset="0"/>
            </a:endParaRPr>
          </a:p>
          <a:p>
            <a:pPr marL="0" indent="0">
              <a:buFont typeface="Arial" pitchFamily="34" charset="0"/>
              <a:buNone/>
            </a:pPr>
            <a:endParaRPr lang="en-US" sz="2900" dirty="0">
              <a:latin typeface="Times New Roman" pitchFamily="18" charset="0"/>
              <a:cs typeface="Times New Roman" pitchFamily="18" charset="0"/>
            </a:endParaRPr>
          </a:p>
        </p:txBody>
      </p:sp>
      <p:sp>
        <p:nvSpPr>
          <p:cNvPr id="6" name="Down Arrow 5"/>
          <p:cNvSpPr/>
          <p:nvPr/>
        </p:nvSpPr>
        <p:spPr>
          <a:xfrm>
            <a:off x="4736701" y="4267200"/>
            <a:ext cx="242316" cy="715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0800000">
            <a:off x="4273296" y="5363023"/>
            <a:ext cx="59740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4736701" y="5363023"/>
            <a:ext cx="59740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txBox="1">
            <a:spLocks/>
          </p:cNvSpPr>
          <p:nvPr/>
        </p:nvSpPr>
        <p:spPr>
          <a:xfrm>
            <a:off x="3143250" y="2177535"/>
            <a:ext cx="3962400" cy="695233"/>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Smoke-Contou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moke-Contou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moke-Contou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moke-Contou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000" dirty="0" smtClean="0">
                <a:latin typeface="Times New Roman" pitchFamily="18" charset="0"/>
                <a:cs typeface="Times New Roman" pitchFamily="18" charset="0"/>
              </a:rPr>
              <a:t>Rotating floor panel to test various angles of attack</a:t>
            </a:r>
            <a:endParaRPr lang="en-US" sz="2900" dirty="0" smtClean="0">
              <a:latin typeface="Times New Roman" pitchFamily="18" charset="0"/>
              <a:cs typeface="Times New Roman" pitchFamily="18" charset="0"/>
            </a:endParaRPr>
          </a:p>
          <a:p>
            <a:pPr marL="0" indent="0">
              <a:buFont typeface="Arial" pitchFamily="34" charset="0"/>
              <a:buNone/>
            </a:pPr>
            <a:endParaRPr lang="en-US" sz="2900" dirty="0">
              <a:latin typeface="Times New Roman" pitchFamily="18" charset="0"/>
              <a:cs typeface="Times New Roman" pitchFamily="18" charset="0"/>
            </a:endParaRPr>
          </a:p>
        </p:txBody>
      </p:sp>
    </p:spTree>
    <p:extLst>
      <p:ext uri="{BB962C8B-B14F-4D97-AF65-F5344CB8AC3E}">
        <p14:creationId xmlns:p14="http://schemas.microsoft.com/office/powerpoint/2010/main" val="321355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 3.98844E-6 L 0.00208 0.13664 " pathEditMode="relative" rAng="0" ptsTypes="AA">
                                      <p:cBhvr>
                                        <p:cTn id="16" dur="1000" fill="hold"/>
                                        <p:tgtEl>
                                          <p:spTgt spid="6"/>
                                        </p:tgtEl>
                                        <p:attrNameLst>
                                          <p:attrName>ppt_x</p:attrName>
                                          <p:attrName>ppt_y</p:attrName>
                                        </p:attrNameLst>
                                      </p:cBhvr>
                                      <p:rCtr x="104" y="6821"/>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2" nodeType="clickEffect">
                                  <p:stCondLst>
                                    <p:cond delay="0"/>
                                  </p:stCondLst>
                                  <p:childTnLst>
                                    <p:animEffect transition="out" filter="fade">
                                      <p:cBhvr>
                                        <p:cTn id="20" dur="250"/>
                                        <p:tgtEl>
                                          <p:spTgt spid="6"/>
                                        </p:tgtEl>
                                      </p:cBhvr>
                                    </p:animEffect>
                                    <p:set>
                                      <p:cBhvr>
                                        <p:cTn id="21" dur="1" fill="hold">
                                          <p:stCondLst>
                                            <p:cond delay="24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0 0 L -0.09167 0.00046 " pathEditMode="relative" rAng="0" ptsTypes="AA">
                                      <p:cBhvr>
                                        <p:cTn id="35" dur="1000" fill="hold"/>
                                        <p:tgtEl>
                                          <p:spTgt spid="13"/>
                                        </p:tgtEl>
                                        <p:attrNameLst>
                                          <p:attrName>ppt_x</p:attrName>
                                          <p:attrName>ppt_y</p:attrName>
                                        </p:attrNameLst>
                                      </p:cBhvr>
                                      <p:rCtr x="-4583" y="23"/>
                                    </p:animMotion>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2" nodeType="clickEffect">
                                  <p:stCondLst>
                                    <p:cond delay="0"/>
                                  </p:stCondLst>
                                  <p:childTnLst>
                                    <p:animEffect transition="out" filter="fade">
                                      <p:cBhvr>
                                        <p:cTn id="39" dur="250"/>
                                        <p:tgtEl>
                                          <p:spTgt spid="13"/>
                                        </p:tgtEl>
                                      </p:cBhvr>
                                    </p:animEffect>
                                    <p:set>
                                      <p:cBhvr>
                                        <p:cTn id="40" dur="1" fill="hold">
                                          <p:stCondLst>
                                            <p:cond delay="24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3.33333E-6 0 L 0.08264 0.00046 " pathEditMode="relative" rAng="0" ptsTypes="AA">
                                      <p:cBhvr>
                                        <p:cTn id="49" dur="1000" fill="hold"/>
                                        <p:tgtEl>
                                          <p:spTgt spid="14"/>
                                        </p:tgtEl>
                                        <p:attrNameLst>
                                          <p:attrName>ppt_x</p:attrName>
                                          <p:attrName>ppt_y</p:attrName>
                                        </p:attrNameLst>
                                      </p:cBhvr>
                                      <p:rCtr x="4132" y="23"/>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2" nodeType="clickEffect">
                                  <p:stCondLst>
                                    <p:cond delay="0"/>
                                  </p:stCondLst>
                                  <p:childTnLst>
                                    <p:animEffect transition="out" filter="fade">
                                      <p:cBhvr>
                                        <p:cTn id="53" dur="250"/>
                                        <p:tgtEl>
                                          <p:spTgt spid="14"/>
                                        </p:tgtEl>
                                      </p:cBhvr>
                                    </p:animEffect>
                                    <p:set>
                                      <p:cBhvr>
                                        <p:cTn id="54" dur="1" fill="hold">
                                          <p:stCondLst>
                                            <p:cond delay="24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animBg="1"/>
      <p:bldP spid="6" grpId="1" animBg="1"/>
      <p:bldP spid="6" grpId="2" animBg="1"/>
      <p:bldP spid="13" grpId="0" animBg="1"/>
      <p:bldP spid="13" grpId="1" animBg="1"/>
      <p:bldP spid="13" grpId="2" animBg="1"/>
      <p:bldP spid="14" grpId="0" animBg="1"/>
      <p:bldP spid="14" grpId="1" animBg="1"/>
      <p:bldP spid="14" grpId="2"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99" y="228600"/>
            <a:ext cx="8515349" cy="2185214"/>
          </a:xfrm>
          <a:prstGeom prst="rect">
            <a:avLst/>
          </a:prstGeom>
        </p:spPr>
        <p:txBody>
          <a:bodyPr wrap="square">
            <a:spAutoFit/>
          </a:bodyPr>
          <a:lstStyle/>
          <a:p>
            <a:endParaRPr lang="en-US" sz="2600" u="sng" dirty="0" smtClean="0">
              <a:solidFill>
                <a:schemeClr val="bg1"/>
              </a:solidFill>
            </a:endParaRPr>
          </a:p>
          <a:p>
            <a:pPr algn="ctr"/>
            <a:r>
              <a:rPr lang="en-US" sz="3400" dirty="0" smtClean="0">
                <a:solidFill>
                  <a:schemeClr val="bg1"/>
                </a:solidFill>
                <a:latin typeface="Times New Roman" pitchFamily="18" charset="0"/>
                <a:cs typeface="Times New Roman" pitchFamily="18" charset="0"/>
              </a:rPr>
              <a:t>Issues with Current Smoke Testing Equipment</a:t>
            </a:r>
            <a:endParaRPr lang="en-US" sz="3400" dirty="0">
              <a:solidFill>
                <a:schemeClr val="bg1"/>
              </a:solidFill>
              <a:latin typeface="Times New Roman" pitchFamily="18" charset="0"/>
              <a:cs typeface="Times New Roman" pitchFamily="18" charset="0"/>
            </a:endParaRPr>
          </a:p>
          <a:p>
            <a:pPr marL="342900" indent="-342900">
              <a:buFont typeface="Arial" charset="0"/>
              <a:buChar char="•"/>
            </a:pPr>
            <a:endParaRPr lang="en-US" sz="2600" dirty="0" smtClean="0">
              <a:solidFill>
                <a:schemeClr val="bg1"/>
              </a:solidFill>
              <a:latin typeface="Times New Roman" pitchFamily="18" charset="0"/>
              <a:cs typeface="Times New Roman" pitchFamily="18" charset="0"/>
            </a:endParaRPr>
          </a:p>
          <a:p>
            <a:pPr marL="342900" indent="-342900">
              <a:buFont typeface="Arial" charset="0"/>
              <a:buChar char="•"/>
            </a:pPr>
            <a:r>
              <a:rPr lang="en-US" sz="2400" dirty="0" smtClean="0">
                <a:solidFill>
                  <a:schemeClr val="bg1"/>
                </a:solidFill>
                <a:latin typeface="Times New Roman" pitchFamily="18" charset="0"/>
                <a:cs typeface="Times New Roman" pitchFamily="18" charset="0"/>
              </a:rPr>
              <a:t>Smoke </a:t>
            </a:r>
            <a:r>
              <a:rPr lang="en-US" sz="2400" dirty="0">
                <a:solidFill>
                  <a:schemeClr val="bg1"/>
                </a:solidFill>
                <a:latin typeface="Times New Roman" pitchFamily="18" charset="0"/>
                <a:cs typeface="Times New Roman" pitchFamily="18" charset="0"/>
              </a:rPr>
              <a:t>wand placement is limited by the length of the wand</a:t>
            </a:r>
          </a:p>
          <a:p>
            <a:pPr marL="342900" indent="-342900">
              <a:buFont typeface="Arial" charset="0"/>
              <a:buChar char="•"/>
            </a:pPr>
            <a:endParaRPr lang="en-US" sz="2400" dirty="0" smtClean="0">
              <a:solidFill>
                <a:schemeClr val="bg1"/>
              </a:solidFill>
            </a:endParaRPr>
          </a:p>
        </p:txBody>
      </p:sp>
    </p:spTree>
    <p:extLst>
      <p:ext uri="{BB962C8B-B14F-4D97-AF65-F5344CB8AC3E}">
        <p14:creationId xmlns:p14="http://schemas.microsoft.com/office/powerpoint/2010/main" val="17226068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a:p>
        </p:txBody>
      </p:sp>
      <p:sp>
        <p:nvSpPr>
          <p:cNvPr id="6" name="Rectangle 5"/>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1"/>
            <a:ext cx="9144000" cy="6858000"/>
          </a:xfrm>
          <a:prstGeom prst="rect">
            <a:avLst/>
          </a:prstGeom>
        </p:spPr>
      </p:pic>
      <p:sp>
        <p:nvSpPr>
          <p:cNvPr id="10" name="Arc 9"/>
          <p:cNvSpPr/>
          <p:nvPr/>
        </p:nvSpPr>
        <p:spPr>
          <a:xfrm>
            <a:off x="-1828800" y="1905000"/>
            <a:ext cx="6553200" cy="5105400"/>
          </a:xfrm>
          <a:prstGeom prst="arc">
            <a:avLst>
              <a:gd name="adj1" fmla="val 19652200"/>
              <a:gd name="adj2" fmla="val 1837453"/>
            </a:avLst>
          </a:prstGeom>
          <a:solidFill>
            <a:srgbClr val="FF0000">
              <a:alpha val="18824"/>
            </a:srgbClr>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048000" y="457200"/>
            <a:ext cx="3152774" cy="584775"/>
          </a:xfrm>
          <a:prstGeom prst="rect">
            <a:avLst/>
          </a:prstGeom>
          <a:solidFill>
            <a:schemeClr val="bg1">
              <a:lumMod val="50000"/>
            </a:schemeClr>
          </a:solidFill>
        </p:spPr>
        <p:txBody>
          <a:bodyPr wrap="square" rtlCol="0">
            <a:spAutoFit/>
          </a:bodyPr>
          <a:lstStyle/>
          <a:p>
            <a:pPr algn="ctr"/>
            <a:r>
              <a:rPr lang="en-US" sz="3200" dirty="0" smtClean="0">
                <a:solidFill>
                  <a:srgbClr val="FF0000"/>
                </a:solidFill>
                <a:latin typeface="Arial Narrow" pitchFamily="34" charset="0"/>
                <a:cs typeface="Times New Roman" pitchFamily="18" charset="0"/>
              </a:rPr>
              <a:t>Smoke wand range</a:t>
            </a:r>
            <a:endParaRPr lang="en-US" sz="3200" dirty="0">
              <a:solidFill>
                <a:srgbClr val="FF0000"/>
              </a:solidFill>
              <a:latin typeface="Arial Narrow" pitchFamily="34" charset="0"/>
              <a:cs typeface="Times New Roman" pitchFamily="18" charset="0"/>
            </a:endParaRPr>
          </a:p>
        </p:txBody>
      </p:sp>
    </p:spTree>
    <p:extLst>
      <p:ext uri="{BB962C8B-B14F-4D97-AF65-F5344CB8AC3E}">
        <p14:creationId xmlns:p14="http://schemas.microsoft.com/office/powerpoint/2010/main" val="356045322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99" y="228600"/>
            <a:ext cx="8515349" cy="3600986"/>
          </a:xfrm>
          <a:prstGeom prst="rect">
            <a:avLst/>
          </a:prstGeom>
        </p:spPr>
        <p:txBody>
          <a:bodyPr wrap="square">
            <a:spAutoFit/>
          </a:bodyPr>
          <a:lstStyle/>
          <a:p>
            <a:endParaRPr lang="en-US" sz="2600" u="sng" dirty="0" smtClean="0">
              <a:solidFill>
                <a:schemeClr val="bg1"/>
              </a:solidFill>
            </a:endParaRPr>
          </a:p>
          <a:p>
            <a:pPr algn="ctr"/>
            <a:r>
              <a:rPr lang="en-US" sz="3400" dirty="0" smtClean="0">
                <a:solidFill>
                  <a:schemeClr val="bg1"/>
                </a:solidFill>
                <a:latin typeface="Times New Roman" pitchFamily="18" charset="0"/>
                <a:cs typeface="Times New Roman" pitchFamily="18" charset="0"/>
              </a:rPr>
              <a:t>Issues with Current Smoke Testing Equipment</a:t>
            </a:r>
            <a:endParaRPr lang="en-US" sz="3400" dirty="0">
              <a:solidFill>
                <a:schemeClr val="bg1"/>
              </a:solidFill>
              <a:latin typeface="Times New Roman" pitchFamily="18" charset="0"/>
              <a:cs typeface="Times New Roman" pitchFamily="18" charset="0"/>
            </a:endParaRPr>
          </a:p>
          <a:p>
            <a:pPr marL="342900" indent="-342900">
              <a:buFont typeface="Arial" charset="0"/>
              <a:buChar char="•"/>
            </a:pPr>
            <a:endParaRPr lang="en-US" sz="2600" dirty="0" smtClean="0">
              <a:solidFill>
                <a:schemeClr val="bg1"/>
              </a:solidFill>
              <a:latin typeface="Times New Roman" pitchFamily="18" charset="0"/>
              <a:cs typeface="Times New Roman" pitchFamily="18" charset="0"/>
            </a:endParaRPr>
          </a:p>
          <a:p>
            <a:pPr marL="342900" indent="-342900">
              <a:buFont typeface="Arial" charset="0"/>
              <a:buChar char="•"/>
            </a:pPr>
            <a:r>
              <a:rPr lang="en-US" sz="2400" dirty="0" smtClean="0">
                <a:solidFill>
                  <a:schemeClr val="bg1"/>
                </a:solidFill>
                <a:latin typeface="Times New Roman" pitchFamily="18" charset="0"/>
                <a:cs typeface="Times New Roman" pitchFamily="18" charset="0"/>
              </a:rPr>
              <a:t>Smoke </a:t>
            </a:r>
            <a:r>
              <a:rPr lang="en-US" sz="2400" dirty="0">
                <a:solidFill>
                  <a:schemeClr val="bg1"/>
                </a:solidFill>
                <a:latin typeface="Times New Roman" pitchFamily="18" charset="0"/>
                <a:cs typeface="Times New Roman" pitchFamily="18" charset="0"/>
              </a:rPr>
              <a:t>wand placement is limited by the length of </a:t>
            </a:r>
            <a:r>
              <a:rPr lang="en-US" sz="2400" dirty="0" smtClean="0">
                <a:solidFill>
                  <a:schemeClr val="bg1"/>
                </a:solidFill>
                <a:latin typeface="Times New Roman" pitchFamily="18" charset="0"/>
                <a:cs typeface="Times New Roman" pitchFamily="18" charset="0"/>
              </a:rPr>
              <a:t>the wand</a:t>
            </a:r>
          </a:p>
          <a:p>
            <a:endParaRPr lang="en-US" sz="2400" dirty="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Wand is manually held from outside the tunnel then angled into position, requiring extra personal to perform testing</a:t>
            </a:r>
          </a:p>
          <a:p>
            <a:pPr marL="342900" indent="-342900">
              <a:buFont typeface="Arial" charset="0"/>
              <a:buChar char="•"/>
            </a:pPr>
            <a:endParaRPr lang="en-US" sz="2400" dirty="0">
              <a:solidFill>
                <a:schemeClr val="bg1"/>
              </a:solidFill>
              <a:latin typeface="Times New Roman" pitchFamily="18" charset="0"/>
              <a:cs typeface="Times New Roman" pitchFamily="18" charset="0"/>
            </a:endParaRPr>
          </a:p>
          <a:p>
            <a:pPr marL="342900" indent="-342900">
              <a:buFont typeface="Arial" charset="0"/>
              <a:buChar char="•"/>
            </a:pPr>
            <a:endParaRPr lang="en-US" sz="2400" dirty="0" smtClean="0">
              <a:solidFill>
                <a:schemeClr val="bg1"/>
              </a:solidFill>
            </a:endParaRPr>
          </a:p>
        </p:txBody>
      </p:sp>
    </p:spTree>
    <p:extLst>
      <p:ext uri="{BB962C8B-B14F-4D97-AF65-F5344CB8AC3E}">
        <p14:creationId xmlns:p14="http://schemas.microsoft.com/office/powerpoint/2010/main" val="36323237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99" y="228600"/>
            <a:ext cx="8515349" cy="4708981"/>
          </a:xfrm>
          <a:prstGeom prst="rect">
            <a:avLst/>
          </a:prstGeom>
        </p:spPr>
        <p:txBody>
          <a:bodyPr wrap="square">
            <a:spAutoFit/>
          </a:bodyPr>
          <a:lstStyle/>
          <a:p>
            <a:endParaRPr lang="en-US" sz="2600" u="sng" dirty="0" smtClean="0">
              <a:solidFill>
                <a:schemeClr val="bg1"/>
              </a:solidFill>
            </a:endParaRPr>
          </a:p>
          <a:p>
            <a:pPr algn="ctr"/>
            <a:r>
              <a:rPr lang="en-US" sz="3400" dirty="0" smtClean="0">
                <a:solidFill>
                  <a:schemeClr val="bg1"/>
                </a:solidFill>
                <a:latin typeface="Times New Roman" pitchFamily="18" charset="0"/>
                <a:cs typeface="Times New Roman" pitchFamily="18" charset="0"/>
              </a:rPr>
              <a:t>Issues with Current Smoke Testing Equipment</a:t>
            </a:r>
            <a:endParaRPr lang="en-US" sz="3400" dirty="0">
              <a:solidFill>
                <a:schemeClr val="bg1"/>
              </a:solidFill>
              <a:latin typeface="Times New Roman" pitchFamily="18" charset="0"/>
              <a:cs typeface="Times New Roman" pitchFamily="18" charset="0"/>
            </a:endParaRPr>
          </a:p>
          <a:p>
            <a:pPr marL="342900" indent="-342900">
              <a:buFont typeface="Arial" charset="0"/>
              <a:buChar char="•"/>
            </a:pPr>
            <a:endParaRPr lang="en-US" sz="2600" dirty="0" smtClean="0">
              <a:solidFill>
                <a:schemeClr val="bg1"/>
              </a:solidFill>
              <a:latin typeface="Times New Roman" pitchFamily="18" charset="0"/>
              <a:cs typeface="Times New Roman" pitchFamily="18" charset="0"/>
            </a:endParaRPr>
          </a:p>
          <a:p>
            <a:pPr marL="342900" indent="-342900">
              <a:buFont typeface="Arial" charset="0"/>
              <a:buChar char="•"/>
            </a:pPr>
            <a:r>
              <a:rPr lang="en-US" sz="2400" dirty="0" smtClean="0">
                <a:solidFill>
                  <a:schemeClr val="bg1"/>
                </a:solidFill>
                <a:latin typeface="Times New Roman" pitchFamily="18" charset="0"/>
                <a:cs typeface="Times New Roman" pitchFamily="18" charset="0"/>
              </a:rPr>
              <a:t>Smoke </a:t>
            </a:r>
            <a:r>
              <a:rPr lang="en-US" sz="2400" dirty="0">
                <a:solidFill>
                  <a:schemeClr val="bg1"/>
                </a:solidFill>
                <a:latin typeface="Times New Roman" pitchFamily="18" charset="0"/>
                <a:cs typeface="Times New Roman" pitchFamily="18" charset="0"/>
              </a:rPr>
              <a:t>wand placement is limited by the length of the </a:t>
            </a:r>
            <a:r>
              <a:rPr lang="en-US" sz="2400" dirty="0" smtClean="0">
                <a:solidFill>
                  <a:schemeClr val="bg1"/>
                </a:solidFill>
                <a:latin typeface="Times New Roman" pitchFamily="18" charset="0"/>
                <a:cs typeface="Times New Roman" pitchFamily="18" charset="0"/>
              </a:rPr>
              <a:t>wand</a:t>
            </a:r>
          </a:p>
          <a:p>
            <a:endParaRPr lang="en-US" sz="2400" dirty="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Wand is manually held from outside the tunnel then angled into position, requiring extra personal to perform testing</a:t>
            </a:r>
          </a:p>
          <a:p>
            <a:pPr marL="342900" indent="-342900">
              <a:buFont typeface="Arial" charset="0"/>
              <a:buChar char="•"/>
            </a:pPr>
            <a:endParaRPr lang="en-US" sz="2400" dirty="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Manual control makes repeatable testing of an area difficult</a:t>
            </a:r>
          </a:p>
          <a:p>
            <a:pPr marL="342900" indent="-342900">
              <a:buFont typeface="Arial" charset="0"/>
              <a:buChar char="•"/>
            </a:pPr>
            <a:endParaRPr lang="en-US" sz="2400" dirty="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a:p>
            <a:pPr marL="342900" indent="-342900">
              <a:buFont typeface="Arial" charset="0"/>
              <a:buChar char="•"/>
            </a:pPr>
            <a:endParaRPr lang="en-US" sz="2400" dirty="0" smtClean="0">
              <a:solidFill>
                <a:schemeClr val="bg1"/>
              </a:solidFill>
            </a:endParaRPr>
          </a:p>
        </p:txBody>
      </p:sp>
    </p:spTree>
    <p:extLst>
      <p:ext uri="{BB962C8B-B14F-4D97-AF65-F5344CB8AC3E}">
        <p14:creationId xmlns:p14="http://schemas.microsoft.com/office/powerpoint/2010/main" val="232940440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5484181"/>
            <a:ext cx="2771775" cy="1071563"/>
          </a:xfrm>
          <a:prstGeom prst="rect">
            <a:avLst/>
          </a:prstGeom>
          <a:noFill/>
          <a:ln>
            <a:noFill/>
          </a:ln>
          <a:effectLst>
            <a:glow>
              <a:schemeClr val="accent1"/>
            </a:glow>
            <a:outerShdw dist="35921" dir="2700000" algn="ctr" rotWithShape="0">
              <a:schemeClr val="bg2"/>
            </a:outerShdw>
            <a:softEdge rad="546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99" y="228600"/>
            <a:ext cx="8515349" cy="4739759"/>
          </a:xfrm>
          <a:prstGeom prst="rect">
            <a:avLst/>
          </a:prstGeom>
        </p:spPr>
        <p:txBody>
          <a:bodyPr wrap="square">
            <a:spAutoFit/>
          </a:bodyPr>
          <a:lstStyle/>
          <a:p>
            <a:endParaRPr lang="en-US" sz="2600" u="sng" dirty="0" smtClean="0">
              <a:solidFill>
                <a:schemeClr val="bg1"/>
              </a:solidFill>
              <a:latin typeface="Times New Roman" pitchFamily="18" charset="0"/>
              <a:cs typeface="Times New Roman" pitchFamily="18" charset="0"/>
            </a:endParaRPr>
          </a:p>
          <a:p>
            <a:pPr algn="ctr"/>
            <a:r>
              <a:rPr lang="en-US" sz="3400" dirty="0" smtClean="0">
                <a:solidFill>
                  <a:schemeClr val="bg1"/>
                </a:solidFill>
                <a:effectLst/>
                <a:latin typeface="Times New Roman" pitchFamily="18" charset="0"/>
                <a:cs typeface="Times New Roman" pitchFamily="18" charset="0"/>
              </a:rPr>
              <a:t>Issues with Current Smoke Testing Equipment</a:t>
            </a:r>
            <a:endParaRPr lang="en-US" sz="3400" dirty="0">
              <a:solidFill>
                <a:schemeClr val="bg1"/>
              </a:solidFill>
              <a:effectLst/>
              <a:latin typeface="Times New Roman" pitchFamily="18" charset="0"/>
              <a:cs typeface="Times New Roman" pitchFamily="18" charset="0"/>
            </a:endParaRPr>
          </a:p>
          <a:p>
            <a:pPr marL="342900" indent="-342900">
              <a:buFont typeface="Arial" charset="0"/>
              <a:buChar char="•"/>
            </a:pPr>
            <a:endParaRPr lang="en-US" sz="2600" dirty="0" smtClean="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Smoke wand placement is limited by the length of the wand</a:t>
            </a:r>
          </a:p>
          <a:p>
            <a:pPr marL="342900" indent="-342900">
              <a:buFont typeface="Arial" charset="0"/>
              <a:buChar char="•"/>
            </a:pPr>
            <a:endParaRPr lang="en-US" sz="2400" dirty="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Wand is manually held from outside the tunnel then angled into position, requiring extra personal to perform testing</a:t>
            </a:r>
          </a:p>
          <a:p>
            <a:pPr marL="342900" indent="-342900">
              <a:buFont typeface="Arial" charset="0"/>
              <a:buChar char="•"/>
            </a:pPr>
            <a:endParaRPr lang="en-US" sz="2400" dirty="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Manual control makes repeatable testing of an area difficult</a:t>
            </a:r>
          </a:p>
          <a:p>
            <a:pPr marL="342900" indent="-342900">
              <a:buFont typeface="Arial" charset="0"/>
              <a:buChar char="•"/>
            </a:pPr>
            <a:endParaRPr lang="en-US" sz="2400" dirty="0">
              <a:solidFill>
                <a:schemeClr val="bg1"/>
              </a:solidFill>
              <a:latin typeface="Times New Roman" pitchFamily="18" charset="0"/>
              <a:cs typeface="Times New Roman" pitchFamily="18" charset="0"/>
            </a:endParaRPr>
          </a:p>
          <a:p>
            <a:pPr marL="342900" indent="-342900">
              <a:buFont typeface="Arial" charset="0"/>
              <a:buChar char="•"/>
            </a:pPr>
            <a:r>
              <a:rPr lang="en-US" sz="2400" dirty="0">
                <a:solidFill>
                  <a:schemeClr val="bg1"/>
                </a:solidFill>
                <a:latin typeface="Times New Roman" pitchFamily="18" charset="0"/>
                <a:cs typeface="Times New Roman" pitchFamily="18" charset="0"/>
              </a:rPr>
              <a:t>Flexibility of current wand reduces accuracy of smoke placement during testing</a:t>
            </a:r>
          </a:p>
        </p:txBody>
      </p:sp>
    </p:spTree>
    <p:extLst>
      <p:ext uri="{BB962C8B-B14F-4D97-AF65-F5344CB8AC3E}">
        <p14:creationId xmlns:p14="http://schemas.microsoft.com/office/powerpoint/2010/main" val="22027339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S03000217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50E4276-FAF6-4F5F-A755-38B0F0B7F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TS030002170(1)</Template>
  <TotalTime>3629</TotalTime>
  <Words>777</Words>
  <Application>Microsoft Office PowerPoint</Application>
  <PresentationFormat>On-screen Show (4:3)</PresentationFormat>
  <Paragraphs>230</Paragraphs>
  <Slides>27</Slides>
  <Notes>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TS030002170(1)</vt:lpstr>
      <vt:lpstr>PowerPoint Presentation</vt:lpstr>
      <vt:lpstr>Project Review</vt:lpstr>
      <vt:lpstr>Project Review</vt:lpstr>
      <vt:lpstr>Project Review</vt:lpstr>
      <vt:lpstr>PowerPoint Presentation</vt:lpstr>
      <vt:lpstr>PowerPoint Presentation</vt:lpstr>
      <vt:lpstr>PowerPoint Presentation</vt:lpstr>
      <vt:lpstr>PowerPoint Presentation</vt:lpstr>
      <vt:lpstr>PowerPoint Presentation</vt:lpstr>
      <vt:lpstr>PowerPoint Presentation</vt:lpstr>
      <vt:lpstr>Project Review</vt:lpstr>
      <vt:lpstr>Concept Design</vt:lpstr>
      <vt:lpstr>System Overview</vt:lpstr>
      <vt:lpstr>System Overview</vt:lpstr>
      <vt:lpstr>System Overview</vt:lpstr>
      <vt:lpstr>PowerPoint Presentation</vt:lpstr>
      <vt:lpstr>Lifting System</vt:lpstr>
      <vt:lpstr>Horizontal Location System</vt:lpstr>
      <vt:lpstr>Horizontal Location System</vt:lpstr>
      <vt:lpstr>Roller Box</vt:lpstr>
      <vt:lpstr>Roller Box</vt:lpstr>
      <vt:lpstr>Roller Box</vt:lpstr>
      <vt:lpstr>Roller Box</vt:lpstr>
      <vt:lpstr>Smoke System</vt:lpstr>
      <vt:lpstr>Wall Seal</vt:lpstr>
      <vt:lpstr>Documentation </vt:lpstr>
      <vt:lpstr>PowerPoint Presentation</vt:lpstr>
    </vt:vector>
  </TitlesOfParts>
  <Company>Portland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Ground</dc:title>
  <dc:creator>grewell</dc:creator>
  <cp:lastModifiedBy>clech2</cp:lastModifiedBy>
  <cp:revision>148</cp:revision>
  <dcterms:created xsi:type="dcterms:W3CDTF">2012-02-09T16:06:39Z</dcterms:created>
  <dcterms:modified xsi:type="dcterms:W3CDTF">2012-06-06T17:27:32Z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TC300021709990</vt:lpwstr>
  </property>
</Properties>
</file>