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customXml/itemProps8.xml" ContentType="application/vnd.openxmlformats-officedocument.customXml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customXml/itemProps6.xml" ContentType="application/vnd.openxmlformats-officedocument.customXmlProperties+xml"/>
  <Override PartName="/customXml/itemProps7.xml" ContentType="application/vnd.openxmlformats-officedocument.customXmlProperties+xml"/>
  <Override PartName="/ppt/charts/chart3.xml" ContentType="application/vnd.openxmlformats-officedocument.drawingml.chart+xml"/>
  <Override PartName="/ppt/charts/chart4.xml" ContentType="application/vnd.openxmlformats-officedocument.drawingml.chart+xml"/>
  <Override PartName="/customXml/itemProps4.xml" ContentType="application/vnd.openxmlformats-officedocument.customXmlProperties+xml"/>
  <Override PartName="/customXml/itemProps5.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12" r:id="rId9"/>
  </p:sldMasterIdLst>
  <p:notesMasterIdLst>
    <p:notesMasterId r:id="rId36"/>
  </p:notesMasterIdLst>
  <p:sldIdLst>
    <p:sldId id="256" r:id="rId10"/>
    <p:sldId id="257" r:id="rId11"/>
    <p:sldId id="258" r:id="rId12"/>
    <p:sldId id="269" r:id="rId13"/>
    <p:sldId id="270" r:id="rId14"/>
    <p:sldId id="306" r:id="rId15"/>
    <p:sldId id="307" r:id="rId16"/>
    <p:sldId id="298" r:id="rId17"/>
    <p:sldId id="284" r:id="rId18"/>
    <p:sldId id="286" r:id="rId19"/>
    <p:sldId id="274" r:id="rId20"/>
    <p:sldId id="301" r:id="rId21"/>
    <p:sldId id="310" r:id="rId22"/>
    <p:sldId id="302" r:id="rId23"/>
    <p:sldId id="311" r:id="rId24"/>
    <p:sldId id="295" r:id="rId25"/>
    <p:sldId id="294" r:id="rId26"/>
    <p:sldId id="303" r:id="rId27"/>
    <p:sldId id="304" r:id="rId28"/>
    <p:sldId id="287" r:id="rId29"/>
    <p:sldId id="293" r:id="rId30"/>
    <p:sldId id="296" r:id="rId31"/>
    <p:sldId id="297" r:id="rId32"/>
    <p:sldId id="308" r:id="rId33"/>
    <p:sldId id="309" r:id="rId34"/>
    <p:sldId id="31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898882F0-B425-4F18-BF49-A09E79F04F16}">
          <p14:sldIdLst>
            <p14:sldId id="267"/>
          </p14:sldIdLst>
        </p14:section>
        <p14:section name="Latitude &amp; Longitude Presentation" id="{AA9BF4EB-AA67-4E1C-AB50-1B3401BCFE50}">
          <p14:sldIdLst>
            <p14:sldId id="256"/>
            <p14:sldId id="257"/>
            <p14:sldId id="258"/>
            <p14:sldId id="259"/>
            <p14:sldId id="260"/>
            <p14:sldId id="261"/>
            <p14:sldId id="262"/>
            <p14:sldId id="266"/>
            <p14:sldId id="265"/>
            <p14:sldId id="263"/>
            <p14:sldId id="264"/>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643" autoAdjust="0"/>
    <p:restoredTop sz="85930" autoAdjust="0"/>
  </p:normalViewPr>
  <p:slideViewPr>
    <p:cSldViewPr>
      <p:cViewPr varScale="1">
        <p:scale>
          <a:sx n="62" d="100"/>
          <a:sy n="62" d="100"/>
        </p:scale>
        <p:origin x="-136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customXml" Target="../customXml/item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charts/_rels/chart1.xml.rels><?xml version="1.0" encoding="UTF-8" standalone="yes"?>
<Relationships xmlns="http://schemas.openxmlformats.org/package/2006/relationships"><Relationship Id="rId2" Type="http://schemas.openxmlformats.org/officeDocument/2006/relationships/oleObject" Target="file:///C:\Users\khoa\Dropbox\Capstone%20Project%20Files\Test%20Data\Data%20Summary.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khoa\Dropbox\Capstone%20Project%20Files\Test%20Data\Data%20Summary.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Ron\Dropbox\Capstone%20Project%20Files\Test%20Data\Copy%20of%20Performance%20evaluation.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C:\Users\khoa\Dropbox\Capstone%20Project%20Files\Test%20Data\Performance%20evaluation.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55945055198398"/>
          <c:y val="4.2891235332377514E-2"/>
          <c:w val="0.84818792182227121"/>
          <c:h val="0.85307742782152263"/>
        </c:manualLayout>
      </c:layout>
      <c:barChart>
        <c:barDir val="col"/>
        <c:grouping val="clustered"/>
        <c:ser>
          <c:idx val="0"/>
          <c:order val="0"/>
          <c:tx>
            <c:v>No Rubber</c:v>
          </c:tx>
          <c:cat>
            <c:numRef>
              <c:f>Sheet1!$F$13:$I$13</c:f>
              <c:numCache>
                <c:formatCode>General</c:formatCode>
                <c:ptCount val="4"/>
                <c:pt idx="0">
                  <c:v>1</c:v>
                </c:pt>
                <c:pt idx="1">
                  <c:v>2</c:v>
                </c:pt>
                <c:pt idx="2">
                  <c:v>3</c:v>
                </c:pt>
                <c:pt idx="3">
                  <c:v>4</c:v>
                </c:pt>
              </c:numCache>
            </c:numRef>
          </c:cat>
          <c:val>
            <c:numRef>
              <c:f>Sheet1!$F$7:$I$7</c:f>
              <c:numCache>
                <c:formatCode>General</c:formatCode>
                <c:ptCount val="4"/>
                <c:pt idx="0">
                  <c:v>1.9000000000000083E-2</c:v>
                </c:pt>
                <c:pt idx="1">
                  <c:v>1.7000000000000039E-2</c:v>
                </c:pt>
                <c:pt idx="2">
                  <c:v>1.6000000000000052E-2</c:v>
                </c:pt>
                <c:pt idx="3">
                  <c:v>2.4000000000000032E-2</c:v>
                </c:pt>
              </c:numCache>
            </c:numRef>
          </c:val>
        </c:ser>
        <c:ser>
          <c:idx val="1"/>
          <c:order val="1"/>
          <c:tx>
            <c:v>2 layers</c:v>
          </c:tx>
          <c:val>
            <c:numRef>
              <c:f>Sheet1!$F$20:$I$20</c:f>
              <c:numCache>
                <c:formatCode>General</c:formatCode>
                <c:ptCount val="4"/>
                <c:pt idx="0">
                  <c:v>2.4000000000000032E-2</c:v>
                </c:pt>
                <c:pt idx="1">
                  <c:v>1.4000000000000005E-2</c:v>
                </c:pt>
                <c:pt idx="2">
                  <c:v>2.300000000000001E-2</c:v>
                </c:pt>
                <c:pt idx="3">
                  <c:v>1.8000000000000026E-2</c:v>
                </c:pt>
              </c:numCache>
            </c:numRef>
          </c:val>
        </c:ser>
        <c:ser>
          <c:idx val="2"/>
          <c:order val="2"/>
          <c:tx>
            <c:v>3 layers</c:v>
          </c:tx>
          <c:cat>
            <c:numRef>
              <c:f>Sheet1!$F$13:$I$13</c:f>
              <c:numCache>
                <c:formatCode>General</c:formatCode>
                <c:ptCount val="4"/>
                <c:pt idx="0">
                  <c:v>1</c:v>
                </c:pt>
                <c:pt idx="1">
                  <c:v>2</c:v>
                </c:pt>
                <c:pt idx="2">
                  <c:v>3</c:v>
                </c:pt>
                <c:pt idx="3">
                  <c:v>4</c:v>
                </c:pt>
              </c:numCache>
            </c:numRef>
          </c:cat>
          <c:val>
            <c:numRef>
              <c:f>Sheet1!$F$8:$I$8</c:f>
              <c:numCache>
                <c:formatCode>General</c:formatCode>
                <c:ptCount val="4"/>
                <c:pt idx="0">
                  <c:v>2.5000000000000033E-2</c:v>
                </c:pt>
                <c:pt idx="1">
                  <c:v>1.2999999999999998E-2</c:v>
                </c:pt>
                <c:pt idx="2">
                  <c:v>1.7000000000000039E-2</c:v>
                </c:pt>
                <c:pt idx="3">
                  <c:v>1.4000000000000005E-2</c:v>
                </c:pt>
              </c:numCache>
            </c:numRef>
          </c:val>
        </c:ser>
        <c:ser>
          <c:idx val="3"/>
          <c:order val="3"/>
          <c:tx>
            <c:v>4 layers</c:v>
          </c:tx>
          <c:val>
            <c:numRef>
              <c:f>Sheet1!$F$17:$I$17</c:f>
              <c:numCache>
                <c:formatCode>General</c:formatCode>
                <c:ptCount val="4"/>
                <c:pt idx="0">
                  <c:v>2.8000000000000011E-2</c:v>
                </c:pt>
                <c:pt idx="1">
                  <c:v>1.2000000000000016E-2</c:v>
                </c:pt>
                <c:pt idx="2">
                  <c:v>1.9000000000000083E-2</c:v>
                </c:pt>
                <c:pt idx="3">
                  <c:v>1.6000000000000052E-2</c:v>
                </c:pt>
              </c:numCache>
            </c:numRef>
          </c:val>
        </c:ser>
        <c:gapWidth val="300"/>
        <c:axId val="40265216"/>
        <c:axId val="40267136"/>
      </c:barChart>
      <c:catAx>
        <c:axId val="40265216"/>
        <c:scaling>
          <c:orientation val="minMax"/>
        </c:scaling>
        <c:axPos val="b"/>
        <c:title>
          <c:tx>
            <c:rich>
              <a:bodyPr/>
              <a:lstStyle/>
              <a:p>
                <a:pPr>
                  <a:defRPr sz="1600" baseline="0">
                    <a:latin typeface="Garamond" pitchFamily="18" charset="0"/>
                  </a:defRPr>
                </a:pPr>
                <a:r>
                  <a:rPr lang="en-US" sz="1600" baseline="0" dirty="0">
                    <a:latin typeface="Garamond" pitchFamily="18" charset="0"/>
                  </a:rPr>
                  <a:t>Channel</a:t>
                </a:r>
              </a:p>
            </c:rich>
          </c:tx>
          <c:layout/>
        </c:title>
        <c:numFmt formatCode="General" sourceLinked="1"/>
        <c:majorTickMark val="none"/>
        <c:tickLblPos val="nextTo"/>
        <c:txPr>
          <a:bodyPr/>
          <a:lstStyle/>
          <a:p>
            <a:pPr>
              <a:defRPr sz="1100" b="1" i="0" baseline="0">
                <a:latin typeface="Garamond" pitchFamily="18" charset="0"/>
              </a:defRPr>
            </a:pPr>
            <a:endParaRPr lang="en-US"/>
          </a:p>
        </c:txPr>
        <c:crossAx val="40267136"/>
        <c:crosses val="autoZero"/>
        <c:auto val="1"/>
        <c:lblAlgn val="ctr"/>
        <c:lblOffset val="100"/>
      </c:catAx>
      <c:valAx>
        <c:axId val="40267136"/>
        <c:scaling>
          <c:orientation val="minMax"/>
        </c:scaling>
        <c:axPos val="l"/>
        <c:majorGridlines/>
        <c:title>
          <c:tx>
            <c:rich>
              <a:bodyPr/>
              <a:lstStyle/>
              <a:p>
                <a:pPr>
                  <a:defRPr sz="1600" baseline="0">
                    <a:latin typeface="Garamond" pitchFamily="18" charset="0"/>
                  </a:defRPr>
                </a:pPr>
                <a:r>
                  <a:rPr lang="en-US" sz="1600" baseline="0" dirty="0">
                    <a:latin typeface="Garamond" pitchFamily="18" charset="0"/>
                  </a:rPr>
                  <a:t>RMS Amplitude (G)</a:t>
                </a:r>
              </a:p>
            </c:rich>
          </c:tx>
          <c:layout/>
        </c:title>
        <c:numFmt formatCode="General" sourceLinked="1"/>
        <c:tickLblPos val="nextTo"/>
        <c:txPr>
          <a:bodyPr/>
          <a:lstStyle/>
          <a:p>
            <a:pPr>
              <a:defRPr sz="1100" b="1" i="0" baseline="0">
                <a:latin typeface="Garamond" pitchFamily="18" charset="0"/>
              </a:defRPr>
            </a:pPr>
            <a:endParaRPr lang="en-US"/>
          </a:p>
        </c:txPr>
        <c:crossAx val="40265216"/>
        <c:crosses val="autoZero"/>
        <c:crossBetween val="between"/>
      </c:valAx>
      <c:spPr>
        <a:ln>
          <a:solidFill>
            <a:sysClr val="windowText" lastClr="000000"/>
          </a:solidFill>
        </a:ln>
      </c:spPr>
    </c:plotArea>
    <c:legend>
      <c:legendPos val="r"/>
      <c:layout>
        <c:manualLayout>
          <c:xMode val="edge"/>
          <c:yMode val="edge"/>
          <c:x val="0.37313179602549684"/>
          <c:y val="5.6777269748852097E-2"/>
          <c:w val="0.47318557836520503"/>
          <c:h val="8.4258259892537143E-2"/>
        </c:manualLayout>
      </c:layout>
      <c:txPr>
        <a:bodyPr/>
        <a:lstStyle/>
        <a:p>
          <a:pPr>
            <a:defRPr sz="1400" i="1" baseline="0">
              <a:latin typeface="Garamond" pitchFamily="18" charset="0"/>
            </a:defRPr>
          </a:pPr>
          <a:endParaRPr lang="en-US"/>
        </a:p>
      </c:txPr>
    </c:legend>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v>No Rubber</c:v>
          </c:tx>
          <c:cat>
            <c:numRef>
              <c:f>Sheet1!$F$13:$I$13</c:f>
              <c:numCache>
                <c:formatCode>General</c:formatCode>
                <c:ptCount val="4"/>
                <c:pt idx="0">
                  <c:v>1</c:v>
                </c:pt>
                <c:pt idx="1">
                  <c:v>2</c:v>
                </c:pt>
                <c:pt idx="2">
                  <c:v>3</c:v>
                </c:pt>
                <c:pt idx="3">
                  <c:v>4</c:v>
                </c:pt>
              </c:numCache>
            </c:numRef>
          </c:cat>
          <c:val>
            <c:numRef>
              <c:f>Sheet1!$F$39:$I$39</c:f>
              <c:numCache>
                <c:formatCode>General</c:formatCode>
                <c:ptCount val="4"/>
                <c:pt idx="0">
                  <c:v>2.1000000000000012E-2</c:v>
                </c:pt>
                <c:pt idx="1">
                  <c:v>1.4999999999999998E-2</c:v>
                </c:pt>
                <c:pt idx="2">
                  <c:v>1.4E-2</c:v>
                </c:pt>
                <c:pt idx="3">
                  <c:v>1.7999999999999999E-2</c:v>
                </c:pt>
              </c:numCache>
            </c:numRef>
          </c:val>
        </c:ser>
        <c:ser>
          <c:idx val="1"/>
          <c:order val="1"/>
          <c:tx>
            <c:v>6/8 inch rubber</c:v>
          </c:tx>
          <c:val>
            <c:numRef>
              <c:f>Sheet1!$F$28:$I$28</c:f>
              <c:numCache>
                <c:formatCode>General</c:formatCode>
                <c:ptCount val="4"/>
                <c:pt idx="0">
                  <c:v>2.1000000000000012E-2</c:v>
                </c:pt>
                <c:pt idx="1">
                  <c:v>8.0000000000000192E-3</c:v>
                </c:pt>
                <c:pt idx="2">
                  <c:v>1.7999999999999999E-2</c:v>
                </c:pt>
                <c:pt idx="3">
                  <c:v>2.1000000000000012E-2</c:v>
                </c:pt>
              </c:numCache>
            </c:numRef>
          </c:val>
        </c:ser>
        <c:ser>
          <c:idx val="2"/>
          <c:order val="2"/>
          <c:tx>
            <c:v>3/8 inch rubber</c:v>
          </c:tx>
          <c:cat>
            <c:numRef>
              <c:f>Sheet1!$F$13:$I$13</c:f>
              <c:numCache>
                <c:formatCode>General</c:formatCode>
                <c:ptCount val="4"/>
                <c:pt idx="0">
                  <c:v>1</c:v>
                </c:pt>
                <c:pt idx="1">
                  <c:v>2</c:v>
                </c:pt>
                <c:pt idx="2">
                  <c:v>3</c:v>
                </c:pt>
                <c:pt idx="3">
                  <c:v>4</c:v>
                </c:pt>
              </c:numCache>
            </c:numRef>
          </c:cat>
          <c:val>
            <c:numRef>
              <c:f>Sheet1!$F$35:$I$35</c:f>
              <c:numCache>
                <c:formatCode>General</c:formatCode>
                <c:ptCount val="4"/>
                <c:pt idx="0">
                  <c:v>2.4E-2</c:v>
                </c:pt>
                <c:pt idx="1">
                  <c:v>9.0000000000000028E-3</c:v>
                </c:pt>
                <c:pt idx="2">
                  <c:v>1.9000000000000034E-2</c:v>
                </c:pt>
                <c:pt idx="3">
                  <c:v>2.7000000000000048E-2</c:v>
                </c:pt>
              </c:numCache>
            </c:numRef>
          </c:val>
        </c:ser>
        <c:ser>
          <c:idx val="3"/>
          <c:order val="3"/>
          <c:tx>
            <c:v>tape</c:v>
          </c:tx>
          <c:val>
            <c:numRef>
              <c:f>Sheet1!$F$44:$I$44</c:f>
              <c:numCache>
                <c:formatCode>General</c:formatCode>
                <c:ptCount val="4"/>
                <c:pt idx="0">
                  <c:v>3.3000000000000002E-2</c:v>
                </c:pt>
                <c:pt idx="1">
                  <c:v>2.1000000000000012E-2</c:v>
                </c:pt>
                <c:pt idx="2">
                  <c:v>1.7999999999999999E-2</c:v>
                </c:pt>
                <c:pt idx="3">
                  <c:v>2.7000000000000048E-2</c:v>
                </c:pt>
              </c:numCache>
            </c:numRef>
          </c:val>
        </c:ser>
        <c:gapWidth val="300"/>
        <c:axId val="43633664"/>
        <c:axId val="43644032"/>
      </c:barChart>
      <c:catAx>
        <c:axId val="43633664"/>
        <c:scaling>
          <c:orientation val="minMax"/>
        </c:scaling>
        <c:axPos val="b"/>
        <c:title>
          <c:tx>
            <c:rich>
              <a:bodyPr/>
              <a:lstStyle/>
              <a:p>
                <a:pPr>
                  <a:defRPr sz="1400" baseline="0">
                    <a:latin typeface="Garamond" pitchFamily="18" charset="0"/>
                  </a:defRPr>
                </a:pPr>
                <a:r>
                  <a:rPr lang="en-US" sz="1400" baseline="0" dirty="0">
                    <a:latin typeface="Garamond" pitchFamily="18" charset="0"/>
                  </a:rPr>
                  <a:t>Channel</a:t>
                </a:r>
              </a:p>
            </c:rich>
          </c:tx>
          <c:layout/>
        </c:title>
        <c:numFmt formatCode="General" sourceLinked="1"/>
        <c:majorTickMark val="none"/>
        <c:tickLblPos val="nextTo"/>
        <c:txPr>
          <a:bodyPr/>
          <a:lstStyle/>
          <a:p>
            <a:pPr>
              <a:defRPr sz="1200" b="1" i="0" baseline="0">
                <a:latin typeface="Garamond" pitchFamily="18" charset="0"/>
              </a:defRPr>
            </a:pPr>
            <a:endParaRPr lang="en-US"/>
          </a:p>
        </c:txPr>
        <c:crossAx val="43644032"/>
        <c:crosses val="autoZero"/>
        <c:auto val="1"/>
        <c:lblAlgn val="ctr"/>
        <c:lblOffset val="100"/>
      </c:catAx>
      <c:valAx>
        <c:axId val="43644032"/>
        <c:scaling>
          <c:orientation val="minMax"/>
        </c:scaling>
        <c:axPos val="l"/>
        <c:majorGridlines/>
        <c:title>
          <c:tx>
            <c:rich>
              <a:bodyPr/>
              <a:lstStyle/>
              <a:p>
                <a:pPr>
                  <a:defRPr sz="1400" baseline="0">
                    <a:latin typeface="Garamond" pitchFamily="18" charset="0"/>
                  </a:defRPr>
                </a:pPr>
                <a:r>
                  <a:rPr lang="en-US" sz="1400" baseline="0" dirty="0">
                    <a:latin typeface="Garamond" pitchFamily="18" charset="0"/>
                  </a:rPr>
                  <a:t>RMS Amplitude (G)</a:t>
                </a:r>
              </a:p>
            </c:rich>
          </c:tx>
          <c:layout/>
        </c:title>
        <c:numFmt formatCode="General" sourceLinked="1"/>
        <c:tickLblPos val="nextTo"/>
        <c:txPr>
          <a:bodyPr/>
          <a:lstStyle/>
          <a:p>
            <a:pPr>
              <a:defRPr sz="1200" b="1" i="0" baseline="0">
                <a:latin typeface="Garamond" pitchFamily="18" charset="0"/>
              </a:defRPr>
            </a:pPr>
            <a:endParaRPr lang="en-US"/>
          </a:p>
        </c:txPr>
        <c:crossAx val="43633664"/>
        <c:crosses val="autoZero"/>
        <c:crossBetween val="between"/>
      </c:valAx>
    </c:plotArea>
    <c:legend>
      <c:legendPos val="r"/>
      <c:layout>
        <c:manualLayout>
          <c:xMode val="edge"/>
          <c:yMode val="edge"/>
          <c:x val="0.38111541493956602"/>
          <c:y val="0.14533113048368948"/>
          <c:w val="0.46161616588111015"/>
          <c:h val="8.7752390326209351E-2"/>
        </c:manualLayout>
      </c:layout>
    </c:legend>
    <c:plotVisOnly val="1"/>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2"/>
  <c:chart>
    <c:title>
      <c:tx>
        <c:rich>
          <a:bodyPr/>
          <a:lstStyle/>
          <a:p>
            <a:pPr>
              <a:defRPr>
                <a:latin typeface="+mj-lt"/>
              </a:defRPr>
            </a:pPr>
            <a:r>
              <a:rPr lang="en-US" dirty="0">
                <a:latin typeface="+mj-lt"/>
              </a:rPr>
              <a:t>Percentage vibration reduction at different speed settings</a:t>
            </a:r>
          </a:p>
        </c:rich>
      </c:tx>
      <c:layout/>
    </c:title>
    <c:view3D>
      <c:rAngAx val="1"/>
    </c:view3D>
    <c:plotArea>
      <c:layout/>
      <c:bar3DChart>
        <c:barDir val="col"/>
        <c:grouping val="clustered"/>
        <c:ser>
          <c:idx val="1"/>
          <c:order val="1"/>
          <c:cat>
            <c:multiLvlStrRef>
              <c:f>Sheet1!$D$28:$D$31</c:f>
            </c:multiLvlStrRef>
          </c:cat>
          <c:val>
            <c:numRef>
              <c:f>Sheet1!$O$28:$O$31</c:f>
            </c:numRef>
          </c:val>
        </c:ser>
        <c:ser>
          <c:idx val="0"/>
          <c:order val="0"/>
          <c:cat>
            <c:strRef>
              <c:f>'[Copy of Performance evaluation.xlsx]Sheet1'!$D$28:$D$31</c:f>
              <c:strCache>
                <c:ptCount val="4"/>
                <c:pt idx="0">
                  <c:v>Speed I</c:v>
                </c:pt>
                <c:pt idx="1">
                  <c:v>Speed II</c:v>
                </c:pt>
                <c:pt idx="2">
                  <c:v>Speed III</c:v>
                </c:pt>
                <c:pt idx="3">
                  <c:v>Speed IV</c:v>
                </c:pt>
              </c:strCache>
            </c:strRef>
          </c:cat>
          <c:val>
            <c:numRef>
              <c:f>'[Copy of Performance evaluation.xlsx]Sheet1'!$O$28:$O$31</c:f>
              <c:numCache>
                <c:formatCode>General</c:formatCode>
                <c:ptCount val="4"/>
                <c:pt idx="0">
                  <c:v>15.853633346006836</c:v>
                </c:pt>
                <c:pt idx="1">
                  <c:v>33.038696600797735</c:v>
                </c:pt>
                <c:pt idx="2">
                  <c:v>24.666956314288711</c:v>
                </c:pt>
                <c:pt idx="3">
                  <c:v>18.37918413388293</c:v>
                </c:pt>
              </c:numCache>
            </c:numRef>
          </c:val>
        </c:ser>
        <c:shape val="cylinder"/>
        <c:axId val="59167872"/>
        <c:axId val="59169408"/>
        <c:axId val="0"/>
      </c:bar3DChart>
      <c:catAx>
        <c:axId val="59167872"/>
        <c:scaling>
          <c:orientation val="minMax"/>
        </c:scaling>
        <c:axPos val="b"/>
        <c:majorTickMark val="none"/>
        <c:tickLblPos val="nextTo"/>
        <c:txPr>
          <a:bodyPr/>
          <a:lstStyle/>
          <a:p>
            <a:pPr>
              <a:defRPr>
                <a:latin typeface="+mj-lt"/>
              </a:defRPr>
            </a:pPr>
            <a:endParaRPr lang="en-US"/>
          </a:p>
        </c:txPr>
        <c:crossAx val="59169408"/>
        <c:crosses val="autoZero"/>
        <c:auto val="1"/>
        <c:lblAlgn val="ctr"/>
        <c:lblOffset val="100"/>
      </c:catAx>
      <c:valAx>
        <c:axId val="59169408"/>
        <c:scaling>
          <c:orientation val="minMax"/>
        </c:scaling>
        <c:axPos val="l"/>
        <c:majorGridlines/>
        <c:title>
          <c:tx>
            <c:rich>
              <a:bodyPr/>
              <a:lstStyle/>
              <a:p>
                <a:pPr>
                  <a:defRPr>
                    <a:latin typeface="+mj-lt"/>
                  </a:defRPr>
                </a:pPr>
                <a:r>
                  <a:rPr lang="en-US" dirty="0">
                    <a:latin typeface="+mj-lt"/>
                  </a:rPr>
                  <a:t>Percentage reduction (%)</a:t>
                </a:r>
              </a:p>
            </c:rich>
          </c:tx>
          <c:layout/>
        </c:title>
        <c:numFmt formatCode="General" sourceLinked="1"/>
        <c:tickLblPos val="nextTo"/>
        <c:crossAx val="59167872"/>
        <c:crosses val="autoZero"/>
        <c:crossBetween val="between"/>
      </c:valAx>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6"/>
  <c:clrMapOvr bg1="lt1" tx1="dk1" bg2="lt2" tx2="dk2" accent1="accent1" accent2="accent2" accent3="accent3" accent4="accent4" accent5="accent5" accent6="accent6" hlink="hlink" folHlink="folHlink"/>
  <c:chart>
    <c:title>
      <c:tx>
        <c:rich>
          <a:bodyPr/>
          <a:lstStyle/>
          <a:p>
            <a:pPr>
              <a:defRPr sz="1400" baseline="0">
                <a:latin typeface="+mj-lt"/>
              </a:defRPr>
            </a:pPr>
            <a:r>
              <a:rPr lang="en-US" sz="1400" baseline="0" dirty="0">
                <a:latin typeface="+mj-lt"/>
              </a:rPr>
              <a:t>Figure : Comparison of vibration level with and without rubber with pump speed of 70 Hz and booster speed at 30 Hz.</a:t>
            </a:r>
          </a:p>
        </c:rich>
      </c:tx>
      <c:layout>
        <c:manualLayout>
          <c:xMode val="edge"/>
          <c:yMode val="edge"/>
          <c:x val="0.11240414975191733"/>
          <c:y val="0.88387096774193352"/>
        </c:manualLayout>
      </c:layout>
    </c:title>
    <c:plotArea>
      <c:layout>
        <c:manualLayout>
          <c:layoutTarget val="inner"/>
          <c:xMode val="edge"/>
          <c:yMode val="edge"/>
          <c:x val="0.12913243760632812"/>
          <c:y val="2.2939068100358451E-2"/>
          <c:w val="0.85319766017069265"/>
          <c:h val="0.71198103462873863"/>
        </c:manualLayout>
      </c:layout>
      <c:barChart>
        <c:barDir val="col"/>
        <c:grouping val="clustered"/>
        <c:ser>
          <c:idx val="0"/>
          <c:order val="0"/>
          <c:tx>
            <c:v>No Rubber</c:v>
          </c:tx>
          <c:cat>
            <c:numRef>
              <c:f>Sheet1!$G$1:$N$1</c:f>
              <c:numCache>
                <c:formatCode>General</c:formatCode>
                <c:ptCount val="8"/>
                <c:pt idx="0">
                  <c:v>1</c:v>
                </c:pt>
                <c:pt idx="1">
                  <c:v>2</c:v>
                </c:pt>
                <c:pt idx="2">
                  <c:v>3</c:v>
                </c:pt>
                <c:pt idx="3">
                  <c:v>4</c:v>
                </c:pt>
                <c:pt idx="4">
                  <c:v>5</c:v>
                </c:pt>
                <c:pt idx="5">
                  <c:v>6</c:v>
                </c:pt>
                <c:pt idx="6">
                  <c:v>7</c:v>
                </c:pt>
                <c:pt idx="7">
                  <c:v>8</c:v>
                </c:pt>
              </c:numCache>
            </c:numRef>
          </c:cat>
          <c:val>
            <c:numRef>
              <c:f>Sheet1!$G$4:$N$4</c:f>
              <c:numCache>
                <c:formatCode>General</c:formatCode>
                <c:ptCount val="8"/>
                <c:pt idx="0">
                  <c:v>1.8617999999999999E-2</c:v>
                </c:pt>
                <c:pt idx="1">
                  <c:v>9.6880000000000004E-3</c:v>
                </c:pt>
                <c:pt idx="2">
                  <c:v>7.0890000000000111E-3</c:v>
                </c:pt>
                <c:pt idx="3">
                  <c:v>1.1596E-2</c:v>
                </c:pt>
                <c:pt idx="4">
                  <c:v>3.375E-3</c:v>
                </c:pt>
                <c:pt idx="5">
                  <c:v>4.3070000000000001E-3</c:v>
                </c:pt>
                <c:pt idx="6">
                  <c:v>5.3410000000000089E-3</c:v>
                </c:pt>
                <c:pt idx="7">
                  <c:v>9.3830000000000215E-3</c:v>
                </c:pt>
              </c:numCache>
            </c:numRef>
          </c:val>
        </c:ser>
        <c:ser>
          <c:idx val="1"/>
          <c:order val="1"/>
          <c:tx>
            <c:v>With rubber</c:v>
          </c:tx>
          <c:cat>
            <c:numRef>
              <c:f>Sheet1!$G$1:$N$1</c:f>
              <c:numCache>
                <c:formatCode>General</c:formatCode>
                <c:ptCount val="8"/>
                <c:pt idx="0">
                  <c:v>1</c:v>
                </c:pt>
                <c:pt idx="1">
                  <c:v>2</c:v>
                </c:pt>
                <c:pt idx="2">
                  <c:v>3</c:v>
                </c:pt>
                <c:pt idx="3">
                  <c:v>4</c:v>
                </c:pt>
                <c:pt idx="4">
                  <c:v>5</c:v>
                </c:pt>
                <c:pt idx="5">
                  <c:v>6</c:v>
                </c:pt>
                <c:pt idx="6">
                  <c:v>7</c:v>
                </c:pt>
                <c:pt idx="7">
                  <c:v>8</c:v>
                </c:pt>
              </c:numCache>
            </c:numRef>
          </c:cat>
          <c:val>
            <c:numRef>
              <c:f>Sheet1!$G$20:$N$20</c:f>
              <c:numCache>
                <c:formatCode>General</c:formatCode>
                <c:ptCount val="8"/>
                <c:pt idx="0">
                  <c:v>1.1287000000000005E-2</c:v>
                </c:pt>
                <c:pt idx="1">
                  <c:v>7.5520000000000014E-3</c:v>
                </c:pt>
                <c:pt idx="2">
                  <c:v>3.3410000000000002E-3</c:v>
                </c:pt>
                <c:pt idx="3">
                  <c:v>6.989000000000016E-3</c:v>
                </c:pt>
                <c:pt idx="4">
                  <c:v>2.3270000000000044E-3</c:v>
                </c:pt>
                <c:pt idx="5">
                  <c:v>3.3600000000000045E-3</c:v>
                </c:pt>
                <c:pt idx="6">
                  <c:v>4.0470000000000002E-3</c:v>
                </c:pt>
                <c:pt idx="7">
                  <c:v>8.123E-3</c:v>
                </c:pt>
              </c:numCache>
            </c:numRef>
          </c:val>
        </c:ser>
        <c:ser>
          <c:idx val="2"/>
          <c:order val="2"/>
          <c:tx>
            <c:v>Noise level</c:v>
          </c:tx>
          <c:cat>
            <c:numRef>
              <c:f>Sheet1!$G$1:$N$1</c:f>
              <c:numCache>
                <c:formatCode>General</c:formatCode>
                <c:ptCount val="8"/>
                <c:pt idx="0">
                  <c:v>1</c:v>
                </c:pt>
                <c:pt idx="1">
                  <c:v>2</c:v>
                </c:pt>
                <c:pt idx="2">
                  <c:v>3</c:v>
                </c:pt>
                <c:pt idx="3">
                  <c:v>4</c:v>
                </c:pt>
                <c:pt idx="4">
                  <c:v>5</c:v>
                </c:pt>
                <c:pt idx="5">
                  <c:v>6</c:v>
                </c:pt>
                <c:pt idx="6">
                  <c:v>7</c:v>
                </c:pt>
                <c:pt idx="7">
                  <c:v>8</c:v>
                </c:pt>
              </c:numCache>
            </c:numRef>
          </c:cat>
          <c:val>
            <c:numRef>
              <c:f>Sheet1!$G$11:$N$11</c:f>
              <c:numCache>
                <c:formatCode>General</c:formatCode>
                <c:ptCount val="8"/>
                <c:pt idx="0">
                  <c:v>7.8300000000000147E-4</c:v>
                </c:pt>
                <c:pt idx="1">
                  <c:v>7.6600000000000095E-4</c:v>
                </c:pt>
                <c:pt idx="2">
                  <c:v>2.6129999999999999E-3</c:v>
                </c:pt>
                <c:pt idx="3">
                  <c:v>6.5600000000000033E-4</c:v>
                </c:pt>
                <c:pt idx="4">
                  <c:v>7.8300000000000147E-4</c:v>
                </c:pt>
                <c:pt idx="5">
                  <c:v>7.6600000000000095E-4</c:v>
                </c:pt>
                <c:pt idx="6">
                  <c:v>2.6129999999999999E-3</c:v>
                </c:pt>
                <c:pt idx="7">
                  <c:v>6.5600000000000033E-4</c:v>
                </c:pt>
              </c:numCache>
            </c:numRef>
          </c:val>
        </c:ser>
        <c:gapWidth val="300"/>
        <c:axId val="59310464"/>
        <c:axId val="59312384"/>
      </c:barChart>
      <c:catAx>
        <c:axId val="59310464"/>
        <c:scaling>
          <c:orientation val="minMax"/>
        </c:scaling>
        <c:axPos val="b"/>
        <c:title>
          <c:tx>
            <c:rich>
              <a:bodyPr/>
              <a:lstStyle/>
              <a:p>
                <a:pPr>
                  <a:defRPr sz="1400" baseline="0">
                    <a:latin typeface="+mj-lt"/>
                  </a:defRPr>
                </a:pPr>
                <a:r>
                  <a:rPr lang="en-US" sz="1400" baseline="0" dirty="0">
                    <a:latin typeface="+mj-lt"/>
                  </a:rPr>
                  <a:t>Signal location number</a:t>
                </a:r>
              </a:p>
            </c:rich>
          </c:tx>
          <c:layout/>
        </c:title>
        <c:numFmt formatCode="General" sourceLinked="1"/>
        <c:majorTickMark val="none"/>
        <c:tickLblPos val="nextTo"/>
        <c:txPr>
          <a:bodyPr/>
          <a:lstStyle/>
          <a:p>
            <a:pPr>
              <a:defRPr sz="1200" b="1" i="0" baseline="0">
                <a:latin typeface="Garamond" pitchFamily="18" charset="0"/>
              </a:defRPr>
            </a:pPr>
            <a:endParaRPr lang="en-US"/>
          </a:p>
        </c:txPr>
        <c:crossAx val="59312384"/>
        <c:crosses val="autoZero"/>
        <c:auto val="1"/>
        <c:lblAlgn val="ctr"/>
        <c:lblOffset val="100"/>
      </c:catAx>
      <c:valAx>
        <c:axId val="59312384"/>
        <c:scaling>
          <c:orientation val="minMax"/>
        </c:scaling>
        <c:axPos val="l"/>
        <c:majorGridlines/>
        <c:title>
          <c:tx>
            <c:rich>
              <a:bodyPr/>
              <a:lstStyle/>
              <a:p>
                <a:pPr>
                  <a:defRPr sz="1400" baseline="0">
                    <a:latin typeface="+mj-lt"/>
                  </a:defRPr>
                </a:pPr>
                <a:r>
                  <a:rPr lang="en-US" sz="1400" baseline="0" dirty="0">
                    <a:latin typeface="+mj-lt"/>
                  </a:rPr>
                  <a:t>RMS Amplitude (G)</a:t>
                </a:r>
              </a:p>
            </c:rich>
          </c:tx>
          <c:layout/>
        </c:title>
        <c:numFmt formatCode="General" sourceLinked="1"/>
        <c:tickLblPos val="nextTo"/>
        <c:txPr>
          <a:bodyPr/>
          <a:lstStyle/>
          <a:p>
            <a:pPr>
              <a:defRPr sz="1200" b="1" i="0" baseline="0">
                <a:latin typeface="Garamond" pitchFamily="18" charset="0"/>
              </a:defRPr>
            </a:pPr>
            <a:endParaRPr lang="en-US"/>
          </a:p>
        </c:txPr>
        <c:crossAx val="59310464"/>
        <c:crosses val="autoZero"/>
        <c:crossBetween val="between"/>
      </c:valAx>
      <c:spPr>
        <a:ln>
          <a:solidFill>
            <a:schemeClr val="tx1"/>
          </a:solidFill>
        </a:ln>
      </c:spPr>
    </c:plotArea>
    <c:legend>
      <c:legendPos val="r"/>
      <c:layout>
        <c:manualLayout>
          <c:xMode val="edge"/>
          <c:yMode val="edge"/>
          <c:x val="0.4753959625805359"/>
          <c:y val="5.8672137813759212E-2"/>
          <c:w val="0.47795873434589242"/>
          <c:h val="7.3084544009463612E-2"/>
        </c:manualLayout>
      </c:layout>
      <c:spPr>
        <a:solidFill>
          <a:schemeClr val="bg1"/>
        </a:solidFill>
        <a:ln>
          <a:solidFill>
            <a:sysClr val="windowText" lastClr="000000"/>
          </a:solidFill>
        </a:ln>
      </c:spPr>
      <c:txPr>
        <a:bodyPr/>
        <a:lstStyle/>
        <a:p>
          <a:pPr>
            <a:defRPr sz="1010" b="1" i="1" baseline="0">
              <a:latin typeface="+mj-lt"/>
            </a:defRPr>
          </a:pPr>
          <a:endParaRPr lang="en-US"/>
        </a:p>
      </c:txPr>
    </c:legend>
    <c:plotVisOnly val="1"/>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51F76A-3858-497F-A968-B65A80CCE5D8}" type="datetimeFigureOut">
              <a:rPr lang="en-US" smtClean="0"/>
              <a:pPr/>
              <a:t>6/1/2011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9F5670-EF81-4864-95B6-87A6870F1982}" type="slidenum">
              <a:rPr lang="en-US" smtClean="0"/>
              <a:pPr/>
              <a:t>‹#›</a:t>
            </a:fld>
            <a:endParaRPr lang="en-US" dirty="0"/>
          </a:p>
        </p:txBody>
      </p:sp>
    </p:spTree>
    <p:extLst>
      <p:ext uri="{BB962C8B-B14F-4D97-AF65-F5344CB8AC3E}">
        <p14:creationId xmlns="" xmlns:p14="http://schemas.microsoft.com/office/powerpoint/2010/main" val="3964598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9F5670-EF81-4864-95B6-87A6870F198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9F5670-EF81-4864-95B6-87A6870F1982}"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9F5670-EF81-4864-95B6-87A6870F1982}"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9F5670-EF81-4864-95B6-87A6870F1982}"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BC27C68-FD30-446B-BEC1-7EEEC99703CC}" type="datetimeFigureOut">
              <a:rPr lang="en-US" smtClean="0"/>
              <a:pPr/>
              <a:t>6/1/2011</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5742357-E15F-4743-B281-F8CBDAF80C1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C27C68-FD30-446B-BEC1-7EEEC99703CC}" type="datetimeFigureOut">
              <a:rPr lang="en-US" smtClean="0"/>
              <a:pPr/>
              <a:t>6/1/2011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742357-E15F-4743-B281-F8CBDAF80C1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C27C68-FD30-446B-BEC1-7EEEC99703CC}" type="datetimeFigureOut">
              <a:rPr lang="en-US" smtClean="0"/>
              <a:pPr/>
              <a:t>6/1/2011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742357-E15F-4743-B281-F8CBDAF80C1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C27C68-FD30-446B-BEC1-7EEEC99703CC}" type="datetimeFigureOut">
              <a:rPr lang="en-US" smtClean="0"/>
              <a:pPr/>
              <a:t>6/1/2011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742357-E15F-4743-B281-F8CBDAF80C1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BC27C68-FD30-446B-BEC1-7EEEC99703CC}" type="datetimeFigureOut">
              <a:rPr lang="en-US" smtClean="0"/>
              <a:pPr/>
              <a:t>6/1/2011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742357-E15F-4743-B281-F8CBDAF80C1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BC27C68-FD30-446B-BEC1-7EEEC99703CC}" type="datetimeFigureOut">
              <a:rPr lang="en-US" smtClean="0"/>
              <a:pPr/>
              <a:t>6/1/2011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742357-E15F-4743-B281-F8CBDAF80C1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BC27C68-FD30-446B-BEC1-7EEEC99703CC}" type="datetimeFigureOut">
              <a:rPr lang="en-US" smtClean="0"/>
              <a:pPr/>
              <a:t>6/1/2011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5742357-E15F-4743-B281-F8CBDAF80C1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BC27C68-FD30-446B-BEC1-7EEEC99703CC}" type="datetimeFigureOut">
              <a:rPr lang="en-US" smtClean="0"/>
              <a:pPr/>
              <a:t>6/1/2011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5742357-E15F-4743-B281-F8CBDAF80C1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C27C68-FD30-446B-BEC1-7EEEC99703CC}" type="datetimeFigureOut">
              <a:rPr lang="en-US" smtClean="0"/>
              <a:pPr/>
              <a:t>6/1/2011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5742357-E15F-4743-B281-F8CBDAF80C1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BC27C68-FD30-446B-BEC1-7EEEC99703CC}" type="datetimeFigureOut">
              <a:rPr lang="en-US" smtClean="0"/>
              <a:pPr/>
              <a:t>6/1/2011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742357-E15F-4743-B281-F8CBDAF80C1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BC27C68-FD30-446B-BEC1-7EEEC99703CC}" type="datetimeFigureOut">
              <a:rPr lang="en-US" smtClean="0"/>
              <a:pPr/>
              <a:t>6/1/2011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B5742357-E15F-4743-B281-F8CBDAF80C14}"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BC27C68-FD30-446B-BEC1-7EEEC99703CC}" type="datetimeFigureOut">
              <a:rPr lang="en-US" smtClean="0"/>
              <a:pPr/>
              <a:t>6/1/2011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5742357-E15F-4743-B281-F8CBDAF80C14}"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219200"/>
            <a:ext cx="7175351" cy="982510"/>
          </a:xfrm>
        </p:spPr>
        <p:txBody>
          <a:bodyPr>
            <a:normAutofit fontScale="90000"/>
          </a:bodyPr>
          <a:lstStyle/>
          <a:p>
            <a:pPr marL="182880" indent="0" algn="ctr">
              <a:buNone/>
            </a:pPr>
            <a:r>
              <a:rPr lang="en-US" sz="4800" dirty="0" smtClean="0">
                <a:solidFill>
                  <a:schemeClr val="tx1"/>
                </a:solidFill>
                <a:effectLst>
                  <a:reflection endPos="0" dir="5400000" sy="-100000" algn="bl" rotWithShape="0"/>
                </a:effectLst>
              </a:rPr>
              <a:t>Vacuum Pump Vibration Isolation System</a:t>
            </a:r>
            <a:endParaRPr lang="en-US" sz="4800" dirty="0">
              <a:solidFill>
                <a:schemeClr val="tx1"/>
              </a:solidFill>
              <a:effectLst>
                <a:reflection endPos="0" dir="5400000" sy="-100000" algn="bl" rotWithShape="0"/>
              </a:effectLst>
            </a:endParaRPr>
          </a:p>
        </p:txBody>
      </p:sp>
      <p:sp>
        <p:nvSpPr>
          <p:cNvPr id="3" name="Subtitle 2"/>
          <p:cNvSpPr>
            <a:spLocks noGrp="1"/>
          </p:cNvSpPr>
          <p:nvPr>
            <p:ph type="subTitle" idx="1"/>
          </p:nvPr>
        </p:nvSpPr>
        <p:spPr>
          <a:xfrm>
            <a:off x="4953000" y="3124200"/>
            <a:ext cx="3581400" cy="2819400"/>
          </a:xfrm>
        </p:spPr>
        <p:txBody>
          <a:bodyPr>
            <a:noAutofit/>
          </a:bodyPr>
          <a:lstStyle/>
          <a:p>
            <a:pPr algn="l"/>
            <a:r>
              <a:rPr lang="en-US" sz="2400" b="1" dirty="0" smtClean="0">
                <a:latin typeface="+mj-lt"/>
              </a:rPr>
              <a:t>  Team Members</a:t>
            </a:r>
          </a:p>
          <a:p>
            <a:pPr algn="l"/>
            <a:r>
              <a:rPr lang="en-US" sz="2400" dirty="0" smtClean="0">
                <a:latin typeface="+mj-lt"/>
              </a:rPr>
              <a:t>  Duc Le </a:t>
            </a:r>
          </a:p>
          <a:p>
            <a:pPr algn="l"/>
            <a:r>
              <a:rPr lang="en-US" sz="2400" dirty="0" smtClean="0">
                <a:latin typeface="+mj-lt"/>
              </a:rPr>
              <a:t>  Ron Pahle</a:t>
            </a:r>
          </a:p>
          <a:p>
            <a:pPr algn="l"/>
            <a:r>
              <a:rPr lang="en-US" sz="2400" dirty="0" smtClean="0">
                <a:latin typeface="+mj-lt"/>
              </a:rPr>
              <a:t>  Thanh Nguyen</a:t>
            </a:r>
          </a:p>
          <a:p>
            <a:pPr algn="l"/>
            <a:r>
              <a:rPr lang="en-US" sz="2400" dirty="0" smtClean="0">
                <a:latin typeface="+mj-lt"/>
              </a:rPr>
              <a:t>  Khoa Tran</a:t>
            </a:r>
          </a:p>
        </p:txBody>
      </p:sp>
      <p:sp>
        <p:nvSpPr>
          <p:cNvPr id="4" name="TextBox 3"/>
          <p:cNvSpPr txBox="1"/>
          <p:nvPr/>
        </p:nvSpPr>
        <p:spPr>
          <a:xfrm>
            <a:off x="914400" y="4343400"/>
            <a:ext cx="3124200" cy="830997"/>
          </a:xfrm>
          <a:prstGeom prst="rect">
            <a:avLst/>
          </a:prstGeom>
          <a:noFill/>
        </p:spPr>
        <p:txBody>
          <a:bodyPr wrap="square" rtlCol="0">
            <a:spAutoFit/>
          </a:bodyPr>
          <a:lstStyle/>
          <a:p>
            <a:r>
              <a:rPr lang="en-US" sz="2400" b="1" dirty="0" smtClean="0">
                <a:latin typeface="+mj-lt"/>
              </a:rPr>
              <a:t>Sponsor</a:t>
            </a:r>
          </a:p>
          <a:p>
            <a:r>
              <a:rPr lang="en-US" sz="2400" dirty="0" smtClean="0">
                <a:latin typeface="+mj-lt"/>
              </a:rPr>
              <a:t>Edwards Vacuum Ltd.</a:t>
            </a:r>
            <a:endParaRPr lang="en-US" sz="2400" dirty="0">
              <a:latin typeface="+mj-lt"/>
            </a:endParaRPr>
          </a:p>
        </p:txBody>
      </p:sp>
      <p:sp>
        <p:nvSpPr>
          <p:cNvPr id="5" name="TextBox 4"/>
          <p:cNvSpPr txBox="1"/>
          <p:nvPr/>
        </p:nvSpPr>
        <p:spPr>
          <a:xfrm>
            <a:off x="914400" y="3200400"/>
            <a:ext cx="3124200" cy="830997"/>
          </a:xfrm>
          <a:prstGeom prst="rect">
            <a:avLst/>
          </a:prstGeom>
          <a:noFill/>
        </p:spPr>
        <p:txBody>
          <a:bodyPr wrap="square" rtlCol="0">
            <a:spAutoFit/>
          </a:bodyPr>
          <a:lstStyle/>
          <a:p>
            <a:r>
              <a:rPr lang="en-US" sz="2400" b="1" dirty="0" smtClean="0">
                <a:latin typeface="+mj-lt"/>
              </a:rPr>
              <a:t>Advisor</a:t>
            </a:r>
          </a:p>
          <a:p>
            <a:r>
              <a:rPr lang="en-US" sz="2400" dirty="0" smtClean="0">
                <a:latin typeface="+mj-lt"/>
              </a:rPr>
              <a:t>Dr. Dave Turcic</a:t>
            </a:r>
          </a:p>
        </p:txBody>
      </p:sp>
    </p:spTree>
    <p:extLst>
      <p:ext uri="{BB962C8B-B14F-4D97-AF65-F5344CB8AC3E}">
        <p14:creationId xmlns="" xmlns:p14="http://schemas.microsoft.com/office/powerpoint/2010/main" val="2024179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762000" y="2286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endParaRPr lang="en-US" sz="3800" dirty="0">
              <a:effectLst>
                <a:reflection endPos="0" dir="5400000" sy="-100000" algn="bl" rotWithShape="0"/>
              </a:effectLst>
            </a:endParaRPr>
          </a:p>
        </p:txBody>
      </p:sp>
      <p:sp>
        <p:nvSpPr>
          <p:cNvPr id="5" name="Title 3"/>
          <p:cNvSpPr txBox="1">
            <a:spLocks/>
          </p:cNvSpPr>
          <p:nvPr/>
        </p:nvSpPr>
        <p:spPr>
          <a:xfrm>
            <a:off x="914400" y="3810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sz="3800" dirty="0" smtClean="0">
                <a:solidFill>
                  <a:schemeClr val="accent1">
                    <a:lumMod val="75000"/>
                  </a:schemeClr>
                </a:solidFill>
                <a:effectLst>
                  <a:reflection endPos="0" dir="5400000" sy="-100000" algn="bl" rotWithShape="0"/>
                </a:effectLst>
              </a:rPr>
              <a:t>Final Design</a:t>
            </a:r>
            <a:endParaRPr lang="en-US" sz="3800" dirty="0">
              <a:solidFill>
                <a:schemeClr val="accent1">
                  <a:lumMod val="75000"/>
                </a:schemeClr>
              </a:solidFill>
              <a:effectLst>
                <a:reflection endPos="0" dir="5400000" sy="-100000" algn="bl" rotWithShape="0"/>
              </a:effectLst>
            </a:endParaRPr>
          </a:p>
        </p:txBody>
      </p:sp>
      <p:sp>
        <p:nvSpPr>
          <p:cNvPr id="6" name="Content Placeholder 4"/>
          <p:cNvSpPr txBox="1">
            <a:spLocks/>
          </p:cNvSpPr>
          <p:nvPr/>
        </p:nvSpPr>
        <p:spPr>
          <a:xfrm>
            <a:off x="990600" y="1219200"/>
            <a:ext cx="7162800" cy="487680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endParaRPr lang="en-US" sz="2400" dirty="0" smtClean="0">
              <a:latin typeface="+mj-lt"/>
            </a:endParaRPr>
          </a:p>
        </p:txBody>
      </p:sp>
      <p:sp>
        <p:nvSpPr>
          <p:cNvPr id="7" name="Content Placeholder 4"/>
          <p:cNvSpPr txBox="1">
            <a:spLocks/>
          </p:cNvSpPr>
          <p:nvPr/>
        </p:nvSpPr>
        <p:spPr>
          <a:xfrm>
            <a:off x="533400" y="1219200"/>
            <a:ext cx="8001000" cy="487680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US" sz="2400" dirty="0" smtClean="0">
                <a:latin typeface="+mj-lt"/>
              </a:rPr>
              <a:t>By placing a soft rubber isolator between the plate and frame, the vibration is isolated to the plate and pump.</a:t>
            </a:r>
          </a:p>
          <a:p>
            <a:pPr marL="45720" indent="0">
              <a:buNone/>
            </a:pPr>
            <a:endParaRPr lang="en-US" sz="2400" dirty="0" smtClean="0">
              <a:latin typeface="+mj-lt"/>
            </a:endParaRPr>
          </a:p>
          <a:p>
            <a:pPr marL="45720" indent="0">
              <a:buNone/>
            </a:pPr>
            <a:r>
              <a:rPr lang="en-US" sz="2400" dirty="0" smtClean="0">
                <a:latin typeface="+mj-lt"/>
              </a:rPr>
              <a:t> </a:t>
            </a:r>
          </a:p>
        </p:txBody>
      </p:sp>
      <p:sp>
        <p:nvSpPr>
          <p:cNvPr id="13" name="Frame 12"/>
          <p:cNvSpPr/>
          <p:nvPr/>
        </p:nvSpPr>
        <p:spPr>
          <a:xfrm>
            <a:off x="2514600" y="4648200"/>
            <a:ext cx="685800" cy="533400"/>
          </a:xfrm>
          <a:prstGeom prst="frame">
            <a:avLst>
              <a:gd name="adj1" fmla="val 1798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14" name="Frame 13"/>
          <p:cNvSpPr/>
          <p:nvPr/>
        </p:nvSpPr>
        <p:spPr>
          <a:xfrm>
            <a:off x="6172200" y="4648200"/>
            <a:ext cx="685800" cy="533400"/>
          </a:xfrm>
          <a:prstGeom prst="frame">
            <a:avLst>
              <a:gd name="adj1" fmla="val 1538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grpSp>
        <p:nvGrpSpPr>
          <p:cNvPr id="36" name="Group 35"/>
          <p:cNvGrpSpPr/>
          <p:nvPr/>
        </p:nvGrpSpPr>
        <p:grpSpPr>
          <a:xfrm>
            <a:off x="2438400" y="2362200"/>
            <a:ext cx="4495800" cy="2133600"/>
            <a:chOff x="2438400" y="2362200"/>
            <a:chExt cx="4495800" cy="2133600"/>
          </a:xfrm>
        </p:grpSpPr>
        <p:sp>
          <p:nvSpPr>
            <p:cNvPr id="11" name="Flowchart: Process 10"/>
            <p:cNvSpPr/>
            <p:nvPr/>
          </p:nvSpPr>
          <p:spPr>
            <a:xfrm>
              <a:off x="2438400" y="4343400"/>
              <a:ext cx="4495800" cy="152400"/>
            </a:xfrm>
            <a:prstGeom prst="flowChart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nvGrpSpPr>
            <p:cNvPr id="3" name="Group 32"/>
            <p:cNvGrpSpPr/>
            <p:nvPr/>
          </p:nvGrpSpPr>
          <p:grpSpPr>
            <a:xfrm>
              <a:off x="3200400" y="2362200"/>
              <a:ext cx="2819400" cy="1981200"/>
              <a:chOff x="3200400" y="2895600"/>
              <a:chExt cx="2819400" cy="1981200"/>
            </a:xfrm>
          </p:grpSpPr>
          <p:grpSp>
            <p:nvGrpSpPr>
              <p:cNvPr id="8" name="Group 23"/>
              <p:cNvGrpSpPr/>
              <p:nvPr/>
            </p:nvGrpSpPr>
            <p:grpSpPr>
              <a:xfrm>
                <a:off x="5257800" y="4343400"/>
                <a:ext cx="533400" cy="533400"/>
                <a:chOff x="5181600" y="4343400"/>
                <a:chExt cx="533400" cy="533400"/>
              </a:xfrm>
            </p:grpSpPr>
            <p:sp>
              <p:nvSpPr>
                <p:cNvPr id="32" name="Flowchart: Process 31"/>
                <p:cNvSpPr/>
                <p:nvPr/>
              </p:nvSpPr>
              <p:spPr>
                <a:xfrm>
                  <a:off x="5410200" y="4343400"/>
                  <a:ext cx="76200" cy="381000"/>
                </a:xfrm>
                <a:prstGeom prst="flowChart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3" name="Flowchart: Manual Operation 32"/>
                <p:cNvSpPr/>
                <p:nvPr/>
              </p:nvSpPr>
              <p:spPr>
                <a:xfrm rot="10800000">
                  <a:off x="5181600" y="4724400"/>
                  <a:ext cx="533400" cy="152400"/>
                </a:xfrm>
                <a:prstGeom prst="flowChartManualOperati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9" name="Group 22"/>
              <p:cNvGrpSpPr/>
              <p:nvPr/>
            </p:nvGrpSpPr>
            <p:grpSpPr>
              <a:xfrm>
                <a:off x="3429000" y="4343400"/>
                <a:ext cx="533400" cy="533400"/>
                <a:chOff x="3657600" y="4343400"/>
                <a:chExt cx="533400" cy="533400"/>
              </a:xfrm>
            </p:grpSpPr>
            <p:sp>
              <p:nvSpPr>
                <p:cNvPr id="30" name="Flowchart: Process 19"/>
                <p:cNvSpPr/>
                <p:nvPr/>
              </p:nvSpPr>
              <p:spPr>
                <a:xfrm>
                  <a:off x="3886200" y="4343400"/>
                  <a:ext cx="76200" cy="381000"/>
                </a:xfrm>
                <a:prstGeom prst="flowChart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1" name="Flowchart: Manual Operation 30"/>
                <p:cNvSpPr/>
                <p:nvPr/>
              </p:nvSpPr>
              <p:spPr>
                <a:xfrm rot="10800000">
                  <a:off x="3657600" y="4724400"/>
                  <a:ext cx="533400" cy="152400"/>
                </a:xfrm>
                <a:prstGeom prst="flowChartManualOperati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
            <p:nvSpPr>
              <p:cNvPr id="29" name="Flowchart: Process 3"/>
              <p:cNvSpPr/>
              <p:nvPr/>
            </p:nvSpPr>
            <p:spPr>
              <a:xfrm>
                <a:off x="3200400" y="2895600"/>
                <a:ext cx="2819400" cy="1752600"/>
              </a:xfrm>
              <a:prstGeom prst="flowChart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15" name="Group 44"/>
            <p:cNvGrpSpPr/>
            <p:nvPr/>
          </p:nvGrpSpPr>
          <p:grpSpPr>
            <a:xfrm>
              <a:off x="2438400" y="3733800"/>
              <a:ext cx="4495800" cy="609600"/>
              <a:chOff x="2438400" y="3352800"/>
              <a:chExt cx="4495800" cy="609600"/>
            </a:xfrm>
            <a:solidFill>
              <a:schemeClr val="accent1"/>
            </a:solidFill>
          </p:grpSpPr>
          <p:sp>
            <p:nvSpPr>
              <p:cNvPr id="20" name="Flowchart: Process 19"/>
              <p:cNvSpPr/>
              <p:nvPr/>
            </p:nvSpPr>
            <p:spPr>
              <a:xfrm>
                <a:off x="2438400" y="3352800"/>
                <a:ext cx="4495800" cy="304800"/>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1" name="Flowchart: Process 20"/>
              <p:cNvSpPr/>
              <p:nvPr/>
            </p:nvSpPr>
            <p:spPr>
              <a:xfrm>
                <a:off x="6858000" y="3657600"/>
                <a:ext cx="76200" cy="304800"/>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2" name="Flowchart: Process 21"/>
              <p:cNvSpPr/>
              <p:nvPr/>
            </p:nvSpPr>
            <p:spPr>
              <a:xfrm>
                <a:off x="2438400" y="3657600"/>
                <a:ext cx="76200" cy="304800"/>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
          <p:nvSpPr>
            <p:cNvPr id="18" name="Flowchart: Summing Junction 17"/>
            <p:cNvSpPr/>
            <p:nvPr/>
          </p:nvSpPr>
          <p:spPr>
            <a:xfrm>
              <a:off x="3352800" y="3810000"/>
              <a:ext cx="152400" cy="152400"/>
            </a:xfrm>
            <a:prstGeom prst="flowChartSummingJunc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9" name="Flowchart: Summing Junction 18"/>
            <p:cNvSpPr/>
            <p:nvPr/>
          </p:nvSpPr>
          <p:spPr>
            <a:xfrm>
              <a:off x="5715000" y="3810000"/>
              <a:ext cx="152400" cy="152400"/>
            </a:xfrm>
            <a:prstGeom prst="flowChartSummingJunc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
        <p:nvSpPr>
          <p:cNvPr id="34" name="Rectangle 33"/>
          <p:cNvSpPr/>
          <p:nvPr/>
        </p:nvSpPr>
        <p:spPr>
          <a:xfrm>
            <a:off x="2514600" y="4495800"/>
            <a:ext cx="6858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5" name="Rectangle 34"/>
          <p:cNvSpPr/>
          <p:nvPr/>
        </p:nvSpPr>
        <p:spPr>
          <a:xfrm>
            <a:off x="6172200" y="4495800"/>
            <a:ext cx="6858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TextBox 25"/>
          <p:cNvSpPr txBox="1"/>
          <p:nvPr/>
        </p:nvSpPr>
        <p:spPr>
          <a:xfrm>
            <a:off x="1143000" y="2895600"/>
            <a:ext cx="914400" cy="369332"/>
          </a:xfrm>
          <a:prstGeom prst="rect">
            <a:avLst/>
          </a:prstGeom>
          <a:noFill/>
        </p:spPr>
        <p:txBody>
          <a:bodyPr wrap="square" rtlCol="0">
            <a:spAutoFit/>
          </a:bodyPr>
          <a:lstStyle/>
          <a:p>
            <a:r>
              <a:rPr lang="en-US" b="1" dirty="0" smtClean="0">
                <a:latin typeface="+mj-lt"/>
              </a:rPr>
              <a:t>Back</a:t>
            </a:r>
            <a:endParaRPr lang="en-US" b="1" dirty="0">
              <a:latin typeface="+mj-lt"/>
            </a:endParaRPr>
          </a:p>
        </p:txBody>
      </p:sp>
      <p:sp>
        <p:nvSpPr>
          <p:cNvPr id="27" name="TextBox 26"/>
          <p:cNvSpPr txBox="1"/>
          <p:nvPr/>
        </p:nvSpPr>
        <p:spPr>
          <a:xfrm>
            <a:off x="7391400" y="2971800"/>
            <a:ext cx="914400" cy="369332"/>
          </a:xfrm>
          <a:prstGeom prst="rect">
            <a:avLst/>
          </a:prstGeom>
          <a:noFill/>
        </p:spPr>
        <p:txBody>
          <a:bodyPr wrap="square" rtlCol="0">
            <a:spAutoFit/>
          </a:bodyPr>
          <a:lstStyle/>
          <a:p>
            <a:r>
              <a:rPr lang="en-US" b="1" dirty="0" smtClean="0">
                <a:latin typeface="+mj-lt"/>
              </a:rPr>
              <a:t>Front</a:t>
            </a:r>
            <a:endParaRPr lang="en-US" b="1" dirty="0">
              <a:latin typeface="+mj-lt"/>
            </a:endParaRPr>
          </a:p>
        </p:txBody>
      </p:sp>
    </p:spTree>
    <p:extLst>
      <p:ext uri="{BB962C8B-B14F-4D97-AF65-F5344CB8AC3E}">
        <p14:creationId xmlns="" xmlns:p14="http://schemas.microsoft.com/office/powerpoint/2010/main" val="1675504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762000" y="2286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endParaRPr lang="en-US" sz="3800" dirty="0">
              <a:solidFill>
                <a:schemeClr val="accent1">
                  <a:lumMod val="75000"/>
                </a:schemeClr>
              </a:solidFill>
              <a:effectLst>
                <a:reflection endPos="0" dir="5400000" sy="-100000" algn="bl" rotWithShape="0"/>
              </a:effectLst>
            </a:endParaRPr>
          </a:p>
        </p:txBody>
      </p:sp>
      <p:sp>
        <p:nvSpPr>
          <p:cNvPr id="5" name="Title 3"/>
          <p:cNvSpPr txBox="1">
            <a:spLocks/>
          </p:cNvSpPr>
          <p:nvPr/>
        </p:nvSpPr>
        <p:spPr>
          <a:xfrm>
            <a:off x="914400" y="3810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sz="3800" dirty="0" smtClean="0">
                <a:solidFill>
                  <a:schemeClr val="accent1">
                    <a:lumMod val="75000"/>
                  </a:schemeClr>
                </a:solidFill>
                <a:effectLst>
                  <a:reflection endPos="0" dir="5400000" sy="-100000" algn="bl" rotWithShape="0"/>
                </a:effectLst>
              </a:rPr>
              <a:t>Improvement Testing</a:t>
            </a:r>
            <a:endParaRPr lang="en-US" sz="3800" dirty="0">
              <a:solidFill>
                <a:schemeClr val="accent1">
                  <a:lumMod val="75000"/>
                </a:schemeClr>
              </a:solidFill>
              <a:effectLst>
                <a:reflection endPos="0" dir="5400000" sy="-100000" algn="bl" rotWithShape="0"/>
              </a:effectLst>
            </a:endParaRPr>
          </a:p>
        </p:txBody>
      </p:sp>
      <p:sp>
        <p:nvSpPr>
          <p:cNvPr id="6" name="Content Placeholder 4"/>
          <p:cNvSpPr txBox="1">
            <a:spLocks/>
          </p:cNvSpPr>
          <p:nvPr/>
        </p:nvSpPr>
        <p:spPr>
          <a:xfrm>
            <a:off x="990600" y="1219200"/>
            <a:ext cx="7162800" cy="487680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endParaRPr lang="en-US" sz="2400" dirty="0" smtClean="0">
              <a:latin typeface="+mj-lt"/>
            </a:endParaRPr>
          </a:p>
        </p:txBody>
      </p:sp>
      <p:sp>
        <p:nvSpPr>
          <p:cNvPr id="7" name="Content Placeholder 4"/>
          <p:cNvSpPr txBox="1">
            <a:spLocks/>
          </p:cNvSpPr>
          <p:nvPr/>
        </p:nvSpPr>
        <p:spPr>
          <a:xfrm>
            <a:off x="762000" y="1219200"/>
            <a:ext cx="7772400" cy="487680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endParaRPr lang="en-US" sz="2400" dirty="0" smtClean="0">
              <a:latin typeface="+mj-lt"/>
            </a:endParaRPr>
          </a:p>
          <a:p>
            <a:pPr marL="45720" indent="0">
              <a:buFont typeface="Arial" pitchFamily="34" charset="0"/>
              <a:buChar char="•"/>
            </a:pPr>
            <a:endParaRPr lang="en-US" sz="2400" dirty="0" smtClean="0">
              <a:latin typeface="+mj-lt"/>
            </a:endParaRPr>
          </a:p>
          <a:p>
            <a:pPr marL="45720" indent="0">
              <a:buFont typeface="Arial" pitchFamily="34" charset="0"/>
              <a:buChar char="•"/>
            </a:pPr>
            <a:endParaRPr lang="en-US" sz="2400" dirty="0" smtClean="0">
              <a:latin typeface="+mj-lt"/>
            </a:endParaRPr>
          </a:p>
          <a:p>
            <a:pPr marL="45720" indent="0">
              <a:buFont typeface="Arial" pitchFamily="34" charset="0"/>
              <a:buChar char="•"/>
            </a:pPr>
            <a:endParaRPr lang="en-US" sz="2400" dirty="0" smtClean="0">
              <a:latin typeface="+mj-lt"/>
            </a:endParaRPr>
          </a:p>
          <a:p>
            <a:pPr marL="45720" indent="0">
              <a:buFont typeface="Arial" pitchFamily="34" charset="0"/>
              <a:buChar char="•"/>
            </a:pPr>
            <a:endParaRPr lang="en-US" sz="2400" dirty="0" smtClean="0">
              <a:latin typeface="+mj-lt"/>
            </a:endParaRPr>
          </a:p>
          <a:p>
            <a:pPr marL="45720" indent="0">
              <a:buFont typeface="Arial" pitchFamily="34" charset="0"/>
              <a:buChar char="•"/>
            </a:pPr>
            <a:endParaRPr lang="en-US" sz="2400" dirty="0" smtClean="0">
              <a:latin typeface="+mj-lt"/>
            </a:endParaRPr>
          </a:p>
        </p:txBody>
      </p:sp>
      <p:sp>
        <p:nvSpPr>
          <p:cNvPr id="13" name="Text Placeholder 12"/>
          <p:cNvSpPr>
            <a:spLocks noGrp="1"/>
          </p:cNvSpPr>
          <p:nvPr>
            <p:ph type="body" idx="2"/>
          </p:nvPr>
        </p:nvSpPr>
        <p:spPr>
          <a:xfrm>
            <a:off x="685800" y="1143000"/>
            <a:ext cx="3733800" cy="5105400"/>
          </a:xfrm>
        </p:spPr>
        <p:txBody>
          <a:bodyPr>
            <a:normAutofit/>
          </a:bodyPr>
          <a:lstStyle/>
          <a:p>
            <a:r>
              <a:rPr lang="en-US" sz="2800" dirty="0" smtClean="0">
                <a:latin typeface="Calibri" pitchFamily="34" charset="0"/>
                <a:cs typeface="Calibri" pitchFamily="34" charset="0"/>
              </a:rPr>
              <a:t>Testing was done to fine tune the isolators</a:t>
            </a:r>
          </a:p>
          <a:p>
            <a:pPr lvl="1">
              <a:lnSpc>
                <a:spcPct val="200000"/>
              </a:lnSpc>
              <a:buFont typeface="Arial" pitchFamily="34" charset="0"/>
              <a:buChar char="•"/>
            </a:pPr>
            <a:r>
              <a:rPr lang="en-US" sz="2800" dirty="0" smtClean="0">
                <a:latin typeface="Calibri" pitchFamily="34" charset="0"/>
                <a:cs typeface="Calibri" pitchFamily="34" charset="0"/>
              </a:rPr>
              <a:t>Area of contact</a:t>
            </a:r>
          </a:p>
          <a:p>
            <a:pPr lvl="1">
              <a:lnSpc>
                <a:spcPct val="200000"/>
              </a:lnSpc>
              <a:buFont typeface="Arial" pitchFamily="34" charset="0"/>
              <a:buChar char="•"/>
            </a:pPr>
            <a:r>
              <a:rPr lang="en-US" sz="2800" dirty="0" smtClean="0">
                <a:latin typeface="Calibri" pitchFamily="34" charset="0"/>
                <a:cs typeface="Calibri" pitchFamily="34" charset="0"/>
              </a:rPr>
              <a:t>Thickness</a:t>
            </a:r>
          </a:p>
          <a:p>
            <a:pPr lvl="1">
              <a:lnSpc>
                <a:spcPct val="200000"/>
              </a:lnSpc>
              <a:buFont typeface="Arial" pitchFamily="34" charset="0"/>
              <a:buChar char="•"/>
            </a:pPr>
            <a:r>
              <a:rPr lang="en-US" sz="2800" dirty="0" smtClean="0">
                <a:latin typeface="Calibri" pitchFamily="34" charset="0"/>
                <a:cs typeface="Calibri" pitchFamily="34" charset="0"/>
              </a:rPr>
              <a:t>Material</a:t>
            </a:r>
          </a:p>
        </p:txBody>
      </p:sp>
      <p:pic>
        <p:nvPicPr>
          <p:cNvPr id="2052" name="Picture 4" descr="C:\Users\Ron\Dropbox\Capstone Project Files\Other pics\DSC03541.JPG"/>
          <p:cNvPicPr>
            <a:picLocks noGrp="1" noChangeAspect="1" noChangeArrowheads="1"/>
          </p:cNvPicPr>
          <p:nvPr>
            <p:ph sz="half" idx="1"/>
          </p:nvPr>
        </p:nvPicPr>
        <p:blipFill>
          <a:blip r:embed="rId3" cstate="print"/>
          <a:srcRect/>
          <a:stretch>
            <a:fillRect/>
          </a:stretch>
        </p:blipFill>
        <p:spPr bwMode="auto">
          <a:xfrm>
            <a:off x="4572000" y="1143000"/>
            <a:ext cx="3657600" cy="4876800"/>
          </a:xfrm>
          <a:prstGeom prst="rect">
            <a:avLst/>
          </a:prstGeom>
          <a:noFill/>
        </p:spPr>
      </p:pic>
    </p:spTree>
    <p:extLst>
      <p:ext uri="{BB962C8B-B14F-4D97-AF65-F5344CB8AC3E}">
        <p14:creationId xmlns="" xmlns:p14="http://schemas.microsoft.com/office/powerpoint/2010/main" val="1675504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762000" y="2286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endParaRPr lang="en-US" sz="3800" dirty="0">
              <a:effectLst>
                <a:reflection endPos="0" dir="5400000" sy="-100000" algn="bl" rotWithShape="0"/>
              </a:effectLst>
            </a:endParaRPr>
          </a:p>
        </p:txBody>
      </p:sp>
      <p:sp>
        <p:nvSpPr>
          <p:cNvPr id="5" name="Title 3"/>
          <p:cNvSpPr txBox="1">
            <a:spLocks/>
          </p:cNvSpPr>
          <p:nvPr/>
        </p:nvSpPr>
        <p:spPr>
          <a:xfrm>
            <a:off x="914400" y="2286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sz="3800" dirty="0" smtClean="0">
                <a:solidFill>
                  <a:schemeClr val="accent1">
                    <a:lumMod val="75000"/>
                  </a:schemeClr>
                </a:solidFill>
                <a:effectLst>
                  <a:reflection endPos="0" dir="5400000" sy="-100000" algn="bl" rotWithShape="0"/>
                </a:effectLst>
              </a:rPr>
              <a:t>Improvement Testing</a:t>
            </a:r>
            <a:endParaRPr lang="en-US" sz="3800" dirty="0">
              <a:solidFill>
                <a:schemeClr val="accent1">
                  <a:lumMod val="75000"/>
                </a:schemeClr>
              </a:solidFill>
              <a:effectLst>
                <a:reflection endPos="0" dir="5400000" sy="-100000" algn="bl" rotWithShape="0"/>
              </a:effectLst>
            </a:endParaRPr>
          </a:p>
        </p:txBody>
      </p:sp>
      <p:sp>
        <p:nvSpPr>
          <p:cNvPr id="6" name="Content Placeholder 4"/>
          <p:cNvSpPr txBox="1">
            <a:spLocks/>
          </p:cNvSpPr>
          <p:nvPr/>
        </p:nvSpPr>
        <p:spPr>
          <a:xfrm>
            <a:off x="914400" y="5257800"/>
            <a:ext cx="7239000" cy="76200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endParaRPr lang="en-US" sz="2400" dirty="0" smtClean="0">
              <a:latin typeface="+mj-lt"/>
            </a:endParaRPr>
          </a:p>
        </p:txBody>
      </p:sp>
      <p:sp>
        <p:nvSpPr>
          <p:cNvPr id="7" name="Content Placeholder 4"/>
          <p:cNvSpPr txBox="1">
            <a:spLocks/>
          </p:cNvSpPr>
          <p:nvPr/>
        </p:nvSpPr>
        <p:spPr>
          <a:xfrm>
            <a:off x="762000" y="990600"/>
            <a:ext cx="7772400" cy="510540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560070" indent="-514350">
              <a:buNone/>
            </a:pPr>
            <a:r>
              <a:rPr lang="en-US" sz="2400" dirty="0" smtClean="0">
                <a:latin typeface="+mj-lt"/>
              </a:rPr>
              <a:t/>
            </a:r>
            <a:br>
              <a:rPr lang="en-US" sz="2400" dirty="0" smtClean="0">
                <a:latin typeface="+mj-lt"/>
              </a:rPr>
            </a:br>
            <a:endParaRPr lang="en-US" sz="2400" dirty="0" smtClean="0">
              <a:latin typeface="+mj-lt"/>
            </a:endParaRPr>
          </a:p>
          <a:p>
            <a:pPr marL="45720" indent="0" algn="r">
              <a:buNone/>
            </a:pPr>
            <a:r>
              <a:rPr lang="en-US" sz="2400" dirty="0" smtClean="0">
                <a:latin typeface="+mj-lt"/>
              </a:rPr>
              <a:t>         </a:t>
            </a:r>
          </a:p>
        </p:txBody>
      </p:sp>
      <p:graphicFrame>
        <p:nvGraphicFramePr>
          <p:cNvPr id="10" name="Chart 9"/>
          <p:cNvGraphicFramePr/>
          <p:nvPr/>
        </p:nvGraphicFramePr>
        <p:xfrm>
          <a:off x="304800" y="1219201"/>
          <a:ext cx="85344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533400" y="5562600"/>
            <a:ext cx="8305800" cy="1061829"/>
          </a:xfrm>
          <a:prstGeom prst="rect">
            <a:avLst/>
          </a:prstGeom>
        </p:spPr>
        <p:txBody>
          <a:bodyPr wrap="square">
            <a:spAutoFit/>
          </a:bodyPr>
          <a:lstStyle/>
          <a:p>
            <a:pPr>
              <a:lnSpc>
                <a:spcPct val="150000"/>
              </a:lnSpc>
              <a:defRPr sz="1400" b="1" i="0" u="none" strike="noStrike" kern="1200" baseline="0">
                <a:solidFill>
                  <a:sysClr val="windowText" lastClr="000000"/>
                </a:solidFill>
                <a:latin typeface="Garamond" pitchFamily="18" charset="0"/>
                <a:ea typeface="+mn-ea"/>
                <a:cs typeface="+mn-cs"/>
              </a:defRPr>
            </a:pPr>
            <a:r>
              <a:rPr lang="en-US" b="1" dirty="0" smtClean="0">
                <a:solidFill>
                  <a:srgbClr val="000000"/>
                </a:solidFill>
                <a:latin typeface="+mj-lt"/>
              </a:rPr>
              <a:t>Figure : Vibration on the frame with dry pump speed of 85 Hz and booster speed of 50 Hz. Channel 4 shows the best vibration reduction with 3 rubber layers. Consistent vibration reduction also seen at channel 2 while vibration at the source (channel 1)</a:t>
            </a:r>
            <a:endParaRPr lang="en-US" dirty="0">
              <a:latin typeface="+mj-lt"/>
            </a:endParaRPr>
          </a:p>
        </p:txBody>
      </p:sp>
    </p:spTree>
    <p:extLst>
      <p:ext uri="{BB962C8B-B14F-4D97-AF65-F5344CB8AC3E}">
        <p14:creationId xmlns="" xmlns:p14="http://schemas.microsoft.com/office/powerpoint/2010/main" val="1675504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762000" y="2286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endParaRPr lang="en-US" sz="3800" dirty="0">
              <a:effectLst>
                <a:reflection endPos="0" dir="5400000" sy="-100000" algn="bl" rotWithShape="0"/>
              </a:effectLst>
            </a:endParaRPr>
          </a:p>
        </p:txBody>
      </p:sp>
      <p:sp>
        <p:nvSpPr>
          <p:cNvPr id="5" name="Title 3"/>
          <p:cNvSpPr txBox="1">
            <a:spLocks/>
          </p:cNvSpPr>
          <p:nvPr/>
        </p:nvSpPr>
        <p:spPr>
          <a:xfrm>
            <a:off x="914400" y="2286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sz="3800" dirty="0" smtClean="0">
                <a:solidFill>
                  <a:schemeClr val="accent1">
                    <a:lumMod val="75000"/>
                  </a:schemeClr>
                </a:solidFill>
                <a:effectLst>
                  <a:reflection endPos="0" dir="5400000" sy="-100000" algn="bl" rotWithShape="0"/>
                </a:effectLst>
              </a:rPr>
              <a:t>Improvement Testing</a:t>
            </a:r>
            <a:endParaRPr lang="en-US" sz="3800" dirty="0">
              <a:solidFill>
                <a:schemeClr val="accent1">
                  <a:lumMod val="75000"/>
                </a:schemeClr>
              </a:solidFill>
              <a:effectLst>
                <a:reflection endPos="0" dir="5400000" sy="-100000" algn="bl" rotWithShape="0"/>
              </a:effectLst>
            </a:endParaRPr>
          </a:p>
        </p:txBody>
      </p:sp>
      <p:sp>
        <p:nvSpPr>
          <p:cNvPr id="6" name="Content Placeholder 4"/>
          <p:cNvSpPr txBox="1">
            <a:spLocks/>
          </p:cNvSpPr>
          <p:nvPr/>
        </p:nvSpPr>
        <p:spPr>
          <a:xfrm>
            <a:off x="914400" y="5257800"/>
            <a:ext cx="7239000" cy="76200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endParaRPr lang="en-US" sz="2400" dirty="0" smtClean="0">
              <a:latin typeface="+mj-lt"/>
            </a:endParaRPr>
          </a:p>
        </p:txBody>
      </p:sp>
      <p:sp>
        <p:nvSpPr>
          <p:cNvPr id="7" name="Content Placeholder 4"/>
          <p:cNvSpPr txBox="1">
            <a:spLocks/>
          </p:cNvSpPr>
          <p:nvPr/>
        </p:nvSpPr>
        <p:spPr>
          <a:xfrm>
            <a:off x="762000" y="990600"/>
            <a:ext cx="7772400" cy="510540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560070" indent="-514350">
              <a:buNone/>
            </a:pPr>
            <a:r>
              <a:rPr lang="en-US" sz="2400" dirty="0" smtClean="0">
                <a:latin typeface="+mj-lt"/>
              </a:rPr>
              <a:t/>
            </a:r>
            <a:br>
              <a:rPr lang="en-US" sz="2400" dirty="0" smtClean="0">
                <a:latin typeface="+mj-lt"/>
              </a:rPr>
            </a:br>
            <a:endParaRPr lang="en-US" sz="2400" dirty="0" smtClean="0">
              <a:latin typeface="+mj-lt"/>
            </a:endParaRPr>
          </a:p>
          <a:p>
            <a:pPr marL="45720" indent="0" algn="r">
              <a:buNone/>
            </a:pPr>
            <a:r>
              <a:rPr lang="en-US" sz="2400" dirty="0" smtClean="0">
                <a:latin typeface="+mj-lt"/>
              </a:rPr>
              <a:t>         </a:t>
            </a:r>
          </a:p>
        </p:txBody>
      </p:sp>
      <p:sp>
        <p:nvSpPr>
          <p:cNvPr id="8" name="Rectangle 7"/>
          <p:cNvSpPr/>
          <p:nvPr/>
        </p:nvSpPr>
        <p:spPr>
          <a:xfrm>
            <a:off x="533400" y="5562600"/>
            <a:ext cx="8305800" cy="738664"/>
          </a:xfrm>
          <a:prstGeom prst="rect">
            <a:avLst/>
          </a:prstGeom>
        </p:spPr>
        <p:txBody>
          <a:bodyPr wrap="square">
            <a:spAutoFit/>
          </a:bodyPr>
          <a:lstStyle/>
          <a:p>
            <a:pPr>
              <a:lnSpc>
                <a:spcPct val="150000"/>
              </a:lnSpc>
              <a:defRPr sz="1400" b="1" i="0" u="none" strike="noStrike" kern="1200" baseline="0">
                <a:solidFill>
                  <a:sysClr val="windowText" lastClr="000000"/>
                </a:solidFill>
                <a:latin typeface="Garamond" pitchFamily="18" charset="0"/>
                <a:ea typeface="+mn-ea"/>
                <a:cs typeface="+mn-cs"/>
              </a:defRPr>
            </a:pPr>
            <a:r>
              <a:rPr lang="en-US" dirty="0" smtClean="0">
                <a:solidFill>
                  <a:srgbClr val="000000"/>
                </a:solidFill>
                <a:latin typeface="Calibri" pitchFamily="34" charset="0"/>
                <a:cs typeface="Calibri" pitchFamily="34" charset="0"/>
              </a:rPr>
              <a:t>Figure : Vibration on the frame with dry pump speed of 85 Hz and booster speed of 50 Hz with  reduced contact area rubber pad and viscoelastic material tape</a:t>
            </a:r>
            <a:endParaRPr lang="en-US" dirty="0">
              <a:latin typeface="Calibri" pitchFamily="34" charset="0"/>
              <a:cs typeface="Calibri" pitchFamily="34" charset="0"/>
            </a:endParaRPr>
          </a:p>
        </p:txBody>
      </p:sp>
      <p:graphicFrame>
        <p:nvGraphicFramePr>
          <p:cNvPr id="11" name="Chart 10"/>
          <p:cNvGraphicFramePr/>
          <p:nvPr/>
        </p:nvGraphicFramePr>
        <p:xfrm>
          <a:off x="228600" y="1143000"/>
          <a:ext cx="8762999"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675504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762000" y="2286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endParaRPr lang="en-US" sz="3800" dirty="0">
              <a:effectLst>
                <a:reflection endPos="0" dir="5400000" sy="-100000" algn="bl" rotWithShape="0"/>
              </a:effectLst>
            </a:endParaRPr>
          </a:p>
        </p:txBody>
      </p:sp>
      <p:sp>
        <p:nvSpPr>
          <p:cNvPr id="5" name="Title 3"/>
          <p:cNvSpPr txBox="1">
            <a:spLocks/>
          </p:cNvSpPr>
          <p:nvPr/>
        </p:nvSpPr>
        <p:spPr>
          <a:xfrm>
            <a:off x="914400" y="2286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sz="3800" dirty="0" smtClean="0">
                <a:solidFill>
                  <a:schemeClr val="accent1">
                    <a:lumMod val="75000"/>
                  </a:schemeClr>
                </a:solidFill>
                <a:effectLst>
                  <a:reflection endPos="0" dir="5400000" sy="-100000" algn="bl" rotWithShape="0"/>
                </a:effectLst>
              </a:rPr>
              <a:t>Improvement Testing</a:t>
            </a:r>
            <a:endParaRPr lang="en-US" sz="3800" dirty="0">
              <a:solidFill>
                <a:schemeClr val="accent1">
                  <a:lumMod val="75000"/>
                </a:schemeClr>
              </a:solidFill>
              <a:effectLst>
                <a:reflection endPos="0" dir="5400000" sy="-100000" algn="bl" rotWithShape="0"/>
              </a:effectLst>
            </a:endParaRPr>
          </a:p>
        </p:txBody>
      </p:sp>
      <p:sp>
        <p:nvSpPr>
          <p:cNvPr id="7" name="Content Placeholder 4"/>
          <p:cNvSpPr txBox="1">
            <a:spLocks/>
          </p:cNvSpPr>
          <p:nvPr/>
        </p:nvSpPr>
        <p:spPr>
          <a:xfrm>
            <a:off x="762000" y="990600"/>
            <a:ext cx="7772400" cy="510540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560070" indent="-514350">
              <a:buNone/>
            </a:pPr>
            <a:r>
              <a:rPr lang="en-US" sz="2400" dirty="0" smtClean="0">
                <a:latin typeface="+mj-lt"/>
              </a:rPr>
              <a:t/>
            </a:r>
            <a:br>
              <a:rPr lang="en-US" sz="2400" dirty="0" smtClean="0">
                <a:latin typeface="+mj-lt"/>
              </a:rPr>
            </a:br>
            <a:endParaRPr lang="en-US" sz="2400" dirty="0" smtClean="0">
              <a:latin typeface="+mj-lt"/>
            </a:endParaRPr>
          </a:p>
          <a:p>
            <a:pPr marL="45720" indent="0" algn="r">
              <a:buNone/>
            </a:pPr>
            <a:r>
              <a:rPr lang="en-US" sz="2400" dirty="0" smtClean="0">
                <a:latin typeface="+mj-lt"/>
              </a:rPr>
              <a:t>         </a:t>
            </a:r>
          </a:p>
        </p:txBody>
      </p:sp>
      <p:pic>
        <p:nvPicPr>
          <p:cNvPr id="9" name="Picture 8"/>
          <p:cNvPicPr/>
          <p:nvPr/>
        </p:nvPicPr>
        <p:blipFill>
          <a:blip r:embed="rId2" cstate="print"/>
          <a:srcRect/>
          <a:stretch>
            <a:fillRect/>
          </a:stretch>
        </p:blipFill>
        <p:spPr bwMode="auto">
          <a:xfrm>
            <a:off x="228600" y="1143000"/>
            <a:ext cx="8610600" cy="4495800"/>
          </a:xfrm>
          <a:prstGeom prst="rect">
            <a:avLst/>
          </a:prstGeom>
          <a:noFill/>
          <a:ln w="9525">
            <a:noFill/>
            <a:miter lim="800000"/>
            <a:headEnd/>
            <a:tailEnd/>
          </a:ln>
        </p:spPr>
      </p:pic>
      <p:sp>
        <p:nvSpPr>
          <p:cNvPr id="4099" name="Rectangle 3"/>
          <p:cNvSpPr>
            <a:spLocks noChangeArrowheads="1"/>
          </p:cNvSpPr>
          <p:nvPr/>
        </p:nvSpPr>
        <p:spPr bwMode="auto">
          <a:xfrm>
            <a:off x="304800" y="5715001"/>
            <a:ext cx="8839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Calibri" pitchFamily="34" charset="0"/>
                <a:cs typeface="Times New Roman" pitchFamily="18" charset="0"/>
              </a:rPr>
              <a:t>Figure : Amplitude ratio between channel 4 over channel 1 with 3/8 inch thick of rubber inserted (red solid line) and without the rubber (blue dashed line). There is large amplification of vibration at frequency of 100 ~ 200 Hz but the ratio of amplification was significantly reduced consistently over the spectrum range</a:t>
            </a:r>
            <a:r>
              <a:rPr kumimoji="0" lang="en-US" sz="1400" b="1" i="0" u="none" strike="noStrike" cap="none" normalizeH="0" dirty="0" smtClean="0">
                <a:ln>
                  <a:noFill/>
                </a:ln>
                <a:solidFill>
                  <a:schemeClr val="tx1"/>
                </a:solidFill>
                <a:effectLst/>
                <a:latin typeface="+mj-lt"/>
                <a:ea typeface="Calibri" pitchFamily="34" charset="0"/>
                <a:cs typeface="Times New Roman" pitchFamily="18" charset="0"/>
              </a:rPr>
              <a:t> with rubber inserted.</a:t>
            </a:r>
            <a:r>
              <a:rPr kumimoji="0" lang="en-US" sz="1400" b="1" i="0" u="none" strike="noStrike" cap="none" normalizeH="0" baseline="0" dirty="0" smtClean="0">
                <a:ln>
                  <a:noFill/>
                </a:ln>
                <a:solidFill>
                  <a:schemeClr val="tx1"/>
                </a:solidFill>
                <a:effectLst/>
                <a:latin typeface="+mj-lt"/>
                <a:ea typeface="Calibri" pitchFamily="34" charset="0"/>
                <a:cs typeface="Times New Roman" pitchFamily="18" charset="0"/>
              </a:rPr>
              <a:t> Pump speed of 100 Hz and Booster speed of 105 Hz.</a:t>
            </a:r>
            <a:endParaRPr kumimoji="0" lang="en-US" sz="1800" b="1"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 xmlns:p14="http://schemas.microsoft.com/office/powerpoint/2010/main" val="1675504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67512"/>
          </a:xfrm>
        </p:spPr>
        <p:txBody>
          <a:bodyPr>
            <a:normAutofit/>
          </a:bodyPr>
          <a:lstStyle/>
          <a:p>
            <a:pPr algn="ctr"/>
            <a:r>
              <a:rPr lang="en-US" sz="3800" b="1" dirty="0" smtClean="0">
                <a:latin typeface="Calibri" pitchFamily="34" charset="0"/>
                <a:cs typeface="Calibri" pitchFamily="34" charset="0"/>
              </a:rPr>
              <a:t>Testing Conclusions</a:t>
            </a:r>
            <a:endParaRPr lang="en-US" sz="3800" b="1" dirty="0">
              <a:latin typeface="Calibri" pitchFamily="34" charset="0"/>
              <a:cs typeface="Calibri" pitchFamily="34" charset="0"/>
            </a:endParaRPr>
          </a:p>
        </p:txBody>
      </p:sp>
      <p:sp>
        <p:nvSpPr>
          <p:cNvPr id="3" name="Content Placeholder 2"/>
          <p:cNvSpPr>
            <a:spLocks noGrp="1"/>
          </p:cNvSpPr>
          <p:nvPr>
            <p:ph idx="1"/>
          </p:nvPr>
        </p:nvSpPr>
        <p:spPr>
          <a:xfrm>
            <a:off x="457200" y="1447800"/>
            <a:ext cx="8229600" cy="4876800"/>
          </a:xfrm>
        </p:spPr>
        <p:txBody>
          <a:bodyPr>
            <a:noAutofit/>
          </a:bodyPr>
          <a:lstStyle/>
          <a:p>
            <a:pPr>
              <a:lnSpc>
                <a:spcPct val="150000"/>
              </a:lnSpc>
            </a:pPr>
            <a:r>
              <a:rPr lang="en-US" sz="2400" dirty="0" smtClean="0">
                <a:latin typeface="Calibri" pitchFamily="34" charset="0"/>
                <a:cs typeface="Calibri" pitchFamily="34" charset="0"/>
              </a:rPr>
              <a:t>Reducing the rubber pad’s contact area  does not improve vibration isolation</a:t>
            </a:r>
          </a:p>
          <a:p>
            <a:pPr>
              <a:lnSpc>
                <a:spcPct val="150000"/>
              </a:lnSpc>
            </a:pPr>
            <a:r>
              <a:rPr lang="en-US" sz="2400" dirty="0" smtClean="0">
                <a:latin typeface="Calibri" pitchFamily="34" charset="0"/>
                <a:cs typeface="Calibri" pitchFamily="34" charset="0"/>
              </a:rPr>
              <a:t>Damping effect is much more critical than reducing the rubber stiffness</a:t>
            </a:r>
          </a:p>
          <a:p>
            <a:pPr>
              <a:lnSpc>
                <a:spcPct val="150000"/>
              </a:lnSpc>
            </a:pPr>
            <a:r>
              <a:rPr lang="en-US" sz="2400" dirty="0" smtClean="0">
                <a:latin typeface="Calibri" pitchFamily="34" charset="0"/>
                <a:cs typeface="Calibri" pitchFamily="34" charset="0"/>
              </a:rPr>
              <a:t>Thickness: 3/8 inch</a:t>
            </a:r>
          </a:p>
          <a:p>
            <a:pPr>
              <a:lnSpc>
                <a:spcPct val="150000"/>
              </a:lnSpc>
            </a:pPr>
            <a:r>
              <a:rPr lang="en-US" sz="2400" dirty="0" smtClean="0">
                <a:latin typeface="Calibri" pitchFamily="34" charset="0"/>
                <a:cs typeface="Calibri" pitchFamily="34" charset="0"/>
              </a:rPr>
              <a:t>Contact Area: Full</a:t>
            </a:r>
          </a:p>
          <a:p>
            <a:pPr>
              <a:lnSpc>
                <a:spcPct val="150000"/>
              </a:lnSpc>
            </a:pPr>
            <a:r>
              <a:rPr lang="en-US" sz="2400" dirty="0" smtClean="0">
                <a:latin typeface="Calibri" pitchFamily="34" charset="0"/>
                <a:cs typeface="Calibri" pitchFamily="34" charset="0"/>
              </a:rPr>
              <a:t>Material: Neoprene Rubber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67512"/>
          </a:xfrm>
        </p:spPr>
        <p:txBody>
          <a:bodyPr>
            <a:normAutofit/>
          </a:bodyPr>
          <a:lstStyle/>
          <a:p>
            <a:pPr algn="ctr"/>
            <a:r>
              <a:rPr lang="en-US" sz="3800" b="1" dirty="0" smtClean="0"/>
              <a:t>Final Product</a:t>
            </a:r>
            <a:endParaRPr lang="en-US" sz="3800" b="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219200"/>
            <a:ext cx="8382000" cy="51054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33400"/>
            <a:ext cx="8229600" cy="685800"/>
          </a:xfrm>
        </p:spPr>
        <p:txBody>
          <a:bodyPr>
            <a:normAutofit/>
          </a:bodyPr>
          <a:lstStyle/>
          <a:p>
            <a:pPr algn="ctr"/>
            <a:r>
              <a:rPr lang="en-US" sz="3800" b="1" dirty="0" smtClean="0"/>
              <a:t>Final Prototype</a:t>
            </a:r>
            <a:endParaRPr lang="en-US" sz="3800" b="1" dirty="0"/>
          </a:p>
        </p:txBody>
      </p:sp>
      <p:sp>
        <p:nvSpPr>
          <p:cNvPr id="8" name="Content Placeholder 7"/>
          <p:cNvSpPr>
            <a:spLocks noGrp="1"/>
          </p:cNvSpPr>
          <p:nvPr>
            <p:ph idx="1"/>
          </p:nvPr>
        </p:nvSpPr>
        <p:spPr>
          <a:xfrm>
            <a:off x="457200" y="1371600"/>
            <a:ext cx="8229600" cy="4953000"/>
          </a:xfrm>
        </p:spPr>
        <p:txBody>
          <a:bodyPr/>
          <a:lstStyle/>
          <a:p>
            <a:pPr>
              <a:buNone/>
            </a:pPr>
            <a:endParaRPr lang="en-US" dirty="0">
              <a:latin typeface="+mj-lt"/>
            </a:endParaRPr>
          </a:p>
        </p:txBody>
      </p:sp>
      <p:pic>
        <p:nvPicPr>
          <p:cNvPr id="2050" name="Picture 2" descr="C:\Users\Ron\Dropbox\Capstone Project Files\May 25 test pics\DSC03853.JPG"/>
          <p:cNvPicPr>
            <a:picLocks noChangeAspect="1" noChangeArrowheads="1"/>
          </p:cNvPicPr>
          <p:nvPr/>
        </p:nvPicPr>
        <p:blipFill>
          <a:blip r:embed="rId2" cstate="print"/>
          <a:srcRect/>
          <a:stretch>
            <a:fillRect/>
          </a:stretch>
        </p:blipFill>
        <p:spPr bwMode="auto">
          <a:xfrm>
            <a:off x="457200" y="1371600"/>
            <a:ext cx="8229600" cy="4800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762000" y="2286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endParaRPr lang="en-US" sz="3800" dirty="0">
              <a:effectLst>
                <a:reflection endPos="0" dir="5400000" sy="-100000" algn="bl" rotWithShape="0"/>
              </a:effectLst>
            </a:endParaRPr>
          </a:p>
        </p:txBody>
      </p:sp>
      <p:sp>
        <p:nvSpPr>
          <p:cNvPr id="5" name="Title 3"/>
          <p:cNvSpPr txBox="1">
            <a:spLocks/>
          </p:cNvSpPr>
          <p:nvPr/>
        </p:nvSpPr>
        <p:spPr>
          <a:xfrm>
            <a:off x="914400" y="3810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sz="3800" dirty="0" smtClean="0">
                <a:solidFill>
                  <a:schemeClr val="accent1">
                    <a:lumMod val="75000"/>
                  </a:schemeClr>
                </a:solidFill>
                <a:effectLst>
                  <a:reflection endPos="0" dir="5400000" sy="-100000" algn="bl" rotWithShape="0"/>
                </a:effectLst>
              </a:rPr>
              <a:t>Product Evaluation</a:t>
            </a:r>
            <a:endParaRPr lang="en-US" sz="3800" dirty="0">
              <a:solidFill>
                <a:schemeClr val="accent1">
                  <a:lumMod val="75000"/>
                </a:schemeClr>
              </a:solidFill>
              <a:effectLst>
                <a:reflection endPos="0" dir="5400000" sy="-100000" algn="bl" rotWithShape="0"/>
              </a:effectLst>
            </a:endParaRPr>
          </a:p>
        </p:txBody>
      </p:sp>
      <p:sp>
        <p:nvSpPr>
          <p:cNvPr id="6" name="Content Placeholder 4"/>
          <p:cNvSpPr txBox="1">
            <a:spLocks/>
          </p:cNvSpPr>
          <p:nvPr/>
        </p:nvSpPr>
        <p:spPr>
          <a:xfrm>
            <a:off x="990600" y="1219200"/>
            <a:ext cx="7162800" cy="487680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endParaRPr lang="en-US" sz="2400" dirty="0" smtClean="0">
              <a:latin typeface="+mj-lt"/>
            </a:endParaRPr>
          </a:p>
        </p:txBody>
      </p:sp>
      <p:graphicFrame>
        <p:nvGraphicFramePr>
          <p:cNvPr id="8" name="Chart 7"/>
          <p:cNvGraphicFramePr/>
          <p:nvPr/>
        </p:nvGraphicFramePr>
        <p:xfrm>
          <a:off x="228600" y="1219200"/>
          <a:ext cx="8686800" cy="5448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675504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762000" y="2286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endParaRPr lang="en-US" sz="3800" dirty="0">
              <a:effectLst>
                <a:reflection endPos="0" dir="5400000" sy="-100000" algn="bl" rotWithShape="0"/>
              </a:effectLst>
            </a:endParaRPr>
          </a:p>
        </p:txBody>
      </p:sp>
      <p:sp>
        <p:nvSpPr>
          <p:cNvPr id="5" name="Title 3"/>
          <p:cNvSpPr txBox="1">
            <a:spLocks/>
          </p:cNvSpPr>
          <p:nvPr/>
        </p:nvSpPr>
        <p:spPr>
          <a:xfrm>
            <a:off x="914400" y="3810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sz="3800" dirty="0" smtClean="0">
                <a:solidFill>
                  <a:schemeClr val="accent1">
                    <a:lumMod val="75000"/>
                  </a:schemeClr>
                </a:solidFill>
                <a:effectLst>
                  <a:reflection endPos="0" dir="5400000" sy="-100000" algn="bl" rotWithShape="0"/>
                </a:effectLst>
              </a:rPr>
              <a:t>Product Evaluation</a:t>
            </a:r>
            <a:endParaRPr lang="en-US" sz="3800" dirty="0">
              <a:solidFill>
                <a:schemeClr val="accent1">
                  <a:lumMod val="75000"/>
                </a:schemeClr>
              </a:solidFill>
              <a:effectLst>
                <a:reflection endPos="0" dir="5400000" sy="-100000" algn="bl" rotWithShape="0"/>
              </a:effectLst>
            </a:endParaRPr>
          </a:p>
        </p:txBody>
      </p:sp>
      <p:sp>
        <p:nvSpPr>
          <p:cNvPr id="6" name="Content Placeholder 4"/>
          <p:cNvSpPr txBox="1">
            <a:spLocks/>
          </p:cNvSpPr>
          <p:nvPr/>
        </p:nvSpPr>
        <p:spPr>
          <a:xfrm>
            <a:off x="990600" y="1219200"/>
            <a:ext cx="7162800" cy="487680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endParaRPr lang="en-US" sz="2400" dirty="0" smtClean="0"/>
          </a:p>
        </p:txBody>
      </p:sp>
      <p:graphicFrame>
        <p:nvGraphicFramePr>
          <p:cNvPr id="9" name="Chart 8"/>
          <p:cNvGraphicFramePr/>
          <p:nvPr/>
        </p:nvGraphicFramePr>
        <p:xfrm>
          <a:off x="228600" y="1219200"/>
          <a:ext cx="8610599"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675504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0" indent="0">
              <a:buNone/>
            </a:pPr>
            <a:r>
              <a:rPr lang="en-US" sz="3800" b="1" dirty="0" smtClean="0">
                <a:solidFill>
                  <a:schemeClr val="accent1">
                    <a:lumMod val="75000"/>
                  </a:schemeClr>
                </a:solidFill>
                <a:effectLst>
                  <a:reflection endPos="0" dir="5400000" sy="-100000" algn="bl" rotWithShape="0"/>
                </a:effectLst>
              </a:rPr>
              <a:t>Project Background</a:t>
            </a:r>
            <a:endParaRPr lang="en-US" sz="3800" b="1" dirty="0">
              <a:solidFill>
                <a:schemeClr val="accent1">
                  <a:lumMod val="75000"/>
                </a:schemeClr>
              </a:solidFill>
              <a:effectLst>
                <a:reflection endPos="0" dir="5400000" sy="-100000" algn="bl" rotWithShape="0"/>
              </a:effectLst>
            </a:endParaRPr>
          </a:p>
        </p:txBody>
      </p:sp>
      <p:sp>
        <p:nvSpPr>
          <p:cNvPr id="5" name="Content Placeholder 4"/>
          <p:cNvSpPr>
            <a:spLocks noGrp="1"/>
          </p:cNvSpPr>
          <p:nvPr>
            <p:ph sz="half" idx="1"/>
          </p:nvPr>
        </p:nvSpPr>
        <p:spPr/>
        <p:txBody>
          <a:bodyPr>
            <a:normAutofit/>
          </a:bodyPr>
          <a:lstStyle/>
          <a:p>
            <a:pPr marL="45720" indent="0">
              <a:lnSpc>
                <a:spcPct val="150000"/>
              </a:lnSpc>
              <a:buFont typeface="Arial" pitchFamily="34" charset="0"/>
              <a:buChar char="•"/>
            </a:pPr>
            <a:r>
              <a:rPr lang="en-US" sz="2400" dirty="0" smtClean="0">
                <a:latin typeface="+mj-lt"/>
              </a:rPr>
              <a:t>   Pump systems from Edwards are used in Intel’s microchip manufacturing factory.</a:t>
            </a:r>
          </a:p>
          <a:p>
            <a:pPr marL="45720" indent="0">
              <a:lnSpc>
                <a:spcPct val="150000"/>
              </a:lnSpc>
              <a:buFont typeface="Arial" pitchFamily="34" charset="0"/>
              <a:buChar char="•"/>
            </a:pPr>
            <a:r>
              <a:rPr lang="en-US" sz="2400" dirty="0" smtClean="0">
                <a:latin typeface="+mj-lt"/>
              </a:rPr>
              <a:t>   Vibrations from the pump systems can affect the chip fabrication process.</a:t>
            </a:r>
          </a:p>
          <a:p>
            <a:pPr marL="45720" indent="0">
              <a:buFont typeface="Arial" pitchFamily="34" charset="0"/>
              <a:buChar char="•"/>
            </a:pPr>
            <a:endParaRPr lang="en-US" sz="2400" dirty="0" smtClean="0">
              <a:latin typeface="+mj-lt"/>
            </a:endParaRPr>
          </a:p>
          <a:p>
            <a:pPr marL="45720" indent="0">
              <a:buFont typeface="Arial" pitchFamily="34" charset="0"/>
              <a:buChar char="•"/>
            </a:pPr>
            <a:endParaRPr lang="en-US" sz="2400" dirty="0">
              <a:latin typeface="+mj-lt"/>
            </a:endParaRPr>
          </a:p>
        </p:txBody>
      </p:sp>
      <p:pic>
        <p:nvPicPr>
          <p:cNvPr id="10" name="Picture 2" descr="C:\Users\Ron\Dropbox\Capstone Project Files\May 25 test pics\DSC03857.JPG"/>
          <p:cNvPicPr>
            <a:picLocks noGrp="1" noChangeAspect="1" noChangeArrowheads="1"/>
          </p:cNvPicPr>
          <p:nvPr>
            <p:ph sz="half" idx="2"/>
          </p:nvPr>
        </p:nvPicPr>
        <p:blipFill>
          <a:blip r:embed="rId3" cstate="print"/>
          <a:srcRect/>
          <a:stretch>
            <a:fillRect/>
          </a:stretch>
        </p:blipFill>
        <p:spPr bwMode="auto">
          <a:xfrm>
            <a:off x="4724400" y="762000"/>
            <a:ext cx="4114800" cy="5296233"/>
          </a:xfrm>
          <a:prstGeom prst="rect">
            <a:avLst/>
          </a:prstGeom>
          <a:noFill/>
        </p:spPr>
      </p:pic>
    </p:spTree>
    <p:extLst>
      <p:ext uri="{BB962C8B-B14F-4D97-AF65-F5344CB8AC3E}">
        <p14:creationId xmlns="" xmlns:p14="http://schemas.microsoft.com/office/powerpoint/2010/main" val="452226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762000" y="2286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endParaRPr lang="en-US" sz="3800" dirty="0">
              <a:effectLst>
                <a:reflection endPos="0" dir="5400000" sy="-100000" algn="bl" rotWithShape="0"/>
              </a:effectLst>
            </a:endParaRPr>
          </a:p>
        </p:txBody>
      </p:sp>
      <p:sp>
        <p:nvSpPr>
          <p:cNvPr id="5" name="Title 3"/>
          <p:cNvSpPr txBox="1">
            <a:spLocks/>
          </p:cNvSpPr>
          <p:nvPr/>
        </p:nvSpPr>
        <p:spPr>
          <a:xfrm>
            <a:off x="838200" y="1295400"/>
            <a:ext cx="7620000" cy="42672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endParaRPr lang="en-US" sz="2400" dirty="0">
              <a:solidFill>
                <a:schemeClr val="accent1">
                  <a:lumMod val="75000"/>
                </a:schemeClr>
              </a:solidFill>
              <a:effectLst>
                <a:reflection endPos="0" dir="5400000" sy="-100000" algn="bl" rotWithShape="0"/>
              </a:effectLst>
            </a:endParaRPr>
          </a:p>
        </p:txBody>
      </p:sp>
      <p:sp>
        <p:nvSpPr>
          <p:cNvPr id="6" name="Content Placeholder 4"/>
          <p:cNvSpPr txBox="1">
            <a:spLocks/>
          </p:cNvSpPr>
          <p:nvPr/>
        </p:nvSpPr>
        <p:spPr>
          <a:xfrm>
            <a:off x="990600" y="1219200"/>
            <a:ext cx="7162800" cy="487680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endParaRPr lang="en-US" sz="2400" dirty="0" smtClean="0"/>
          </a:p>
        </p:txBody>
      </p:sp>
      <p:sp>
        <p:nvSpPr>
          <p:cNvPr id="7" name="Title 3"/>
          <p:cNvSpPr txBox="1">
            <a:spLocks/>
          </p:cNvSpPr>
          <p:nvPr/>
        </p:nvSpPr>
        <p:spPr>
          <a:xfrm>
            <a:off x="914400" y="3810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endParaRPr lang="en-US" sz="3800" dirty="0">
              <a:effectLst>
                <a:reflection endPos="0" dir="5400000" sy="-100000" algn="bl" rotWithShape="0"/>
              </a:effectLst>
            </a:endParaRPr>
          </a:p>
        </p:txBody>
      </p:sp>
      <p:sp>
        <p:nvSpPr>
          <p:cNvPr id="8" name="Title 3"/>
          <p:cNvSpPr txBox="1">
            <a:spLocks/>
          </p:cNvSpPr>
          <p:nvPr/>
        </p:nvSpPr>
        <p:spPr>
          <a:xfrm>
            <a:off x="1371600" y="533400"/>
            <a:ext cx="64008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sz="3800" dirty="0" smtClean="0">
                <a:solidFill>
                  <a:schemeClr val="accent1">
                    <a:lumMod val="75000"/>
                  </a:schemeClr>
                </a:solidFill>
                <a:effectLst>
                  <a:reflection endPos="0" dir="5400000" sy="-100000" algn="bl" rotWithShape="0"/>
                </a:effectLst>
              </a:rPr>
              <a:t>Meeting Design Requirements</a:t>
            </a:r>
            <a:endParaRPr lang="en-US" sz="3800" dirty="0">
              <a:solidFill>
                <a:schemeClr val="accent1">
                  <a:lumMod val="75000"/>
                </a:schemeClr>
              </a:solidFill>
              <a:effectLst>
                <a:reflection endPos="0" dir="5400000" sy="-100000" algn="bl" rotWithShape="0"/>
              </a:effectLst>
            </a:endParaRPr>
          </a:p>
        </p:txBody>
      </p:sp>
      <p:sp>
        <p:nvSpPr>
          <p:cNvPr id="10" name="Content Placeholder 9"/>
          <p:cNvSpPr>
            <a:spLocks noGrp="1"/>
          </p:cNvSpPr>
          <p:nvPr>
            <p:ph idx="1"/>
          </p:nvPr>
        </p:nvSpPr>
        <p:spPr>
          <a:xfrm>
            <a:off x="533400" y="1371600"/>
            <a:ext cx="8229600" cy="4389120"/>
          </a:xfrm>
        </p:spPr>
        <p:txBody>
          <a:bodyPr/>
          <a:lstStyle/>
          <a:p>
            <a:pPr>
              <a:buNone/>
            </a:pPr>
            <a:r>
              <a:rPr lang="en-US" dirty="0" smtClean="0"/>
              <a:t>Khoa- why me??</a:t>
            </a:r>
            <a:r>
              <a:rPr lang="en-US" dirty="0" smtClean="0">
                <a:sym typeface="Wingdings" pitchFamily="2" charset="2"/>
              </a:rPr>
              <a:t></a:t>
            </a:r>
            <a:endParaRPr lang="en-US" dirty="0"/>
          </a:p>
        </p:txBody>
      </p:sp>
      <p:graphicFrame>
        <p:nvGraphicFramePr>
          <p:cNvPr id="9" name="Table 8"/>
          <p:cNvGraphicFramePr>
            <a:graphicFrameLocks noGrp="1"/>
          </p:cNvGraphicFramePr>
          <p:nvPr/>
        </p:nvGraphicFramePr>
        <p:xfrm>
          <a:off x="381000" y="1447800"/>
          <a:ext cx="8382635" cy="4139464"/>
        </p:xfrm>
        <a:graphic>
          <a:graphicData uri="http://schemas.openxmlformats.org/drawingml/2006/table">
            <a:tbl>
              <a:tblPr firstRow="1" bandRow="1">
                <a:tableStyleId>{5C22544A-7EE6-4342-B048-85BDC9FD1C3A}</a:tableStyleId>
              </a:tblPr>
              <a:tblGrid>
                <a:gridCol w="2743835"/>
                <a:gridCol w="3048000"/>
                <a:gridCol w="2590800"/>
              </a:tblGrid>
              <a:tr h="661136">
                <a:tc>
                  <a:txBody>
                    <a:bodyPr/>
                    <a:lstStyle/>
                    <a:p>
                      <a:pPr algn="ctr"/>
                      <a:r>
                        <a:rPr lang="en-US" sz="2800" dirty="0" smtClean="0">
                          <a:latin typeface="Calibri" pitchFamily="34" charset="0"/>
                          <a:cs typeface="Calibri" pitchFamily="34" charset="0"/>
                        </a:rPr>
                        <a:t>Requirement</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Expected</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Results</a:t>
                      </a:r>
                      <a:endParaRPr lang="en-US" sz="2800" dirty="0">
                        <a:latin typeface="Calibri" pitchFamily="34" charset="0"/>
                        <a:cs typeface="Calibri" pitchFamily="34" charset="0"/>
                      </a:endParaRPr>
                    </a:p>
                  </a:txBody>
                  <a:tcPr/>
                </a:tc>
              </a:tr>
              <a:tr h="661136">
                <a:tc>
                  <a:txBody>
                    <a:bodyPr/>
                    <a:lstStyle/>
                    <a:p>
                      <a:pPr algn="ctr"/>
                      <a:r>
                        <a:rPr lang="en-US" sz="2800" dirty="0" smtClean="0">
                          <a:latin typeface="Calibri" pitchFamily="34" charset="0"/>
                          <a:cs typeface="Calibri" pitchFamily="34" charset="0"/>
                        </a:rPr>
                        <a:t>Performance</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25%</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23%</a:t>
                      </a:r>
                      <a:endParaRPr lang="en-US" sz="2800" dirty="0">
                        <a:latin typeface="Calibri" pitchFamily="34" charset="0"/>
                        <a:cs typeface="Calibri" pitchFamily="34" charset="0"/>
                      </a:endParaRPr>
                    </a:p>
                  </a:txBody>
                  <a:tcPr/>
                </a:tc>
              </a:tr>
              <a:tr h="661136">
                <a:tc>
                  <a:txBody>
                    <a:bodyPr/>
                    <a:lstStyle/>
                    <a:p>
                      <a:pPr algn="ctr"/>
                      <a:r>
                        <a:rPr lang="en-US" sz="2800" dirty="0" smtClean="0">
                          <a:latin typeface="Calibri" pitchFamily="34" charset="0"/>
                          <a:cs typeface="Calibri" pitchFamily="34" charset="0"/>
                        </a:rPr>
                        <a:t>Cost</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$1000/frame</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$83.81/frame</a:t>
                      </a:r>
                      <a:endParaRPr lang="en-US" sz="2800" dirty="0">
                        <a:latin typeface="Calibri" pitchFamily="34" charset="0"/>
                        <a:cs typeface="Calibri" pitchFamily="34" charset="0"/>
                      </a:endParaRPr>
                    </a:p>
                  </a:txBody>
                  <a:tcPr/>
                </a:tc>
              </a:tr>
              <a:tr h="661136">
                <a:tc>
                  <a:txBody>
                    <a:bodyPr/>
                    <a:lstStyle/>
                    <a:p>
                      <a:pPr algn="ctr"/>
                      <a:r>
                        <a:rPr lang="en-US" sz="2800" dirty="0" smtClean="0">
                          <a:latin typeface="Calibri" pitchFamily="34" charset="0"/>
                          <a:cs typeface="Calibri" pitchFamily="34" charset="0"/>
                        </a:rPr>
                        <a:t>Power</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None</a:t>
                      </a:r>
                      <a:endParaRPr lang="en-US" sz="2800" dirty="0">
                        <a:latin typeface="Calibri" pitchFamily="34" charset="0"/>
                        <a:cs typeface="Calibri" pitchFamily="34" charset="0"/>
                      </a:endParaRPr>
                    </a:p>
                  </a:txBody>
                  <a:tcPr/>
                </a:tc>
                <a:tc>
                  <a:txBody>
                    <a:bodyPr/>
                    <a:lstStyle/>
                    <a:p>
                      <a:pPr algn="ctr">
                        <a:buFont typeface="Wingdings" pitchFamily="2" charset="2"/>
                        <a:buChar char="ü"/>
                      </a:pPr>
                      <a:r>
                        <a:rPr lang="en-US" sz="2800" baseline="0" dirty="0" smtClean="0">
                          <a:latin typeface="Calibri" pitchFamily="34" charset="0"/>
                          <a:cs typeface="Calibri" pitchFamily="34" charset="0"/>
                        </a:rPr>
                        <a:t> </a:t>
                      </a:r>
                      <a:endParaRPr lang="en-US" sz="2800" dirty="0">
                        <a:latin typeface="Calibri" pitchFamily="34" charset="0"/>
                        <a:cs typeface="Calibri" pitchFamily="34" charset="0"/>
                      </a:endParaRPr>
                    </a:p>
                  </a:txBody>
                  <a:tcPr/>
                </a:tc>
              </a:tr>
              <a:tr h="706418">
                <a:tc>
                  <a:txBody>
                    <a:bodyPr/>
                    <a:lstStyle/>
                    <a:p>
                      <a:pPr algn="ctr"/>
                      <a:r>
                        <a:rPr lang="en-US" sz="2800" baseline="0" dirty="0" smtClean="0">
                          <a:latin typeface="Calibri" pitchFamily="34" charset="0"/>
                          <a:cs typeface="Calibri" pitchFamily="34" charset="0"/>
                        </a:rPr>
                        <a:t>Speeds</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4 Speed Combo</a:t>
                      </a:r>
                      <a:endParaRPr lang="en-US" sz="2800" dirty="0">
                        <a:latin typeface="Calibri" pitchFamily="34" charset="0"/>
                        <a:cs typeface="Calibri"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8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 </a:t>
                      </a:r>
                    </a:p>
                  </a:txBody>
                  <a:tcPr/>
                </a:tc>
              </a:tr>
              <a:tr h="788502">
                <a:tc>
                  <a:txBody>
                    <a:bodyPr/>
                    <a:lstStyle/>
                    <a:p>
                      <a:pPr algn="ctr"/>
                      <a:r>
                        <a:rPr lang="en-US" sz="2800" dirty="0" smtClean="0">
                          <a:latin typeface="Calibri" pitchFamily="34" charset="0"/>
                          <a:cs typeface="Calibri" pitchFamily="34" charset="0"/>
                        </a:rPr>
                        <a:t>Frame Constraint</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Fit in current frame</a:t>
                      </a:r>
                      <a:endParaRPr lang="en-US" sz="2800" dirty="0">
                        <a:latin typeface="Calibri" pitchFamily="34" charset="0"/>
                        <a:cs typeface="Calibri" pitchFamily="34" charset="0"/>
                      </a:endParaRPr>
                    </a:p>
                  </a:txBody>
                  <a:tcPr/>
                </a:tc>
                <a:tc>
                  <a:txBody>
                    <a:bodyPr/>
                    <a:lstStyle/>
                    <a:p>
                      <a:pPr algn="ctr">
                        <a:buFont typeface="Wingdings" pitchFamily="2" charset="2"/>
                        <a:buChar char="ü"/>
                      </a:pPr>
                      <a:r>
                        <a:rPr lang="en-US" sz="2800" baseline="0" dirty="0" smtClean="0">
                          <a:latin typeface="Calibri" pitchFamily="34" charset="0"/>
                          <a:cs typeface="Calibri" pitchFamily="34" charset="0"/>
                        </a:rPr>
                        <a:t> </a:t>
                      </a:r>
                      <a:endParaRPr lang="en-US" sz="2800" dirty="0">
                        <a:latin typeface="Calibri" pitchFamily="34" charset="0"/>
                        <a:cs typeface="Calibri" pitchFamily="34" charset="0"/>
                      </a:endParaRPr>
                    </a:p>
                  </a:txBody>
                  <a:tcPr/>
                </a:tc>
              </a:tr>
            </a:tbl>
          </a:graphicData>
        </a:graphic>
      </p:graphicFrame>
    </p:spTree>
    <p:extLst>
      <p:ext uri="{BB962C8B-B14F-4D97-AF65-F5344CB8AC3E}">
        <p14:creationId xmlns="" xmlns:p14="http://schemas.microsoft.com/office/powerpoint/2010/main" val="1675504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01000" cy="685800"/>
          </a:xfrm>
        </p:spPr>
        <p:txBody>
          <a:bodyPr>
            <a:normAutofit/>
          </a:bodyPr>
          <a:lstStyle/>
          <a:p>
            <a:pPr algn="ctr"/>
            <a:r>
              <a:rPr lang="en-US" sz="3800" b="1" dirty="0" smtClean="0"/>
              <a:t>Technical Challenges</a:t>
            </a:r>
            <a:endParaRPr lang="en-US" sz="3800" b="1" dirty="0"/>
          </a:p>
        </p:txBody>
      </p:sp>
      <p:sp>
        <p:nvSpPr>
          <p:cNvPr id="5" name="Text Placeholder 4"/>
          <p:cNvSpPr>
            <a:spLocks noGrp="1"/>
          </p:cNvSpPr>
          <p:nvPr>
            <p:ph type="body" idx="2"/>
          </p:nvPr>
        </p:nvSpPr>
        <p:spPr>
          <a:xfrm>
            <a:off x="609600" y="1447800"/>
            <a:ext cx="3200400" cy="4572000"/>
          </a:xfrm>
        </p:spPr>
        <p:txBody>
          <a:bodyPr>
            <a:normAutofit/>
          </a:bodyPr>
          <a:lstStyle/>
          <a:p>
            <a:pPr>
              <a:lnSpc>
                <a:spcPct val="150000"/>
              </a:lnSpc>
              <a:buFont typeface="Arial" pitchFamily="34" charset="0"/>
              <a:buChar char="•"/>
            </a:pPr>
            <a:r>
              <a:rPr lang="en-US" sz="2400" dirty="0" smtClean="0">
                <a:latin typeface="+mj-lt"/>
              </a:rPr>
              <a:t>Pump was already mounted on isolators. The initial levels of vibration were low.</a:t>
            </a:r>
          </a:p>
          <a:p>
            <a:pPr>
              <a:lnSpc>
                <a:spcPct val="150000"/>
              </a:lnSpc>
              <a:buFont typeface="Arial" pitchFamily="34" charset="0"/>
              <a:buChar char="•"/>
            </a:pPr>
            <a:r>
              <a:rPr lang="en-US" sz="2400" dirty="0" smtClean="0">
                <a:latin typeface="+mj-lt"/>
              </a:rPr>
              <a:t>Learning how to use new testing equipment.</a:t>
            </a:r>
            <a:endParaRPr lang="en-US" sz="2400" dirty="0">
              <a:latin typeface="+mj-lt"/>
            </a:endParaRPr>
          </a:p>
        </p:txBody>
      </p:sp>
      <p:pic>
        <p:nvPicPr>
          <p:cNvPr id="4098" name="Picture 2" descr="C:\Users\Ron\Dropbox\Capstone Project Files\Other pics\717.JPG"/>
          <p:cNvPicPr>
            <a:picLocks noGrp="1" noChangeAspect="1" noChangeArrowheads="1"/>
          </p:cNvPicPr>
          <p:nvPr>
            <p:ph sz="half" idx="1"/>
          </p:nvPr>
        </p:nvPicPr>
        <p:blipFill>
          <a:blip r:embed="rId2" cstate="print"/>
          <a:srcRect/>
          <a:stretch>
            <a:fillRect/>
          </a:stretch>
        </p:blipFill>
        <p:spPr bwMode="auto">
          <a:xfrm>
            <a:off x="3733800" y="1524001"/>
            <a:ext cx="5008340" cy="426719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229600" cy="667512"/>
          </a:xfrm>
        </p:spPr>
        <p:txBody>
          <a:bodyPr>
            <a:normAutofit/>
          </a:bodyPr>
          <a:lstStyle/>
          <a:p>
            <a:pPr algn="ctr"/>
            <a:r>
              <a:rPr lang="en-US" sz="3800" b="1" dirty="0" smtClean="0"/>
              <a:t>Project Challenges</a:t>
            </a:r>
            <a:endParaRPr lang="en-US" sz="3800" b="1" dirty="0"/>
          </a:p>
        </p:txBody>
      </p:sp>
      <p:sp>
        <p:nvSpPr>
          <p:cNvPr id="6" name="Content Placeholder 5"/>
          <p:cNvSpPr>
            <a:spLocks noGrp="1"/>
          </p:cNvSpPr>
          <p:nvPr>
            <p:ph idx="1"/>
          </p:nvPr>
        </p:nvSpPr>
        <p:spPr/>
        <p:txBody>
          <a:bodyPr>
            <a:normAutofit/>
          </a:bodyPr>
          <a:lstStyle/>
          <a:p>
            <a:pPr>
              <a:lnSpc>
                <a:spcPct val="150000"/>
              </a:lnSpc>
            </a:pPr>
            <a:r>
              <a:rPr lang="en-US" sz="3200" dirty="0" smtClean="0">
                <a:latin typeface="+mj-lt"/>
              </a:rPr>
              <a:t>Project has many unexpected elements.</a:t>
            </a:r>
          </a:p>
          <a:p>
            <a:pPr>
              <a:lnSpc>
                <a:spcPct val="150000"/>
              </a:lnSpc>
            </a:pPr>
            <a:r>
              <a:rPr lang="en-US" sz="3200" dirty="0" smtClean="0">
                <a:latin typeface="+mj-lt"/>
              </a:rPr>
              <a:t>Project’s scope has changed.</a:t>
            </a:r>
          </a:p>
          <a:p>
            <a:pPr>
              <a:lnSpc>
                <a:spcPct val="150000"/>
              </a:lnSpc>
            </a:pPr>
            <a:r>
              <a:rPr lang="en-US" sz="3200" dirty="0" smtClean="0">
                <a:latin typeface="+mj-lt"/>
              </a:rPr>
              <a:t>A lot of </a:t>
            </a:r>
            <a:r>
              <a:rPr lang="en-US" sz="3200" dirty="0" smtClean="0">
                <a:latin typeface="+mj-lt"/>
              </a:rPr>
              <a:t>effort </a:t>
            </a:r>
            <a:r>
              <a:rPr lang="en-US" sz="3200" dirty="0" smtClean="0">
                <a:latin typeface="+mj-lt"/>
              </a:rPr>
              <a:t>required to coordinate actions.</a:t>
            </a:r>
            <a:endParaRPr lang="en-US" sz="3200" dirty="0">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pPr algn="ctr"/>
            <a:r>
              <a:rPr lang="en-US" sz="3800" b="1" dirty="0" smtClean="0"/>
              <a:t>What We Learned</a:t>
            </a:r>
            <a:endParaRPr lang="en-US" sz="3800" b="1" dirty="0"/>
          </a:p>
        </p:txBody>
      </p:sp>
      <p:sp>
        <p:nvSpPr>
          <p:cNvPr id="3" name="Content Placeholder 2"/>
          <p:cNvSpPr>
            <a:spLocks noGrp="1"/>
          </p:cNvSpPr>
          <p:nvPr>
            <p:ph idx="1"/>
          </p:nvPr>
        </p:nvSpPr>
        <p:spPr>
          <a:xfrm>
            <a:off x="457200" y="1524000"/>
            <a:ext cx="8229600" cy="4800600"/>
          </a:xfrm>
        </p:spPr>
        <p:txBody>
          <a:bodyPr>
            <a:normAutofit/>
          </a:bodyPr>
          <a:lstStyle/>
          <a:p>
            <a:pPr>
              <a:lnSpc>
                <a:spcPct val="150000"/>
              </a:lnSpc>
            </a:pPr>
            <a:r>
              <a:rPr lang="en-US" sz="3200" dirty="0" smtClean="0">
                <a:latin typeface="+mj-lt"/>
              </a:rPr>
              <a:t>System Dynamics</a:t>
            </a:r>
          </a:p>
          <a:p>
            <a:pPr>
              <a:lnSpc>
                <a:spcPct val="150000"/>
              </a:lnSpc>
            </a:pPr>
            <a:r>
              <a:rPr lang="en-US" sz="3200" dirty="0" smtClean="0">
                <a:latin typeface="+mj-lt"/>
              </a:rPr>
              <a:t>Vibration Technologies and Approaches</a:t>
            </a:r>
          </a:p>
          <a:p>
            <a:pPr>
              <a:lnSpc>
                <a:spcPct val="150000"/>
              </a:lnSpc>
            </a:pPr>
            <a:r>
              <a:rPr lang="en-US" sz="3200" dirty="0" smtClean="0">
                <a:latin typeface="+mj-lt"/>
              </a:rPr>
              <a:t>Operation of Different Testing Equipment</a:t>
            </a:r>
          </a:p>
          <a:p>
            <a:pPr>
              <a:lnSpc>
                <a:spcPct val="150000"/>
              </a:lnSpc>
            </a:pPr>
            <a:r>
              <a:rPr lang="en-US" sz="3200" dirty="0" smtClean="0">
                <a:latin typeface="+mj-lt"/>
              </a:rPr>
              <a:t>Working as a team on a real technical project</a:t>
            </a:r>
          </a:p>
          <a:p>
            <a:pPr>
              <a:lnSpc>
                <a:spcPct val="150000"/>
              </a:lnSpc>
            </a:pPr>
            <a:r>
              <a:rPr lang="en-US" sz="3200" dirty="0" smtClean="0">
                <a:latin typeface="+mj-lt"/>
              </a:rPr>
              <a:t>Project management (people, time, money …)</a:t>
            </a:r>
          </a:p>
          <a:p>
            <a:pPr>
              <a:lnSpc>
                <a:spcPct val="150000"/>
              </a:lnSpc>
            </a:pPr>
            <a:endParaRPr lang="en-US" sz="3200" dirty="0" smtClean="0">
              <a:latin typeface="+mj-lt"/>
            </a:endParaRPr>
          </a:p>
          <a:p>
            <a:pPr>
              <a:lnSpc>
                <a:spcPct val="200000"/>
              </a:lnSpc>
            </a:pPr>
            <a:endParaRPr lang="en-US" sz="3200" dirty="0" smtClean="0">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ctr"/>
            <a:r>
              <a:rPr lang="en-US" sz="3800" b="1" dirty="0" smtClean="0"/>
              <a:t>Conclusion</a:t>
            </a:r>
            <a:endParaRPr lang="en-US" sz="3800" b="1" dirty="0"/>
          </a:p>
        </p:txBody>
      </p:sp>
      <p:sp>
        <p:nvSpPr>
          <p:cNvPr id="3" name="Content Placeholder 2"/>
          <p:cNvSpPr>
            <a:spLocks noGrp="1"/>
          </p:cNvSpPr>
          <p:nvPr>
            <p:ph idx="1"/>
          </p:nvPr>
        </p:nvSpPr>
        <p:spPr/>
        <p:txBody>
          <a:bodyPr/>
          <a:lstStyle/>
          <a:p>
            <a:r>
              <a:rPr lang="en-US" sz="2800" dirty="0" smtClean="0">
                <a:latin typeface="Calibri" pitchFamily="34" charset="0"/>
                <a:cs typeface="Calibri" pitchFamily="34" charset="0"/>
              </a:rPr>
              <a:t>The team has come up with a solution to reduce vibration transmission from the vacuum pump to the frame, built a prototype and tested it.</a:t>
            </a:r>
            <a:br>
              <a:rPr lang="en-US" sz="2800" dirty="0" smtClean="0">
                <a:latin typeface="Calibri" pitchFamily="34" charset="0"/>
                <a:cs typeface="Calibri" pitchFamily="34" charset="0"/>
              </a:rPr>
            </a:br>
            <a:endParaRPr lang="en-US" sz="2800" dirty="0" smtClean="0">
              <a:latin typeface="Calibri" pitchFamily="34" charset="0"/>
              <a:cs typeface="Calibri" pitchFamily="34" charset="0"/>
            </a:endParaRPr>
          </a:p>
          <a:p>
            <a:r>
              <a:rPr lang="en-US" sz="2800" dirty="0" smtClean="0">
                <a:latin typeface="Calibri" pitchFamily="34" charset="0"/>
                <a:cs typeface="Calibri" pitchFamily="34" charset="0"/>
              </a:rPr>
              <a:t>4 out of 5 criteria are satisfied. More work is still needed to achieve higher performance.</a:t>
            </a:r>
            <a:br>
              <a:rPr lang="en-US" sz="2800" dirty="0" smtClean="0">
                <a:latin typeface="Calibri" pitchFamily="34" charset="0"/>
                <a:cs typeface="Calibri" pitchFamily="34" charset="0"/>
              </a:rPr>
            </a:br>
            <a:endParaRPr lang="en-US" sz="2800" dirty="0" smtClean="0">
              <a:latin typeface="Calibri" pitchFamily="34" charset="0"/>
              <a:cs typeface="Calibri" pitchFamily="34" charset="0"/>
            </a:endParaRPr>
          </a:p>
          <a:p>
            <a:r>
              <a:rPr lang="en-US" sz="2800" dirty="0" smtClean="0">
                <a:latin typeface="Calibri" pitchFamily="34" charset="0"/>
                <a:cs typeface="Calibri" pitchFamily="34" charset="0"/>
              </a:rPr>
              <a:t> Made suggestions to improve the product based on our experience.</a:t>
            </a:r>
          </a:p>
          <a:p>
            <a:pPr>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67512"/>
          </a:xfrm>
        </p:spPr>
        <p:txBody>
          <a:bodyPr>
            <a:normAutofit/>
          </a:bodyPr>
          <a:lstStyle/>
          <a:p>
            <a:pPr algn="ctr"/>
            <a:r>
              <a:rPr lang="en-US" sz="3800" b="1" dirty="0" smtClean="0"/>
              <a:t>Questions ?</a:t>
            </a:r>
            <a:endParaRPr lang="en-US" sz="38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667512"/>
          </a:xfrm>
        </p:spPr>
        <p:txBody>
          <a:bodyPr>
            <a:normAutofit/>
          </a:bodyPr>
          <a:lstStyle/>
          <a:p>
            <a:pPr algn="ctr"/>
            <a:r>
              <a:rPr lang="en-US" sz="3800" b="1" dirty="0" smtClean="0"/>
              <a:t>Thank you</a:t>
            </a:r>
            <a:endParaRPr lang="en-US" sz="3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762000" y="2286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endParaRPr lang="en-US" sz="3800" dirty="0">
              <a:effectLst>
                <a:reflection endPos="0" dir="5400000" sy="-100000" algn="bl" rotWithShape="0"/>
              </a:effectLst>
              <a:latin typeface="Calibri" pitchFamily="34" charset="0"/>
              <a:cs typeface="Calibri" pitchFamily="34" charset="0"/>
            </a:endParaRPr>
          </a:p>
        </p:txBody>
      </p:sp>
      <p:sp>
        <p:nvSpPr>
          <p:cNvPr id="5" name="Title 3"/>
          <p:cNvSpPr txBox="1">
            <a:spLocks/>
          </p:cNvSpPr>
          <p:nvPr/>
        </p:nvSpPr>
        <p:spPr>
          <a:xfrm>
            <a:off x="914400" y="3810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sz="3800" dirty="0" smtClean="0">
                <a:solidFill>
                  <a:schemeClr val="accent1">
                    <a:lumMod val="75000"/>
                  </a:schemeClr>
                </a:solidFill>
                <a:effectLst>
                  <a:reflection endPos="0" dir="5400000" sy="-100000" algn="bl" rotWithShape="0"/>
                </a:effectLst>
                <a:latin typeface="Calibri" pitchFamily="34" charset="0"/>
                <a:cs typeface="Calibri" pitchFamily="34" charset="0"/>
              </a:rPr>
              <a:t>Mission Statement</a:t>
            </a:r>
            <a:endParaRPr lang="en-US" sz="3800" dirty="0">
              <a:solidFill>
                <a:schemeClr val="accent1">
                  <a:lumMod val="75000"/>
                </a:schemeClr>
              </a:solidFill>
              <a:effectLst>
                <a:reflection endPos="0" dir="5400000" sy="-100000" algn="bl" rotWithShape="0"/>
              </a:effectLst>
              <a:latin typeface="Calibri" pitchFamily="34" charset="0"/>
              <a:cs typeface="Calibri" pitchFamily="34" charset="0"/>
            </a:endParaRPr>
          </a:p>
        </p:txBody>
      </p:sp>
      <p:sp>
        <p:nvSpPr>
          <p:cNvPr id="6" name="Content Placeholder 4"/>
          <p:cNvSpPr txBox="1">
            <a:spLocks/>
          </p:cNvSpPr>
          <p:nvPr/>
        </p:nvSpPr>
        <p:spPr>
          <a:xfrm>
            <a:off x="762000" y="1219200"/>
            <a:ext cx="7772400" cy="502920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nSpc>
                <a:spcPct val="150000"/>
              </a:lnSpc>
              <a:buNone/>
            </a:pPr>
            <a:r>
              <a:rPr lang="en-US" sz="2400" dirty="0" smtClean="0">
                <a:latin typeface="Calibri" pitchFamily="34" charset="0"/>
                <a:cs typeface="Calibri" pitchFamily="34" charset="0"/>
              </a:rPr>
              <a:t>	</a:t>
            </a:r>
            <a:r>
              <a:rPr lang="en-US" sz="2800" dirty="0" smtClean="0">
                <a:latin typeface="Calibri" pitchFamily="34" charset="0"/>
                <a:cs typeface="Calibri" pitchFamily="34" charset="0"/>
              </a:rPr>
              <a:t>Devise a solution to minimize the vibration propagated from the pump system, through the steel frame, and to the surrounding workplace.  This is meant to reduce any interference the pumps vibrations could have on sensitive manufacturing equipment.</a:t>
            </a:r>
          </a:p>
        </p:txBody>
      </p:sp>
    </p:spTree>
    <p:extLst>
      <p:ext uri="{BB962C8B-B14F-4D97-AF65-F5344CB8AC3E}">
        <p14:creationId xmlns="" xmlns:p14="http://schemas.microsoft.com/office/powerpoint/2010/main" val="1675504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762000" y="2286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endParaRPr lang="en-US" sz="3800" dirty="0">
              <a:effectLst>
                <a:reflection endPos="0" dir="5400000" sy="-100000" algn="bl" rotWithShape="0"/>
              </a:effectLst>
            </a:endParaRPr>
          </a:p>
        </p:txBody>
      </p:sp>
      <p:sp>
        <p:nvSpPr>
          <p:cNvPr id="5" name="Title 3"/>
          <p:cNvSpPr txBox="1">
            <a:spLocks/>
          </p:cNvSpPr>
          <p:nvPr/>
        </p:nvSpPr>
        <p:spPr>
          <a:xfrm>
            <a:off x="914400" y="2286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endParaRPr lang="en-US" sz="3800" dirty="0">
              <a:solidFill>
                <a:schemeClr val="accent1">
                  <a:lumMod val="75000"/>
                </a:schemeClr>
              </a:solidFill>
              <a:effectLst>
                <a:reflection endPos="0" dir="5400000" sy="-100000" algn="bl" rotWithShape="0"/>
              </a:effectLst>
            </a:endParaRPr>
          </a:p>
        </p:txBody>
      </p:sp>
      <p:sp>
        <p:nvSpPr>
          <p:cNvPr id="6" name="Content Placeholder 4"/>
          <p:cNvSpPr txBox="1">
            <a:spLocks/>
          </p:cNvSpPr>
          <p:nvPr/>
        </p:nvSpPr>
        <p:spPr>
          <a:xfrm>
            <a:off x="990600" y="1219200"/>
            <a:ext cx="7162800" cy="487680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endParaRPr lang="en-US" sz="2400" dirty="0" smtClean="0">
              <a:latin typeface="+mj-lt"/>
            </a:endParaRPr>
          </a:p>
        </p:txBody>
      </p:sp>
      <p:sp>
        <p:nvSpPr>
          <p:cNvPr id="9" name="Title 3"/>
          <p:cNvSpPr txBox="1">
            <a:spLocks/>
          </p:cNvSpPr>
          <p:nvPr/>
        </p:nvSpPr>
        <p:spPr>
          <a:xfrm>
            <a:off x="914400" y="3810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endParaRPr lang="en-US" sz="3800" dirty="0">
              <a:effectLst>
                <a:reflection endPos="0" dir="5400000" sy="-100000" algn="bl" rotWithShape="0"/>
              </a:effectLst>
            </a:endParaRPr>
          </a:p>
        </p:txBody>
      </p:sp>
      <p:sp>
        <p:nvSpPr>
          <p:cNvPr id="10" name="Title 3"/>
          <p:cNvSpPr txBox="1">
            <a:spLocks/>
          </p:cNvSpPr>
          <p:nvPr/>
        </p:nvSpPr>
        <p:spPr>
          <a:xfrm>
            <a:off x="1066800" y="5334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endParaRPr lang="en-US" sz="3800" dirty="0">
              <a:effectLst>
                <a:reflection endPos="0" dir="5400000" sy="-100000" algn="bl" rotWithShape="0"/>
              </a:effectLst>
            </a:endParaRPr>
          </a:p>
        </p:txBody>
      </p:sp>
      <p:sp>
        <p:nvSpPr>
          <p:cNvPr id="11" name="Title 3"/>
          <p:cNvSpPr txBox="1">
            <a:spLocks/>
          </p:cNvSpPr>
          <p:nvPr/>
        </p:nvSpPr>
        <p:spPr>
          <a:xfrm>
            <a:off x="762000" y="2286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endParaRPr lang="en-US" sz="3800" dirty="0">
              <a:effectLst>
                <a:reflection endPos="0" dir="5400000" sy="-100000" algn="bl" rotWithShape="0"/>
              </a:effectLst>
            </a:endParaRPr>
          </a:p>
        </p:txBody>
      </p:sp>
      <p:sp>
        <p:nvSpPr>
          <p:cNvPr id="12" name="Title 3"/>
          <p:cNvSpPr txBox="1">
            <a:spLocks/>
          </p:cNvSpPr>
          <p:nvPr/>
        </p:nvSpPr>
        <p:spPr>
          <a:xfrm>
            <a:off x="914400" y="3810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sz="3800" dirty="0" smtClean="0">
                <a:solidFill>
                  <a:schemeClr val="accent1">
                    <a:lumMod val="75000"/>
                  </a:schemeClr>
                </a:solidFill>
                <a:effectLst>
                  <a:reflection endPos="0" dir="5400000" sy="-100000" algn="bl" rotWithShape="0"/>
                </a:effectLst>
              </a:rPr>
              <a:t>Main Design Requirements</a:t>
            </a:r>
            <a:endParaRPr lang="en-US" sz="3800" dirty="0">
              <a:solidFill>
                <a:schemeClr val="accent1">
                  <a:lumMod val="75000"/>
                </a:schemeClr>
              </a:solidFill>
              <a:effectLst>
                <a:reflection endPos="0" dir="5400000" sy="-100000" algn="bl" rotWithShape="0"/>
              </a:effectLst>
            </a:endParaRPr>
          </a:p>
        </p:txBody>
      </p:sp>
      <p:sp>
        <p:nvSpPr>
          <p:cNvPr id="13" name="Content Placeholder 4"/>
          <p:cNvSpPr txBox="1">
            <a:spLocks/>
          </p:cNvSpPr>
          <p:nvPr/>
        </p:nvSpPr>
        <p:spPr>
          <a:xfrm>
            <a:off x="533400" y="1295400"/>
            <a:ext cx="8153400" cy="5029200"/>
          </a:xfrm>
          <a:prstGeom prst="rect">
            <a:avLst/>
          </a:prstGeom>
        </p:spPr>
        <p:txBody>
          <a:bodyPr>
            <a:normAutofit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nSpc>
                <a:spcPct val="150000"/>
              </a:lnSpc>
              <a:buFont typeface="Arial" pitchFamily="34" charset="0"/>
              <a:buChar char="•"/>
            </a:pPr>
            <a:r>
              <a:rPr lang="en-US" sz="2400" dirty="0" smtClean="0">
                <a:latin typeface="+mj-lt"/>
              </a:rPr>
              <a:t> </a:t>
            </a:r>
            <a:r>
              <a:rPr lang="en-US" sz="2800" dirty="0" smtClean="0">
                <a:latin typeface="Calibri" pitchFamily="34" charset="0"/>
                <a:cs typeface="Calibri" pitchFamily="34" charset="0"/>
              </a:rPr>
              <a:t>Design a system to reduce the vibration transmitted from the pump to the frame by at least 25% (measured by acceleration)</a:t>
            </a:r>
          </a:p>
          <a:p>
            <a:pPr marL="45720" indent="0">
              <a:lnSpc>
                <a:spcPct val="150000"/>
              </a:lnSpc>
              <a:buFont typeface="Arial" pitchFamily="34" charset="0"/>
              <a:buChar char="•"/>
            </a:pPr>
            <a:r>
              <a:rPr lang="en-US" sz="2800" dirty="0" smtClean="0">
                <a:latin typeface="Calibri" pitchFamily="34" charset="0"/>
                <a:cs typeface="Calibri" pitchFamily="34" charset="0"/>
              </a:rPr>
              <a:t> Requirements:</a:t>
            </a:r>
            <a:br>
              <a:rPr lang="en-US" sz="2800" dirty="0" smtClean="0">
                <a:latin typeface="Calibri" pitchFamily="34" charset="0"/>
                <a:cs typeface="Calibri" pitchFamily="34" charset="0"/>
              </a:rPr>
            </a:br>
            <a:r>
              <a:rPr lang="en-US" sz="2800" dirty="0" smtClean="0">
                <a:latin typeface="Calibri" pitchFamily="34" charset="0"/>
                <a:cs typeface="Calibri" pitchFamily="34" charset="0"/>
              </a:rPr>
              <a:t>     Cost less than $1000 per frame.</a:t>
            </a:r>
            <a:br>
              <a:rPr lang="en-US" sz="2800" dirty="0" smtClean="0">
                <a:latin typeface="Calibri" pitchFamily="34" charset="0"/>
                <a:cs typeface="Calibri" pitchFamily="34" charset="0"/>
              </a:rPr>
            </a:br>
            <a:r>
              <a:rPr lang="en-US" sz="2800" dirty="0" smtClean="0">
                <a:latin typeface="Calibri" pitchFamily="34" charset="0"/>
                <a:cs typeface="Calibri" pitchFamily="34" charset="0"/>
              </a:rPr>
              <a:t>     Require no power (passive).</a:t>
            </a:r>
            <a:br>
              <a:rPr lang="en-US" sz="2800" dirty="0" smtClean="0">
                <a:latin typeface="Calibri" pitchFamily="34" charset="0"/>
                <a:cs typeface="Calibri" pitchFamily="34" charset="0"/>
              </a:rPr>
            </a:br>
            <a:r>
              <a:rPr lang="en-US" sz="2800" dirty="0" smtClean="0">
                <a:latin typeface="Calibri" pitchFamily="34" charset="0"/>
                <a:cs typeface="Calibri" pitchFamily="34" charset="0"/>
              </a:rPr>
              <a:t>     Work at 4 designated pump speeds.</a:t>
            </a:r>
            <a:br>
              <a:rPr lang="en-US" sz="2800" dirty="0" smtClean="0">
                <a:latin typeface="Calibri" pitchFamily="34" charset="0"/>
                <a:cs typeface="Calibri" pitchFamily="34" charset="0"/>
              </a:rPr>
            </a:br>
            <a:r>
              <a:rPr lang="en-US" sz="2800" dirty="0" smtClean="0">
                <a:latin typeface="Calibri" pitchFamily="34" charset="0"/>
                <a:cs typeface="Calibri" pitchFamily="34" charset="0"/>
              </a:rPr>
              <a:t>     Fit within the current frame.</a:t>
            </a:r>
          </a:p>
        </p:txBody>
      </p:sp>
    </p:spTree>
    <p:extLst>
      <p:ext uri="{BB962C8B-B14F-4D97-AF65-F5344CB8AC3E}">
        <p14:creationId xmlns="" xmlns:p14="http://schemas.microsoft.com/office/powerpoint/2010/main" val="1675504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762000" y="2286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endParaRPr lang="en-US" sz="3800" dirty="0">
              <a:effectLst>
                <a:reflection endPos="0" dir="5400000" sy="-100000" algn="bl" rotWithShape="0"/>
              </a:effectLst>
            </a:endParaRPr>
          </a:p>
        </p:txBody>
      </p:sp>
      <p:sp>
        <p:nvSpPr>
          <p:cNvPr id="5" name="Title 3"/>
          <p:cNvSpPr txBox="1">
            <a:spLocks/>
          </p:cNvSpPr>
          <p:nvPr/>
        </p:nvSpPr>
        <p:spPr>
          <a:xfrm>
            <a:off x="914400" y="3810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sz="3800" dirty="0" smtClean="0">
                <a:solidFill>
                  <a:schemeClr val="accent1">
                    <a:lumMod val="75000"/>
                  </a:schemeClr>
                </a:solidFill>
                <a:effectLst>
                  <a:reflection endPos="0" dir="5400000" sy="-100000" algn="bl" rotWithShape="0"/>
                </a:effectLst>
              </a:rPr>
              <a:t>Alternative Design Concepts</a:t>
            </a:r>
            <a:endParaRPr lang="en-US" sz="3800" dirty="0">
              <a:solidFill>
                <a:schemeClr val="accent1">
                  <a:lumMod val="75000"/>
                </a:schemeClr>
              </a:solidFill>
              <a:effectLst>
                <a:reflection endPos="0" dir="5400000" sy="-100000" algn="bl" rotWithShape="0"/>
              </a:effectLst>
            </a:endParaRPr>
          </a:p>
        </p:txBody>
      </p:sp>
      <p:sp>
        <p:nvSpPr>
          <p:cNvPr id="6" name="Content Placeholder 4"/>
          <p:cNvSpPr txBox="1">
            <a:spLocks/>
          </p:cNvSpPr>
          <p:nvPr/>
        </p:nvSpPr>
        <p:spPr>
          <a:xfrm>
            <a:off x="990600" y="1219200"/>
            <a:ext cx="7162800" cy="487680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endParaRPr lang="en-US" sz="2400" dirty="0" smtClean="0"/>
          </a:p>
        </p:txBody>
      </p:sp>
      <p:sp>
        <p:nvSpPr>
          <p:cNvPr id="7" name="Content Placeholder 4"/>
          <p:cNvSpPr txBox="1">
            <a:spLocks/>
          </p:cNvSpPr>
          <p:nvPr/>
        </p:nvSpPr>
        <p:spPr>
          <a:xfrm>
            <a:off x="762000" y="1219200"/>
            <a:ext cx="7772400" cy="487680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endParaRPr lang="en-US" sz="2400" dirty="0" smtClean="0"/>
          </a:p>
        </p:txBody>
      </p:sp>
      <p:pic>
        <p:nvPicPr>
          <p:cNvPr id="8" name="Picture 7" descr="http://multimedia.3m.com/mws/mediawebserver?mwsId=66666UuZjcFSLXTtOXfV5x46EV76EbHSHVs6EVs6E666666--"/>
          <p:cNvPicPr/>
          <p:nvPr/>
        </p:nvPicPr>
        <p:blipFill>
          <a:blip r:embed="rId3" cstate="print"/>
          <a:srcRect/>
          <a:stretch>
            <a:fillRect/>
          </a:stretch>
        </p:blipFill>
        <p:spPr bwMode="auto">
          <a:xfrm>
            <a:off x="4572000" y="1219200"/>
            <a:ext cx="3813175" cy="2855595"/>
          </a:xfrm>
          <a:prstGeom prst="rect">
            <a:avLst/>
          </a:prstGeom>
          <a:noFill/>
          <a:ln w="9525">
            <a:noFill/>
            <a:miter lim="800000"/>
            <a:headEnd/>
            <a:tailEnd/>
          </a:ln>
        </p:spPr>
      </p:pic>
      <p:pic>
        <p:nvPicPr>
          <p:cNvPr id="9" name="Picture 8" descr="Internal search 1 .jpg"/>
          <p:cNvPicPr>
            <a:picLocks noChangeAspect="1"/>
          </p:cNvPicPr>
          <p:nvPr/>
        </p:nvPicPr>
        <p:blipFill>
          <a:blip r:embed="rId4" cstate="print"/>
          <a:stretch>
            <a:fillRect/>
          </a:stretch>
        </p:blipFill>
        <p:spPr>
          <a:xfrm>
            <a:off x="1066800" y="1371600"/>
            <a:ext cx="3144250" cy="4495800"/>
          </a:xfrm>
          <a:prstGeom prst="rect">
            <a:avLst/>
          </a:prstGeom>
        </p:spPr>
      </p:pic>
      <p:pic>
        <p:nvPicPr>
          <p:cNvPr id="10" name="Picture 9" descr="Anti vibration damping air springs"/>
          <p:cNvPicPr/>
          <p:nvPr/>
        </p:nvPicPr>
        <p:blipFill>
          <a:blip r:embed="rId5" cstate="print"/>
          <a:srcRect/>
          <a:stretch>
            <a:fillRect/>
          </a:stretch>
        </p:blipFill>
        <p:spPr bwMode="auto">
          <a:xfrm>
            <a:off x="5181600" y="4267200"/>
            <a:ext cx="2334536" cy="2334536"/>
          </a:xfrm>
          <a:prstGeom prst="rect">
            <a:avLst/>
          </a:prstGeom>
          <a:noFill/>
          <a:ln w="9525">
            <a:noFill/>
            <a:miter lim="800000"/>
            <a:headEnd/>
            <a:tailEnd/>
          </a:ln>
        </p:spPr>
      </p:pic>
    </p:spTree>
    <p:extLst>
      <p:ext uri="{BB962C8B-B14F-4D97-AF65-F5344CB8AC3E}">
        <p14:creationId xmlns="" xmlns:p14="http://schemas.microsoft.com/office/powerpoint/2010/main" val="1675504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762000" y="2286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endParaRPr lang="en-US" sz="3800" dirty="0">
              <a:effectLst>
                <a:reflection endPos="0" dir="5400000" sy="-100000" algn="bl" rotWithShape="0"/>
              </a:effectLst>
            </a:endParaRPr>
          </a:p>
        </p:txBody>
      </p:sp>
      <p:sp>
        <p:nvSpPr>
          <p:cNvPr id="5" name="Title 3"/>
          <p:cNvSpPr txBox="1">
            <a:spLocks/>
          </p:cNvSpPr>
          <p:nvPr/>
        </p:nvSpPr>
        <p:spPr>
          <a:xfrm>
            <a:off x="914400" y="2286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sz="3800" dirty="0" smtClean="0">
                <a:solidFill>
                  <a:schemeClr val="accent1">
                    <a:lumMod val="75000"/>
                  </a:schemeClr>
                </a:solidFill>
                <a:effectLst>
                  <a:reflection endPos="0" dir="5400000" sy="-100000" algn="bl" rotWithShape="0"/>
                </a:effectLst>
              </a:rPr>
              <a:t>Diagnostic Testing</a:t>
            </a:r>
            <a:endParaRPr lang="en-US" sz="3800" dirty="0">
              <a:solidFill>
                <a:schemeClr val="accent1">
                  <a:lumMod val="75000"/>
                </a:schemeClr>
              </a:solidFill>
              <a:effectLst>
                <a:reflection endPos="0" dir="5400000" sy="-100000" algn="bl" rotWithShape="0"/>
              </a:effectLst>
            </a:endParaRPr>
          </a:p>
        </p:txBody>
      </p:sp>
      <p:sp>
        <p:nvSpPr>
          <p:cNvPr id="6" name="Content Placeholder 4"/>
          <p:cNvSpPr txBox="1">
            <a:spLocks/>
          </p:cNvSpPr>
          <p:nvPr/>
        </p:nvSpPr>
        <p:spPr>
          <a:xfrm>
            <a:off x="914400" y="5257800"/>
            <a:ext cx="7239000" cy="76200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endParaRPr lang="en-US" sz="2400" dirty="0" smtClean="0">
              <a:latin typeface="+mj-lt"/>
            </a:endParaRPr>
          </a:p>
        </p:txBody>
      </p:sp>
      <p:pic>
        <p:nvPicPr>
          <p:cNvPr id="1031" name="Picture 7" descr="C:\Users\Ron\Dropbox\Capstone Project Files\May 25 test pics\DSC03852.JPG"/>
          <p:cNvPicPr>
            <a:picLocks noGrp="1" noChangeAspect="1" noChangeArrowheads="1"/>
          </p:cNvPicPr>
          <p:nvPr>
            <p:ph idx="1"/>
          </p:nvPr>
        </p:nvPicPr>
        <p:blipFill>
          <a:blip r:embed="rId2" cstate="print"/>
          <a:srcRect r="35714"/>
          <a:stretch>
            <a:fillRect/>
          </a:stretch>
        </p:blipFill>
        <p:spPr bwMode="auto">
          <a:xfrm>
            <a:off x="762000" y="1447800"/>
            <a:ext cx="3657600" cy="4267200"/>
          </a:xfrm>
          <a:prstGeom prst="rect">
            <a:avLst/>
          </a:prstGeom>
          <a:noFill/>
        </p:spPr>
      </p:pic>
      <p:sp>
        <p:nvSpPr>
          <p:cNvPr id="12" name="Content Placeholder 10"/>
          <p:cNvSpPr txBox="1">
            <a:spLocks/>
          </p:cNvSpPr>
          <p:nvPr/>
        </p:nvSpPr>
        <p:spPr>
          <a:xfrm>
            <a:off x="4495800" y="1295400"/>
            <a:ext cx="4343400" cy="49987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3600" b="0" i="0" u="none" strike="noStrike" kern="1200" cap="none" spc="0" normalizeH="0" baseline="0" noProof="0" dirty="0" smtClean="0">
                <a:ln>
                  <a:noFill/>
                </a:ln>
                <a:solidFill>
                  <a:schemeClr val="tx1"/>
                </a:solidFill>
                <a:effectLst/>
                <a:uLnTx/>
                <a:uFillTx/>
                <a:latin typeface="+mj-lt"/>
                <a:ea typeface="+mn-ea"/>
                <a:cs typeface="+mn-cs"/>
              </a:rPr>
              <a:t>Frame is too soft.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3600" b="0" i="0" u="none" strike="noStrike" kern="1200" cap="none" spc="0" normalizeH="0" baseline="0" noProof="0" dirty="0" smtClean="0">
                <a:ln>
                  <a:noFill/>
                </a:ln>
                <a:solidFill>
                  <a:schemeClr val="tx1"/>
                </a:solidFill>
                <a:effectLst/>
                <a:uLnTx/>
                <a:uFillTx/>
                <a:latin typeface="+mj-lt"/>
                <a:ea typeface="+mn-ea"/>
                <a:cs typeface="+mn-cs"/>
              </a:rPr>
              <a:t>Viscoelastic tape did not perform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3600" dirty="0" smtClean="0">
                <a:latin typeface="+mj-lt"/>
              </a:rPr>
              <a:t>Plate Isolation showed the best results</a:t>
            </a:r>
            <a:endParaRPr kumimoji="0" lang="en-US" sz="3600" b="0" i="0" u="none" strike="noStrike" kern="1200" cap="none" spc="0" normalizeH="0" baseline="0" noProof="0" dirty="0" smtClean="0">
              <a:ln>
                <a:noFill/>
              </a:ln>
              <a:solidFill>
                <a:schemeClr val="tx1"/>
              </a:solidFill>
              <a:effectLst/>
              <a:uLnTx/>
              <a:uFillTx/>
              <a:latin typeface="+mj-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en-US" sz="26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 xmlns:p14="http://schemas.microsoft.com/office/powerpoint/2010/main" val="1675504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762000" y="2286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endParaRPr lang="en-US" sz="3800" dirty="0">
              <a:effectLst>
                <a:reflection endPos="0" dir="5400000" sy="-100000" algn="bl" rotWithShape="0"/>
              </a:effectLst>
            </a:endParaRPr>
          </a:p>
        </p:txBody>
      </p:sp>
      <p:sp>
        <p:nvSpPr>
          <p:cNvPr id="5" name="Title 3"/>
          <p:cNvSpPr txBox="1">
            <a:spLocks/>
          </p:cNvSpPr>
          <p:nvPr/>
        </p:nvSpPr>
        <p:spPr>
          <a:xfrm>
            <a:off x="914400" y="3810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sz="3800" dirty="0" smtClean="0">
                <a:solidFill>
                  <a:schemeClr val="accent1">
                    <a:lumMod val="75000"/>
                  </a:schemeClr>
                </a:solidFill>
                <a:effectLst>
                  <a:reflection endPos="0" dir="5400000" sy="-100000" algn="bl" rotWithShape="0"/>
                </a:effectLst>
              </a:rPr>
              <a:t>Frame Modal Analysis </a:t>
            </a:r>
            <a:endParaRPr lang="en-US" sz="3800" dirty="0">
              <a:solidFill>
                <a:schemeClr val="accent1">
                  <a:lumMod val="75000"/>
                </a:schemeClr>
              </a:solidFill>
              <a:effectLst>
                <a:reflection endPos="0" dir="5400000" sy="-100000" algn="bl" rotWithShape="0"/>
              </a:effectLst>
            </a:endParaRPr>
          </a:p>
        </p:txBody>
      </p:sp>
      <p:sp>
        <p:nvSpPr>
          <p:cNvPr id="7" name="Content Placeholder 4"/>
          <p:cNvSpPr txBox="1">
            <a:spLocks/>
          </p:cNvSpPr>
          <p:nvPr/>
        </p:nvSpPr>
        <p:spPr>
          <a:xfrm>
            <a:off x="762000" y="990600"/>
            <a:ext cx="7772400" cy="510540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endParaRPr lang="en-US" sz="2400" dirty="0" smtClean="0">
              <a:latin typeface="+mj-lt"/>
            </a:endParaRPr>
          </a:p>
        </p:txBody>
      </p:sp>
      <p:sp>
        <p:nvSpPr>
          <p:cNvPr id="10" name="Rectangle 9"/>
          <p:cNvSpPr/>
          <p:nvPr/>
        </p:nvSpPr>
        <p:spPr>
          <a:xfrm>
            <a:off x="228600" y="6096000"/>
            <a:ext cx="8686800" cy="830997"/>
          </a:xfrm>
          <a:prstGeom prst="rect">
            <a:avLst/>
          </a:prstGeom>
        </p:spPr>
        <p:txBody>
          <a:bodyPr wrap="square">
            <a:spAutoFit/>
          </a:bodyPr>
          <a:lstStyle/>
          <a:p>
            <a:pPr lvl="0"/>
            <a:r>
              <a:rPr lang="en-US" sz="1600" dirty="0" smtClean="0">
                <a:latin typeface="+mj-lt"/>
              </a:rPr>
              <a:t>Figure  : Abaqus screenshot of resonance mode shape at 212.8 Hz and the original  state of the frame. The final detail design was based heavily on experimental data with theoretical prediction as insightful guidance.</a:t>
            </a:r>
            <a:endParaRPr lang="en-US" sz="1600" dirty="0">
              <a:solidFill>
                <a:prstClr val="black"/>
              </a:solidFill>
              <a:latin typeface="+mj-lt"/>
            </a:endParaRPr>
          </a:p>
        </p:txBody>
      </p:sp>
      <p:pic>
        <p:nvPicPr>
          <p:cNvPr id="9" name="Picture 8"/>
          <p:cNvPicPr/>
          <p:nvPr/>
        </p:nvPicPr>
        <p:blipFill>
          <a:blip r:embed="rId2" cstate="print"/>
          <a:srcRect/>
          <a:stretch>
            <a:fillRect/>
          </a:stretch>
        </p:blipFill>
        <p:spPr bwMode="auto">
          <a:xfrm>
            <a:off x="457200" y="990600"/>
            <a:ext cx="4724400" cy="5029200"/>
          </a:xfrm>
          <a:prstGeom prst="rect">
            <a:avLst/>
          </a:prstGeom>
          <a:noFill/>
          <a:ln w="6350">
            <a:solidFill>
              <a:schemeClr val="tx1"/>
            </a:solidFill>
            <a:miter lim="800000"/>
            <a:headEnd/>
            <a:tailEnd/>
          </a:ln>
        </p:spPr>
      </p:pic>
      <p:pic>
        <p:nvPicPr>
          <p:cNvPr id="11" name="Picture 10"/>
          <p:cNvPicPr/>
          <p:nvPr/>
        </p:nvPicPr>
        <p:blipFill>
          <a:blip r:embed="rId3" cstate="print"/>
          <a:srcRect/>
          <a:stretch>
            <a:fillRect/>
          </a:stretch>
        </p:blipFill>
        <p:spPr bwMode="auto">
          <a:xfrm>
            <a:off x="5181600" y="990600"/>
            <a:ext cx="3581400" cy="5029200"/>
          </a:xfrm>
          <a:prstGeom prst="rect">
            <a:avLst/>
          </a:prstGeom>
          <a:noFill/>
          <a:ln w="6350">
            <a:solidFill>
              <a:schemeClr val="tx1"/>
            </a:solidFill>
            <a:miter lim="800000"/>
            <a:headEnd/>
            <a:tailEnd/>
          </a:ln>
        </p:spPr>
      </p:pic>
    </p:spTree>
    <p:extLst>
      <p:ext uri="{BB962C8B-B14F-4D97-AF65-F5344CB8AC3E}">
        <p14:creationId xmlns="" xmlns:p14="http://schemas.microsoft.com/office/powerpoint/2010/main" val="1675504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762000" y="2286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endParaRPr lang="en-US" sz="3800" dirty="0">
              <a:effectLst>
                <a:reflection endPos="0" dir="5400000" sy="-100000" algn="bl" rotWithShape="0"/>
              </a:effectLst>
            </a:endParaRPr>
          </a:p>
        </p:txBody>
      </p:sp>
      <p:sp>
        <p:nvSpPr>
          <p:cNvPr id="5" name="Title 3"/>
          <p:cNvSpPr txBox="1">
            <a:spLocks/>
          </p:cNvSpPr>
          <p:nvPr/>
        </p:nvSpPr>
        <p:spPr>
          <a:xfrm>
            <a:off x="914400" y="3810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sz="3800" dirty="0" smtClean="0">
                <a:solidFill>
                  <a:schemeClr val="accent1">
                    <a:lumMod val="75000"/>
                  </a:schemeClr>
                </a:solidFill>
                <a:effectLst>
                  <a:reflection endPos="0" dir="5400000" sy="-100000" algn="bl" rotWithShape="0"/>
                </a:effectLst>
              </a:rPr>
              <a:t>Frame Modal Analysis </a:t>
            </a:r>
            <a:endParaRPr lang="en-US" sz="3800" dirty="0">
              <a:solidFill>
                <a:schemeClr val="accent1">
                  <a:lumMod val="75000"/>
                </a:schemeClr>
              </a:solidFill>
              <a:effectLst>
                <a:reflection endPos="0" dir="5400000" sy="-100000" algn="bl" rotWithShape="0"/>
              </a:effectLst>
            </a:endParaRPr>
          </a:p>
        </p:txBody>
      </p:sp>
      <p:sp>
        <p:nvSpPr>
          <p:cNvPr id="7" name="Content Placeholder 4"/>
          <p:cNvSpPr txBox="1">
            <a:spLocks/>
          </p:cNvSpPr>
          <p:nvPr/>
        </p:nvSpPr>
        <p:spPr>
          <a:xfrm>
            <a:off x="762000" y="990600"/>
            <a:ext cx="7772400" cy="510540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endParaRPr lang="en-US" sz="2400" dirty="0" smtClean="0">
              <a:latin typeface="+mj-lt"/>
            </a:endParaRPr>
          </a:p>
        </p:txBody>
      </p:sp>
      <p:pic>
        <p:nvPicPr>
          <p:cNvPr id="8" name="Picture 7"/>
          <p:cNvPicPr/>
          <p:nvPr/>
        </p:nvPicPr>
        <p:blipFill>
          <a:blip r:embed="rId2" cstate="print"/>
          <a:srcRect/>
          <a:stretch>
            <a:fillRect/>
          </a:stretch>
        </p:blipFill>
        <p:spPr bwMode="auto">
          <a:xfrm>
            <a:off x="304800" y="990600"/>
            <a:ext cx="8610600" cy="4724400"/>
          </a:xfrm>
          <a:prstGeom prst="rect">
            <a:avLst/>
          </a:prstGeom>
          <a:noFill/>
          <a:ln w="9525">
            <a:noFill/>
            <a:miter lim="800000"/>
            <a:headEnd/>
            <a:tailEnd/>
          </a:ln>
        </p:spPr>
      </p:pic>
      <p:sp>
        <p:nvSpPr>
          <p:cNvPr id="10" name="Rectangle 9"/>
          <p:cNvSpPr/>
          <p:nvPr/>
        </p:nvSpPr>
        <p:spPr>
          <a:xfrm>
            <a:off x="304800" y="5780782"/>
            <a:ext cx="8839200" cy="1077218"/>
          </a:xfrm>
          <a:prstGeom prst="rect">
            <a:avLst/>
          </a:prstGeom>
        </p:spPr>
        <p:txBody>
          <a:bodyPr wrap="square">
            <a:spAutoFit/>
          </a:bodyPr>
          <a:lstStyle/>
          <a:p>
            <a:pPr lvl="0"/>
            <a:r>
              <a:rPr lang="en-US" sz="1600" dirty="0" smtClean="0">
                <a:solidFill>
                  <a:prstClr val="black"/>
                </a:solidFill>
                <a:latin typeface="+mj-lt"/>
              </a:rPr>
              <a:t>Figure : </a:t>
            </a:r>
            <a:r>
              <a:rPr lang="en-US" sz="1600" dirty="0" smtClean="0">
                <a:latin typeface="+mj-lt"/>
              </a:rPr>
              <a:t>The Abaqus simulation shows that the frame is very soft and has natural frequency ranging from as low as </a:t>
            </a:r>
            <a:r>
              <a:rPr lang="en-US" sz="1600" b="1" dirty="0" smtClean="0">
                <a:latin typeface="+mj-lt"/>
              </a:rPr>
              <a:t>13 Hz and up</a:t>
            </a:r>
            <a:r>
              <a:rPr lang="en-US" sz="1600" dirty="0" smtClean="0">
                <a:latin typeface="+mj-lt"/>
              </a:rPr>
              <a:t>. </a:t>
            </a:r>
            <a:r>
              <a:rPr lang="en-US" sz="1600" dirty="0" smtClean="0">
                <a:solidFill>
                  <a:prstClr val="black"/>
                </a:solidFill>
                <a:latin typeface="+mj-lt"/>
              </a:rPr>
              <a:t>Only the first 100 modes were calculated. Higher resonance modes still exist. The dynamics of the frame makes it not realistic for analytical calculation to be applied in designing vibration isolation solution.</a:t>
            </a:r>
            <a:endParaRPr lang="en-US" sz="1600" dirty="0">
              <a:solidFill>
                <a:prstClr val="black"/>
              </a:solidFill>
              <a:latin typeface="+mj-lt"/>
            </a:endParaRPr>
          </a:p>
        </p:txBody>
      </p:sp>
    </p:spTree>
    <p:extLst>
      <p:ext uri="{BB962C8B-B14F-4D97-AF65-F5344CB8AC3E}">
        <p14:creationId xmlns="" xmlns:p14="http://schemas.microsoft.com/office/powerpoint/2010/main" val="1675504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762000" y="2286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endParaRPr lang="en-US" sz="3800" dirty="0">
              <a:effectLst>
                <a:reflection endPos="0" dir="5400000" sy="-100000" algn="bl" rotWithShape="0"/>
              </a:effectLst>
            </a:endParaRPr>
          </a:p>
        </p:txBody>
      </p:sp>
      <p:sp>
        <p:nvSpPr>
          <p:cNvPr id="5" name="Title 3"/>
          <p:cNvSpPr txBox="1">
            <a:spLocks/>
          </p:cNvSpPr>
          <p:nvPr/>
        </p:nvSpPr>
        <p:spPr>
          <a:xfrm>
            <a:off x="914400" y="381000"/>
            <a:ext cx="7620000" cy="762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sz="3800" dirty="0" smtClean="0">
                <a:solidFill>
                  <a:schemeClr val="accent1">
                    <a:lumMod val="75000"/>
                  </a:schemeClr>
                </a:solidFill>
                <a:effectLst>
                  <a:reflection endPos="0" dir="5400000" sy="-100000" algn="bl" rotWithShape="0"/>
                </a:effectLst>
              </a:rPr>
              <a:t>Final Design</a:t>
            </a:r>
            <a:endParaRPr lang="en-US" sz="3800" dirty="0">
              <a:solidFill>
                <a:schemeClr val="accent1">
                  <a:lumMod val="75000"/>
                </a:schemeClr>
              </a:solidFill>
              <a:effectLst>
                <a:reflection endPos="0" dir="5400000" sy="-100000" algn="bl" rotWithShape="0"/>
              </a:effectLst>
            </a:endParaRPr>
          </a:p>
        </p:txBody>
      </p:sp>
      <p:sp>
        <p:nvSpPr>
          <p:cNvPr id="6" name="Content Placeholder 4"/>
          <p:cNvSpPr txBox="1">
            <a:spLocks/>
          </p:cNvSpPr>
          <p:nvPr/>
        </p:nvSpPr>
        <p:spPr>
          <a:xfrm>
            <a:off x="762000" y="1066800"/>
            <a:ext cx="7162800" cy="487680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endParaRPr lang="en-US" sz="2400" dirty="0" smtClean="0">
              <a:latin typeface="+mj-lt"/>
            </a:endParaRPr>
          </a:p>
        </p:txBody>
      </p:sp>
      <p:sp>
        <p:nvSpPr>
          <p:cNvPr id="7" name="Content Placeholder 4"/>
          <p:cNvSpPr txBox="1">
            <a:spLocks/>
          </p:cNvSpPr>
          <p:nvPr/>
        </p:nvSpPr>
        <p:spPr>
          <a:xfrm>
            <a:off x="533400" y="1219200"/>
            <a:ext cx="8001000" cy="487680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US" sz="2400" dirty="0" smtClean="0">
                <a:latin typeface="+mj-lt"/>
              </a:rPr>
              <a:t>The design selected was a plate isolator system.</a:t>
            </a:r>
          </a:p>
          <a:p>
            <a:pPr marL="45720" indent="0">
              <a:buNone/>
            </a:pPr>
            <a:endParaRPr lang="en-US" sz="2400" dirty="0" smtClean="0">
              <a:latin typeface="+mj-lt"/>
            </a:endParaRPr>
          </a:p>
          <a:p>
            <a:pPr marL="45720" indent="0">
              <a:buNone/>
            </a:pPr>
            <a:r>
              <a:rPr lang="en-US" sz="2400" dirty="0" smtClean="0">
                <a:latin typeface="+mj-lt"/>
              </a:rPr>
              <a:t> </a:t>
            </a:r>
          </a:p>
        </p:txBody>
      </p:sp>
      <p:sp>
        <p:nvSpPr>
          <p:cNvPr id="11" name="Flowchart: Process 10"/>
          <p:cNvSpPr/>
          <p:nvPr/>
        </p:nvSpPr>
        <p:spPr>
          <a:xfrm>
            <a:off x="2438400" y="4343400"/>
            <a:ext cx="4495800" cy="152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nvGrpSpPr>
          <p:cNvPr id="12" name="Group 32"/>
          <p:cNvGrpSpPr/>
          <p:nvPr/>
        </p:nvGrpSpPr>
        <p:grpSpPr>
          <a:xfrm>
            <a:off x="3200400" y="2362200"/>
            <a:ext cx="2819400" cy="1981200"/>
            <a:chOff x="3200400" y="2895600"/>
            <a:chExt cx="2819400" cy="1981200"/>
          </a:xfrm>
        </p:grpSpPr>
        <p:grpSp>
          <p:nvGrpSpPr>
            <p:cNvPr id="27" name="Group 23"/>
            <p:cNvGrpSpPr/>
            <p:nvPr/>
          </p:nvGrpSpPr>
          <p:grpSpPr>
            <a:xfrm>
              <a:off x="5257800" y="4343400"/>
              <a:ext cx="533400" cy="533400"/>
              <a:chOff x="5181600" y="4343400"/>
              <a:chExt cx="533400" cy="533400"/>
            </a:xfrm>
          </p:grpSpPr>
          <p:sp>
            <p:nvSpPr>
              <p:cNvPr id="32" name="Flowchart: Process 31"/>
              <p:cNvSpPr/>
              <p:nvPr/>
            </p:nvSpPr>
            <p:spPr>
              <a:xfrm>
                <a:off x="5410200" y="4343400"/>
                <a:ext cx="76200" cy="381000"/>
              </a:xfrm>
              <a:prstGeom prst="flowChart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3" name="Flowchart: Manual Operation 32"/>
              <p:cNvSpPr/>
              <p:nvPr/>
            </p:nvSpPr>
            <p:spPr>
              <a:xfrm rot="10800000">
                <a:off x="5181600" y="4724400"/>
                <a:ext cx="533400" cy="152400"/>
              </a:xfrm>
              <a:prstGeom prst="flowChartManualOperati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28" name="Group 22"/>
            <p:cNvGrpSpPr/>
            <p:nvPr/>
          </p:nvGrpSpPr>
          <p:grpSpPr>
            <a:xfrm>
              <a:off x="3429000" y="4343400"/>
              <a:ext cx="533400" cy="533400"/>
              <a:chOff x="3657600" y="4343400"/>
              <a:chExt cx="533400" cy="533400"/>
            </a:xfrm>
          </p:grpSpPr>
          <p:sp>
            <p:nvSpPr>
              <p:cNvPr id="30" name="Flowchart: Process 19"/>
              <p:cNvSpPr/>
              <p:nvPr/>
            </p:nvSpPr>
            <p:spPr>
              <a:xfrm>
                <a:off x="3886200" y="4343400"/>
                <a:ext cx="76200" cy="381000"/>
              </a:xfrm>
              <a:prstGeom prst="flowChart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1" name="Flowchart: Manual Operation 30"/>
              <p:cNvSpPr/>
              <p:nvPr/>
            </p:nvSpPr>
            <p:spPr>
              <a:xfrm rot="10800000">
                <a:off x="3657600" y="4724400"/>
                <a:ext cx="533400" cy="152400"/>
              </a:xfrm>
              <a:prstGeom prst="flowChartManualOperati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
          <p:nvSpPr>
            <p:cNvPr id="29" name="Flowchart: Process 3"/>
            <p:cNvSpPr/>
            <p:nvPr/>
          </p:nvSpPr>
          <p:spPr>
            <a:xfrm>
              <a:off x="3200400" y="2895600"/>
              <a:ext cx="2819400" cy="1752600"/>
            </a:xfrm>
            <a:prstGeom prst="flowChart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
        <p:nvSpPr>
          <p:cNvPr id="13" name="Frame 12"/>
          <p:cNvSpPr/>
          <p:nvPr/>
        </p:nvSpPr>
        <p:spPr>
          <a:xfrm>
            <a:off x="2514600" y="4495800"/>
            <a:ext cx="685800" cy="533400"/>
          </a:xfrm>
          <a:prstGeom prst="frame">
            <a:avLst>
              <a:gd name="adj1" fmla="val 1798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14" name="Frame 13"/>
          <p:cNvSpPr/>
          <p:nvPr/>
        </p:nvSpPr>
        <p:spPr>
          <a:xfrm>
            <a:off x="6172200" y="4495800"/>
            <a:ext cx="685800" cy="533400"/>
          </a:xfrm>
          <a:prstGeom prst="frame">
            <a:avLst>
              <a:gd name="adj1" fmla="val 1538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grpSp>
        <p:nvGrpSpPr>
          <p:cNvPr id="15" name="Group 28"/>
          <p:cNvGrpSpPr/>
          <p:nvPr/>
        </p:nvGrpSpPr>
        <p:grpSpPr>
          <a:xfrm>
            <a:off x="2667000" y="4267200"/>
            <a:ext cx="381000" cy="457200"/>
            <a:chOff x="1066800" y="4864100"/>
            <a:chExt cx="381000" cy="381000"/>
          </a:xfrm>
        </p:grpSpPr>
        <p:sp>
          <p:nvSpPr>
            <p:cNvPr id="25" name="Can 24"/>
            <p:cNvSpPr/>
            <p:nvPr/>
          </p:nvSpPr>
          <p:spPr>
            <a:xfrm>
              <a:off x="1066800" y="4864100"/>
              <a:ext cx="381000" cy="88900"/>
            </a:xfrm>
            <a:prstGeom prst="can">
              <a:avLst>
                <a:gd name="adj" fmla="val 33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Flowchart: Process 25"/>
            <p:cNvSpPr/>
            <p:nvPr/>
          </p:nvSpPr>
          <p:spPr>
            <a:xfrm>
              <a:off x="1219200" y="4953000"/>
              <a:ext cx="76200" cy="2921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16" name="Group 29"/>
          <p:cNvGrpSpPr/>
          <p:nvPr/>
        </p:nvGrpSpPr>
        <p:grpSpPr>
          <a:xfrm>
            <a:off x="6324600" y="4267200"/>
            <a:ext cx="381000" cy="457200"/>
            <a:chOff x="1066800" y="4864100"/>
            <a:chExt cx="381000" cy="381000"/>
          </a:xfrm>
        </p:grpSpPr>
        <p:sp>
          <p:nvSpPr>
            <p:cNvPr id="23" name="Can 22"/>
            <p:cNvSpPr/>
            <p:nvPr/>
          </p:nvSpPr>
          <p:spPr>
            <a:xfrm>
              <a:off x="1066800" y="4864100"/>
              <a:ext cx="381000" cy="88900"/>
            </a:xfrm>
            <a:prstGeom prst="can">
              <a:avLst>
                <a:gd name="adj" fmla="val 33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4" name="Flowchart: Process 23"/>
            <p:cNvSpPr/>
            <p:nvPr/>
          </p:nvSpPr>
          <p:spPr>
            <a:xfrm>
              <a:off x="1219200" y="4953000"/>
              <a:ext cx="76200" cy="2921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17" name="Group 44"/>
          <p:cNvGrpSpPr/>
          <p:nvPr/>
        </p:nvGrpSpPr>
        <p:grpSpPr>
          <a:xfrm>
            <a:off x="2438400" y="3733800"/>
            <a:ext cx="4495800" cy="609600"/>
            <a:chOff x="2438400" y="3352800"/>
            <a:chExt cx="4495800" cy="609600"/>
          </a:xfrm>
        </p:grpSpPr>
        <p:sp>
          <p:nvSpPr>
            <p:cNvPr id="20" name="Flowchart: Process 19"/>
            <p:cNvSpPr/>
            <p:nvPr/>
          </p:nvSpPr>
          <p:spPr>
            <a:xfrm>
              <a:off x="2438400" y="3352800"/>
              <a:ext cx="4495800" cy="304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1" name="Flowchart: Process 20"/>
            <p:cNvSpPr/>
            <p:nvPr/>
          </p:nvSpPr>
          <p:spPr>
            <a:xfrm>
              <a:off x="6858000" y="3657600"/>
              <a:ext cx="76200" cy="304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2" name="Flowchart: Process 21"/>
            <p:cNvSpPr/>
            <p:nvPr/>
          </p:nvSpPr>
          <p:spPr>
            <a:xfrm>
              <a:off x="2438400" y="3657600"/>
              <a:ext cx="76200" cy="304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
        <p:nvSpPr>
          <p:cNvPr id="18" name="Flowchart: Summing Junction 17"/>
          <p:cNvSpPr/>
          <p:nvPr/>
        </p:nvSpPr>
        <p:spPr>
          <a:xfrm>
            <a:off x="3352800" y="3810000"/>
            <a:ext cx="152400" cy="152400"/>
          </a:xfrm>
          <a:prstGeom prst="flowChartSummingJunc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9" name="Flowchart: Summing Junction 18"/>
          <p:cNvSpPr/>
          <p:nvPr/>
        </p:nvSpPr>
        <p:spPr>
          <a:xfrm>
            <a:off x="5715000" y="3810000"/>
            <a:ext cx="152400" cy="152400"/>
          </a:xfrm>
          <a:prstGeom prst="flowChartSummingJunc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4" name="TextBox 33"/>
          <p:cNvSpPr txBox="1"/>
          <p:nvPr/>
        </p:nvSpPr>
        <p:spPr>
          <a:xfrm>
            <a:off x="1143000" y="2895600"/>
            <a:ext cx="914400" cy="369332"/>
          </a:xfrm>
          <a:prstGeom prst="rect">
            <a:avLst/>
          </a:prstGeom>
          <a:noFill/>
        </p:spPr>
        <p:txBody>
          <a:bodyPr wrap="square" rtlCol="0">
            <a:spAutoFit/>
          </a:bodyPr>
          <a:lstStyle/>
          <a:p>
            <a:r>
              <a:rPr lang="en-US" b="1" dirty="0" smtClean="0">
                <a:latin typeface="+mj-lt"/>
              </a:rPr>
              <a:t>Back</a:t>
            </a:r>
            <a:endParaRPr lang="en-US" b="1" dirty="0">
              <a:latin typeface="+mj-lt"/>
            </a:endParaRPr>
          </a:p>
        </p:txBody>
      </p:sp>
      <p:sp>
        <p:nvSpPr>
          <p:cNvPr id="35" name="TextBox 34"/>
          <p:cNvSpPr txBox="1"/>
          <p:nvPr/>
        </p:nvSpPr>
        <p:spPr>
          <a:xfrm>
            <a:off x="7391400" y="2971800"/>
            <a:ext cx="914400" cy="369332"/>
          </a:xfrm>
          <a:prstGeom prst="rect">
            <a:avLst/>
          </a:prstGeom>
          <a:noFill/>
        </p:spPr>
        <p:txBody>
          <a:bodyPr wrap="square" rtlCol="0">
            <a:spAutoFit/>
          </a:bodyPr>
          <a:lstStyle/>
          <a:p>
            <a:r>
              <a:rPr lang="en-US" b="1" dirty="0" smtClean="0">
                <a:latin typeface="+mj-lt"/>
              </a:rPr>
              <a:t>Front</a:t>
            </a:r>
            <a:endParaRPr lang="en-US" b="1" dirty="0">
              <a:latin typeface="+mj-lt"/>
            </a:endParaRPr>
          </a:p>
        </p:txBody>
      </p:sp>
    </p:spTree>
    <p:extLst>
      <p:ext uri="{BB962C8B-B14F-4D97-AF65-F5344CB8AC3E}">
        <p14:creationId xmlns="" xmlns:p14="http://schemas.microsoft.com/office/powerpoint/2010/main" val="16755045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Layout>
  <Type>MultipleChoice</Type>
  <ChoicesCount>3</ChoicesCount>
  <Orientation>Left</Orientation>
</Layout>
</file>

<file path=customXml/item2.xml><?xml version="1.0" encoding="utf-8"?>
<force/>
</file>

<file path=customXml/item3.xml><?xml version="1.0" encoding="utf-8"?>
<Layout>
  <Type>Drawing</Type>
  <ChoicesCount>0</ChoicesCount>
  <Orientation>Left</Orientation>
</Layout>
</file>

<file path=customXml/item4.xml><?xml version="1.0" encoding="utf-8"?>
<?mso-contentType ?>
<FormTemplates xmlns="http://schemas.microsoft.com/sharepoint/v3/contenttype/forms">
  <Display>DocumentLibraryForm</Display>
  <Edit>AssetEditForm</Edit>
  <New>DocumentLibraryForm</New>
</FormTemplates>
</file>

<file path=customXml/item5.xml><?xml version="1.0" encoding="utf-8"?>
<Layout>
  <Type>MultipleChoice</Type>
  <ChoicesCount>2</ChoicesCount>
  <Orientation>Left</Orientation>
</Layout>
</file>

<file path=customXml/item6.xml><?xml version="1.0" encoding="utf-8"?>
<force/>
</file>

<file path=customXml/item7.xml><?xml version="1.0" encoding="utf-8"?>
<Layout>
  <Type>MultipleChoice</Type>
  <ChoicesCount>3</ChoicesCount>
  <Orientation>Left</Orientation>
</Layout>
</file>

<file path=customXml/item8.xml><?xml version="1.0" encoding="utf-8"?>
<Layout>
  <Type>MultipleChoice</Type>
  <ChoicesCount>3</ChoicesCount>
  <Orientation>Left</Orientation>
</Layout>
</file>

<file path=customXml/itemProps1.xml><?xml version="1.0" encoding="utf-8"?>
<ds:datastoreItem xmlns:ds="http://schemas.openxmlformats.org/officeDocument/2006/customXml" ds:itemID="{844207FA-30F8-40AE-9C3C-4F32A86BF04A}">
  <ds:schemaRefs/>
</ds:datastoreItem>
</file>

<file path=customXml/itemProps2.xml><?xml version="1.0" encoding="utf-8"?>
<ds:datastoreItem xmlns:ds="http://schemas.openxmlformats.org/officeDocument/2006/customXml" ds:itemID="{73E9BB62-674D-41CA-8BD4-D72723246DFB}">
  <ds:schemaRefs/>
</ds:datastoreItem>
</file>

<file path=customXml/itemProps3.xml><?xml version="1.0" encoding="utf-8"?>
<ds:datastoreItem xmlns:ds="http://schemas.openxmlformats.org/officeDocument/2006/customXml" ds:itemID="{686D1949-8DC8-4A61-A465-9BE15FC9561D}">
  <ds:schemaRefs/>
</ds:datastoreItem>
</file>

<file path=customXml/itemProps4.xml><?xml version="1.0" encoding="utf-8"?>
<ds:datastoreItem xmlns:ds="http://schemas.openxmlformats.org/officeDocument/2006/customXml" ds:itemID="{125361D3-2966-41F3-B883-506BAC5328E5}">
  <ds:schemaRefs>
    <ds:schemaRef ds:uri="http://schemas.microsoft.com/sharepoint/v3/contenttype/forms"/>
  </ds:schemaRefs>
</ds:datastoreItem>
</file>

<file path=customXml/itemProps5.xml><?xml version="1.0" encoding="utf-8"?>
<ds:datastoreItem xmlns:ds="http://schemas.openxmlformats.org/officeDocument/2006/customXml" ds:itemID="{CDD9AD1B-86B2-41C9-88EF-87F07799B432}">
  <ds:schemaRefs/>
</ds:datastoreItem>
</file>

<file path=customXml/itemProps6.xml><?xml version="1.0" encoding="utf-8"?>
<ds:datastoreItem xmlns:ds="http://schemas.openxmlformats.org/officeDocument/2006/customXml" ds:itemID="{799ED7FF-7154-44CC-8485-80772E1D01B0}">
  <ds:schemaRefs/>
</ds:datastoreItem>
</file>

<file path=customXml/itemProps7.xml><?xml version="1.0" encoding="utf-8"?>
<ds:datastoreItem xmlns:ds="http://schemas.openxmlformats.org/officeDocument/2006/customXml" ds:itemID="{6AEEBC34-9ADB-484B-9119-5988BDBA4EB4}">
  <ds:schemaRefs/>
</ds:datastoreItem>
</file>

<file path=customXml/itemProps8.xml><?xml version="1.0" encoding="utf-8"?>
<ds:datastoreItem xmlns:ds="http://schemas.openxmlformats.org/officeDocument/2006/customXml" ds:itemID="{1A733D59-2C1D-450F-8501-A30BA886571A}">
  <ds:schemaRefs/>
</ds:datastoreItem>
</file>

<file path=docProps/app.xml><?xml version="1.0" encoding="utf-8"?>
<Properties xmlns="http://schemas.openxmlformats.org/officeDocument/2006/extended-properties" xmlns:vt="http://schemas.openxmlformats.org/officeDocument/2006/docPropsVTypes">
  <Template>Flow</Template>
  <TotalTime>0</TotalTime>
  <Words>676</Words>
  <Application>Microsoft Office PowerPoint</Application>
  <PresentationFormat>On-screen Show (4:3)</PresentationFormat>
  <Paragraphs>122</Paragraphs>
  <Slides>26</Slides>
  <Notes>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Flow</vt:lpstr>
      <vt:lpstr>Vacuum Pump Vibration Isolation System</vt:lpstr>
      <vt:lpstr>Project Background</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Testing Conclusions</vt:lpstr>
      <vt:lpstr>Final Product</vt:lpstr>
      <vt:lpstr>Final Prototype</vt:lpstr>
      <vt:lpstr>Slide 18</vt:lpstr>
      <vt:lpstr>Slide 19</vt:lpstr>
      <vt:lpstr>Slide 20</vt:lpstr>
      <vt:lpstr>Technical Challenges</vt:lpstr>
      <vt:lpstr>Project Challenges</vt:lpstr>
      <vt:lpstr>What We Learned</vt:lpstr>
      <vt:lpstr>Conclusion</vt:lpstr>
      <vt:lpstr>Questions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2011-03-06T04:42:58Z</dcterms:created>
  <dcterms:modified xsi:type="dcterms:W3CDTF">2011-06-01T16:29:01Z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TC103910849990</vt:lpwstr>
  </property>
</Properties>
</file>