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21"/>
  </p:notesMasterIdLst>
  <p:sldIdLst>
    <p:sldId id="256" r:id="rId2"/>
    <p:sldId id="267" r:id="rId3"/>
    <p:sldId id="257" r:id="rId4"/>
    <p:sldId id="283" r:id="rId5"/>
    <p:sldId id="258" r:id="rId6"/>
    <p:sldId id="268" r:id="rId7"/>
    <p:sldId id="271" r:id="rId8"/>
    <p:sldId id="270" r:id="rId9"/>
    <p:sldId id="272" r:id="rId10"/>
    <p:sldId id="273" r:id="rId11"/>
    <p:sldId id="274" r:id="rId12"/>
    <p:sldId id="260" r:id="rId13"/>
    <p:sldId id="275" r:id="rId14"/>
    <p:sldId id="276" r:id="rId15"/>
    <p:sldId id="277" r:id="rId16"/>
    <p:sldId id="278" r:id="rId17"/>
    <p:sldId id="279" r:id="rId18"/>
    <p:sldId id="281" r:id="rId19"/>
    <p:sldId id="26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502" autoAdjust="0"/>
  </p:normalViewPr>
  <p:slideViewPr>
    <p:cSldViewPr>
      <p:cViewPr>
        <p:scale>
          <a:sx n="100" d="100"/>
          <a:sy n="100" d="100"/>
        </p:scale>
        <p:origin x="-946" y="22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7DC827-6DEF-4CDA-A8D8-A67094C27F5B}" type="datetimeFigureOut">
              <a:rPr lang="en-US"/>
              <a:pPr/>
              <a:t>2/28/2011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8BDE96-DE67-4294-8FD6-23CD3515F928}" type="slidenum">
              <a:rPr lang="en-US"/>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8BDE96-DE67-4294-8FD6-23CD3515F928}" type="slidenum">
              <a:rPr lang="en-US"/>
              <a:pPr/>
              <a:t>1</a:t>
            </a:fld>
            <a:endParaRPr lang="en-US" dirty="0"/>
          </a:p>
        </p:txBody>
      </p:sp>
    </p:spTree>
    <p:extLst>
      <p:ext uri="{BB962C8B-B14F-4D97-AF65-F5344CB8AC3E}">
        <p14:creationId xmlns:p14="http://schemas.microsoft.com/office/powerpoint/2010/main" xmlns="" val="4065011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8BDE96-DE67-4294-8FD6-23CD3515F928}" type="slidenum">
              <a:rPr lang="en-US"/>
              <a:pPr/>
              <a:t>2</a:t>
            </a:fld>
            <a:endParaRPr lang="en-US" dirty="0"/>
          </a:p>
        </p:txBody>
      </p:sp>
    </p:spTree>
    <p:extLst>
      <p:ext uri="{BB962C8B-B14F-4D97-AF65-F5344CB8AC3E}">
        <p14:creationId xmlns:p14="http://schemas.microsoft.com/office/powerpoint/2010/main" xmlns="" val="1396015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2000" dirty="0" smtClean="0"/>
              <a:t>Stress Analysis</a:t>
            </a:r>
          </a:p>
          <a:p>
            <a:pPr lvl="1"/>
            <a:r>
              <a:rPr lang="en-US" sz="1600" dirty="0" smtClean="0"/>
              <a:t>All components selected will have to show they are capable of handing the high forces and energy that will be absorbed throughout the product life.  Problem areas are expected to include:  Flywheel, impact zone, and sled platform</a:t>
            </a:r>
          </a:p>
          <a:p>
            <a:r>
              <a:rPr lang="en-US" sz="2000" dirty="0" smtClean="0"/>
              <a:t>System losses</a:t>
            </a:r>
          </a:p>
          <a:p>
            <a:pPr lvl="1"/>
            <a:r>
              <a:rPr lang="en-US" sz="1600" dirty="0" smtClean="0"/>
              <a:t>Up to this point, design criteria have been idealized to ignore losses related to friction and transfer of energy.  A precise system will require the design team to account for these losses</a:t>
            </a:r>
          </a:p>
          <a:p>
            <a:r>
              <a:rPr lang="en-US" sz="2000" dirty="0" smtClean="0"/>
              <a:t>Operating Constraints</a:t>
            </a:r>
          </a:p>
          <a:p>
            <a:pPr lvl="1"/>
            <a:r>
              <a:rPr lang="en-US" sz="1600" dirty="0" smtClean="0"/>
              <a:t>The design team will be expected to deliver a product which can operate in as many circumstances as possible and be operable by anyone who may be interested in the project.  </a:t>
            </a:r>
          </a:p>
          <a:p>
            <a:r>
              <a:rPr lang="en-US" sz="2000" dirty="0" smtClean="0"/>
              <a:t>Cost Control</a:t>
            </a:r>
          </a:p>
          <a:p>
            <a:pPr lvl="1"/>
            <a:r>
              <a:rPr lang="en-US" sz="1600" dirty="0" smtClean="0"/>
              <a:t>The Design team will be required to stay within the budget allocated if at all possible.  This could mean using lower cost components then those initially specified</a:t>
            </a:r>
          </a:p>
          <a:p>
            <a:endParaRPr lang="en-US" dirty="0"/>
          </a:p>
        </p:txBody>
      </p:sp>
      <p:sp>
        <p:nvSpPr>
          <p:cNvPr id="4" name="Slide Number Placeholder 3"/>
          <p:cNvSpPr>
            <a:spLocks noGrp="1"/>
          </p:cNvSpPr>
          <p:nvPr>
            <p:ph type="sldNum" sz="quarter" idx="10"/>
          </p:nvPr>
        </p:nvSpPr>
        <p:spPr/>
        <p:txBody>
          <a:bodyPr/>
          <a:lstStyle/>
          <a:p>
            <a:fld id="{A58BDE96-DE67-4294-8FD6-23CD3515F928}" type="slidenum">
              <a:rPr lang="en-US" smtClean="0"/>
              <a:pPr/>
              <a:t>18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6C0BD1-757C-4854-8EED-8B66ADF495C1}" type="datetimeFigureOut">
              <a:rPr lang="en-US" smtClean="0"/>
              <a:pPr/>
              <a:t>2/28/2011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98F20DF-FDBD-4BB2-BDFF-BB5C182EAF0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6C0BD1-757C-4854-8EED-8B66ADF495C1}" type="datetimeFigureOut">
              <a:rPr lang="en-US" smtClean="0"/>
              <a:pPr/>
              <a:t>2/28/2011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98F20DF-FDBD-4BB2-BDFF-BB5C182EAF0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6C0BD1-757C-4854-8EED-8B66ADF495C1}" type="datetimeFigureOut">
              <a:rPr lang="en-US" smtClean="0"/>
              <a:pPr/>
              <a:t>2/28/2011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98F20DF-FDBD-4BB2-BDFF-BB5C182EAF0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6C0BD1-757C-4854-8EED-8B66ADF495C1}" type="datetimeFigureOut">
              <a:rPr lang="en-US" smtClean="0"/>
              <a:pPr/>
              <a:t>2/28/2011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98F20DF-FDBD-4BB2-BDFF-BB5C182EAF0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6C0BD1-757C-4854-8EED-8B66ADF495C1}" type="datetimeFigureOut">
              <a:rPr lang="en-US" smtClean="0"/>
              <a:pPr/>
              <a:t>2/28/2011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98F20DF-FDBD-4BB2-BDFF-BB5C182EAF0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6C0BD1-757C-4854-8EED-8B66ADF495C1}" type="datetimeFigureOut">
              <a:rPr lang="en-US" smtClean="0"/>
              <a:pPr/>
              <a:t>2/28/2011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98F20DF-FDBD-4BB2-BDFF-BB5C182EAF0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6C0BD1-757C-4854-8EED-8B66ADF495C1}" type="datetimeFigureOut">
              <a:rPr lang="en-US" smtClean="0"/>
              <a:pPr/>
              <a:t>2/28/2011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98F20DF-FDBD-4BB2-BDFF-BB5C182EAF0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6C0BD1-757C-4854-8EED-8B66ADF495C1}" type="datetimeFigureOut">
              <a:rPr lang="en-US" smtClean="0"/>
              <a:pPr/>
              <a:t>2/28/2011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98F20DF-FDBD-4BB2-BDFF-BB5C182EAF0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6C0BD1-757C-4854-8EED-8B66ADF495C1}" type="datetimeFigureOut">
              <a:rPr lang="en-US" smtClean="0"/>
              <a:pPr/>
              <a:t>2/28/2011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98F20DF-FDBD-4BB2-BDFF-BB5C182EAF0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6C0BD1-757C-4854-8EED-8B66ADF495C1}" type="datetimeFigureOut">
              <a:rPr lang="en-US" smtClean="0"/>
              <a:pPr/>
              <a:t>2/28/2011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98F20DF-FDBD-4BB2-BDFF-BB5C182EAF0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6C0BD1-757C-4854-8EED-8B66ADF495C1}" type="datetimeFigureOut">
              <a:rPr lang="en-US" smtClean="0"/>
              <a:pPr/>
              <a:t>2/28/2011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98F20DF-FDBD-4BB2-BDFF-BB5C182EAF0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6C0BD1-757C-4854-8EED-8B66ADF495C1}" type="datetimeFigureOut">
              <a:rPr lang="en-US" smtClean="0"/>
              <a:pPr/>
              <a:t>2/28/2011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8F20DF-FDBD-4BB2-BDFF-BB5C182EAF0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828800"/>
            <a:ext cx="7772400" cy="1470025"/>
          </a:xfrm>
        </p:spPr>
        <p:txBody>
          <a:bodyPr>
            <a:normAutofit fontScale="90000"/>
          </a:bodyPr>
          <a:lstStyle/>
          <a:p>
            <a:r>
              <a:rPr lang="en-US" dirty="0" smtClean="0"/>
              <a:t>A Sled System for </a:t>
            </a:r>
            <a:br>
              <a:rPr lang="en-US" dirty="0" smtClean="0"/>
            </a:br>
            <a:r>
              <a:rPr lang="en-US" dirty="0" smtClean="0"/>
              <a:t>Motor Vehicle Crash Simulation and Forensic Biomechanics </a:t>
            </a:r>
            <a:br>
              <a:rPr lang="en-US" dirty="0" smtClean="0"/>
            </a:br>
            <a:endParaRPr lang="en-US" dirty="0"/>
          </a:p>
        </p:txBody>
      </p:sp>
      <p:sp>
        <p:nvSpPr>
          <p:cNvPr id="3" name="Subtitle 2"/>
          <p:cNvSpPr>
            <a:spLocks noGrp="1"/>
          </p:cNvSpPr>
          <p:nvPr>
            <p:ph type="subTitle" idx="1"/>
          </p:nvPr>
        </p:nvSpPr>
        <p:spPr>
          <a:xfrm>
            <a:off x="2057400" y="3886200"/>
            <a:ext cx="2895600" cy="1752600"/>
          </a:xfrm>
        </p:spPr>
        <p:txBody>
          <a:bodyPr>
            <a:normAutofit fontScale="77500" lnSpcReduction="20000"/>
          </a:bodyPr>
          <a:lstStyle/>
          <a:p>
            <a:pPr algn="l"/>
            <a:r>
              <a:rPr lang="en-US" dirty="0" smtClean="0">
                <a:solidFill>
                  <a:schemeClr val="tx1"/>
                </a:solidFill>
              </a:rPr>
              <a:t>Group Members: </a:t>
            </a:r>
          </a:p>
          <a:p>
            <a:pPr algn="l"/>
            <a:r>
              <a:rPr lang="en-US" sz="2600" dirty="0" smtClean="0">
                <a:solidFill>
                  <a:schemeClr val="tx1"/>
                </a:solidFill>
              </a:rPr>
              <a:t>Joshua Booren </a:t>
            </a:r>
          </a:p>
          <a:p>
            <a:pPr algn="l"/>
            <a:r>
              <a:rPr lang="en-US" sz="2600" dirty="0" smtClean="0">
                <a:solidFill>
                  <a:schemeClr val="tx1"/>
                </a:solidFill>
              </a:rPr>
              <a:t>Travis Deason </a:t>
            </a:r>
          </a:p>
          <a:p>
            <a:pPr algn="l"/>
            <a:r>
              <a:rPr lang="en-US" sz="2600" dirty="0" smtClean="0">
                <a:solidFill>
                  <a:schemeClr val="tx1"/>
                </a:solidFill>
              </a:rPr>
              <a:t>Steve Savas </a:t>
            </a:r>
          </a:p>
          <a:p>
            <a:pPr algn="l"/>
            <a:r>
              <a:rPr lang="en-US" sz="2600" dirty="0" smtClean="0">
                <a:solidFill>
                  <a:schemeClr val="tx1"/>
                </a:solidFill>
              </a:rPr>
              <a:t>Max Brunhart </a:t>
            </a:r>
          </a:p>
          <a:p>
            <a:endParaRPr lang="en-US" dirty="0"/>
          </a:p>
        </p:txBody>
      </p:sp>
      <p:sp>
        <p:nvSpPr>
          <p:cNvPr id="4" name="TextBox 3"/>
          <p:cNvSpPr txBox="1"/>
          <p:nvPr/>
        </p:nvSpPr>
        <p:spPr>
          <a:xfrm>
            <a:off x="4876800" y="3810000"/>
            <a:ext cx="3505200" cy="2339102"/>
          </a:xfrm>
          <a:prstGeom prst="rect">
            <a:avLst/>
          </a:prstGeom>
          <a:noFill/>
        </p:spPr>
        <p:txBody>
          <a:bodyPr wrap="square" rtlCol="0">
            <a:spAutoFit/>
          </a:bodyPr>
          <a:lstStyle/>
          <a:p>
            <a:r>
              <a:rPr lang="en-US" sz="2200" dirty="0" smtClean="0"/>
              <a:t>Customer:</a:t>
            </a:r>
          </a:p>
          <a:p>
            <a:r>
              <a:rPr lang="en-US" sz="1600" dirty="0" smtClean="0"/>
              <a:t>Dr. Sean Kohles, Ph.D.,</a:t>
            </a:r>
          </a:p>
          <a:p>
            <a:r>
              <a:rPr lang="en-US" sz="1600" dirty="0" smtClean="0"/>
              <a:t>PSU Reparative Bioengineering Lab, Kohles Bioengineering, </a:t>
            </a:r>
          </a:p>
          <a:p>
            <a:r>
              <a:rPr lang="en-US" sz="1600" dirty="0" smtClean="0"/>
              <a:t>and Forensic Research &amp; Analysis</a:t>
            </a:r>
          </a:p>
          <a:p>
            <a:endParaRPr lang="en-US" sz="2200" dirty="0" smtClean="0"/>
          </a:p>
          <a:p>
            <a:r>
              <a:rPr lang="en-US" sz="2200" dirty="0" smtClean="0"/>
              <a:t>Advisor:</a:t>
            </a:r>
          </a:p>
          <a:p>
            <a:r>
              <a:rPr lang="en-US" sz="1600" dirty="0" smtClean="0"/>
              <a:t>Evan Thomas PhD</a:t>
            </a:r>
            <a:endParaRPr 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b="1" dirty="0" smtClean="0"/>
              <a:t>Motor and Flywheel</a:t>
            </a:r>
            <a:endParaRPr lang="en-US" b="1" dirty="0"/>
          </a:p>
        </p:txBody>
      </p:sp>
      <p:sp>
        <p:nvSpPr>
          <p:cNvPr id="3" name="Content Placeholder 2"/>
          <p:cNvSpPr>
            <a:spLocks noGrp="1"/>
          </p:cNvSpPr>
          <p:nvPr>
            <p:ph idx="1"/>
          </p:nvPr>
        </p:nvSpPr>
        <p:spPr>
          <a:xfrm>
            <a:off x="1447800" y="1981200"/>
            <a:ext cx="7239000" cy="4144963"/>
          </a:xfrm>
        </p:spPr>
        <p:txBody>
          <a:bodyPr/>
          <a:lstStyle/>
          <a:p>
            <a:r>
              <a:rPr lang="en-US" sz="2400" dirty="0" smtClean="0"/>
              <a:t>Accelerate over long distance using electric energy</a:t>
            </a:r>
          </a:p>
          <a:p>
            <a:endParaRPr lang="en-US" sz="2400" dirty="0" smtClean="0"/>
          </a:p>
          <a:p>
            <a:endParaRPr lang="en-US" dirty="0"/>
          </a:p>
        </p:txBody>
      </p:sp>
      <p:pic>
        <p:nvPicPr>
          <p:cNvPr id="6" name="Picture 5" descr="clutchwheel.jpg"/>
          <p:cNvPicPr>
            <a:picLocks noChangeAspect="1"/>
          </p:cNvPicPr>
          <p:nvPr/>
        </p:nvPicPr>
        <p:blipFill>
          <a:blip r:embed="rId2" cstate="print"/>
          <a:stretch>
            <a:fillRect/>
          </a:stretch>
        </p:blipFill>
        <p:spPr>
          <a:xfrm>
            <a:off x="1600200" y="2743200"/>
            <a:ext cx="3108960" cy="2627376"/>
          </a:xfrm>
          <a:prstGeom prst="rect">
            <a:avLst/>
          </a:prstGeom>
          <a:ln>
            <a:solidFill>
              <a:schemeClr val="tx1"/>
            </a:solidFill>
          </a:ln>
        </p:spPr>
      </p:pic>
      <p:pic>
        <p:nvPicPr>
          <p:cNvPr id="7" name="Picture 6" descr="motor.jpg"/>
          <p:cNvPicPr>
            <a:picLocks noChangeAspect="1"/>
          </p:cNvPicPr>
          <p:nvPr/>
        </p:nvPicPr>
        <p:blipFill>
          <a:blip r:embed="rId3" cstate="print"/>
          <a:srcRect l="-6000" r="-6000"/>
          <a:stretch>
            <a:fillRect/>
          </a:stretch>
        </p:blipFill>
        <p:spPr>
          <a:xfrm>
            <a:off x="5407152" y="2743200"/>
            <a:ext cx="2901696" cy="2590800"/>
          </a:xfrm>
          <a:prstGeom prst="rect">
            <a:avLst/>
          </a:prstGeom>
          <a:solidFill>
            <a:schemeClr val="bg1"/>
          </a:solidFill>
          <a:ln>
            <a:solidFill>
              <a:schemeClr val="tx1"/>
            </a:solid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447800" y="2057400"/>
          <a:ext cx="7162800" cy="4086486"/>
        </p:xfrm>
        <a:graphic>
          <a:graphicData uri="http://schemas.openxmlformats.org/drawingml/2006/table">
            <a:tbl>
              <a:tblPr firstRow="1" bandRow="1">
                <a:tableStyleId>{2D5ABB26-0587-4C30-8999-92F81FD0307C}</a:tableStyleId>
              </a:tblPr>
              <a:tblGrid>
                <a:gridCol w="3581400"/>
                <a:gridCol w="3581400"/>
              </a:tblGrid>
              <a:tr h="531234">
                <a:tc>
                  <a:txBody>
                    <a:bodyPr/>
                    <a:lstStyle/>
                    <a:p>
                      <a:pPr algn="ctr"/>
                      <a:r>
                        <a:rPr lang="en-US" sz="3200" b="1" dirty="0" smtClean="0"/>
                        <a:t>Pros</a:t>
                      </a:r>
                      <a:endParaRPr lang="en-US" sz="3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b="1" dirty="0" smtClean="0"/>
                        <a:t>Cons</a:t>
                      </a:r>
                      <a:endParaRPr lang="en-US" sz="3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07366">
                <a:tc>
                  <a:txBody>
                    <a:bodyPr/>
                    <a:lstStyle/>
                    <a:p>
                      <a:pPr>
                        <a:spcAft>
                          <a:spcPts val="1000"/>
                        </a:spcAft>
                        <a:buFont typeface="Arial" pitchFamily="34" charset="0"/>
                        <a:buChar char="•"/>
                      </a:pPr>
                      <a:r>
                        <a:rPr lang="en-US" sz="2400" dirty="0" smtClean="0"/>
                        <a:t>  Meets</a:t>
                      </a:r>
                      <a:r>
                        <a:rPr lang="en-US" sz="2400" baseline="0" dirty="0" smtClean="0"/>
                        <a:t> all PDS Criteria</a:t>
                      </a:r>
                      <a:endParaRPr lang="en-US" sz="2400" dirty="0" smtClean="0"/>
                    </a:p>
                    <a:p>
                      <a:pPr>
                        <a:spcAft>
                          <a:spcPts val="1000"/>
                        </a:spcAft>
                        <a:buFont typeface="Arial" pitchFamily="34" charset="0"/>
                        <a:buChar char="•"/>
                      </a:pPr>
                      <a:r>
                        <a:rPr lang="en-US" sz="2400" dirty="0" smtClean="0"/>
                        <a:t>  Minimal acceleration </a:t>
                      </a:r>
                      <a:br>
                        <a:rPr lang="en-US" sz="2400" dirty="0" smtClean="0"/>
                      </a:br>
                      <a:r>
                        <a:rPr lang="en-US" sz="2400" dirty="0" smtClean="0"/>
                        <a:t>    stresses transferred</a:t>
                      </a:r>
                      <a:r>
                        <a:rPr lang="en-US" sz="2400" baseline="0" dirty="0" smtClean="0"/>
                        <a:t> to </a:t>
                      </a:r>
                      <a:br>
                        <a:rPr lang="en-US" sz="2400" baseline="0" dirty="0" smtClean="0"/>
                      </a:br>
                      <a:r>
                        <a:rPr lang="en-US" sz="2400" baseline="0" dirty="0" smtClean="0"/>
                        <a:t>    sled</a:t>
                      </a:r>
                    </a:p>
                    <a:p>
                      <a:pPr>
                        <a:spcAft>
                          <a:spcPts val="1000"/>
                        </a:spcAft>
                        <a:buFont typeface="Arial" pitchFamily="34" charset="0"/>
                        <a:buChar char="•"/>
                      </a:pPr>
                      <a:r>
                        <a:rPr lang="en-US" sz="2400" baseline="0" dirty="0" smtClean="0"/>
                        <a:t>  Allows for future  </a:t>
                      </a:r>
                      <a:br>
                        <a:rPr lang="en-US" sz="2400" baseline="0" dirty="0" smtClean="0"/>
                      </a:br>
                      <a:r>
                        <a:rPr lang="en-US" sz="2400" baseline="0" dirty="0" smtClean="0"/>
                        <a:t>   expansion</a:t>
                      </a:r>
                    </a:p>
                    <a:p>
                      <a:pPr>
                        <a:spcAft>
                          <a:spcPts val="1000"/>
                        </a:spcAft>
                        <a:buFont typeface="Arial" pitchFamily="34" charset="0"/>
                        <a:buChar char="•"/>
                      </a:pPr>
                      <a:r>
                        <a:rPr lang="en-US" sz="2400" baseline="0" dirty="0" smtClean="0"/>
                        <a:t>  Uses common power </a:t>
                      </a:r>
                      <a:br>
                        <a:rPr lang="en-US" sz="2400" baseline="0" dirty="0" smtClean="0"/>
                      </a:br>
                      <a:r>
                        <a:rPr lang="en-US" sz="2400" baseline="0" dirty="0" smtClean="0"/>
                        <a:t>    source</a:t>
                      </a: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1000"/>
                        </a:spcAft>
                        <a:buFont typeface="Arial" pitchFamily="34" charset="0"/>
                        <a:buChar char="•"/>
                      </a:pPr>
                      <a:r>
                        <a:rPr lang="en-US" sz="2400" dirty="0" smtClean="0"/>
                        <a:t>  Complex design</a:t>
                      </a:r>
                      <a:endParaRPr lang="en-US" sz="2400" baseline="0" dirty="0" smtClean="0"/>
                    </a:p>
                    <a:p>
                      <a:pPr>
                        <a:spcAft>
                          <a:spcPts val="1000"/>
                        </a:spcAft>
                        <a:buFont typeface="Arial" pitchFamily="34" charset="0"/>
                        <a:buChar char="•"/>
                      </a:pPr>
                      <a:r>
                        <a:rPr lang="en-US" sz="2400" baseline="0" dirty="0" smtClean="0"/>
                        <a:t>  Significant fabrication </a:t>
                      </a:r>
                      <a:br>
                        <a:rPr lang="en-US" sz="2400" baseline="0" dirty="0" smtClean="0"/>
                      </a:br>
                      <a:r>
                        <a:rPr lang="en-US" sz="2400" baseline="0" dirty="0" smtClean="0"/>
                        <a:t>    required</a:t>
                      </a:r>
                    </a:p>
                    <a:p>
                      <a:pPr>
                        <a:spcAft>
                          <a:spcPts val="1000"/>
                        </a:spcAft>
                        <a:buFont typeface="Arial" pitchFamily="34" charset="0"/>
                        <a:buChar char="•"/>
                      </a:pPr>
                      <a:r>
                        <a:rPr lang="en-US" sz="2400" baseline="0" dirty="0" smtClean="0"/>
                        <a:t>  Presents issues involving </a:t>
                      </a:r>
                      <a:br>
                        <a:rPr lang="en-US" sz="2400" baseline="0" dirty="0" smtClean="0"/>
                      </a:br>
                      <a:r>
                        <a:rPr lang="en-US" sz="2400" baseline="0" dirty="0" smtClean="0"/>
                        <a:t>    future expansion</a:t>
                      </a:r>
                    </a:p>
                    <a:p>
                      <a:pPr>
                        <a:spcAft>
                          <a:spcPts val="1000"/>
                        </a:spcAft>
                        <a:buFont typeface="Arial" pitchFamily="34" charset="0"/>
                        <a:buChar char="•"/>
                      </a:pPr>
                      <a:endParaRPr lang="en-US" sz="2400" dirty="0" smtClean="0"/>
                    </a:p>
                    <a:p>
                      <a:pPr>
                        <a:spcAft>
                          <a:spcPts val="1000"/>
                        </a:spcAft>
                        <a:buFont typeface="Arial" pitchFamily="34" charset="0"/>
                        <a:buChar char="•"/>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itle 1"/>
          <p:cNvSpPr>
            <a:spLocks noGrp="1"/>
          </p:cNvSpPr>
          <p:nvPr>
            <p:ph type="title"/>
          </p:nvPr>
        </p:nvSpPr>
        <p:spPr>
          <a:xfrm>
            <a:off x="838200" y="914400"/>
            <a:ext cx="8229600" cy="1143000"/>
          </a:xfrm>
        </p:spPr>
        <p:txBody>
          <a:bodyPr/>
          <a:lstStyle/>
          <a:p>
            <a:r>
              <a:rPr lang="en-US" b="1" dirty="0" smtClean="0"/>
              <a:t>Motor and Flywheel</a:t>
            </a:r>
            <a:endParaRPr 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dirty="0" smtClean="0"/>
              <a:t>Decision Matrix</a:t>
            </a:r>
            <a:endParaRPr lang="en-US" dirty="0"/>
          </a:p>
        </p:txBody>
      </p:sp>
      <p:graphicFrame>
        <p:nvGraphicFramePr>
          <p:cNvPr id="5" name="Table 4"/>
          <p:cNvGraphicFramePr>
            <a:graphicFrameLocks noGrp="1"/>
          </p:cNvGraphicFramePr>
          <p:nvPr/>
        </p:nvGraphicFramePr>
        <p:xfrm>
          <a:off x="1828800" y="1905000"/>
          <a:ext cx="6781800" cy="4238588"/>
        </p:xfrm>
        <a:graphic>
          <a:graphicData uri="http://schemas.openxmlformats.org/drawingml/2006/table">
            <a:tbl>
              <a:tblPr firstRow="1" bandRow="1">
                <a:tableStyleId>{22838BEF-8BB2-4498-84A7-C5851F593DF1}</a:tableStyleId>
              </a:tblPr>
              <a:tblGrid>
                <a:gridCol w="2895600"/>
                <a:gridCol w="1447800"/>
                <a:gridCol w="1241612"/>
                <a:gridCol w="1196788"/>
              </a:tblGrid>
              <a:tr h="341966">
                <a:tc>
                  <a:txBody>
                    <a:bodyPr/>
                    <a:lstStyle/>
                    <a:p>
                      <a:r>
                        <a:rPr lang="en-US" dirty="0" smtClean="0">
                          <a:solidFill>
                            <a:schemeClr val="bg1"/>
                          </a:solidFill>
                        </a:rPr>
                        <a:t>CRITERIA</a:t>
                      </a:r>
                      <a:endParaRPr lang="en-US" dirty="0">
                        <a:solidFill>
                          <a:schemeClr val="bg1"/>
                        </a:solidFill>
                      </a:endParaRPr>
                    </a:p>
                  </a:txBody>
                  <a:tcPr>
                    <a:solidFill>
                      <a:schemeClr val="accent5">
                        <a:lumMod val="50000"/>
                      </a:schemeClr>
                    </a:solidFill>
                  </a:tcPr>
                </a:tc>
                <a:tc>
                  <a:txBody>
                    <a:bodyPr/>
                    <a:lstStyle/>
                    <a:p>
                      <a:pPr algn="ctr"/>
                      <a:r>
                        <a:rPr lang="en-US" dirty="0" smtClean="0">
                          <a:solidFill>
                            <a:schemeClr val="bg1"/>
                          </a:solidFill>
                        </a:rPr>
                        <a:t>Pneumatics</a:t>
                      </a:r>
                      <a:endParaRPr lang="en-US" dirty="0">
                        <a:solidFill>
                          <a:schemeClr val="bg1"/>
                        </a:solidFill>
                      </a:endParaRPr>
                    </a:p>
                  </a:txBody>
                  <a:tcPr>
                    <a:solidFill>
                      <a:schemeClr val="accent5">
                        <a:lumMod val="50000"/>
                      </a:schemeClr>
                    </a:solidFill>
                  </a:tcPr>
                </a:tc>
                <a:tc>
                  <a:txBody>
                    <a:bodyPr/>
                    <a:lstStyle/>
                    <a:p>
                      <a:pPr algn="ctr"/>
                      <a:r>
                        <a:rPr lang="en-US" dirty="0" smtClean="0">
                          <a:solidFill>
                            <a:schemeClr val="bg1"/>
                          </a:solidFill>
                        </a:rPr>
                        <a:t>Gravity</a:t>
                      </a:r>
                      <a:endParaRPr lang="en-US" dirty="0">
                        <a:solidFill>
                          <a:schemeClr val="bg1"/>
                        </a:solidFill>
                      </a:endParaRPr>
                    </a:p>
                  </a:txBody>
                  <a:tcPr>
                    <a:solidFill>
                      <a:schemeClr val="accent5">
                        <a:lumMod val="50000"/>
                      </a:schemeClr>
                    </a:solidFill>
                  </a:tcPr>
                </a:tc>
                <a:tc>
                  <a:txBody>
                    <a:bodyPr/>
                    <a:lstStyle/>
                    <a:p>
                      <a:pPr algn="ctr"/>
                      <a:r>
                        <a:rPr lang="en-US" dirty="0" smtClean="0">
                          <a:solidFill>
                            <a:schemeClr val="bg1"/>
                          </a:solidFill>
                        </a:rPr>
                        <a:t>Motor</a:t>
                      </a:r>
                      <a:endParaRPr lang="en-US" dirty="0">
                        <a:solidFill>
                          <a:schemeClr val="bg1"/>
                        </a:solidFill>
                      </a:endParaRPr>
                    </a:p>
                  </a:txBody>
                  <a:tcPr>
                    <a:solidFill>
                      <a:schemeClr val="accent5">
                        <a:lumMod val="50000"/>
                      </a:schemeClr>
                    </a:solidFill>
                  </a:tcPr>
                </a:tc>
              </a:tr>
              <a:tr h="3507068">
                <a:tc>
                  <a:txBody>
                    <a:bodyPr/>
                    <a:lstStyle/>
                    <a:p>
                      <a:r>
                        <a:rPr lang="en-US" dirty="0" smtClean="0"/>
                        <a:t>Acceleration</a:t>
                      </a:r>
                    </a:p>
                    <a:p>
                      <a:endParaRPr lang="en-US" dirty="0" smtClean="0"/>
                    </a:p>
                    <a:p>
                      <a:r>
                        <a:rPr lang="en-US" dirty="0" smtClean="0"/>
                        <a:t>Force Transmitted</a:t>
                      </a:r>
                    </a:p>
                    <a:p>
                      <a:endParaRPr lang="en-US" dirty="0" smtClean="0"/>
                    </a:p>
                    <a:p>
                      <a:r>
                        <a:rPr lang="en-US" dirty="0" smtClean="0"/>
                        <a:t>Cost</a:t>
                      </a:r>
                    </a:p>
                    <a:p>
                      <a:endParaRPr lang="en-US" dirty="0" smtClean="0"/>
                    </a:p>
                    <a:p>
                      <a:r>
                        <a:rPr lang="en-US" dirty="0" smtClean="0"/>
                        <a:t>Operating</a:t>
                      </a:r>
                      <a:r>
                        <a:rPr lang="en-US" baseline="0" dirty="0" smtClean="0"/>
                        <a:t> and Maintenance</a:t>
                      </a:r>
                    </a:p>
                    <a:p>
                      <a:endParaRPr lang="en-US" baseline="0" dirty="0" smtClean="0"/>
                    </a:p>
                    <a:p>
                      <a:r>
                        <a:rPr lang="en-US" baseline="0" dirty="0" smtClean="0"/>
                        <a:t>Future Expansion</a:t>
                      </a:r>
                    </a:p>
                    <a:p>
                      <a:endParaRPr lang="en-US" baseline="0" dirty="0" smtClean="0"/>
                    </a:p>
                    <a:p>
                      <a:r>
                        <a:rPr lang="en-US" baseline="0" dirty="0" smtClean="0"/>
                        <a:t>Reliable Results</a:t>
                      </a:r>
                    </a:p>
                    <a:p>
                      <a:endParaRPr lang="en-US" baseline="0" dirty="0" smtClean="0"/>
                    </a:p>
                  </a:txBody>
                  <a:tcPr>
                    <a:solidFill>
                      <a:schemeClr val="accent5">
                        <a:lumMod val="60000"/>
                        <a:lumOff val="40000"/>
                      </a:schemeClr>
                    </a:solidFill>
                  </a:tcPr>
                </a:tc>
                <a:tc>
                  <a:txBody>
                    <a:bodyPr/>
                    <a:lstStyle/>
                    <a:p>
                      <a:pPr algn="ctr"/>
                      <a:r>
                        <a:rPr lang="en-US" dirty="0" smtClean="0"/>
                        <a:t>5</a:t>
                      </a:r>
                    </a:p>
                    <a:p>
                      <a:pPr algn="ctr"/>
                      <a:endParaRPr lang="en-US" dirty="0" smtClean="0"/>
                    </a:p>
                    <a:p>
                      <a:pPr algn="ctr"/>
                      <a:r>
                        <a:rPr lang="en-US" dirty="0" smtClean="0"/>
                        <a:t>2</a:t>
                      </a:r>
                    </a:p>
                    <a:p>
                      <a:pPr algn="ctr"/>
                      <a:endParaRPr lang="en-US" dirty="0" smtClean="0"/>
                    </a:p>
                    <a:p>
                      <a:pPr algn="ctr"/>
                      <a:r>
                        <a:rPr lang="en-US" dirty="0" smtClean="0"/>
                        <a:t>1</a:t>
                      </a:r>
                    </a:p>
                    <a:p>
                      <a:pPr algn="ctr"/>
                      <a:endParaRPr lang="en-US" dirty="0" smtClean="0"/>
                    </a:p>
                    <a:p>
                      <a:pPr algn="ctr"/>
                      <a:r>
                        <a:rPr lang="en-US" dirty="0" smtClean="0"/>
                        <a:t>3</a:t>
                      </a:r>
                    </a:p>
                    <a:p>
                      <a:pPr algn="ctr"/>
                      <a:endParaRPr lang="en-US" dirty="0" smtClean="0"/>
                    </a:p>
                    <a:p>
                      <a:pPr algn="ctr"/>
                      <a:r>
                        <a:rPr lang="en-US" dirty="0" smtClean="0"/>
                        <a:t>4</a:t>
                      </a:r>
                    </a:p>
                    <a:p>
                      <a:pPr algn="ctr"/>
                      <a:endParaRPr lang="en-US" dirty="0" smtClean="0"/>
                    </a:p>
                    <a:p>
                      <a:pPr algn="ctr"/>
                      <a:r>
                        <a:rPr lang="en-US" dirty="0" smtClean="0"/>
                        <a:t>3</a:t>
                      </a:r>
                      <a:endParaRPr lang="en-US" dirty="0"/>
                    </a:p>
                  </a:txBody>
                  <a:tcPr>
                    <a:solidFill>
                      <a:schemeClr val="accent5">
                        <a:lumMod val="60000"/>
                        <a:lumOff val="40000"/>
                      </a:schemeClr>
                    </a:solidFill>
                  </a:tcPr>
                </a:tc>
                <a:tc>
                  <a:txBody>
                    <a:bodyPr/>
                    <a:lstStyle/>
                    <a:p>
                      <a:pPr algn="ctr"/>
                      <a:r>
                        <a:rPr lang="en-US" dirty="0" smtClean="0"/>
                        <a:t>2</a:t>
                      </a:r>
                    </a:p>
                    <a:p>
                      <a:pPr algn="ctr"/>
                      <a:endParaRPr lang="en-US" dirty="0" smtClean="0"/>
                    </a:p>
                    <a:p>
                      <a:pPr algn="ctr"/>
                      <a:r>
                        <a:rPr lang="en-US" dirty="0" smtClean="0"/>
                        <a:t>5</a:t>
                      </a:r>
                    </a:p>
                    <a:p>
                      <a:pPr algn="ctr"/>
                      <a:endParaRPr lang="en-US" dirty="0" smtClean="0"/>
                    </a:p>
                    <a:p>
                      <a:pPr algn="ctr"/>
                      <a:r>
                        <a:rPr lang="en-US" dirty="0" smtClean="0"/>
                        <a:t>5</a:t>
                      </a:r>
                    </a:p>
                    <a:p>
                      <a:pPr algn="ctr"/>
                      <a:endParaRPr lang="en-US" dirty="0" smtClean="0"/>
                    </a:p>
                    <a:p>
                      <a:pPr algn="ctr"/>
                      <a:r>
                        <a:rPr lang="en-US" dirty="0" smtClean="0"/>
                        <a:t>5</a:t>
                      </a:r>
                    </a:p>
                    <a:p>
                      <a:pPr algn="ctr"/>
                      <a:endParaRPr lang="en-US" dirty="0" smtClean="0"/>
                    </a:p>
                    <a:p>
                      <a:pPr algn="ctr"/>
                      <a:r>
                        <a:rPr lang="en-US" dirty="0" smtClean="0"/>
                        <a:t>0</a:t>
                      </a:r>
                    </a:p>
                    <a:p>
                      <a:pPr algn="ctr"/>
                      <a:endParaRPr lang="en-US" dirty="0" smtClean="0"/>
                    </a:p>
                    <a:p>
                      <a:pPr algn="ctr"/>
                      <a:r>
                        <a:rPr lang="en-US" dirty="0" smtClean="0"/>
                        <a:t>4</a:t>
                      </a:r>
                      <a:endParaRPr lang="en-US" dirty="0"/>
                    </a:p>
                  </a:txBody>
                  <a:tcPr>
                    <a:solidFill>
                      <a:schemeClr val="accent5">
                        <a:lumMod val="60000"/>
                        <a:lumOff val="40000"/>
                      </a:schemeClr>
                    </a:solidFill>
                  </a:tcPr>
                </a:tc>
                <a:tc>
                  <a:txBody>
                    <a:bodyPr/>
                    <a:lstStyle/>
                    <a:p>
                      <a:pPr algn="ctr"/>
                      <a:r>
                        <a:rPr lang="en-US" dirty="0" smtClean="0"/>
                        <a:t>5</a:t>
                      </a:r>
                    </a:p>
                    <a:p>
                      <a:pPr algn="ctr"/>
                      <a:endParaRPr lang="en-US" dirty="0" smtClean="0"/>
                    </a:p>
                    <a:p>
                      <a:pPr algn="ctr"/>
                      <a:r>
                        <a:rPr lang="en-US" dirty="0" smtClean="0"/>
                        <a:t>4</a:t>
                      </a:r>
                    </a:p>
                    <a:p>
                      <a:pPr algn="ctr"/>
                      <a:endParaRPr lang="en-US" dirty="0" smtClean="0"/>
                    </a:p>
                    <a:p>
                      <a:pPr algn="ctr"/>
                      <a:r>
                        <a:rPr lang="en-US" dirty="0" smtClean="0"/>
                        <a:t>3</a:t>
                      </a:r>
                    </a:p>
                    <a:p>
                      <a:pPr algn="ctr"/>
                      <a:endParaRPr lang="en-US" dirty="0" smtClean="0"/>
                    </a:p>
                    <a:p>
                      <a:pPr algn="ctr"/>
                      <a:r>
                        <a:rPr lang="en-US" dirty="0" smtClean="0"/>
                        <a:t>4</a:t>
                      </a:r>
                    </a:p>
                    <a:p>
                      <a:pPr algn="ctr"/>
                      <a:endParaRPr lang="en-US" dirty="0" smtClean="0"/>
                    </a:p>
                    <a:p>
                      <a:pPr algn="ctr"/>
                      <a:r>
                        <a:rPr lang="en-US" dirty="0" smtClean="0"/>
                        <a:t>5</a:t>
                      </a:r>
                    </a:p>
                    <a:p>
                      <a:pPr algn="ctr"/>
                      <a:endParaRPr lang="en-US" dirty="0" smtClean="0"/>
                    </a:p>
                    <a:p>
                      <a:pPr algn="ctr"/>
                      <a:r>
                        <a:rPr lang="en-US" dirty="0" smtClean="0"/>
                        <a:t>4</a:t>
                      </a:r>
                    </a:p>
                  </a:txBody>
                  <a:tcPr>
                    <a:solidFill>
                      <a:schemeClr val="accent5">
                        <a:lumMod val="60000"/>
                        <a:lumOff val="40000"/>
                      </a:schemeClr>
                    </a:solidFill>
                  </a:tcPr>
                </a:tc>
              </a:tr>
              <a:tr h="341966">
                <a:tc>
                  <a:txBody>
                    <a:bodyPr/>
                    <a:lstStyle/>
                    <a:p>
                      <a:r>
                        <a:rPr lang="en-US" dirty="0" smtClean="0"/>
                        <a:t>Total</a:t>
                      </a:r>
                      <a:endParaRPr lang="en-US" dirty="0"/>
                    </a:p>
                  </a:txBody>
                  <a:tcPr>
                    <a:solidFill>
                      <a:schemeClr val="accent5">
                        <a:lumMod val="75000"/>
                      </a:schemeClr>
                    </a:solidFill>
                  </a:tcPr>
                </a:tc>
                <a:tc>
                  <a:txBody>
                    <a:bodyPr/>
                    <a:lstStyle/>
                    <a:p>
                      <a:pPr algn="ctr"/>
                      <a:r>
                        <a:rPr lang="en-US" dirty="0" smtClean="0"/>
                        <a:t>22</a:t>
                      </a:r>
                      <a:endParaRPr lang="en-US" dirty="0"/>
                    </a:p>
                  </a:txBody>
                  <a:tcPr>
                    <a:solidFill>
                      <a:schemeClr val="accent5">
                        <a:lumMod val="75000"/>
                      </a:schemeClr>
                    </a:solidFill>
                  </a:tcPr>
                </a:tc>
                <a:tc>
                  <a:txBody>
                    <a:bodyPr/>
                    <a:lstStyle/>
                    <a:p>
                      <a:pPr algn="ctr"/>
                      <a:r>
                        <a:rPr lang="en-US" dirty="0" smtClean="0"/>
                        <a:t>21</a:t>
                      </a:r>
                      <a:endParaRPr lang="en-US" dirty="0"/>
                    </a:p>
                  </a:txBody>
                  <a:tcPr>
                    <a:solidFill>
                      <a:schemeClr val="accent5">
                        <a:lumMod val="75000"/>
                      </a:schemeClr>
                    </a:solidFill>
                  </a:tcPr>
                </a:tc>
                <a:tc>
                  <a:txBody>
                    <a:bodyPr/>
                    <a:lstStyle/>
                    <a:p>
                      <a:pPr algn="ctr"/>
                      <a:r>
                        <a:rPr lang="en-US" b="1" dirty="0" smtClean="0"/>
                        <a:t>25</a:t>
                      </a:r>
                      <a:endParaRPr lang="en-US" b="1" dirty="0"/>
                    </a:p>
                  </a:txBody>
                  <a:tcPr>
                    <a:solidFill>
                      <a:schemeClr val="accent5">
                        <a:lumMod val="75000"/>
                      </a:schemeClr>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dirty="0" smtClean="0"/>
              <a:t>Track and Sled Goals</a:t>
            </a:r>
            <a:endParaRPr lang="en-US" dirty="0"/>
          </a:p>
        </p:txBody>
      </p:sp>
      <p:sp>
        <p:nvSpPr>
          <p:cNvPr id="3" name="Content Placeholder 2"/>
          <p:cNvSpPr>
            <a:spLocks noGrp="1"/>
          </p:cNvSpPr>
          <p:nvPr>
            <p:ph idx="1"/>
          </p:nvPr>
        </p:nvSpPr>
        <p:spPr>
          <a:xfrm>
            <a:off x="1447800" y="1981200"/>
            <a:ext cx="7239000" cy="4144963"/>
          </a:xfrm>
        </p:spPr>
        <p:txBody>
          <a:bodyPr>
            <a:normAutofit/>
          </a:bodyPr>
          <a:lstStyle/>
          <a:p>
            <a:r>
              <a:rPr lang="en-US" sz="2800" dirty="0" smtClean="0"/>
              <a:t>Minimize surface friction</a:t>
            </a:r>
          </a:p>
          <a:p>
            <a:r>
              <a:rPr lang="en-US" sz="2800" dirty="0" smtClean="0"/>
              <a:t>Minimize costs</a:t>
            </a:r>
          </a:p>
          <a:p>
            <a:r>
              <a:rPr lang="en-US" sz="2800" dirty="0" smtClean="0"/>
              <a:t>Modular for mobility</a:t>
            </a:r>
          </a:p>
          <a:p>
            <a:r>
              <a:rPr lang="en-US" sz="2800" dirty="0" smtClean="0"/>
              <a:t>Accommodates designed propulsion system</a:t>
            </a:r>
          </a:p>
          <a:p>
            <a:r>
              <a:rPr lang="en-US" sz="2800" dirty="0" smtClean="0"/>
              <a:t>Minimize associated maintenance and operating complexity</a:t>
            </a:r>
          </a:p>
          <a:p>
            <a:r>
              <a:rPr lang="en-US" sz="2800" dirty="0" smtClean="0"/>
              <a:t>Allows for future expansion</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b="1" dirty="0" smtClean="0"/>
              <a:t>Prefabricated Options</a:t>
            </a:r>
            <a:endParaRPr lang="en-US" b="1" dirty="0"/>
          </a:p>
        </p:txBody>
      </p:sp>
      <p:sp>
        <p:nvSpPr>
          <p:cNvPr id="3" name="Content Placeholder 2"/>
          <p:cNvSpPr>
            <a:spLocks noGrp="1"/>
          </p:cNvSpPr>
          <p:nvPr>
            <p:ph idx="1"/>
          </p:nvPr>
        </p:nvSpPr>
        <p:spPr>
          <a:xfrm>
            <a:off x="1447800" y="1981200"/>
            <a:ext cx="7239000" cy="4144963"/>
          </a:xfrm>
        </p:spPr>
        <p:txBody>
          <a:bodyPr/>
          <a:lstStyle/>
          <a:p>
            <a:r>
              <a:rPr lang="en-US" sz="2400" dirty="0" smtClean="0"/>
              <a:t>Purchase a sled system which has specifications set by manufacturer</a:t>
            </a:r>
          </a:p>
          <a:p>
            <a:pPr>
              <a:buNone/>
            </a:pPr>
            <a:endParaRPr lang="en-US" sz="2400" dirty="0" smtClean="0"/>
          </a:p>
        </p:txBody>
      </p:sp>
      <p:pic>
        <p:nvPicPr>
          <p:cNvPr id="9" name="Picture 8" descr="track.jpg"/>
          <p:cNvPicPr>
            <a:picLocks noChangeAspect="1"/>
          </p:cNvPicPr>
          <p:nvPr/>
        </p:nvPicPr>
        <p:blipFill>
          <a:blip r:embed="rId2" cstate="print"/>
          <a:stretch>
            <a:fillRect/>
          </a:stretch>
        </p:blipFill>
        <p:spPr>
          <a:xfrm>
            <a:off x="4820722" y="3733800"/>
            <a:ext cx="3704154" cy="2524998"/>
          </a:xfrm>
          <a:prstGeom prst="rect">
            <a:avLst/>
          </a:prstGeom>
          <a:ln>
            <a:solidFill>
              <a:schemeClr val="tx1"/>
            </a:solidFill>
          </a:ln>
        </p:spPr>
      </p:pic>
      <p:sp>
        <p:nvSpPr>
          <p:cNvPr id="6" name="Rectangle 5"/>
          <p:cNvSpPr/>
          <p:nvPr/>
        </p:nvSpPr>
        <p:spPr>
          <a:xfrm>
            <a:off x="5334000" y="4038600"/>
            <a:ext cx="13716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vgrove.jpg"/>
          <p:cNvPicPr>
            <a:picLocks noChangeAspect="1"/>
          </p:cNvPicPr>
          <p:nvPr/>
        </p:nvPicPr>
        <p:blipFill>
          <a:blip r:embed="rId3" cstate="print"/>
          <a:stretch>
            <a:fillRect/>
          </a:stretch>
        </p:blipFill>
        <p:spPr>
          <a:xfrm>
            <a:off x="1524000" y="2819400"/>
            <a:ext cx="3522945" cy="2057400"/>
          </a:xfrm>
          <a:prstGeom prst="rect">
            <a:avLst/>
          </a:prstGeom>
          <a:ln>
            <a:solidFill>
              <a:schemeClr val="tx1"/>
            </a:solid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447800" y="2057400"/>
          <a:ext cx="7162800" cy="4013200"/>
        </p:xfrm>
        <a:graphic>
          <a:graphicData uri="http://schemas.openxmlformats.org/drawingml/2006/table">
            <a:tbl>
              <a:tblPr firstRow="1" bandRow="1">
                <a:tableStyleId>{2D5ABB26-0587-4C30-8999-92F81FD0307C}</a:tableStyleId>
              </a:tblPr>
              <a:tblGrid>
                <a:gridCol w="3581400"/>
                <a:gridCol w="3581400"/>
              </a:tblGrid>
              <a:tr h="533400">
                <a:tc>
                  <a:txBody>
                    <a:bodyPr/>
                    <a:lstStyle/>
                    <a:p>
                      <a:pPr algn="ctr"/>
                      <a:r>
                        <a:rPr lang="en-US" sz="3200" b="1" dirty="0" smtClean="0"/>
                        <a:t>Pros</a:t>
                      </a:r>
                      <a:endParaRPr lang="en-US" sz="3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b="1" dirty="0" smtClean="0"/>
                        <a:t>Cons</a:t>
                      </a:r>
                      <a:endParaRPr lang="en-US" sz="3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38072">
                <a:tc>
                  <a:txBody>
                    <a:bodyPr/>
                    <a:lstStyle/>
                    <a:p>
                      <a:pPr>
                        <a:spcAft>
                          <a:spcPts val="1000"/>
                        </a:spcAft>
                        <a:buFont typeface="Arial" pitchFamily="34" charset="0"/>
                        <a:buChar char="•"/>
                      </a:pPr>
                      <a:r>
                        <a:rPr lang="en-US" sz="2400" baseline="0" dirty="0" smtClean="0"/>
                        <a:t>  Minimal Fabrication</a:t>
                      </a:r>
                      <a:endParaRPr lang="en-US" sz="2400" dirty="0" smtClean="0"/>
                    </a:p>
                    <a:p>
                      <a:pPr>
                        <a:spcAft>
                          <a:spcPts val="1000"/>
                        </a:spcAft>
                        <a:buFont typeface="Arial" pitchFamily="34" charset="0"/>
                        <a:buChar char="•"/>
                      </a:pPr>
                      <a:r>
                        <a:rPr lang="en-US" sz="2400" baseline="0" dirty="0" smtClean="0"/>
                        <a:t>  Values for max load  </a:t>
                      </a:r>
                      <a:br>
                        <a:rPr lang="en-US" sz="2400" baseline="0" dirty="0" smtClean="0"/>
                      </a:br>
                      <a:r>
                        <a:rPr lang="en-US" sz="2400" baseline="0" dirty="0" smtClean="0"/>
                        <a:t>   and speed are well </a:t>
                      </a:r>
                      <a:br>
                        <a:rPr lang="en-US" sz="2400" baseline="0" dirty="0" smtClean="0"/>
                      </a:br>
                      <a:r>
                        <a:rPr lang="en-US" sz="2400" baseline="0" dirty="0" smtClean="0"/>
                        <a:t>   documented</a:t>
                      </a:r>
                    </a:p>
                    <a:p>
                      <a:pPr>
                        <a:spcAft>
                          <a:spcPts val="1000"/>
                        </a:spcAft>
                        <a:buFont typeface="Arial" pitchFamily="34" charset="0"/>
                        <a:buChar char="•"/>
                      </a:pPr>
                      <a:r>
                        <a:rPr lang="en-US" sz="2400" baseline="0" dirty="0" smtClean="0"/>
                        <a:t>  Allows for future </a:t>
                      </a:r>
                      <a:br>
                        <a:rPr lang="en-US" sz="2400" baseline="0" dirty="0" smtClean="0"/>
                      </a:br>
                      <a:r>
                        <a:rPr lang="en-US" sz="2400" baseline="0" dirty="0" smtClean="0"/>
                        <a:t>   expansion</a:t>
                      </a:r>
                    </a:p>
                    <a:p>
                      <a:pPr>
                        <a:spcAft>
                          <a:spcPts val="1000"/>
                        </a:spcAft>
                        <a:buFont typeface="Arial" pitchFamily="34" charset="0"/>
                        <a:buChar char="•"/>
                      </a:pPr>
                      <a:endParaRPr lang="en-US" sz="2400" baseline="0" dirty="0" smtClean="0"/>
                    </a:p>
                    <a:p>
                      <a:pPr>
                        <a:spcAft>
                          <a:spcPts val="1000"/>
                        </a:spcAft>
                        <a:buFont typeface="Arial" pitchFamily="34" charset="0"/>
                        <a:buNone/>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1000"/>
                        </a:spcAft>
                        <a:buFont typeface="Arial" pitchFamily="34" charset="0"/>
                        <a:buChar char="•"/>
                      </a:pPr>
                      <a:r>
                        <a:rPr lang="en-US" sz="2400" dirty="0" smtClean="0"/>
                        <a:t>  All</a:t>
                      </a:r>
                      <a:r>
                        <a:rPr lang="en-US" sz="2400" baseline="0" dirty="0" smtClean="0"/>
                        <a:t> designs were found to </a:t>
                      </a:r>
                      <a:br>
                        <a:rPr lang="en-US" sz="2400" baseline="0" dirty="0" smtClean="0"/>
                      </a:br>
                      <a:r>
                        <a:rPr lang="en-US" sz="2400" baseline="0" dirty="0" smtClean="0"/>
                        <a:t>   be cost or load </a:t>
                      </a:r>
                      <a:br>
                        <a:rPr lang="en-US" sz="2400" baseline="0" dirty="0" smtClean="0"/>
                      </a:br>
                      <a:r>
                        <a:rPr lang="en-US" sz="2400" baseline="0" dirty="0" smtClean="0"/>
                        <a:t>   prohibitive</a:t>
                      </a:r>
                      <a:endParaRPr lang="en-US" sz="2400" dirty="0" smtClean="0"/>
                    </a:p>
                    <a:p>
                      <a:pPr>
                        <a:spcAft>
                          <a:spcPts val="1000"/>
                        </a:spcAft>
                        <a:buFont typeface="Arial" pitchFamily="34" charset="0"/>
                        <a:buNone/>
                      </a:pPr>
                      <a:endParaRPr lang="en-US" sz="2400" baseline="0" dirty="0" smtClean="0"/>
                    </a:p>
                    <a:p>
                      <a:pPr>
                        <a:spcAft>
                          <a:spcPts val="1000"/>
                        </a:spcAft>
                        <a:buFont typeface="Arial" pitchFamily="34" charset="0"/>
                        <a:buNone/>
                      </a:pPr>
                      <a:endParaRPr lang="en-US" sz="2400" dirty="0" smtClean="0"/>
                    </a:p>
                    <a:p>
                      <a:pPr>
                        <a:spcAft>
                          <a:spcPts val="1000"/>
                        </a:spcAft>
                        <a:buFont typeface="Arial" pitchFamily="34" charset="0"/>
                        <a:buChar char="•"/>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itle 1"/>
          <p:cNvSpPr>
            <a:spLocks noGrp="1"/>
          </p:cNvSpPr>
          <p:nvPr>
            <p:ph type="title"/>
          </p:nvPr>
        </p:nvSpPr>
        <p:spPr>
          <a:xfrm>
            <a:off x="838200" y="914400"/>
            <a:ext cx="8229600" cy="1143000"/>
          </a:xfrm>
        </p:spPr>
        <p:txBody>
          <a:bodyPr/>
          <a:lstStyle/>
          <a:p>
            <a:r>
              <a:rPr lang="en-US" b="1" dirty="0" smtClean="0"/>
              <a:t>Prefabricated Options</a:t>
            </a:r>
            <a:endParaRPr lang="en-US"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b="1" dirty="0" smtClean="0"/>
              <a:t>Track System</a:t>
            </a:r>
            <a:endParaRPr lang="en-US" b="1" dirty="0"/>
          </a:p>
        </p:txBody>
      </p:sp>
      <p:sp>
        <p:nvSpPr>
          <p:cNvPr id="3" name="Content Placeholder 2"/>
          <p:cNvSpPr>
            <a:spLocks noGrp="1"/>
          </p:cNvSpPr>
          <p:nvPr>
            <p:ph idx="1"/>
          </p:nvPr>
        </p:nvSpPr>
        <p:spPr>
          <a:xfrm>
            <a:off x="1447800" y="1981200"/>
            <a:ext cx="7239000" cy="4144963"/>
          </a:xfrm>
        </p:spPr>
        <p:txBody>
          <a:bodyPr/>
          <a:lstStyle/>
          <a:p>
            <a:r>
              <a:rPr lang="en-US" sz="2400" dirty="0" smtClean="0"/>
              <a:t>Wheels and bearings sourced from manufacturer, sled and track design in house </a:t>
            </a:r>
          </a:p>
          <a:p>
            <a:pPr>
              <a:buNone/>
            </a:pPr>
            <a:endParaRPr lang="en-US" sz="2400" dirty="0" smtClean="0"/>
          </a:p>
        </p:txBody>
      </p:sp>
      <p:pic>
        <p:nvPicPr>
          <p:cNvPr id="10" name="Picture 9" descr="Sled version1.jpg"/>
          <p:cNvPicPr>
            <a:picLocks noChangeAspect="1"/>
          </p:cNvPicPr>
          <p:nvPr/>
        </p:nvPicPr>
        <p:blipFill>
          <a:blip r:embed="rId2" cstate="print"/>
          <a:srcRect l="-3636" t="-7801" r="-3636" b="-7801"/>
          <a:stretch>
            <a:fillRect/>
          </a:stretch>
        </p:blipFill>
        <p:spPr>
          <a:xfrm>
            <a:off x="2179302" y="3017584"/>
            <a:ext cx="5394996" cy="2708900"/>
          </a:xfrm>
          <a:prstGeom prst="rect">
            <a:avLst/>
          </a:prstGeom>
          <a:solidFill>
            <a:schemeClr val="bg1"/>
          </a:solidFill>
          <a:ln>
            <a:solidFill>
              <a:schemeClr val="tx1"/>
            </a:solid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447800" y="2057400"/>
          <a:ext cx="7086600" cy="4013200"/>
        </p:xfrm>
        <a:graphic>
          <a:graphicData uri="http://schemas.openxmlformats.org/drawingml/2006/table">
            <a:tbl>
              <a:tblPr firstRow="1" bandRow="1">
                <a:tableStyleId>{2D5ABB26-0587-4C30-8999-92F81FD0307C}</a:tableStyleId>
              </a:tblPr>
              <a:tblGrid>
                <a:gridCol w="3543300"/>
                <a:gridCol w="3543300"/>
              </a:tblGrid>
              <a:tr h="456000">
                <a:tc>
                  <a:txBody>
                    <a:bodyPr/>
                    <a:lstStyle/>
                    <a:p>
                      <a:pPr algn="ctr"/>
                      <a:r>
                        <a:rPr lang="en-US" sz="3200" dirty="0" smtClean="0"/>
                        <a:t>Pros</a:t>
                      </a:r>
                      <a:endParaRPr 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dirty="0" smtClean="0"/>
                        <a:t>Cons</a:t>
                      </a:r>
                      <a:endParaRPr 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92000">
                <a:tc>
                  <a:txBody>
                    <a:bodyPr/>
                    <a:lstStyle/>
                    <a:p>
                      <a:pPr>
                        <a:spcAft>
                          <a:spcPts val="1000"/>
                        </a:spcAft>
                        <a:buFont typeface="Arial" pitchFamily="34" charset="0"/>
                        <a:buChar char="•"/>
                      </a:pPr>
                      <a:r>
                        <a:rPr lang="en-US" sz="2400" baseline="0" dirty="0" smtClean="0"/>
                        <a:t>  Able to absorb forces </a:t>
                      </a:r>
                      <a:br>
                        <a:rPr lang="en-US" sz="2400" baseline="0" dirty="0" smtClean="0"/>
                      </a:br>
                      <a:r>
                        <a:rPr lang="en-US" sz="2400" baseline="0" dirty="0" smtClean="0"/>
                        <a:t>   due to impact</a:t>
                      </a:r>
                      <a:endParaRPr lang="en-US" sz="2400" dirty="0" smtClean="0"/>
                    </a:p>
                    <a:p>
                      <a:pPr>
                        <a:spcAft>
                          <a:spcPts val="1000"/>
                        </a:spcAft>
                        <a:buFont typeface="Arial" pitchFamily="34" charset="0"/>
                        <a:buChar char="•"/>
                      </a:pPr>
                      <a:r>
                        <a:rPr lang="en-US" sz="2400" baseline="0" dirty="0" smtClean="0"/>
                        <a:t>  Falls within budget goals</a:t>
                      </a:r>
                    </a:p>
                    <a:p>
                      <a:pPr>
                        <a:spcAft>
                          <a:spcPts val="1000"/>
                        </a:spcAft>
                        <a:buFont typeface="Arial" pitchFamily="34" charset="0"/>
                        <a:buChar char="•"/>
                      </a:pPr>
                      <a:r>
                        <a:rPr lang="en-US" sz="2400" baseline="0" dirty="0" smtClean="0"/>
                        <a:t>  Possible to make in</a:t>
                      </a:r>
                      <a:br>
                        <a:rPr lang="en-US" sz="2400" baseline="0" dirty="0" smtClean="0"/>
                      </a:br>
                      <a:r>
                        <a:rPr lang="en-US" sz="2400" baseline="0" dirty="0" smtClean="0"/>
                        <a:t>    </a:t>
                      </a:r>
                      <a:r>
                        <a:rPr lang="en-US" sz="2400" baseline="0" dirty="0" smtClean="0"/>
                        <a:t>segments</a:t>
                      </a:r>
                    </a:p>
                    <a:p>
                      <a:pPr>
                        <a:spcAft>
                          <a:spcPts val="1000"/>
                        </a:spcAft>
                        <a:buFont typeface="Arial" pitchFamily="34" charset="0"/>
                        <a:buChar char="•"/>
                      </a:pPr>
                      <a:r>
                        <a:rPr lang="en-US" sz="2400" baseline="0" dirty="0" smtClean="0"/>
                        <a:t>  Custom made sled for </a:t>
                      </a:r>
                      <a:br>
                        <a:rPr lang="en-US" sz="2400" baseline="0" dirty="0" smtClean="0"/>
                      </a:br>
                      <a:r>
                        <a:rPr lang="en-US" sz="2400" baseline="0" dirty="0" smtClean="0"/>
                        <a:t>    expandability</a:t>
                      </a:r>
                      <a:endParaRPr lang="en-US" sz="2400" baseline="0" dirty="0" smtClean="0"/>
                    </a:p>
                    <a:p>
                      <a:pPr>
                        <a:spcAft>
                          <a:spcPts val="1000"/>
                        </a:spcAft>
                        <a:buFont typeface="Arial" pitchFamily="34" charset="0"/>
                        <a:buNone/>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1000"/>
                        </a:spcAft>
                        <a:buFont typeface="Arial" pitchFamily="34" charset="0"/>
                        <a:buChar char="•"/>
                      </a:pPr>
                      <a:r>
                        <a:rPr lang="en-US" sz="2400" dirty="0" smtClean="0"/>
                        <a:t>  Weight</a:t>
                      </a:r>
                    </a:p>
                    <a:p>
                      <a:pPr>
                        <a:spcAft>
                          <a:spcPts val="1000"/>
                        </a:spcAft>
                        <a:buFont typeface="Arial" pitchFamily="34" charset="0"/>
                        <a:buChar char="•"/>
                      </a:pPr>
                      <a:r>
                        <a:rPr lang="en-US" sz="2400" dirty="0" smtClean="0"/>
                        <a:t> Design</a:t>
                      </a:r>
                      <a:r>
                        <a:rPr lang="en-US" sz="2400" baseline="0" dirty="0" smtClean="0"/>
                        <a:t> complexity of </a:t>
                      </a:r>
                      <a:br>
                        <a:rPr lang="en-US" sz="2400" baseline="0" dirty="0" smtClean="0"/>
                      </a:br>
                      <a:r>
                        <a:rPr lang="en-US" sz="2400" baseline="0" dirty="0" smtClean="0"/>
                        <a:t>   sled</a:t>
                      </a:r>
                    </a:p>
                    <a:p>
                      <a:pPr>
                        <a:spcAft>
                          <a:spcPts val="1000"/>
                        </a:spcAft>
                        <a:buFont typeface="Arial" pitchFamily="34" charset="0"/>
                        <a:buChar char="•"/>
                      </a:pPr>
                      <a:r>
                        <a:rPr lang="en-US" sz="2400" baseline="0" dirty="0" smtClean="0"/>
                        <a:t>  Requires fabrication and </a:t>
                      </a:r>
                      <a:br>
                        <a:rPr lang="en-US" sz="2400" baseline="0" dirty="0" smtClean="0"/>
                      </a:br>
                      <a:r>
                        <a:rPr lang="en-US" sz="2400" baseline="0" dirty="0" smtClean="0"/>
                        <a:t>    machining</a:t>
                      </a:r>
                      <a:endParaRPr lang="en-US" sz="2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Title 1"/>
          <p:cNvSpPr>
            <a:spLocks noGrp="1"/>
          </p:cNvSpPr>
          <p:nvPr>
            <p:ph type="title"/>
          </p:nvPr>
        </p:nvSpPr>
        <p:spPr>
          <a:xfrm>
            <a:off x="838200" y="914400"/>
            <a:ext cx="8229600" cy="1143000"/>
          </a:xfrm>
        </p:spPr>
        <p:txBody>
          <a:bodyPr/>
          <a:lstStyle/>
          <a:p>
            <a:r>
              <a:rPr lang="en-US" b="1" dirty="0" smtClean="0"/>
              <a:t>Track System</a:t>
            </a: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dirty="0" smtClean="0"/>
              <a:t>Detailed Design </a:t>
            </a:r>
            <a:r>
              <a:rPr lang="en-US" dirty="0" smtClean="0"/>
              <a:t>Issues</a:t>
            </a:r>
            <a:endParaRPr lang="en-US" dirty="0"/>
          </a:p>
        </p:txBody>
      </p:sp>
      <p:sp>
        <p:nvSpPr>
          <p:cNvPr id="3" name="Content Placeholder 2"/>
          <p:cNvSpPr>
            <a:spLocks noGrp="1"/>
          </p:cNvSpPr>
          <p:nvPr>
            <p:ph idx="1"/>
          </p:nvPr>
        </p:nvSpPr>
        <p:spPr>
          <a:xfrm>
            <a:off x="1447800" y="2362200"/>
            <a:ext cx="7239000" cy="3763963"/>
          </a:xfrm>
        </p:spPr>
        <p:txBody>
          <a:bodyPr>
            <a:normAutofit/>
          </a:bodyPr>
          <a:lstStyle/>
          <a:p>
            <a:r>
              <a:rPr lang="en-US" sz="2800" dirty="0" smtClean="0"/>
              <a:t>Stress Analysis - </a:t>
            </a:r>
            <a:r>
              <a:rPr lang="en-US" sz="2000" dirty="0" smtClean="0"/>
              <a:t>High stress regions: Flywheel, impact zone, sled platform </a:t>
            </a:r>
          </a:p>
          <a:p>
            <a:r>
              <a:rPr lang="en-US" sz="2800" dirty="0" smtClean="0"/>
              <a:t>System Losses - </a:t>
            </a:r>
            <a:r>
              <a:rPr lang="en-US" sz="2000" dirty="0" smtClean="0"/>
              <a:t>Part selection will allow for more precise analysis</a:t>
            </a:r>
          </a:p>
          <a:p>
            <a:r>
              <a:rPr lang="en-US" sz="2800" dirty="0" smtClean="0"/>
              <a:t>Operating Constraints – </a:t>
            </a:r>
            <a:r>
              <a:rPr lang="en-US" sz="2000" dirty="0" smtClean="0"/>
              <a:t>Size, weight, power source </a:t>
            </a:r>
          </a:p>
          <a:p>
            <a:r>
              <a:rPr lang="en-US" sz="2800" dirty="0" smtClean="0"/>
              <a:t>Cost Control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dirty="0" smtClean="0"/>
              <a:t>Conclusion</a:t>
            </a:r>
            <a:endParaRPr lang="en-US" dirty="0"/>
          </a:p>
        </p:txBody>
      </p:sp>
      <p:sp>
        <p:nvSpPr>
          <p:cNvPr id="4" name="Content Placeholder 2"/>
          <p:cNvSpPr>
            <a:spLocks noGrp="1"/>
          </p:cNvSpPr>
          <p:nvPr>
            <p:ph idx="1"/>
          </p:nvPr>
        </p:nvSpPr>
        <p:spPr>
          <a:xfrm>
            <a:off x="5791200" y="2133600"/>
            <a:ext cx="2895600" cy="3992563"/>
          </a:xfrm>
        </p:spPr>
        <p:txBody>
          <a:bodyPr>
            <a:normAutofit/>
          </a:bodyPr>
          <a:lstStyle/>
          <a:p>
            <a:r>
              <a:rPr lang="en-US" sz="2000" dirty="0" smtClean="0"/>
              <a:t>A low cost system meeting customer’s specifications</a:t>
            </a:r>
          </a:p>
          <a:p>
            <a:endParaRPr lang="en-US" sz="2000" dirty="0" smtClean="0"/>
          </a:p>
          <a:p>
            <a:r>
              <a:rPr lang="en-US" sz="2000" dirty="0" smtClean="0"/>
              <a:t>A large amount of design and fabrication</a:t>
            </a:r>
          </a:p>
          <a:p>
            <a:r>
              <a:rPr lang="en-US" sz="2000" dirty="0" smtClean="0"/>
              <a:t>Keeping costs low and adhering to deadlines will be the team’s greatest challenge</a:t>
            </a:r>
            <a:endParaRPr lang="en-US" sz="2000" dirty="0"/>
          </a:p>
        </p:txBody>
      </p:sp>
      <p:pic>
        <p:nvPicPr>
          <p:cNvPr id="5" name="Picture 4" descr="clutchwheel.jpg"/>
          <p:cNvPicPr>
            <a:picLocks noChangeAspect="1"/>
          </p:cNvPicPr>
          <p:nvPr/>
        </p:nvPicPr>
        <p:blipFill>
          <a:blip r:embed="rId2" cstate="print"/>
          <a:stretch>
            <a:fillRect/>
          </a:stretch>
        </p:blipFill>
        <p:spPr>
          <a:xfrm>
            <a:off x="1600200" y="2133600"/>
            <a:ext cx="1960368" cy="1656704"/>
          </a:xfrm>
          <a:prstGeom prst="rect">
            <a:avLst/>
          </a:prstGeom>
          <a:ln>
            <a:solidFill>
              <a:schemeClr val="tx1"/>
            </a:solidFill>
          </a:ln>
        </p:spPr>
      </p:pic>
      <p:pic>
        <p:nvPicPr>
          <p:cNvPr id="6" name="Picture 5" descr="motor.jpg"/>
          <p:cNvPicPr>
            <a:picLocks noChangeAspect="1"/>
          </p:cNvPicPr>
          <p:nvPr/>
        </p:nvPicPr>
        <p:blipFill>
          <a:blip r:embed="rId3" cstate="print"/>
          <a:srcRect l="-6000" r="-6000"/>
          <a:stretch>
            <a:fillRect/>
          </a:stretch>
        </p:blipFill>
        <p:spPr>
          <a:xfrm>
            <a:off x="3886200" y="2121767"/>
            <a:ext cx="1829677" cy="1633640"/>
          </a:xfrm>
          <a:prstGeom prst="rect">
            <a:avLst/>
          </a:prstGeom>
          <a:solidFill>
            <a:schemeClr val="bg1"/>
          </a:solidFill>
          <a:ln>
            <a:solidFill>
              <a:schemeClr val="tx1"/>
            </a:solidFill>
          </a:ln>
        </p:spPr>
      </p:pic>
      <p:pic>
        <p:nvPicPr>
          <p:cNvPr id="7" name="Picture 6" descr="Sled version1.jpg"/>
          <p:cNvPicPr>
            <a:picLocks noChangeAspect="1"/>
          </p:cNvPicPr>
          <p:nvPr/>
        </p:nvPicPr>
        <p:blipFill>
          <a:blip r:embed="rId4" cstate="print"/>
          <a:srcRect l="-3636" t="-7801" r="-3636" b="-7801"/>
          <a:stretch>
            <a:fillRect/>
          </a:stretch>
        </p:blipFill>
        <p:spPr>
          <a:xfrm>
            <a:off x="1600200" y="4038600"/>
            <a:ext cx="4038600" cy="2027835"/>
          </a:xfrm>
          <a:prstGeom prst="rect">
            <a:avLst/>
          </a:prstGeom>
          <a:solidFill>
            <a:schemeClr val="bg1"/>
          </a:solidFill>
          <a:ln>
            <a:solidFill>
              <a:schemeClr val="tx1"/>
            </a:solid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dirty="0" smtClean="0">
                <a:cs typeface="Calibri"/>
              </a:rPr>
              <a:t>End of Term Status</a:t>
            </a:r>
            <a:endParaRPr lang="en-US" dirty="0">
              <a:cs typeface="Calibri"/>
            </a:endParaRPr>
          </a:p>
        </p:txBody>
      </p:sp>
      <p:sp>
        <p:nvSpPr>
          <p:cNvPr id="3" name="Content Placeholder 2"/>
          <p:cNvSpPr>
            <a:spLocks noGrp="1"/>
          </p:cNvSpPr>
          <p:nvPr>
            <p:ph idx="1"/>
          </p:nvPr>
        </p:nvSpPr>
        <p:spPr>
          <a:xfrm>
            <a:off x="1981200" y="1981201"/>
            <a:ext cx="6705600" cy="3581400"/>
          </a:xfrm>
        </p:spPr>
        <p:txBody>
          <a:bodyPr>
            <a:normAutofit/>
          </a:bodyPr>
          <a:lstStyle/>
          <a:p>
            <a:pPr marL="514350" indent="-514350">
              <a:buFont typeface="+mj-lt"/>
              <a:buAutoNum type="arabicPeriod"/>
            </a:pPr>
            <a:r>
              <a:rPr lang="en-US" dirty="0" smtClean="0"/>
              <a:t>Status</a:t>
            </a:r>
          </a:p>
          <a:p>
            <a:pPr marL="514350" indent="-514350">
              <a:buFont typeface="+mj-lt"/>
              <a:buAutoNum type="arabicPeriod"/>
            </a:pPr>
            <a:r>
              <a:rPr lang="en-US" dirty="0" smtClean="0"/>
              <a:t>Concept Overview</a:t>
            </a:r>
          </a:p>
          <a:p>
            <a:pPr marL="514350" indent="-514350">
              <a:buFont typeface="+mj-lt"/>
              <a:buAutoNum type="arabicPeriod"/>
            </a:pPr>
            <a:r>
              <a:rPr lang="en-US" dirty="0" smtClean="0"/>
              <a:t>Decision Process</a:t>
            </a:r>
          </a:p>
          <a:p>
            <a:pPr marL="514350" indent="-514350">
              <a:buFont typeface="+mj-lt"/>
              <a:buAutoNum type="arabicPeriod"/>
            </a:pPr>
            <a:r>
              <a:rPr lang="en-US" dirty="0" smtClean="0"/>
              <a:t>Merits and Challenges</a:t>
            </a:r>
          </a:p>
          <a:p>
            <a:pPr marL="514350" indent="-514350">
              <a:buFont typeface="+mj-lt"/>
              <a:buAutoNum type="arabicPeriod"/>
            </a:pPr>
            <a:r>
              <a:rPr lang="en-US" dirty="0" smtClean="0"/>
              <a:t>Conclusion</a:t>
            </a:r>
          </a:p>
          <a:p>
            <a:endParaRPr lang="en-US" dirty="0" smtClean="0"/>
          </a:p>
          <a:p>
            <a:endParaRPr lang="en-US" dirty="0"/>
          </a:p>
        </p:txBody>
      </p:sp>
    </p:spTree>
    <p:extLst>
      <p:ext uri="{BB962C8B-B14F-4D97-AF65-F5344CB8AC3E}">
        <p14:creationId xmlns:p14="http://schemas.microsoft.com/office/powerpoint/2010/main" xmlns="" val="943428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dirty="0" smtClean="0"/>
              <a:t>Status</a:t>
            </a:r>
            <a:endParaRPr lang="en-US" dirty="0"/>
          </a:p>
        </p:txBody>
      </p:sp>
      <p:sp>
        <p:nvSpPr>
          <p:cNvPr id="3" name="Content Placeholder 2"/>
          <p:cNvSpPr>
            <a:spLocks noGrp="1"/>
          </p:cNvSpPr>
          <p:nvPr>
            <p:ph idx="1"/>
          </p:nvPr>
        </p:nvSpPr>
        <p:spPr>
          <a:xfrm>
            <a:off x="1447800" y="1981200"/>
            <a:ext cx="7239000" cy="4267199"/>
          </a:xfrm>
        </p:spPr>
        <p:txBody>
          <a:bodyPr>
            <a:normAutofit/>
          </a:bodyPr>
          <a:lstStyle/>
          <a:p>
            <a:pPr>
              <a:spcAft>
                <a:spcPts val="600"/>
              </a:spcAft>
            </a:pPr>
            <a:r>
              <a:rPr lang="en-US" sz="2800" dirty="0" smtClean="0"/>
              <a:t>The Sled Team has evaluated options and settled on the options which best fit PDS criteria in the Following two Categories</a:t>
            </a:r>
          </a:p>
          <a:p>
            <a:pPr lvl="1">
              <a:spcAft>
                <a:spcPts val="600"/>
              </a:spcAft>
            </a:pPr>
            <a:r>
              <a:rPr lang="en-US" sz="2400" dirty="0" smtClean="0"/>
              <a:t>Propulsion</a:t>
            </a:r>
          </a:p>
          <a:p>
            <a:pPr lvl="1">
              <a:spcAft>
                <a:spcPts val="600"/>
              </a:spcAft>
            </a:pPr>
            <a:r>
              <a:rPr lang="en-US" sz="2400" dirty="0" smtClean="0"/>
              <a:t>Guidance</a:t>
            </a:r>
          </a:p>
          <a:p>
            <a:pPr>
              <a:spcAft>
                <a:spcPts val="600"/>
              </a:spcAft>
            </a:pPr>
            <a:r>
              <a:rPr lang="en-US" sz="2800" dirty="0" smtClean="0"/>
              <a:t>Concept </a:t>
            </a:r>
            <a:r>
              <a:rPr lang="en-US" sz="2800" dirty="0" smtClean="0"/>
              <a:t>selection will govern future design constraints and limitations</a:t>
            </a:r>
          </a:p>
          <a:p>
            <a:pPr>
              <a:spcAft>
                <a:spcPts val="600"/>
              </a:spcAft>
            </a:pPr>
            <a:endParaRPr lang="en-US" sz="5100" dirty="0" smtClean="0"/>
          </a:p>
          <a:p>
            <a:pPr>
              <a:spcAft>
                <a:spcPts val="600"/>
              </a:spcAft>
              <a:buNone/>
            </a:pPr>
            <a:endParaRPr lang="en-US" sz="5100" dirty="0" smtClean="0"/>
          </a:p>
          <a:p>
            <a:pPr>
              <a:buNone/>
            </a:pPr>
            <a:endParaRPr lang="en-US" dirty="0"/>
          </a:p>
        </p:txBody>
      </p:sp>
      <p:sp>
        <p:nvSpPr>
          <p:cNvPr id="5" name="TextBox 4"/>
          <p:cNvSpPr txBox="1"/>
          <p:nvPr/>
        </p:nvSpPr>
        <p:spPr>
          <a:xfrm>
            <a:off x="1524000" y="3657600"/>
            <a:ext cx="2895600" cy="369332"/>
          </a:xfrm>
          <a:prstGeom prst="rect">
            <a:avLst/>
          </a:prstGeom>
          <a:noFill/>
        </p:spPr>
        <p:txBody>
          <a:bodyPr wrap="square" rtlCol="0">
            <a:spAutoFit/>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676400" y="1600200"/>
          <a:ext cx="6781800" cy="4153397"/>
        </p:xfrm>
        <a:graphic>
          <a:graphicData uri="http://schemas.openxmlformats.org/drawingml/2006/table">
            <a:tbl>
              <a:tblPr/>
              <a:tblGrid>
                <a:gridCol w="1752600"/>
                <a:gridCol w="5029200"/>
              </a:tblGrid>
              <a:tr h="220481">
                <a:tc>
                  <a:txBody>
                    <a:bodyPr/>
                    <a:lstStyle/>
                    <a:p>
                      <a:pPr algn="ctr" fontAlgn="b"/>
                      <a:r>
                        <a:rPr lang="en-US" sz="1600" b="1" i="0" u="none" strike="noStrike" dirty="0">
                          <a:solidFill>
                            <a:srgbClr val="FFFFFF"/>
                          </a:solidFill>
                          <a:latin typeface="+mn-lt"/>
                        </a:rPr>
                        <a:t>Criteria</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600" b="1" i="0" u="none" strike="noStrike" dirty="0">
                          <a:solidFill>
                            <a:srgbClr val="FFFFFF"/>
                          </a:solidFill>
                          <a:latin typeface="+mn-lt"/>
                        </a:rPr>
                        <a:t>Eng Spec/Target</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r>
              <a:tr h="617346">
                <a:tc>
                  <a:txBody>
                    <a:bodyPr/>
                    <a:lstStyle/>
                    <a:p>
                      <a:pPr algn="ctr" fontAlgn="ctr"/>
                      <a:r>
                        <a:rPr lang="en-US" sz="1600" b="0" i="0" u="none" strike="noStrike" dirty="0">
                          <a:solidFill>
                            <a:srgbClr val="000000"/>
                          </a:solidFill>
                          <a:latin typeface="+mn-lt"/>
                        </a:rPr>
                        <a:t>Performance</a:t>
                      </a:r>
                    </a:p>
                  </a:txBody>
                  <a:tcPr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sz="1600" b="0" i="0" u="none" strike="noStrike" dirty="0">
                          <a:solidFill>
                            <a:srgbClr val="000000"/>
                          </a:solidFill>
                          <a:latin typeface="+mn-lt"/>
                        </a:rPr>
                        <a:t>0 - 25 mph (min-max) 0 -15 mph (focus) ±  0.1 mph</a:t>
                      </a:r>
                    </a:p>
                  </a:txBody>
                  <a:tcPr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617346">
                <a:tc>
                  <a:txBody>
                    <a:bodyPr/>
                    <a:lstStyle/>
                    <a:p>
                      <a:pPr algn="ctr" fontAlgn="ctr"/>
                      <a:r>
                        <a:rPr lang="en-US" sz="1600" b="0" i="0" u="none" strike="noStrike" dirty="0" smtClean="0">
                          <a:solidFill>
                            <a:srgbClr val="000000"/>
                          </a:solidFill>
                          <a:latin typeface="+mn-lt"/>
                        </a:rPr>
                        <a:t>Sensor</a:t>
                      </a:r>
                      <a:r>
                        <a:rPr lang="en-US" sz="1600" b="0" i="0" u="none" strike="noStrike" baseline="0" dirty="0" smtClean="0">
                          <a:solidFill>
                            <a:srgbClr val="000000"/>
                          </a:solidFill>
                          <a:latin typeface="+mn-lt"/>
                        </a:rPr>
                        <a:t> Mounts</a:t>
                      </a:r>
                      <a:endParaRPr lang="en-US" sz="1600" b="0" i="0" u="none" strike="noStrike" dirty="0">
                        <a:solidFill>
                          <a:srgbClr val="000000"/>
                        </a:solidFill>
                        <a:latin typeface="+mn-lt"/>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sz="1600" b="0" i="0" u="none" strike="noStrike" dirty="0">
                          <a:solidFill>
                            <a:srgbClr val="000000"/>
                          </a:solidFill>
                          <a:latin typeface="+mn-lt"/>
                        </a:rPr>
                        <a:t>1 6 axis load cell, accelerometer and camera mount</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617346">
                <a:tc>
                  <a:txBody>
                    <a:bodyPr/>
                    <a:lstStyle/>
                    <a:p>
                      <a:pPr algn="ctr" fontAlgn="ctr"/>
                      <a:r>
                        <a:rPr lang="en-US" sz="1600" b="0" i="0" u="none" strike="noStrike" dirty="0">
                          <a:solidFill>
                            <a:srgbClr val="000000"/>
                          </a:solidFill>
                          <a:latin typeface="+mn-lt"/>
                        </a:rPr>
                        <a:t>Durability</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sz="1600" b="0" i="0" u="none" strike="noStrike" dirty="0">
                          <a:solidFill>
                            <a:srgbClr val="000000"/>
                          </a:solidFill>
                          <a:latin typeface="+mn-lt"/>
                        </a:rPr>
                        <a:t>can sustain test impact forces of 15G</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608222">
                <a:tc>
                  <a:txBody>
                    <a:bodyPr/>
                    <a:lstStyle/>
                    <a:p>
                      <a:pPr algn="ctr" fontAlgn="ctr"/>
                      <a:r>
                        <a:rPr lang="en-US" sz="1600" b="0" i="0" u="none" strike="noStrike" dirty="0">
                          <a:solidFill>
                            <a:srgbClr val="000000"/>
                          </a:solidFill>
                          <a:latin typeface="+mn-lt"/>
                        </a:rPr>
                        <a:t>Precision</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sz="1600" b="0" i="0" u="none" strike="noStrike" dirty="0">
                          <a:solidFill>
                            <a:srgbClr val="000000"/>
                          </a:solidFill>
                          <a:latin typeface="+mn-lt"/>
                        </a:rPr>
                        <a:t>10 trials with </a:t>
                      </a:r>
                      <a:r>
                        <a:rPr lang="en-US" sz="1600" b="0" i="0" u="none" strike="noStrike" dirty="0" smtClean="0">
                          <a:solidFill>
                            <a:srgbClr val="000000"/>
                          </a:solidFill>
                          <a:latin typeface="+mn-lt"/>
                        </a:rPr>
                        <a:t>std </a:t>
                      </a:r>
                      <a:r>
                        <a:rPr lang="en-US" sz="1600" b="0" i="0" u="none" strike="noStrike" dirty="0">
                          <a:solidFill>
                            <a:srgbClr val="000000"/>
                          </a:solidFill>
                          <a:latin typeface="+mn-lt"/>
                        </a:rPr>
                        <a:t>dev &lt; 0.15</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608222">
                <a:tc>
                  <a:txBody>
                    <a:bodyPr/>
                    <a:lstStyle/>
                    <a:p>
                      <a:pPr algn="ctr" fontAlgn="ctr"/>
                      <a:r>
                        <a:rPr lang="en-US" sz="1600" b="0" i="0" u="none" strike="noStrike" dirty="0">
                          <a:solidFill>
                            <a:srgbClr val="000000"/>
                          </a:solidFill>
                          <a:latin typeface="+mn-lt"/>
                        </a:rPr>
                        <a:t>Safety</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sz="1600" b="0" i="0" u="none" strike="noStrike" dirty="0">
                          <a:solidFill>
                            <a:srgbClr val="000000"/>
                          </a:solidFill>
                          <a:latin typeface="+mn-lt"/>
                        </a:rPr>
                        <a:t>3 Factor of Safety, less than 1% of incidents</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749635">
                <a:tc>
                  <a:txBody>
                    <a:bodyPr/>
                    <a:lstStyle/>
                    <a:p>
                      <a:pPr algn="ctr" fontAlgn="ctr"/>
                      <a:r>
                        <a:rPr lang="en-US" sz="1600" b="0" i="0" u="none" strike="noStrike" dirty="0">
                          <a:solidFill>
                            <a:srgbClr val="000000"/>
                          </a:solidFill>
                          <a:latin typeface="+mn-lt"/>
                        </a:rPr>
                        <a:t>Size and Shape</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1600" b="0" i="0" u="none" strike="noStrike" dirty="0">
                          <a:solidFill>
                            <a:srgbClr val="000000"/>
                          </a:solidFill>
                          <a:latin typeface="+mn-lt"/>
                        </a:rPr>
                        <a:t>Max: 4 ft wide x 20 ft long x 4 ft tall</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dirty="0" smtClean="0"/>
              <a:t>Propulsion Goals</a:t>
            </a:r>
            <a:endParaRPr lang="en-US" dirty="0"/>
          </a:p>
        </p:txBody>
      </p:sp>
      <p:sp>
        <p:nvSpPr>
          <p:cNvPr id="3" name="Content Placeholder 2"/>
          <p:cNvSpPr>
            <a:spLocks noGrp="1"/>
          </p:cNvSpPr>
          <p:nvPr>
            <p:ph idx="1"/>
          </p:nvPr>
        </p:nvSpPr>
        <p:spPr>
          <a:xfrm>
            <a:off x="1447800" y="1981200"/>
            <a:ext cx="7239000" cy="4144963"/>
          </a:xfrm>
        </p:spPr>
        <p:txBody>
          <a:bodyPr>
            <a:normAutofit/>
          </a:bodyPr>
          <a:lstStyle/>
          <a:p>
            <a:pPr>
              <a:spcBef>
                <a:spcPts val="1800"/>
              </a:spcBef>
            </a:pPr>
            <a:r>
              <a:rPr lang="en-US" sz="2800" dirty="0" smtClean="0"/>
              <a:t>Accelerate to 25mph in 15 feet</a:t>
            </a:r>
          </a:p>
          <a:p>
            <a:pPr>
              <a:spcBef>
                <a:spcPts val="1800"/>
              </a:spcBef>
            </a:pPr>
            <a:r>
              <a:rPr lang="en-US" sz="2800" dirty="0" smtClean="0"/>
              <a:t>Minimize cost</a:t>
            </a:r>
          </a:p>
          <a:p>
            <a:pPr>
              <a:spcBef>
                <a:spcPts val="1800"/>
              </a:spcBef>
            </a:pPr>
            <a:r>
              <a:rPr lang="en-US" sz="2800" dirty="0" smtClean="0"/>
              <a:t>Minimize acceleration stresses</a:t>
            </a:r>
          </a:p>
          <a:p>
            <a:pPr>
              <a:spcBef>
                <a:spcPts val="1800"/>
              </a:spcBef>
            </a:pPr>
            <a:r>
              <a:rPr lang="en-US" sz="2800" dirty="0" smtClean="0"/>
              <a:t>Produce repeatable and reliable results</a:t>
            </a:r>
          </a:p>
          <a:p>
            <a:pPr>
              <a:spcBef>
                <a:spcPts val="1800"/>
              </a:spcBef>
            </a:pPr>
            <a:r>
              <a:rPr lang="en-US" sz="2800" dirty="0" smtClean="0"/>
              <a:t>Low maintenance and operating costs</a:t>
            </a:r>
          </a:p>
          <a:p>
            <a:pPr>
              <a:spcBef>
                <a:spcPts val="1800"/>
              </a:spcBef>
            </a:pPr>
            <a:r>
              <a:rPr lang="en-US" sz="2800" dirty="0" smtClean="0"/>
              <a:t>Allows for future expansion</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b="1" dirty="0" smtClean="0"/>
              <a:t>Pneumatic Actuators</a:t>
            </a:r>
            <a:endParaRPr lang="en-US" b="1" dirty="0"/>
          </a:p>
        </p:txBody>
      </p:sp>
      <p:sp>
        <p:nvSpPr>
          <p:cNvPr id="3" name="Content Placeholder 2"/>
          <p:cNvSpPr>
            <a:spLocks noGrp="1"/>
          </p:cNvSpPr>
          <p:nvPr>
            <p:ph idx="1"/>
          </p:nvPr>
        </p:nvSpPr>
        <p:spPr>
          <a:xfrm>
            <a:off x="1447800" y="1981200"/>
            <a:ext cx="7239000" cy="4144963"/>
          </a:xfrm>
        </p:spPr>
        <p:txBody>
          <a:bodyPr/>
          <a:lstStyle/>
          <a:p>
            <a:r>
              <a:rPr lang="en-US" sz="2400" dirty="0" smtClean="0"/>
              <a:t>Accelerate over a short length using compressed air</a:t>
            </a:r>
          </a:p>
          <a:p>
            <a:endParaRPr lang="en-US" sz="2400" dirty="0" smtClean="0"/>
          </a:p>
          <a:p>
            <a:endParaRPr lang="en-US" dirty="0"/>
          </a:p>
        </p:txBody>
      </p:sp>
      <p:pic>
        <p:nvPicPr>
          <p:cNvPr id="7" name="Picture 6" descr="fig111_01.jpg"/>
          <p:cNvPicPr>
            <a:picLocks noChangeAspect="1"/>
          </p:cNvPicPr>
          <p:nvPr/>
        </p:nvPicPr>
        <p:blipFill>
          <a:blip r:embed="rId2" cstate="print"/>
          <a:srcRect l="-4114" t="-6207" r="-4114" b="-6207"/>
          <a:stretch>
            <a:fillRect/>
          </a:stretch>
        </p:blipFill>
        <p:spPr>
          <a:xfrm>
            <a:off x="2906913" y="2602101"/>
            <a:ext cx="3711174" cy="2555135"/>
          </a:xfrm>
          <a:prstGeom prst="rect">
            <a:avLst/>
          </a:prstGeom>
          <a:solidFill>
            <a:schemeClr val="bg1"/>
          </a:solidFill>
          <a:ln>
            <a:solidFill>
              <a:schemeClr val="tx1"/>
            </a:solid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447800" y="2087880"/>
          <a:ext cx="7086600" cy="3036140"/>
        </p:xfrm>
        <a:graphic>
          <a:graphicData uri="http://schemas.openxmlformats.org/drawingml/2006/table">
            <a:tbl>
              <a:tblPr firstRow="1" bandRow="1">
                <a:tableStyleId>{2D5ABB26-0587-4C30-8999-92F81FD0307C}</a:tableStyleId>
              </a:tblPr>
              <a:tblGrid>
                <a:gridCol w="3543300"/>
                <a:gridCol w="3543300"/>
              </a:tblGrid>
              <a:tr h="484300">
                <a:tc>
                  <a:txBody>
                    <a:bodyPr/>
                    <a:lstStyle/>
                    <a:p>
                      <a:pPr algn="ctr"/>
                      <a:r>
                        <a:rPr lang="en-US" sz="3200" b="1" dirty="0" smtClean="0"/>
                        <a:t>Pros</a:t>
                      </a:r>
                      <a:endParaRPr lang="en-US" sz="3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b="1" dirty="0" smtClean="0"/>
                        <a:t>Cons</a:t>
                      </a:r>
                      <a:endParaRPr lang="en-US" sz="3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57020">
                <a:tc>
                  <a:txBody>
                    <a:bodyPr/>
                    <a:lstStyle/>
                    <a:p>
                      <a:pPr>
                        <a:spcAft>
                          <a:spcPts val="1000"/>
                        </a:spcAft>
                        <a:buFont typeface="Arial" pitchFamily="34" charset="0"/>
                        <a:buChar char="•"/>
                      </a:pPr>
                      <a:r>
                        <a:rPr lang="en-US" sz="2400" dirty="0" smtClean="0"/>
                        <a:t>  Simplicity of design </a:t>
                      </a:r>
                      <a:br>
                        <a:rPr lang="en-US" sz="2400" dirty="0" smtClean="0"/>
                      </a:br>
                      <a:r>
                        <a:rPr lang="en-US" sz="2400" dirty="0" smtClean="0"/>
                        <a:t>    and fabrication</a:t>
                      </a:r>
                    </a:p>
                    <a:p>
                      <a:pPr>
                        <a:spcAft>
                          <a:spcPts val="1000"/>
                        </a:spcAft>
                        <a:buFont typeface="Arial" pitchFamily="34" charset="0"/>
                        <a:buChar char="•"/>
                      </a:pPr>
                      <a:r>
                        <a:rPr lang="en-US" sz="2400" dirty="0" smtClean="0"/>
                        <a:t>  Minimal</a:t>
                      </a:r>
                      <a:r>
                        <a:rPr lang="en-US" sz="2400" baseline="0" dirty="0" smtClean="0"/>
                        <a:t> fabrication</a:t>
                      </a:r>
                    </a:p>
                    <a:p>
                      <a:pPr>
                        <a:spcAft>
                          <a:spcPts val="1000"/>
                        </a:spcAft>
                        <a:buFont typeface="Arial" pitchFamily="34" charset="0"/>
                        <a:buChar char="•"/>
                      </a:pPr>
                      <a:r>
                        <a:rPr lang="en-US" sz="2400" baseline="0" dirty="0" smtClean="0"/>
                        <a:t>  Size and weight</a:t>
                      </a:r>
                      <a:endParaRPr lang="en-US" dirty="0" smtClean="0"/>
                    </a:p>
                    <a:p>
                      <a:pPr>
                        <a:buFont typeface="Arial" pitchFamily="34" charset="0"/>
                        <a:buNone/>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1000"/>
                        </a:spcAft>
                        <a:buFont typeface="Arial" pitchFamily="34" charset="0"/>
                        <a:buChar char="•"/>
                      </a:pPr>
                      <a:r>
                        <a:rPr lang="en-US" sz="2400" dirty="0" smtClean="0"/>
                        <a:t> Cost and availability </a:t>
                      </a:r>
                      <a:br>
                        <a:rPr lang="en-US" sz="2400" dirty="0" smtClean="0"/>
                      </a:br>
                      <a:r>
                        <a:rPr lang="en-US" sz="2400" dirty="0" smtClean="0"/>
                        <a:t>   of parts</a:t>
                      </a:r>
                      <a:r>
                        <a:rPr lang="en-US" sz="2400" baseline="0" dirty="0" smtClean="0"/>
                        <a:t> involved</a:t>
                      </a:r>
                      <a:endParaRPr lang="en-US" sz="2400" dirty="0" smtClean="0"/>
                    </a:p>
                    <a:p>
                      <a:pPr>
                        <a:spcAft>
                          <a:spcPts val="1000"/>
                        </a:spcAft>
                        <a:buFont typeface="Arial" pitchFamily="34" charset="0"/>
                        <a:buChar char="•"/>
                      </a:pPr>
                      <a:r>
                        <a:rPr lang="en-US" sz="2400" dirty="0" smtClean="0"/>
                        <a:t>  Availability</a:t>
                      </a:r>
                      <a:r>
                        <a:rPr lang="en-US" sz="2400" baseline="0" dirty="0" smtClean="0"/>
                        <a:t> of high </a:t>
                      </a:r>
                      <a:br>
                        <a:rPr lang="en-US" sz="2400" baseline="0" dirty="0" smtClean="0"/>
                      </a:br>
                      <a:r>
                        <a:rPr lang="en-US" sz="2400" baseline="0" dirty="0" smtClean="0"/>
                        <a:t>   pressure air</a:t>
                      </a:r>
                    </a:p>
                    <a:p>
                      <a:pPr>
                        <a:spcAft>
                          <a:spcPts val="1000"/>
                        </a:spcAft>
                        <a:buFont typeface="Arial" pitchFamily="34" charset="0"/>
                        <a:buChar char="•"/>
                      </a:pPr>
                      <a:r>
                        <a:rPr lang="en-US" sz="2400" baseline="0" dirty="0" smtClean="0"/>
                        <a:t>  Force of acceleration</a:t>
                      </a:r>
                      <a:endParaRPr lang="en-US" sz="2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itle 1"/>
          <p:cNvSpPr>
            <a:spLocks noGrp="1"/>
          </p:cNvSpPr>
          <p:nvPr>
            <p:ph type="title"/>
          </p:nvPr>
        </p:nvSpPr>
        <p:spPr>
          <a:xfrm>
            <a:off x="838200" y="914400"/>
            <a:ext cx="8229600" cy="1143000"/>
          </a:xfrm>
        </p:spPr>
        <p:txBody>
          <a:bodyPr/>
          <a:lstStyle/>
          <a:p>
            <a:r>
              <a:rPr lang="en-US" b="1" dirty="0" smtClean="0"/>
              <a:t>Pneumatic Actuators</a:t>
            </a:r>
            <a:endParaRPr lang="en-U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8229600" cy="1143000"/>
          </a:xfrm>
        </p:spPr>
        <p:txBody>
          <a:bodyPr/>
          <a:lstStyle/>
          <a:p>
            <a:r>
              <a:rPr lang="en-US" b="1" dirty="0" smtClean="0"/>
              <a:t>Gravity</a:t>
            </a:r>
            <a:endParaRPr lang="en-US" b="1" dirty="0"/>
          </a:p>
        </p:txBody>
      </p:sp>
      <p:sp>
        <p:nvSpPr>
          <p:cNvPr id="3" name="Content Placeholder 2"/>
          <p:cNvSpPr>
            <a:spLocks noGrp="1"/>
          </p:cNvSpPr>
          <p:nvPr>
            <p:ph idx="1"/>
          </p:nvPr>
        </p:nvSpPr>
        <p:spPr>
          <a:xfrm>
            <a:off x="1447800" y="1981200"/>
            <a:ext cx="7239000" cy="4144963"/>
          </a:xfrm>
        </p:spPr>
        <p:txBody>
          <a:bodyPr/>
          <a:lstStyle/>
          <a:p>
            <a:r>
              <a:rPr lang="en-US" sz="2400" dirty="0" smtClean="0"/>
              <a:t>Accelerate over a long distance using the force of gravity</a:t>
            </a:r>
          </a:p>
          <a:p>
            <a:endParaRPr lang="en-US" sz="2400" dirty="0" smtClean="0"/>
          </a:p>
          <a:p>
            <a:endParaRPr lang="en-US" dirty="0"/>
          </a:p>
        </p:txBody>
      </p:sp>
      <p:pic>
        <p:nvPicPr>
          <p:cNvPr id="5" name="Picture 4" descr="gravity.gif"/>
          <p:cNvPicPr>
            <a:picLocks noChangeAspect="1"/>
          </p:cNvPicPr>
          <p:nvPr/>
        </p:nvPicPr>
        <p:blipFill>
          <a:blip r:embed="rId2" cstate="print"/>
          <a:stretch>
            <a:fillRect/>
          </a:stretch>
        </p:blipFill>
        <p:spPr>
          <a:xfrm>
            <a:off x="3352800" y="2971800"/>
            <a:ext cx="2819400" cy="3048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447800" y="2069648"/>
          <a:ext cx="7162800" cy="3850640"/>
        </p:xfrm>
        <a:graphic>
          <a:graphicData uri="http://schemas.openxmlformats.org/drawingml/2006/table">
            <a:tbl>
              <a:tblPr firstRow="1" bandRow="1">
                <a:tableStyleId>{2D5ABB26-0587-4C30-8999-92F81FD0307C}</a:tableStyleId>
              </a:tblPr>
              <a:tblGrid>
                <a:gridCol w="3581400"/>
                <a:gridCol w="3581400"/>
              </a:tblGrid>
              <a:tr h="470854">
                <a:tc>
                  <a:txBody>
                    <a:bodyPr/>
                    <a:lstStyle/>
                    <a:p>
                      <a:pPr algn="ctr"/>
                      <a:r>
                        <a:rPr lang="en-US" sz="3200" b="1" dirty="0" smtClean="0"/>
                        <a:t>Pros</a:t>
                      </a:r>
                      <a:endParaRPr lang="en-US" sz="3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b="1" dirty="0" smtClean="0"/>
                        <a:t>Cons</a:t>
                      </a:r>
                      <a:endParaRPr lang="en-US" sz="3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74498">
                <a:tc>
                  <a:txBody>
                    <a:bodyPr/>
                    <a:lstStyle/>
                    <a:p>
                      <a:pPr>
                        <a:spcAft>
                          <a:spcPts val="1000"/>
                        </a:spcAft>
                        <a:buFont typeface="Arial" pitchFamily="34" charset="0"/>
                        <a:buChar char="•"/>
                      </a:pPr>
                      <a:r>
                        <a:rPr lang="en-US" sz="2400" dirty="0" smtClean="0"/>
                        <a:t>  Design and operating </a:t>
                      </a:r>
                      <a:br>
                        <a:rPr lang="en-US" sz="2400" dirty="0" smtClean="0"/>
                      </a:br>
                      <a:r>
                        <a:rPr lang="en-US" sz="2400" dirty="0" smtClean="0"/>
                        <a:t>    simplicity</a:t>
                      </a:r>
                    </a:p>
                    <a:p>
                      <a:pPr>
                        <a:spcAft>
                          <a:spcPts val="1000"/>
                        </a:spcAft>
                        <a:buFont typeface="Arial" pitchFamily="34" charset="0"/>
                        <a:buChar char="•"/>
                      </a:pPr>
                      <a:r>
                        <a:rPr lang="en-US" sz="2400" dirty="0" smtClean="0"/>
                        <a:t>  Minimal acceleration </a:t>
                      </a:r>
                      <a:br>
                        <a:rPr lang="en-US" sz="2400" dirty="0" smtClean="0"/>
                      </a:br>
                      <a:r>
                        <a:rPr lang="en-US" sz="2400" dirty="0" smtClean="0"/>
                        <a:t>    stresses</a:t>
                      </a:r>
                      <a:endParaRPr lang="en-US" sz="2400" baseline="0" dirty="0" smtClean="0"/>
                    </a:p>
                    <a:p>
                      <a:pPr>
                        <a:spcAft>
                          <a:spcPts val="1000"/>
                        </a:spcAft>
                        <a:buFont typeface="Arial" pitchFamily="34" charset="0"/>
                        <a:buChar char="•"/>
                      </a:pPr>
                      <a:r>
                        <a:rPr lang="en-US" sz="2400" baseline="0" dirty="0" smtClean="0"/>
                        <a:t>  Low cost to build, </a:t>
                      </a:r>
                      <a:br>
                        <a:rPr lang="en-US" sz="2400" baseline="0" dirty="0" smtClean="0"/>
                      </a:br>
                      <a:r>
                        <a:rPr lang="en-US" sz="2400" baseline="0" dirty="0" smtClean="0"/>
                        <a:t>    operate and maintain</a:t>
                      </a:r>
                    </a:p>
                    <a:p>
                      <a:pPr>
                        <a:spcAft>
                          <a:spcPts val="1000"/>
                        </a:spcAft>
                        <a:buFont typeface="Arial" pitchFamily="34" charset="0"/>
                        <a:buNone/>
                      </a:pPr>
                      <a:endParaRPr lang="en-US" sz="2400" baseline="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1000"/>
                        </a:spcAft>
                        <a:buFont typeface="Arial" pitchFamily="34" charset="0"/>
                        <a:buChar char="•"/>
                      </a:pPr>
                      <a:r>
                        <a:rPr lang="en-US" sz="2400" dirty="0" smtClean="0"/>
                        <a:t>  Final</a:t>
                      </a:r>
                      <a:r>
                        <a:rPr lang="en-US" sz="2400" baseline="0" dirty="0" smtClean="0"/>
                        <a:t> velocity fails to </a:t>
                      </a:r>
                      <a:br>
                        <a:rPr lang="en-US" sz="2400" baseline="0" dirty="0" smtClean="0"/>
                      </a:br>
                      <a:r>
                        <a:rPr lang="en-US" sz="2400" baseline="0" dirty="0" smtClean="0"/>
                        <a:t>    meet max velocity of  </a:t>
                      </a:r>
                      <a:br>
                        <a:rPr lang="en-US" sz="2400" baseline="0" dirty="0" smtClean="0"/>
                      </a:br>
                      <a:r>
                        <a:rPr lang="en-US" sz="2400" baseline="0" dirty="0" smtClean="0"/>
                        <a:t>    PDS goals</a:t>
                      </a:r>
                    </a:p>
                    <a:p>
                      <a:pPr>
                        <a:spcAft>
                          <a:spcPts val="1000"/>
                        </a:spcAft>
                        <a:buFont typeface="Arial" pitchFamily="34" charset="0"/>
                        <a:buChar char="•"/>
                      </a:pPr>
                      <a:r>
                        <a:rPr lang="en-US" sz="2400" baseline="0" dirty="0" smtClean="0"/>
                        <a:t>  Requires fabricating a </a:t>
                      </a:r>
                      <a:br>
                        <a:rPr lang="en-US" sz="2400" baseline="0" dirty="0" smtClean="0"/>
                      </a:br>
                      <a:r>
                        <a:rPr lang="en-US" sz="2400" baseline="0" dirty="0" smtClean="0"/>
                        <a:t>    large </a:t>
                      </a:r>
                      <a:r>
                        <a:rPr lang="en-US" sz="2400" baseline="0" dirty="0" smtClean="0"/>
                        <a:t>structure, prone to </a:t>
                      </a:r>
                      <a:br>
                        <a:rPr lang="en-US" sz="2400" baseline="0" dirty="0" smtClean="0"/>
                      </a:br>
                      <a:r>
                        <a:rPr lang="en-US" sz="2400" baseline="0" dirty="0" smtClean="0"/>
                        <a:t>    vibration</a:t>
                      </a:r>
                      <a:endParaRPr lang="en-US" sz="2400" baseline="0" dirty="0" smtClean="0"/>
                    </a:p>
                    <a:p>
                      <a:pPr>
                        <a:spcAft>
                          <a:spcPts val="1000"/>
                        </a:spcAft>
                        <a:buFont typeface="Arial" pitchFamily="34" charset="0"/>
                        <a:buChar char="•"/>
                      </a:pPr>
                      <a:r>
                        <a:rPr lang="en-US" sz="2400" baseline="0" dirty="0" smtClean="0"/>
                        <a:t>  Presents issues involving </a:t>
                      </a:r>
                      <a:br>
                        <a:rPr lang="en-US" sz="2400" baseline="0" dirty="0" smtClean="0"/>
                      </a:br>
                      <a:r>
                        <a:rPr lang="en-US" sz="2400" baseline="0" dirty="0" smtClean="0"/>
                        <a:t>    future expansion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itle 1"/>
          <p:cNvSpPr>
            <a:spLocks noGrp="1"/>
          </p:cNvSpPr>
          <p:nvPr>
            <p:ph type="title"/>
          </p:nvPr>
        </p:nvSpPr>
        <p:spPr>
          <a:xfrm>
            <a:off x="838200" y="914400"/>
            <a:ext cx="8229600" cy="1143000"/>
          </a:xfrm>
        </p:spPr>
        <p:txBody>
          <a:bodyPr/>
          <a:lstStyle/>
          <a:p>
            <a:r>
              <a:rPr lang="en-US" b="1" dirty="0" smtClean="0"/>
              <a:t>Gravity</a:t>
            </a:r>
            <a:endParaRPr lang="en-US" b="1" dirty="0"/>
          </a:p>
        </p:txBody>
      </p:sp>
    </p:spTree>
  </p:cSld>
  <p:clrMapOvr>
    <a:masterClrMapping/>
  </p:clrMapOvr>
</p:sld>
</file>

<file path=ppt/theme/theme1.xml><?xml version="1.0" encoding="utf-8"?>
<a:theme xmlns:a="http://schemas.openxmlformats.org/drawingml/2006/main" name="Office Them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526</TotalTime>
  <Words>604</Words>
  <Application>Microsoft Office PowerPoint</Application>
  <PresentationFormat>On-screen Show (4:3)</PresentationFormat>
  <Paragraphs>183</Paragraphs>
  <Slides>19</Slides>
  <Notes>3</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A Sled System for  Motor Vehicle Crash Simulation and Forensic Biomechanics  </vt:lpstr>
      <vt:lpstr>End of Term Status</vt:lpstr>
      <vt:lpstr>Status</vt:lpstr>
      <vt:lpstr>Slide 4</vt:lpstr>
      <vt:lpstr>Propulsion Goals</vt:lpstr>
      <vt:lpstr>Pneumatic Actuators</vt:lpstr>
      <vt:lpstr>Pneumatic Actuators</vt:lpstr>
      <vt:lpstr>Gravity</vt:lpstr>
      <vt:lpstr>Gravity</vt:lpstr>
      <vt:lpstr>Motor and Flywheel</vt:lpstr>
      <vt:lpstr>Motor and Flywheel</vt:lpstr>
      <vt:lpstr>Decision Matrix</vt:lpstr>
      <vt:lpstr>Track and Sled Goals</vt:lpstr>
      <vt:lpstr>Prefabricated Options</vt:lpstr>
      <vt:lpstr>Prefabricated Options</vt:lpstr>
      <vt:lpstr>Track System</vt:lpstr>
      <vt:lpstr>Track System</vt:lpstr>
      <vt:lpstr>Detailed Design Issues</vt:lpstr>
      <vt:lpstr>Conclusion</vt:lpstr>
    </vt:vector>
  </TitlesOfParts>
  <Company>Portland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Sled System for  Motor Vehicle Crash Simulation and Forensic Biomechanics</dc:title>
  <dc:creator>brunhamj</dc:creator>
  <cp:lastModifiedBy>Josh</cp:lastModifiedBy>
  <cp:revision>65</cp:revision>
  <dcterms:created xsi:type="dcterms:W3CDTF">2011-01-28T20:19:44Z</dcterms:created>
  <dcterms:modified xsi:type="dcterms:W3CDTF">2011-02-28T23:50:50Z</dcterms:modified>
</cp:coreProperties>
</file>