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7" r:id="rId8"/>
    <p:sldId id="269" r:id="rId9"/>
    <p:sldId id="270" r:id="rId10"/>
    <p:sldId id="271" r:id="rId11"/>
    <p:sldId id="272" r:id="rId12"/>
    <p:sldId id="273" r:id="rId13"/>
    <p:sldId id="261"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553" autoAdjust="0"/>
  </p:normalViewPr>
  <p:slideViewPr>
    <p:cSldViewPr>
      <p:cViewPr>
        <p:scale>
          <a:sx n="55" d="100"/>
          <a:sy n="55" d="100"/>
        </p:scale>
        <p:origin x="-93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C:\Users\owner\Desktop\VMS\powerpoint\greenbar.png"/>
          <p:cNvPicPr>
            <a:picLocks noChangeAspect="1" noChangeArrowheads="1"/>
          </p:cNvPicPr>
          <p:nvPr userDrawn="1"/>
        </p:nvPicPr>
        <p:blipFill>
          <a:blip r:embed="rId2" cstate="print"/>
          <a:srcRect/>
          <a:stretch>
            <a:fillRect/>
          </a:stretch>
        </p:blipFill>
        <p:spPr bwMode="auto">
          <a:xfrm>
            <a:off x="0" y="2438400"/>
            <a:ext cx="9144000" cy="930275"/>
          </a:xfrm>
          <a:prstGeom prst="rect">
            <a:avLst/>
          </a:prstGeom>
          <a:noFill/>
        </p:spPr>
      </p:pic>
      <p:sp>
        <p:nvSpPr>
          <p:cNvPr id="2" name="Title 1"/>
          <p:cNvSpPr>
            <a:spLocks noGrp="1"/>
          </p:cNvSpPr>
          <p:nvPr>
            <p:ph type="ctrTitle"/>
          </p:nvPr>
        </p:nvSpPr>
        <p:spPr>
          <a:xfrm>
            <a:off x="685800" y="2209800"/>
            <a:ext cx="7772400" cy="121920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800"/>
            <a:ext cx="7772400" cy="1676400"/>
          </a:xfrm>
        </p:spPr>
        <p:txBody>
          <a:bodyPr>
            <a:normAutofit/>
          </a:bodyPr>
          <a:lstStyle>
            <a:lvl1pPr marL="0" indent="0" algn="l">
              <a:buNone/>
              <a:defRPr sz="2400" b="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305800" cy="5059363"/>
          </a:xfrm>
        </p:spPr>
        <p:txBody>
          <a:bodyPr>
            <a:normAutofit/>
          </a:bodyPr>
          <a:lstStyle>
            <a:lvl1pPr>
              <a:defRPr sz="32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C:\Users\owner\Desktop\VMS\powerpoint\greenbar.png"/>
          <p:cNvPicPr>
            <a:picLocks noChangeAspect="1" noChangeArrowheads="1"/>
          </p:cNvPicPr>
          <p:nvPr userDrawn="1"/>
        </p:nvPicPr>
        <p:blipFill>
          <a:blip r:embed="rId2" cstate="print"/>
          <a:srcRect/>
          <a:stretch>
            <a:fillRect/>
          </a:stretch>
        </p:blipFill>
        <p:spPr bwMode="auto">
          <a:xfrm>
            <a:off x="0" y="4343400"/>
            <a:ext cx="9144000" cy="930275"/>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66800"/>
            <a:ext cx="4038600" cy="50593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038600" cy="50593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60375" y="1143000"/>
            <a:ext cx="4040188" cy="457200"/>
          </a:xfrm>
        </p:spPr>
        <p:txBody>
          <a:bodyPr anchor="t" anchorCtr="0"/>
          <a:lstStyle>
            <a:lvl1pPr marL="0" indent="0">
              <a:buNone/>
              <a:defRPr sz="2400" b="1">
                <a:solidFill>
                  <a:srgbClr val="00CC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143000"/>
            <a:ext cx="4041775" cy="457200"/>
          </a:xfrm>
        </p:spPr>
        <p:txBody>
          <a:bodyPr anchor="t" anchorCtr="0"/>
          <a:lstStyle>
            <a:lvl1pPr marL="0" indent="0">
              <a:buNone/>
              <a:defRPr sz="2400" b="1">
                <a:solidFill>
                  <a:srgbClr val="00CC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838200"/>
          </a:xfrm>
        </p:spPr>
        <p:txBody>
          <a:bodyPr anchor="t" anchorCtr="0">
            <a:normAutofit/>
          </a:bodyPr>
          <a:lstStyle>
            <a:lvl1pPr algn="l">
              <a:defRPr sz="2400" b="1">
                <a:solidFill>
                  <a:srgbClr val="00CC00"/>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2"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solidFill>
                  <a:srgbClr val="00CC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5" descr="C:\Users\owner\Desktop\VMS\powerpoint\greenbar.png"/>
          <p:cNvPicPr>
            <a:picLocks noChangeAspect="1" noChangeArrowheads="1"/>
          </p:cNvPicPr>
          <p:nvPr userDrawn="1"/>
        </p:nvPicPr>
        <p:blipFill>
          <a:blip r:embed="rId2" cstate="print"/>
          <a:srcRect/>
          <a:stretch>
            <a:fillRect/>
          </a:stretch>
        </p:blipFill>
        <p:spPr bwMode="auto">
          <a:xfrm>
            <a:off x="0" y="0"/>
            <a:ext cx="9144000" cy="930275"/>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05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ubtitle 2"/>
          <p:cNvSpPr txBox="1">
            <a:spLocks/>
          </p:cNvSpPr>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
                <a:srgbClr val="00CC00"/>
              </a:buClr>
              <a:buSzTx/>
              <a:buFont typeface="Arial" pitchFamily="34" charset="0"/>
              <a:buNone/>
              <a:tabLst/>
              <a:defRPr/>
            </a:pPr>
            <a:endParaRPr kumimoji="0" lang="en-US" sz="2400" b="1" i="0" u="none" strike="noStrike" kern="1200" cap="none" spc="0" normalizeH="0" baseline="0" noProof="0" dirty="0" smtClean="0">
              <a:ln>
                <a:noFill/>
              </a:ln>
              <a:solidFill>
                <a:srgbClr val="00CC00"/>
              </a:solidFill>
              <a:effectLst/>
              <a:uLnTx/>
              <a:uFillTx/>
              <a:latin typeface="+mn-lt"/>
              <a:ea typeface="+mn-ea"/>
              <a:cs typeface="+mn-cs"/>
            </a:endParaRPr>
          </a:p>
        </p:txBody>
      </p:sp>
      <p:pic>
        <p:nvPicPr>
          <p:cNvPr id="1030" name="Picture 6" descr="C:\Users\owner\Desktop\VMS\powerpoint\vmslogo.png"/>
          <p:cNvPicPr>
            <a:picLocks noChangeAspect="1" noChangeArrowheads="1"/>
          </p:cNvPicPr>
          <p:nvPr/>
        </p:nvPicPr>
        <p:blipFill>
          <a:blip r:embed="rId13" cstate="print"/>
          <a:srcRect/>
          <a:stretch>
            <a:fillRect/>
          </a:stretch>
        </p:blipFill>
        <p:spPr bwMode="auto">
          <a:xfrm>
            <a:off x="5943600" y="6272335"/>
            <a:ext cx="2819400" cy="280865"/>
          </a:xfrm>
          <a:prstGeom prst="rect">
            <a:avLst/>
          </a:prstGeom>
          <a:noFill/>
        </p:spPr>
      </p:pic>
      <p:pic>
        <p:nvPicPr>
          <p:cNvPr id="1031" name="Picture 7" descr="C:\Users\owner\Desktop\VMS\powerpoint\PSULOGO.png"/>
          <p:cNvPicPr>
            <a:picLocks noChangeAspect="1" noChangeArrowheads="1"/>
          </p:cNvPicPr>
          <p:nvPr/>
        </p:nvPicPr>
        <p:blipFill>
          <a:blip r:embed="rId14" cstate="print"/>
          <a:srcRect/>
          <a:stretch>
            <a:fillRect/>
          </a:stretch>
        </p:blipFill>
        <p:spPr bwMode="auto">
          <a:xfrm>
            <a:off x="457200" y="6172200"/>
            <a:ext cx="2209800" cy="441185"/>
          </a:xfrm>
          <a:prstGeom prst="rect">
            <a:avLst/>
          </a:prstGeom>
          <a:noFill/>
        </p:spPr>
      </p:pic>
      <p:pic>
        <p:nvPicPr>
          <p:cNvPr id="1027" name="Picture 3" descr="C:\Users\owner\Desktop\VMS\powerpoint\greenlines.png"/>
          <p:cNvPicPr>
            <a:picLocks noChangeAspect="1" noChangeArrowheads="1"/>
          </p:cNvPicPr>
          <p:nvPr/>
        </p:nvPicPr>
        <p:blipFill>
          <a:blip r:embed="rId15" cstate="print"/>
          <a:srcRect/>
          <a:stretch>
            <a:fillRect/>
          </a:stretch>
        </p:blipFill>
        <p:spPr bwMode="auto">
          <a:xfrm flipV="1">
            <a:off x="1" y="6650038"/>
            <a:ext cx="9144000" cy="20796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00CC00"/>
        </a:buClr>
        <a:buFont typeface="Arial" pitchFamily="34" charset="0"/>
        <a:buNone/>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00CC00"/>
        </a:buClr>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00CC00"/>
        </a:buClr>
        <a:buFont typeface="Calibri"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00CC00"/>
        </a:buClr>
        <a:buFont typeface="Arial"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00CC00"/>
        </a:buClr>
        <a:buFont typeface="Calibri"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Formula SAE</a:t>
            </a:r>
            <a:endParaRPr lang="en-US" dirty="0"/>
          </a:p>
        </p:txBody>
      </p:sp>
      <p:sp>
        <p:nvSpPr>
          <p:cNvPr id="3" name="Subtitle 2"/>
          <p:cNvSpPr>
            <a:spLocks noGrp="1"/>
          </p:cNvSpPr>
          <p:nvPr>
            <p:ph type="subTitle" idx="1"/>
          </p:nvPr>
        </p:nvSpPr>
        <p:spPr/>
        <p:txBody>
          <a:bodyPr/>
          <a:lstStyle/>
          <a:p>
            <a:r>
              <a:rPr lang="en-US" dirty="0" smtClean="0"/>
              <a:t>Cooling System</a:t>
            </a:r>
          </a:p>
          <a:p>
            <a:r>
              <a:rPr lang="en-US" dirty="0" smtClean="0"/>
              <a:t>Reuben Ness</a:t>
            </a:r>
            <a:br>
              <a:rPr lang="en-US" dirty="0" smtClean="0"/>
            </a:br>
            <a:r>
              <a:rPr lang="en-US" dirty="0" err="1" smtClean="0"/>
              <a:t>Riki</a:t>
            </a:r>
            <a:r>
              <a:rPr lang="en-US" dirty="0" smtClean="0"/>
              <a:t> Hopkins</a:t>
            </a:r>
            <a:br>
              <a:rPr lang="en-US" dirty="0" smtClean="0"/>
            </a:br>
            <a:r>
              <a:rPr lang="en-US" dirty="0" smtClean="0"/>
              <a:t>Craig McLain</a:t>
            </a:r>
            <a:endParaRPr lang="en-US" dirty="0"/>
          </a:p>
        </p:txBody>
      </p:sp>
    </p:spTree>
    <p:extLst>
      <p:ext uri="{BB962C8B-B14F-4D97-AF65-F5344CB8AC3E}">
        <p14:creationId xmlns:p14="http://schemas.microsoft.com/office/powerpoint/2010/main" val="39111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Fan Sizing</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b="1" dirty="0" smtClean="0"/>
              <a:t>Cheap/Free</a:t>
            </a:r>
          </a:p>
          <a:p>
            <a:pPr>
              <a:buFont typeface="Arial" pitchFamily="34" charset="0"/>
              <a:buChar char="•"/>
            </a:pPr>
            <a:r>
              <a:rPr lang="en-US" dirty="0" smtClean="0"/>
              <a:t>Too small (2010)</a:t>
            </a:r>
          </a:p>
          <a:p>
            <a:pPr>
              <a:buFont typeface="Arial" pitchFamily="34" charset="0"/>
              <a:buChar char="•"/>
            </a:pPr>
            <a:r>
              <a:rPr lang="en-US" dirty="0" smtClean="0"/>
              <a:t>Unreliable</a:t>
            </a:r>
          </a:p>
          <a:p>
            <a:pPr>
              <a:buFont typeface="Arial" pitchFamily="34" charset="0"/>
              <a:buChar char="•"/>
            </a:pPr>
            <a:endParaRPr lang="en-US" dirty="0" smtClean="0"/>
          </a:p>
          <a:p>
            <a:r>
              <a:rPr lang="en-US" b="1" dirty="0" smtClean="0"/>
              <a:t>Quality</a:t>
            </a:r>
          </a:p>
          <a:p>
            <a:pPr>
              <a:buFont typeface="Arial" pitchFamily="34" charset="0"/>
              <a:buChar char="•"/>
            </a:pPr>
            <a:r>
              <a:rPr lang="en-US" dirty="0" smtClean="0"/>
              <a:t>Known performance</a:t>
            </a:r>
          </a:p>
          <a:p>
            <a:pPr>
              <a:buFont typeface="Arial" pitchFamily="34" charset="0"/>
              <a:buChar char="•"/>
            </a:pPr>
            <a:r>
              <a:rPr lang="en-US" dirty="0" smtClean="0"/>
              <a:t>Reliable</a:t>
            </a:r>
          </a:p>
          <a:p>
            <a:pPr>
              <a:buFont typeface="Arial" pitchFamily="34" charset="0"/>
              <a:buChar char="•"/>
            </a:pPr>
            <a:r>
              <a:rPr lang="en-US" dirty="0" smtClean="0"/>
              <a:t>Expensive</a:t>
            </a:r>
          </a:p>
          <a:p>
            <a:endParaRPr lang="en-US" dirty="0"/>
          </a:p>
        </p:txBody>
      </p:sp>
      <p:pic>
        <p:nvPicPr>
          <p:cNvPr id="9" name="Picture 4" descr="http://www.etrailer.com/Merchant2/graphics/00000001/pics/D/1/D16308_tn.jpg"/>
          <p:cNvPicPr>
            <a:picLocks noChangeAspect="1" noChangeArrowheads="1"/>
          </p:cNvPicPr>
          <p:nvPr/>
        </p:nvPicPr>
        <p:blipFill>
          <a:blip r:embed="rId2" cstate="print"/>
          <a:srcRect t="4000" b="4000"/>
          <a:stretch>
            <a:fillRect/>
          </a:stretch>
        </p:blipFill>
        <p:spPr bwMode="auto">
          <a:xfrm>
            <a:off x="1676400" y="609600"/>
            <a:ext cx="2591972" cy="2591972"/>
          </a:xfrm>
          <a:prstGeom prst="rect">
            <a:avLst/>
          </a:prstGeom>
          <a:noFill/>
        </p:spPr>
      </p:pic>
      <p:pic>
        <p:nvPicPr>
          <p:cNvPr id="10" name="Picture 6" descr="http://www.motorator.com/uploads/blog_images/0000/1847/SPAL_Curved_Blade_Fans_2.jpg"/>
          <p:cNvPicPr>
            <a:picLocks noChangeAspect="1" noChangeArrowheads="1"/>
          </p:cNvPicPr>
          <p:nvPr/>
        </p:nvPicPr>
        <p:blipFill>
          <a:blip r:embed="rId3" cstate="print"/>
          <a:srcRect/>
          <a:stretch>
            <a:fillRect/>
          </a:stretch>
        </p:blipFill>
        <p:spPr bwMode="auto">
          <a:xfrm>
            <a:off x="1447800" y="3276600"/>
            <a:ext cx="3140912" cy="3276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Evaluation</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Laid out Decision Matrices</a:t>
            </a:r>
          </a:p>
          <a:p>
            <a:r>
              <a:rPr lang="en-US" dirty="0" smtClean="0"/>
              <a:t>Engineering calculations</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1600200"/>
            <a:ext cx="4041775" cy="4525963"/>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5029200" cy="417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Calculations</a:t>
            </a:r>
            <a:br>
              <a:rPr lang="en-US" dirty="0" smtClean="0"/>
            </a:b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b="1" dirty="0" err="1" smtClean="0"/>
              <a:t>Matlab</a:t>
            </a:r>
            <a:endParaRPr lang="en-US" b="1" dirty="0" smtClean="0"/>
          </a:p>
          <a:p>
            <a:pPr>
              <a:buFont typeface="Arial" pitchFamily="34" charset="0"/>
              <a:buChar char="•"/>
            </a:pPr>
            <a:r>
              <a:rPr lang="en-US" dirty="0" smtClean="0"/>
              <a:t>Extensive</a:t>
            </a:r>
          </a:p>
          <a:p>
            <a:pPr>
              <a:buFont typeface="Arial" pitchFamily="34" charset="0"/>
              <a:buChar char="•"/>
            </a:pPr>
            <a:r>
              <a:rPr lang="en-US" dirty="0" smtClean="0"/>
              <a:t>Syntax issues</a:t>
            </a:r>
          </a:p>
          <a:p>
            <a:pPr>
              <a:buFont typeface="Arial" pitchFamily="34" charset="0"/>
              <a:buChar char="•"/>
            </a:pPr>
            <a:r>
              <a:rPr lang="en-US" dirty="0" smtClean="0"/>
              <a:t>Not robust code</a:t>
            </a:r>
          </a:p>
          <a:p>
            <a:pPr>
              <a:buFont typeface="Arial" pitchFamily="34" charset="0"/>
              <a:buChar char="•"/>
            </a:pPr>
            <a:endParaRPr lang="en-US" dirty="0" smtClean="0"/>
          </a:p>
          <a:p>
            <a:r>
              <a:rPr lang="en-US" b="1" dirty="0" smtClean="0"/>
              <a:t>“Hand” </a:t>
            </a:r>
            <a:r>
              <a:rPr lang="en-US" b="1" dirty="0" err="1" smtClean="0"/>
              <a:t>Calcs</a:t>
            </a:r>
            <a:endParaRPr lang="en-US" b="1" dirty="0" smtClean="0"/>
          </a:p>
          <a:p>
            <a:pPr>
              <a:buFont typeface="Arial" pitchFamily="34" charset="0"/>
              <a:buChar char="•"/>
            </a:pPr>
            <a:r>
              <a:rPr lang="en-US" dirty="0" smtClean="0"/>
              <a:t>Heat transfer </a:t>
            </a:r>
            <a:r>
              <a:rPr lang="en-US" dirty="0" err="1" smtClean="0"/>
              <a:t>calcs</a:t>
            </a:r>
            <a:endParaRPr lang="en-US" dirty="0" smtClean="0"/>
          </a:p>
          <a:p>
            <a:pPr>
              <a:buFont typeface="Arial" pitchFamily="34" charset="0"/>
              <a:buChar char="•"/>
            </a:pPr>
            <a:r>
              <a:rPr lang="en-US" dirty="0" smtClean="0"/>
              <a:t>Tedious</a:t>
            </a:r>
          </a:p>
          <a:p>
            <a:pPr>
              <a:buFont typeface="Arial" pitchFamily="34" charset="0"/>
              <a:buChar char="•"/>
            </a:pPr>
            <a:r>
              <a:rPr lang="en-US" dirty="0" smtClean="0"/>
              <a:t>Can be checked</a:t>
            </a:r>
          </a:p>
          <a:p>
            <a:pPr>
              <a:buFont typeface="Arial" pitchFamily="34" charset="0"/>
              <a:buChar char="•"/>
            </a:pPr>
            <a:r>
              <a:rPr lang="en-US" dirty="0" smtClean="0"/>
              <a:t>Require more assumptions</a:t>
            </a:r>
          </a:p>
          <a:p>
            <a:endParaRPr lang="en-US" dirty="0"/>
          </a:p>
        </p:txBody>
      </p:sp>
      <p:pic>
        <p:nvPicPr>
          <p:cNvPr id="7" name="Picture 2"/>
          <p:cNvPicPr>
            <a:picLocks noChangeAspect="1" noChangeArrowheads="1"/>
          </p:cNvPicPr>
          <p:nvPr/>
        </p:nvPicPr>
        <p:blipFill rotWithShape="1">
          <a:blip r:embed="rId2" cstate="print"/>
          <a:srcRect l="4809" t="20797" r="33189" b="8879"/>
          <a:stretch/>
        </p:blipFill>
        <p:spPr bwMode="auto">
          <a:xfrm>
            <a:off x="0" y="457200"/>
            <a:ext cx="4586422" cy="3048000"/>
          </a:xfrm>
          <a:prstGeom prst="rect">
            <a:avLst/>
          </a:prstGeom>
          <a:noFill/>
          <a:ln w="9525">
            <a:noFill/>
            <a:miter lim="800000"/>
            <a:headEnd/>
            <a:tailEnd/>
          </a:ln>
          <a:effectLst/>
        </p:spPr>
      </p:pic>
      <p:pic>
        <p:nvPicPr>
          <p:cNvPr id="8" name="Picture 2" descr="F:\rad_calcs 00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4000" contrast="100000"/>
                    </a14:imgEffect>
                  </a14:imgLayer>
                </a14:imgProps>
              </a:ext>
            </a:extLst>
          </a:blip>
          <a:srcRect l="10374" t="61840"/>
          <a:stretch>
            <a:fillRect/>
          </a:stretch>
        </p:blipFill>
        <p:spPr bwMode="auto">
          <a:xfrm>
            <a:off x="-22091" y="3352800"/>
            <a:ext cx="4608513" cy="28173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Design </a:t>
            </a:r>
            <a:endParaRPr lang="en-US" dirty="0"/>
          </a:p>
        </p:txBody>
      </p:sp>
      <p:sp>
        <p:nvSpPr>
          <p:cNvPr id="4" name="Content Placeholder 3"/>
          <p:cNvSpPr>
            <a:spLocks noGrp="1"/>
          </p:cNvSpPr>
          <p:nvPr>
            <p:ph sz="half" idx="1"/>
          </p:nvPr>
        </p:nvSpPr>
        <p:spPr/>
        <p:txBody>
          <a:bodyPr>
            <a:normAutofit lnSpcReduction="10000"/>
          </a:bodyPr>
          <a:lstStyle/>
          <a:p>
            <a:pPr marL="0"/>
            <a:r>
              <a:rPr lang="en-US" dirty="0" smtClean="0"/>
              <a:t>Final Dimension: 10.75”x16.5” with a one inch core (177 sq inches)</a:t>
            </a:r>
          </a:p>
          <a:p>
            <a:pPr marL="0"/>
            <a:endParaRPr lang="en-US" dirty="0" smtClean="0"/>
          </a:p>
          <a:p>
            <a:pPr marL="0"/>
            <a:r>
              <a:rPr lang="en-US" dirty="0" smtClean="0"/>
              <a:t>Added one inch to each side for increased factor of safety</a:t>
            </a:r>
          </a:p>
          <a:p>
            <a:pPr marL="0"/>
            <a:endParaRPr lang="en-US" dirty="0" smtClean="0"/>
          </a:p>
          <a:p>
            <a:pPr marL="0"/>
            <a:r>
              <a:rPr lang="en-US" dirty="0" smtClean="0"/>
              <a:t>Aluminum hoses offer less weight than conventional hoses and cleaner looks</a:t>
            </a:r>
          </a:p>
          <a:p>
            <a:pPr marL="0"/>
            <a:endParaRPr lang="en-US" dirty="0" smtClean="0"/>
          </a:p>
          <a:p>
            <a:pPr marL="0"/>
            <a:r>
              <a:rPr lang="en-US" dirty="0" smtClean="0"/>
              <a:t>10” 1100 CFM fan to provide airflow</a:t>
            </a:r>
            <a:endParaRPr lang="en-US" dirty="0"/>
          </a:p>
        </p:txBody>
      </p:sp>
      <p:pic>
        <p:nvPicPr>
          <p:cNvPr id="1026" name="Picture 2" descr="C:\Users\craig\Downloads\IMAG0183.jpg"/>
          <p:cNvPicPr>
            <a:picLocks noGrp="1" noChangeAspect="1" noChangeArrowheads="1"/>
          </p:cNvPicPr>
          <p:nvPr>
            <p:ph sz="half" idx="2"/>
          </p:nvPr>
        </p:nvPicPr>
        <p:blipFill>
          <a:blip r:embed="rId2" cstate="print"/>
          <a:srcRect/>
          <a:stretch>
            <a:fillRect/>
          </a:stretch>
        </p:blipFill>
        <p:spPr bwMode="auto">
          <a:xfrm>
            <a:off x="5154651" y="1066800"/>
            <a:ext cx="3025697" cy="50593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fontScale="85000" lnSpcReduction="10000"/>
          </a:bodyPr>
          <a:lstStyle/>
          <a:p>
            <a:pPr marL="0"/>
            <a:r>
              <a:rPr lang="en-US" dirty="0" smtClean="0"/>
              <a:t>Completed:</a:t>
            </a:r>
          </a:p>
          <a:p>
            <a:pPr marL="114300" indent="-457200">
              <a:buFont typeface="Arial" pitchFamily="34" charset="0"/>
              <a:buChar char="•"/>
            </a:pPr>
            <a:r>
              <a:rPr lang="en-US" dirty="0" smtClean="0"/>
              <a:t>Pressure drop experiment</a:t>
            </a:r>
          </a:p>
          <a:p>
            <a:pPr marL="114300" indent="-457200">
              <a:buFont typeface="Arial" pitchFamily="34" charset="0"/>
              <a:buChar char="•"/>
            </a:pPr>
            <a:r>
              <a:rPr lang="en-US" dirty="0" smtClean="0"/>
              <a:t>Idle heat load</a:t>
            </a:r>
          </a:p>
          <a:p>
            <a:pPr marL="114300" indent="-457200">
              <a:buFont typeface="Arial" pitchFamily="34" charset="0"/>
              <a:buChar char="•"/>
            </a:pPr>
            <a:r>
              <a:rPr lang="en-US" dirty="0" smtClean="0"/>
              <a:t>Fan testing and validation</a:t>
            </a:r>
          </a:p>
          <a:p>
            <a:pPr marL="114300" indent="-457200">
              <a:buFont typeface="Arial" pitchFamily="34" charset="0"/>
              <a:buChar char="•"/>
            </a:pPr>
            <a:r>
              <a:rPr lang="en-US" dirty="0" smtClean="0"/>
              <a:t>Attempted to find heat transfer coefficient</a:t>
            </a:r>
          </a:p>
          <a:p>
            <a:pPr marL="0" indent="0"/>
            <a:r>
              <a:rPr lang="en-US" dirty="0" smtClean="0"/>
              <a:t>In Progress:</a:t>
            </a:r>
          </a:p>
          <a:p>
            <a:pPr marL="114300" indent="-457200">
              <a:buFont typeface="Arial" pitchFamily="34" charset="0"/>
              <a:buChar char="•"/>
            </a:pPr>
            <a:r>
              <a:rPr lang="en-US" dirty="0" smtClean="0"/>
              <a:t>Experiment to confirm horsepower rejection at idle</a:t>
            </a:r>
          </a:p>
          <a:p>
            <a:pPr marL="114300" indent="-457200">
              <a:buFont typeface="Arial" pitchFamily="34" charset="0"/>
              <a:buChar char="•"/>
            </a:pPr>
            <a:r>
              <a:rPr lang="en-US" dirty="0" smtClean="0"/>
              <a:t>Repeat experiment with the car on a </a:t>
            </a:r>
            <a:r>
              <a:rPr lang="en-US" dirty="0" err="1" smtClean="0"/>
              <a:t>dyno</a:t>
            </a:r>
            <a:r>
              <a:rPr lang="en-US" dirty="0" smtClean="0"/>
              <a:t> to obtain numbers with the engine under load</a:t>
            </a:r>
          </a:p>
          <a:p>
            <a:pPr marL="114300" indent="-457200">
              <a:buFont typeface="Arial" pitchFamily="34" charset="0"/>
              <a:buChar char="•"/>
            </a:pPr>
            <a:r>
              <a:rPr lang="en-US" dirty="0" smtClean="0"/>
              <a:t>Data will be used to complete a mathematical model of the cooling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pPr marL="0" indent="0"/>
            <a:r>
              <a:rPr lang="en-US" dirty="0" smtClean="0"/>
              <a:t>There is no such thing as a perfect design</a:t>
            </a:r>
          </a:p>
          <a:p>
            <a:pPr marL="0" indent="0"/>
            <a:r>
              <a:rPr lang="en-US" dirty="0" smtClean="0"/>
              <a:t>Goals:</a:t>
            </a:r>
          </a:p>
          <a:p>
            <a:pPr marL="457200" indent="-457200">
              <a:buFont typeface="Arial" pitchFamily="34" charset="0"/>
              <a:buChar char="•"/>
            </a:pPr>
            <a:r>
              <a:rPr lang="en-US" dirty="0" smtClean="0"/>
              <a:t>Understand the system being designed</a:t>
            </a:r>
          </a:p>
          <a:p>
            <a:pPr marL="457200" indent="-457200">
              <a:buFont typeface="Arial" pitchFamily="34" charset="0"/>
              <a:buChar char="•"/>
            </a:pPr>
            <a:r>
              <a:rPr lang="en-US" dirty="0" smtClean="0"/>
              <a:t>Prototype and test</a:t>
            </a:r>
          </a:p>
          <a:p>
            <a:pPr marL="457200" indent="-457200">
              <a:buFont typeface="Arial" pitchFamily="34" charset="0"/>
              <a:buChar char="•"/>
            </a:pPr>
            <a:r>
              <a:rPr lang="en-US" dirty="0" smtClean="0"/>
              <a:t>Solve past problems</a:t>
            </a:r>
          </a:p>
          <a:p>
            <a:pPr marL="457200" indent="-457200">
              <a:buFont typeface="Arial" pitchFamily="34" charset="0"/>
              <a:buChar char="•"/>
            </a:pPr>
            <a:endParaRPr lang="en-US" dirty="0" smtClean="0"/>
          </a:p>
          <a:p>
            <a:pPr marL="0" indent="0"/>
            <a:r>
              <a:rPr lang="en-US" dirty="0" smtClean="0"/>
              <a:t>End Products:</a:t>
            </a:r>
          </a:p>
          <a:p>
            <a:pPr marL="457200" indent="-457200">
              <a:buFont typeface="Arial" pitchFamily="34" charset="0"/>
              <a:buChar char="•"/>
            </a:pPr>
            <a:r>
              <a:rPr lang="en-US" dirty="0" smtClean="0"/>
              <a:t>Cooling system that satisfies the PDS requirements</a:t>
            </a:r>
          </a:p>
          <a:p>
            <a:pPr marL="457200" indent="-457200">
              <a:buFont typeface="Arial" pitchFamily="34" charset="0"/>
              <a:buChar char="•"/>
            </a:pPr>
            <a:r>
              <a:rPr lang="en-US" dirty="0" smtClean="0"/>
              <a:t>Mathematical model of the Cooling system</a:t>
            </a:r>
            <a:endParaRPr lang="en-US" dirty="0"/>
          </a:p>
          <a:p>
            <a:pPr marL="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Formula Society of Automotive Engineers (FSAE) is an international engineering competition where students design, build, and test small-scale autocross racing vehicles.</a:t>
            </a:r>
          </a:p>
          <a:p>
            <a:endParaRPr lang="en-US" dirty="0" smtClean="0"/>
          </a:p>
          <a:p>
            <a:r>
              <a:rPr lang="en-US" dirty="0" smtClean="0"/>
              <a:t>Competitions are held annually with regulations that create a real world challenge.</a:t>
            </a:r>
          </a:p>
          <a:p>
            <a:endParaRPr lang="en-US" dirty="0" smtClean="0"/>
          </a:p>
          <a:p>
            <a:r>
              <a:rPr lang="en-US" dirty="0" smtClean="0"/>
              <a:t>In the competition, cooling related problems are not uncommon amongst competitors, and Portland State University’s (PSU) FSAE team in 2010 was not an exception.</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0"/>
            <a:r>
              <a:rPr lang="en-US" dirty="0" smtClean="0"/>
              <a:t>PSU’s FSAE team experienced the cooling challenges in 2010.  </a:t>
            </a:r>
          </a:p>
          <a:p>
            <a:pPr lvl="0"/>
            <a:endParaRPr lang="en-US" dirty="0" smtClean="0"/>
          </a:p>
          <a:p>
            <a:pPr lvl="0"/>
            <a:r>
              <a:rPr lang="en-US" dirty="0" smtClean="0"/>
              <a:t>The engine ran at temperatures hotter then ideal for optimized performance during testing and competition.</a:t>
            </a:r>
          </a:p>
          <a:p>
            <a:pPr lvl="0"/>
            <a:endParaRPr lang="en-US" dirty="0" smtClean="0"/>
          </a:p>
          <a:p>
            <a:pPr lvl="0"/>
            <a:r>
              <a:rPr lang="en-US" dirty="0" smtClean="0"/>
              <a:t>The car would over heat when idled for an extended time, or when ran hard and then brought to an idle shortly there after, due to the insufficient airflow to the cooling system at idle.</a:t>
            </a:r>
          </a:p>
          <a:p>
            <a:pPr lvl="0"/>
            <a:endParaRPr lang="en-US" dirty="0" smtClean="0"/>
          </a:p>
          <a:p>
            <a:pPr lvl="0"/>
            <a:r>
              <a:rPr lang="en-US" dirty="0" smtClean="0"/>
              <a:t>The car had hard hot starting due to excessive temperatures.</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r>
              <a:rPr lang="en-US" dirty="0" smtClean="0"/>
              <a:t>The FSAE Cooling capstone team will design a new solution for the cooling of the 2011 FSAE car. The goal is to produce a solution through an understanding of the physics involved in the problem and the application of  effective engineering methods.  The final design will be prototyped and documented, with all of its performance characteristics quantified.</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Requirements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Quality and Reliability </a:t>
            </a:r>
            <a:br>
              <a:rPr lang="en-US" dirty="0" smtClean="0"/>
            </a:br>
            <a:r>
              <a:rPr lang="en-US" dirty="0" smtClean="0"/>
              <a:t>Steady heat transfer of 30HP and maintaining 210</a:t>
            </a:r>
            <a:r>
              <a:rPr lang="en-US" altLang="ja-JP" dirty="0" smtClean="0"/>
              <a:t>°F at peak loading conditions.</a:t>
            </a:r>
          </a:p>
          <a:p>
            <a:endParaRPr lang="en-US" dirty="0" smtClean="0"/>
          </a:p>
          <a:p>
            <a:r>
              <a:rPr lang="en-US" dirty="0" smtClean="0"/>
              <a:t>Performance </a:t>
            </a:r>
            <a:br>
              <a:rPr lang="en-US" dirty="0" smtClean="0"/>
            </a:br>
            <a:r>
              <a:rPr lang="en-US" dirty="0" smtClean="0"/>
              <a:t>Heat transfer of 30HP (1200Btu/min)</a:t>
            </a:r>
          </a:p>
          <a:p>
            <a:endParaRPr lang="en-US" dirty="0" smtClean="0"/>
          </a:p>
          <a:p>
            <a:r>
              <a:rPr lang="en-US" dirty="0" smtClean="0"/>
              <a:t>One year of service life</a:t>
            </a:r>
          </a:p>
          <a:p>
            <a:endParaRPr lang="en-US" dirty="0" smtClean="0"/>
          </a:p>
          <a:p>
            <a:r>
              <a:rPr lang="en-US" dirty="0" smtClean="0"/>
              <a:t>Size and shape</a:t>
            </a:r>
            <a:br>
              <a:rPr lang="en-US" dirty="0" smtClean="0"/>
            </a:br>
            <a:r>
              <a:rPr lang="en-US" dirty="0" smtClean="0"/>
              <a:t>Must not extend beyond the outer edge of the tire and must not negatively effect the center of gravity of the car by more then 0.5 in.</a:t>
            </a:r>
          </a:p>
          <a:p>
            <a:endParaRPr lang="en-US" dirty="0" smtClean="0"/>
          </a:p>
          <a:p>
            <a:r>
              <a:rPr lang="en-US" dirty="0" smtClean="0"/>
              <a:t>Must meet all FSAE regulations</a:t>
            </a:r>
          </a:p>
          <a:p>
            <a:endParaRPr lang="en-US" dirty="0" smtClean="0"/>
          </a:p>
          <a:p>
            <a:r>
              <a:rPr lang="en-US" dirty="0" smtClean="0"/>
              <a:t>Must meet the $200 budget.</a:t>
            </a:r>
          </a:p>
          <a:p>
            <a:endParaRPr lang="en-US" dirty="0" smtClean="0"/>
          </a:p>
          <a:p>
            <a:endParaRPr lang="en-US" dirty="0" smtClean="0"/>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Search</a:t>
            </a:r>
            <a:endParaRPr lang="en-US" dirty="0"/>
          </a:p>
        </p:txBody>
      </p:sp>
      <p:sp>
        <p:nvSpPr>
          <p:cNvPr id="7" name="Text Placeholder 6"/>
          <p:cNvSpPr>
            <a:spLocks noGrp="1"/>
          </p:cNvSpPr>
          <p:nvPr>
            <p:ph type="body" idx="1"/>
          </p:nvPr>
        </p:nvSpPr>
        <p:spPr/>
        <p:txBody>
          <a:bodyPr>
            <a:normAutofit fontScale="25000" lnSpcReduction="20000"/>
          </a:bodyPr>
          <a:lstStyle/>
          <a:p>
            <a:r>
              <a:rPr lang="en-US" sz="7200" dirty="0" smtClean="0"/>
              <a:t>Motorcycle Engine Radiators</a:t>
            </a:r>
            <a:br>
              <a:rPr lang="en-US" sz="7200" dirty="0" smtClean="0"/>
            </a:br>
            <a:r>
              <a:rPr lang="en-US" sz="7200" dirty="0" smtClean="0"/>
              <a:t/>
            </a:r>
            <a:br>
              <a:rPr lang="en-US" sz="7200" dirty="0" smtClean="0"/>
            </a:br>
            <a:r>
              <a:rPr lang="en-US" dirty="0" smtClean="0"/>
              <a:t/>
            </a:r>
            <a:br>
              <a:rPr lang="en-US" dirty="0" smtClean="0"/>
            </a:br>
            <a:endParaRPr lang="en-US" dirty="0"/>
          </a:p>
        </p:txBody>
      </p:sp>
      <p:sp>
        <p:nvSpPr>
          <p:cNvPr id="8" name="Content Placeholder 7"/>
          <p:cNvSpPr>
            <a:spLocks noGrp="1"/>
          </p:cNvSpPr>
          <p:nvPr>
            <p:ph sz="half" idx="2"/>
          </p:nvPr>
        </p:nvSpPr>
        <p:spPr/>
        <p:txBody>
          <a:bodyPr>
            <a:normAutofit/>
          </a:bodyPr>
          <a:lstStyle/>
          <a:p>
            <a:r>
              <a:rPr lang="en-US" sz="1600" b="1" dirty="0" smtClean="0"/>
              <a:t>Honda CBR600F4i</a:t>
            </a:r>
          </a:p>
          <a:p>
            <a:r>
              <a:rPr lang="en-US" sz="1600" b="1" dirty="0" smtClean="0"/>
              <a:t>Advantages</a:t>
            </a:r>
          </a:p>
          <a:p>
            <a:pPr>
              <a:buFont typeface="Arial" pitchFamily="34" charset="0"/>
              <a:buChar char="•"/>
            </a:pPr>
            <a:r>
              <a:rPr lang="en-US" sz="1600" dirty="0" smtClean="0"/>
              <a:t>Cheap</a:t>
            </a:r>
          </a:p>
          <a:p>
            <a:pPr>
              <a:buFont typeface="Arial" pitchFamily="34" charset="0"/>
              <a:buChar char="•"/>
            </a:pPr>
            <a:r>
              <a:rPr lang="en-US" sz="1600" dirty="0" smtClean="0"/>
              <a:t>Honda-designed</a:t>
            </a:r>
          </a:p>
          <a:p>
            <a:endParaRPr lang="en-US" sz="1600" dirty="0" smtClean="0"/>
          </a:p>
          <a:p>
            <a:r>
              <a:rPr lang="en-US" sz="1600" b="1" dirty="0" smtClean="0"/>
              <a:t>Disadvantages</a:t>
            </a:r>
          </a:p>
          <a:p>
            <a:pPr>
              <a:buFont typeface="Arial" pitchFamily="34" charset="0"/>
              <a:buChar char="•"/>
            </a:pPr>
            <a:r>
              <a:rPr lang="en-US" sz="1600" dirty="0" smtClean="0"/>
              <a:t>Too small</a:t>
            </a:r>
          </a:p>
          <a:p>
            <a:pPr>
              <a:buFont typeface="Arial" pitchFamily="34" charset="0"/>
              <a:buChar char="•"/>
            </a:pPr>
            <a:r>
              <a:rPr lang="en-US" sz="1600" dirty="0" smtClean="0"/>
              <a:t>Hard to package</a:t>
            </a:r>
          </a:p>
          <a:p>
            <a:endParaRPr lang="en-US" sz="1600" dirty="0"/>
          </a:p>
        </p:txBody>
      </p:sp>
      <p:sp>
        <p:nvSpPr>
          <p:cNvPr id="9" name="Text Placeholder 8"/>
          <p:cNvSpPr>
            <a:spLocks noGrp="1"/>
          </p:cNvSpPr>
          <p:nvPr>
            <p:ph type="body" sz="quarter" idx="3"/>
          </p:nvPr>
        </p:nvSpPr>
        <p:spPr/>
        <p:txBody>
          <a:bodyPr/>
          <a:lstStyle/>
          <a:p>
            <a:endParaRPr lang="en-US" dirty="0"/>
          </a:p>
        </p:txBody>
      </p:sp>
      <p:sp>
        <p:nvSpPr>
          <p:cNvPr id="10" name="Content Placeholder 9"/>
          <p:cNvSpPr>
            <a:spLocks noGrp="1"/>
          </p:cNvSpPr>
          <p:nvPr>
            <p:ph sz="quarter" idx="4"/>
          </p:nvPr>
        </p:nvSpPr>
        <p:spPr/>
        <p:txBody>
          <a:bodyPr>
            <a:normAutofit/>
          </a:bodyPr>
          <a:lstStyle/>
          <a:p>
            <a:r>
              <a:rPr lang="en-US" sz="1600" b="1" dirty="0" smtClean="0"/>
              <a:t>Honda CBR900RR</a:t>
            </a:r>
          </a:p>
          <a:p>
            <a:endParaRPr lang="en-US" sz="1600" b="1" dirty="0" smtClean="0"/>
          </a:p>
          <a:p>
            <a:r>
              <a:rPr lang="en-US" sz="1600" b="1" dirty="0" smtClean="0"/>
              <a:t>Advantages</a:t>
            </a:r>
          </a:p>
          <a:p>
            <a:pPr>
              <a:buFont typeface="Arial" pitchFamily="34" charset="0"/>
              <a:buChar char="•"/>
            </a:pPr>
            <a:r>
              <a:rPr lang="en-US" sz="1600" dirty="0" smtClean="0"/>
              <a:t>Larger size</a:t>
            </a:r>
          </a:p>
          <a:p>
            <a:pPr>
              <a:buFont typeface="Arial" pitchFamily="34" charset="0"/>
              <a:buChar char="•"/>
            </a:pPr>
            <a:r>
              <a:rPr lang="en-US" sz="1600" dirty="0" smtClean="0"/>
              <a:t>Easier to package</a:t>
            </a:r>
          </a:p>
          <a:p>
            <a:pPr>
              <a:buFont typeface="Arial" pitchFamily="34" charset="0"/>
              <a:buChar char="•"/>
            </a:pPr>
            <a:r>
              <a:rPr lang="en-US" sz="1600" dirty="0" smtClean="0"/>
              <a:t>Designed to be light and efficient</a:t>
            </a:r>
          </a:p>
          <a:p>
            <a:pPr>
              <a:buFont typeface="Arial" pitchFamily="34" charset="0"/>
              <a:buChar char="•"/>
            </a:pPr>
            <a:endParaRPr lang="en-US" sz="1600" dirty="0" smtClean="0"/>
          </a:p>
          <a:p>
            <a:r>
              <a:rPr lang="en-US" sz="1600" b="1" dirty="0" smtClean="0"/>
              <a:t>Disadvantages</a:t>
            </a:r>
          </a:p>
          <a:p>
            <a:pPr>
              <a:buFont typeface="Arial" pitchFamily="34" charset="0"/>
              <a:buChar char="•"/>
            </a:pPr>
            <a:r>
              <a:rPr lang="en-US" sz="1600" dirty="0" smtClean="0"/>
              <a:t>Expensive</a:t>
            </a:r>
          </a:p>
          <a:p>
            <a:pPr>
              <a:buFont typeface="Arial" pitchFamily="34" charset="0"/>
              <a:buChar char="•"/>
            </a:pPr>
            <a:r>
              <a:rPr lang="en-US" sz="1600" dirty="0" smtClean="0"/>
              <a:t>Hard to find</a:t>
            </a:r>
          </a:p>
          <a:p>
            <a:endParaRPr lang="en-US" sz="1600" dirty="0" smtClean="0"/>
          </a:p>
          <a:p>
            <a:endParaRPr lang="en-US" sz="1600" dirty="0"/>
          </a:p>
        </p:txBody>
      </p:sp>
      <p:pic>
        <p:nvPicPr>
          <p:cNvPr id="5" name="Picture 2" descr="http://img505.imageshack.us/img505/8528/90677543rx3.jpg"/>
          <p:cNvPicPr>
            <a:picLocks noChangeAspect="1" noChangeArrowheads="1"/>
          </p:cNvPicPr>
          <p:nvPr/>
        </p:nvPicPr>
        <p:blipFill>
          <a:blip r:embed="rId2" cstate="print"/>
          <a:srcRect/>
          <a:stretch>
            <a:fillRect/>
          </a:stretch>
        </p:blipFill>
        <p:spPr bwMode="auto">
          <a:xfrm>
            <a:off x="0" y="3962400"/>
            <a:ext cx="3505200" cy="2628901"/>
          </a:xfrm>
          <a:prstGeom prst="rect">
            <a:avLst/>
          </a:prstGeom>
          <a:noFill/>
        </p:spPr>
      </p:pic>
      <p:pic>
        <p:nvPicPr>
          <p:cNvPr id="6" name="Picture 2" descr="http://www.datazap.net/sites/TampaSale/Honda/HON%2094%20CBR900RR%20M201852/P3297524.JPG"/>
          <p:cNvPicPr>
            <a:picLocks noChangeAspect="1" noChangeArrowheads="1"/>
          </p:cNvPicPr>
          <p:nvPr/>
        </p:nvPicPr>
        <p:blipFill>
          <a:blip r:embed="rId3" cstate="print"/>
          <a:srcRect l="44" r="44"/>
          <a:stretch>
            <a:fillRect/>
          </a:stretch>
        </p:blipFill>
        <p:spPr bwMode="auto">
          <a:xfrm>
            <a:off x="6172200" y="3733800"/>
            <a:ext cx="2971800" cy="2228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D-Sports Racer/Mini Sprint/Midget</a:t>
            </a:r>
            <a:br>
              <a:rPr lang="en-US" dirty="0" smtClean="0"/>
            </a:b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r>
              <a:rPr lang="en-US" b="1" dirty="0" smtClean="0"/>
              <a:t>Advantages</a:t>
            </a:r>
          </a:p>
          <a:p>
            <a:pPr>
              <a:buFont typeface="Arial" pitchFamily="34" charset="0"/>
              <a:buChar char="•"/>
            </a:pPr>
            <a:r>
              <a:rPr lang="en-US" dirty="0" smtClean="0"/>
              <a:t>Designed for motorcycle engines</a:t>
            </a:r>
          </a:p>
          <a:p>
            <a:pPr>
              <a:buFont typeface="Arial" pitchFamily="34" charset="0"/>
              <a:buChar char="•"/>
            </a:pPr>
            <a:r>
              <a:rPr lang="en-US" dirty="0" smtClean="0"/>
              <a:t>Correct core area</a:t>
            </a:r>
          </a:p>
          <a:p>
            <a:pPr>
              <a:buFont typeface="Arial" pitchFamily="34" charset="0"/>
              <a:buChar char="•"/>
            </a:pPr>
            <a:r>
              <a:rPr lang="en-US" dirty="0" smtClean="0"/>
              <a:t>Designed to be light and efficient</a:t>
            </a:r>
          </a:p>
          <a:p>
            <a:pPr>
              <a:buFont typeface="Arial" pitchFamily="34" charset="0"/>
              <a:buChar char="•"/>
            </a:pPr>
            <a:endParaRPr lang="en-US" dirty="0" smtClean="0"/>
          </a:p>
          <a:p>
            <a:r>
              <a:rPr lang="en-US" b="1" dirty="0" smtClean="0"/>
              <a:t>Disadvantages</a:t>
            </a:r>
          </a:p>
          <a:p>
            <a:pPr>
              <a:buFont typeface="Arial" pitchFamily="34" charset="0"/>
              <a:buChar char="•"/>
            </a:pPr>
            <a:r>
              <a:rPr lang="en-US" dirty="0" smtClean="0"/>
              <a:t>Core too thick</a:t>
            </a:r>
          </a:p>
          <a:p>
            <a:pPr>
              <a:buFont typeface="Arial" pitchFamily="34" charset="0"/>
              <a:buChar char="•"/>
            </a:pPr>
            <a:r>
              <a:rPr lang="en-US" dirty="0" smtClean="0"/>
              <a:t>Hard to package</a:t>
            </a:r>
          </a:p>
          <a:p>
            <a:pPr>
              <a:buFont typeface="Arial" pitchFamily="34" charset="0"/>
              <a:buChar char="•"/>
            </a:pPr>
            <a:endParaRPr lang="en-US" dirty="0" smtClean="0"/>
          </a:p>
          <a:p>
            <a:endParaRPr lang="en-US" dirty="0"/>
          </a:p>
        </p:txBody>
      </p:sp>
      <p:pic>
        <p:nvPicPr>
          <p:cNvPr id="7" name="Picture 6" descr="http://www.ferrellmotorsports.com/images/history/600.jpg"/>
          <p:cNvPicPr>
            <a:picLocks noChangeAspect="1" noChangeArrowheads="1"/>
          </p:cNvPicPr>
          <p:nvPr/>
        </p:nvPicPr>
        <p:blipFill>
          <a:blip r:embed="rId2" cstate="print"/>
          <a:srcRect/>
          <a:stretch>
            <a:fillRect/>
          </a:stretch>
        </p:blipFill>
        <p:spPr bwMode="auto">
          <a:xfrm>
            <a:off x="6705600" y="0"/>
            <a:ext cx="2438400" cy="1616389"/>
          </a:xfrm>
          <a:prstGeom prst="rect">
            <a:avLst/>
          </a:prstGeom>
          <a:noFill/>
        </p:spPr>
      </p:pic>
      <p:pic>
        <p:nvPicPr>
          <p:cNvPr id="8" name="Picture 2" descr="http://billmaisey.com/2006%20Stohr%20DSR%201.jpg"/>
          <p:cNvPicPr>
            <a:picLocks noChangeAspect="1" noChangeArrowheads="1"/>
          </p:cNvPicPr>
          <p:nvPr/>
        </p:nvPicPr>
        <p:blipFill>
          <a:blip r:embed="rId3" cstate="print"/>
          <a:srcRect/>
          <a:stretch>
            <a:fillRect/>
          </a:stretch>
        </p:blipFill>
        <p:spPr bwMode="auto">
          <a:xfrm>
            <a:off x="0" y="990600"/>
            <a:ext cx="3276600" cy="2004187"/>
          </a:xfrm>
          <a:prstGeom prst="rect">
            <a:avLst/>
          </a:prstGeom>
          <a:noFill/>
        </p:spPr>
      </p:pic>
      <p:pic>
        <p:nvPicPr>
          <p:cNvPr id="9" name="Picture 2" descr="http://pitstopusa.com/images/F14582999"/>
          <p:cNvPicPr>
            <a:picLocks noChangeAspect="1" noChangeArrowheads="1"/>
          </p:cNvPicPr>
          <p:nvPr/>
        </p:nvPicPr>
        <p:blipFill>
          <a:blip r:embed="rId4" cstate="print"/>
          <a:srcRect t="980" b="980"/>
          <a:stretch>
            <a:fillRect/>
          </a:stretch>
        </p:blipFill>
        <p:spPr bwMode="auto">
          <a:xfrm>
            <a:off x="-24161" y="3505200"/>
            <a:ext cx="4470400" cy="3352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Radiator</a:t>
            </a:r>
            <a:endParaRPr lang="en-US" dirty="0"/>
          </a:p>
        </p:txBody>
      </p:sp>
      <p:sp>
        <p:nvSpPr>
          <p:cNvPr id="3" name="Content Placeholder 2"/>
          <p:cNvSpPr>
            <a:spLocks noGrp="1"/>
          </p:cNvSpPr>
          <p:nvPr>
            <p:ph sz="half" idx="1"/>
          </p:nvPr>
        </p:nvSpPr>
        <p:spPr/>
        <p:txBody>
          <a:bodyPr/>
          <a:lstStyle/>
          <a:p>
            <a:r>
              <a:rPr lang="en-US" dirty="0" smtClean="0"/>
              <a:t>Advantages</a:t>
            </a:r>
          </a:p>
          <a:p>
            <a:r>
              <a:rPr lang="en-US" dirty="0" smtClean="0"/>
              <a:t>Built to specification</a:t>
            </a:r>
          </a:p>
          <a:p>
            <a:r>
              <a:rPr lang="en-US" dirty="0" smtClean="0"/>
              <a:t>Package how we want</a:t>
            </a:r>
          </a:p>
          <a:p>
            <a:endParaRPr lang="en-US" dirty="0" smtClean="0"/>
          </a:p>
          <a:p>
            <a:r>
              <a:rPr lang="en-US" dirty="0" smtClean="0"/>
              <a:t>Disadvantages</a:t>
            </a:r>
          </a:p>
          <a:p>
            <a:r>
              <a:rPr lang="en-US" dirty="0" smtClean="0"/>
              <a:t>Expensive</a:t>
            </a:r>
          </a:p>
          <a:p>
            <a:r>
              <a:rPr lang="en-US" dirty="0" smtClean="0"/>
              <a:t>Core properties unknown</a:t>
            </a:r>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2" descr="http://www.alumrad.com/allcores2.jpg"/>
          <p:cNvPicPr>
            <a:picLocks noChangeAspect="1" noChangeArrowheads="1"/>
          </p:cNvPicPr>
          <p:nvPr/>
        </p:nvPicPr>
        <p:blipFill>
          <a:blip r:embed="rId2" cstate="print"/>
          <a:stretch>
            <a:fillRect/>
          </a:stretch>
        </p:blipFill>
        <p:spPr bwMode="auto">
          <a:xfrm>
            <a:off x="4648200" y="2764966"/>
            <a:ext cx="4038600" cy="219643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fabcorp.com/AFCO_Dynatech_USbrake/doublepass_jpegs/dpr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848096"/>
            <a:ext cx="4648201" cy="23241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0" y="304800"/>
            <a:ext cx="4191000" cy="990600"/>
          </a:xfrm>
        </p:spPr>
        <p:txBody>
          <a:bodyPr>
            <a:normAutofit fontScale="90000"/>
          </a:bodyPr>
          <a:lstStyle/>
          <a:p>
            <a:r>
              <a:rPr lang="en-US" dirty="0" smtClean="0"/>
              <a:t>Single or dual pass</a:t>
            </a:r>
            <a:br>
              <a:rPr lang="en-US" dirty="0" smtClean="0"/>
            </a:br>
            <a:r>
              <a:rPr lang="en-US" dirty="0" smtClean="0"/>
              <a:t/>
            </a:r>
            <a:br>
              <a:rPr lang="en-US" dirty="0" smtClean="0"/>
            </a:br>
            <a:endParaRPr lang="en-US" dirty="0"/>
          </a:p>
        </p:txBody>
      </p:sp>
      <p:sp>
        <p:nvSpPr>
          <p:cNvPr id="8" name="Text Placeholder 7"/>
          <p:cNvSpPr>
            <a:spLocks noGrp="1"/>
          </p:cNvSpPr>
          <p:nvPr>
            <p:ph type="body" idx="1"/>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11" name="Content Placeholder 10"/>
          <p:cNvSpPr>
            <a:spLocks noGrp="1"/>
          </p:cNvSpPr>
          <p:nvPr>
            <p:ph sz="quarter" idx="4"/>
          </p:nvPr>
        </p:nvSpPr>
        <p:spPr/>
        <p:txBody>
          <a:bodyPr/>
          <a:lstStyle/>
          <a:p>
            <a:r>
              <a:rPr lang="en-US" b="1" dirty="0" smtClean="0"/>
              <a:t>Single pass</a:t>
            </a:r>
          </a:p>
          <a:p>
            <a:pPr>
              <a:buFont typeface="Arial" pitchFamily="34" charset="0"/>
              <a:buChar char="•"/>
            </a:pPr>
            <a:r>
              <a:rPr lang="en-US" dirty="0" smtClean="0"/>
              <a:t>Conventional</a:t>
            </a:r>
          </a:p>
          <a:p>
            <a:pPr>
              <a:buFont typeface="Arial" pitchFamily="34" charset="0"/>
              <a:buChar char="•"/>
            </a:pPr>
            <a:r>
              <a:rPr lang="en-US" dirty="0" smtClean="0"/>
              <a:t>Heat transfer advantages</a:t>
            </a:r>
          </a:p>
          <a:p>
            <a:pPr>
              <a:buFont typeface="Arial" pitchFamily="34" charset="0"/>
              <a:buChar char="•"/>
            </a:pPr>
            <a:r>
              <a:rPr lang="en-US" dirty="0" smtClean="0"/>
              <a:t>Fan performance</a:t>
            </a:r>
          </a:p>
          <a:p>
            <a:pPr>
              <a:buFont typeface="Arial" pitchFamily="34" charset="0"/>
              <a:buChar char="•"/>
            </a:pPr>
            <a:endParaRPr lang="en-US" dirty="0" smtClean="0"/>
          </a:p>
          <a:p>
            <a:r>
              <a:rPr lang="en-US" b="1" dirty="0" smtClean="0"/>
              <a:t>Dual pass</a:t>
            </a:r>
          </a:p>
          <a:p>
            <a:pPr>
              <a:buFont typeface="Arial" pitchFamily="34" charset="0"/>
              <a:buChar char="•"/>
            </a:pPr>
            <a:r>
              <a:rPr lang="en-US" dirty="0" smtClean="0"/>
              <a:t>Easier to plumb</a:t>
            </a:r>
          </a:p>
          <a:p>
            <a:pPr>
              <a:buFont typeface="Arial" pitchFamily="34" charset="0"/>
              <a:buChar char="•"/>
            </a:pPr>
            <a:r>
              <a:rPr lang="en-US" dirty="0" smtClean="0"/>
              <a:t>Harder to package tanks</a:t>
            </a:r>
          </a:p>
          <a:p>
            <a:endParaRPr lang="en-US" dirty="0"/>
          </a:p>
        </p:txBody>
      </p:sp>
      <p:pic>
        <p:nvPicPr>
          <p:cNvPr id="6" name="Picture 4" descr=" Single Pass Radiator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73490"/>
            <a:ext cx="4111625" cy="30837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3"/>
          </p:nvPr>
        </p:nvSpPr>
        <p:spPr/>
        <p:txBody>
          <a:bodyPr/>
          <a:lstStyle/>
          <a:p>
            <a:endParaRPr lang="en-US"/>
          </a:p>
        </p:txBody>
      </p:sp>
    </p:spTree>
  </p:cSld>
  <p:clrMapOvr>
    <a:masterClrMapping/>
  </p:clrMapOvr>
</p:sld>
</file>

<file path=ppt/theme/theme1.xml><?xml version="1.0" encoding="utf-8"?>
<a:theme xmlns:a="http://schemas.openxmlformats.org/drawingml/2006/main" name="VMS2011_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VMS2011_PresentationTemplate</Template>
  <TotalTime>7735</TotalTime>
  <Words>501</Words>
  <Application>Microsoft Office PowerPoint</Application>
  <PresentationFormat>On-screen Show (4:3)</PresentationFormat>
  <Paragraphs>129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VMS2011_PresentationTemplate</vt:lpstr>
      <vt:lpstr>Formula SAE</vt:lpstr>
      <vt:lpstr>Background</vt:lpstr>
      <vt:lpstr>PowerPoint Presentation</vt:lpstr>
      <vt:lpstr>Mission Statement</vt:lpstr>
      <vt:lpstr>Design Requirements</vt:lpstr>
      <vt:lpstr>External Search</vt:lpstr>
      <vt:lpstr>D-Sports Racer/Mini Sprint/Midget </vt:lpstr>
      <vt:lpstr>Custom Radiator</vt:lpstr>
      <vt:lpstr>Single or dual pass  </vt:lpstr>
      <vt:lpstr>Fan Sizing </vt:lpstr>
      <vt:lpstr>Concept Evaluation</vt:lpstr>
      <vt:lpstr>Calculations </vt:lpstr>
      <vt:lpstr>Final Design </vt:lpstr>
      <vt:lpstr>Analysis</vt:lpstr>
      <vt:lpstr>Conclusions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 SAE</dc:title>
  <dc:creator>craig</dc:creator>
  <cp:lastModifiedBy>Reuben Ness</cp:lastModifiedBy>
  <cp:revision>12</cp:revision>
  <dcterms:created xsi:type="dcterms:W3CDTF">2011-05-15T02:58:48Z</dcterms:created>
  <dcterms:modified xsi:type="dcterms:W3CDTF">2011-06-06T04:48:39Z</dcterms:modified>
</cp:coreProperties>
</file>