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4" r:id="rId4"/>
    <p:sldId id="258" r:id="rId5"/>
    <p:sldId id="259" r:id="rId6"/>
    <p:sldId id="270" r:id="rId7"/>
    <p:sldId id="260" r:id="rId8"/>
    <p:sldId id="271" r:id="rId9"/>
    <p:sldId id="261" r:id="rId10"/>
    <p:sldId id="268" r:id="rId11"/>
    <p:sldId id="272" r:id="rId12"/>
    <p:sldId id="269" r:id="rId13"/>
    <p:sldId id="262" r:id="rId14"/>
    <p:sldId id="263"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66" autoAdjust="0"/>
  </p:normalViewPr>
  <p:slideViewPr>
    <p:cSldViewPr>
      <p:cViewPr varScale="1">
        <p:scale>
          <a:sx n="80" d="100"/>
          <a:sy n="80" d="100"/>
        </p:scale>
        <p:origin x="-187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8F88A-8FB4-4CB5-BA8C-86EB147AC909}" type="datetimeFigureOut">
              <a:rPr lang="en-US" smtClean="0"/>
              <a:pPr/>
              <a:t>6/5/2011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C50B-649C-463B-8F51-47D0ADFDB0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speaks</a:t>
            </a:r>
            <a:r>
              <a:rPr lang="en-US" baseline="0" dirty="0" smtClean="0"/>
              <a:t> for itself</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a:t>
            </a:r>
            <a:r>
              <a:rPr lang="en-US" baseline="0" dirty="0" smtClean="0"/>
              <a:t> of adjustable plate Talk about load bars and their positioning.  How they are designed to take the load from the actuator. Let Josh talk about the Power screw</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Actuator and pull bars. Meets capacity,</a:t>
            </a:r>
            <a:r>
              <a:rPr lang="en-US" baseline="0" dirty="0" smtClean="0"/>
              <a:t> adequate force. Pneumatic linear actuator, pull bars, with bearings and guides to minimize chance of binding and buckling. Wing nuts on top bars, allow for interchanging of dies with ease. </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of the prototype, Talk about what we gained from prototype: Proof</a:t>
            </a:r>
            <a:r>
              <a:rPr lang="en-US" baseline="0" dirty="0" smtClean="0"/>
              <a:t> that a linear actuator can be used to power a lassco die. This machine does the same job that commercially available cutters do for a fraction of the cost. Lassco single die cutters cost upwards of $1500</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it,</a:t>
            </a:r>
            <a:r>
              <a:rPr lang="en-US" baseline="0" dirty="0" smtClean="0"/>
              <a:t> embellish it</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it</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Capacity:</a:t>
            </a:r>
            <a:r>
              <a:rPr lang="en-US" baseline="0" dirty="0" smtClean="0"/>
              <a:t> Ability to cut at least 2k books per hour, based on what is possible with a single corner cutter shown in the last side. Cutting 2 corners at a time will help this process greatly</a:t>
            </a:r>
          </a:p>
          <a:p>
            <a:endParaRPr lang="en-US" baseline="0" dirty="0" smtClean="0"/>
          </a:p>
          <a:p>
            <a:r>
              <a:rPr lang="en-US" baseline="0" dirty="0" smtClean="0"/>
              <a:t>Accuracy: Tolerance is the size of the edge present on the corners from the corner to the straight sections. Even cutting means the die doesn’t compress the pages and skew them </a:t>
            </a:r>
          </a:p>
          <a:p>
            <a:endParaRPr lang="en-US" baseline="0" dirty="0" smtClean="0"/>
          </a:p>
          <a:p>
            <a:r>
              <a:rPr lang="en-US" baseline="0" dirty="0" smtClean="0"/>
              <a:t>Adjustability: When books come off of binders, the thickness of the books can vary between lots. The double cutter needs to be able to </a:t>
            </a:r>
            <a:r>
              <a:rPr lang="en-US" baseline="0" dirty="0" err="1" smtClean="0"/>
              <a:t>acount</a:t>
            </a:r>
            <a:r>
              <a:rPr lang="en-US" baseline="0" dirty="0" smtClean="0"/>
              <a:t> for this, also the cutter should be able to handle books of different sizes depending of the customers needs</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ECAEC50B-649C-463B-8F51-47D0ADFDB04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a:t>
            </a:r>
            <a:r>
              <a:rPr lang="en-US" baseline="0" dirty="0" smtClean="0"/>
              <a:t> these cutting surfaces are sharp can easily cause physical harm if people aren't careful. Device needs to have safety mechanisms in place to minimize or eliminate injury</a:t>
            </a:r>
          </a:p>
          <a:p>
            <a:endParaRPr lang="en-US" baseline="0" dirty="0" smtClean="0"/>
          </a:p>
          <a:p>
            <a:r>
              <a:rPr lang="en-US" baseline="0" dirty="0" smtClean="0"/>
              <a:t>Labor: Machine in previous slide is bulky and takes a lot of force and experience to quickly cut corners. Device needs to be very easy to use with little to no specialized training</a:t>
            </a:r>
          </a:p>
          <a:p>
            <a:endParaRPr lang="en-US" baseline="0" dirty="0" smtClean="0"/>
          </a:p>
          <a:p>
            <a:r>
              <a:rPr lang="en-US" baseline="0" dirty="0" smtClean="0"/>
              <a:t>Reliability: long lasting with few specialized parts to make repairs easy and quick</a:t>
            </a:r>
          </a:p>
          <a:p>
            <a:endParaRPr lang="en-US" baseline="0" dirty="0" smtClean="0"/>
          </a:p>
          <a:p>
            <a:r>
              <a:rPr lang="en-US" baseline="0" dirty="0" smtClean="0"/>
              <a:t>Cost: 2500</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Automated/not: Automated machine would easily increase capacity and make it a very easy machine to operate.  Given</a:t>
            </a:r>
            <a:r>
              <a:rPr lang="en-US" baseline="0" dirty="0" smtClean="0"/>
              <a:t> the time and money budget, a fully automated machine was not feasible. Chose to make the cutting process semi automated, this made the project doable given our budget, and would still increase the output and decrease the difficulty of the use of machines </a:t>
            </a:r>
            <a:r>
              <a:rPr lang="en-US" baseline="0" dirty="0" err="1" smtClean="0"/>
              <a:t>simialr</a:t>
            </a:r>
            <a:r>
              <a:rPr lang="en-US" baseline="0" dirty="0" smtClean="0"/>
              <a:t> to the one shown</a:t>
            </a:r>
          </a:p>
          <a:p>
            <a:endParaRPr lang="en-US" baseline="0" dirty="0" smtClean="0"/>
          </a:p>
          <a:p>
            <a:r>
              <a:rPr lang="en-US" baseline="0" dirty="0" smtClean="0"/>
              <a:t>Custom Dies/Commercial: Custom dies would increase the number of creative ways the corners could be cut, commercial dies are limiting. However, commercial dies are easy to maintain and easy to get, and are tested for accuracy by the producers of them</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Linear</a:t>
            </a:r>
            <a:r>
              <a:rPr lang="en-US" baseline="0" dirty="0" smtClean="0"/>
              <a:t> actuator: How to power the dies was the next big thing, first idea was to use a stepper motor to turn an elliptical gear. The elliptical gear would push down on a bar connected to the top of the Lassco dies. Ultimately thrown out due to its complexity compared to a linear actuator. The linear actuator would provide force that could push or pull the dies down onto the books to cut. Also it would remove the need to convert rotational motion to linear motion, minimizing the about of parts that needed to be machined. Less parts = less cost= less chance of breaking</a:t>
            </a:r>
          </a:p>
          <a:p>
            <a:endParaRPr lang="en-US" baseline="0" dirty="0" smtClean="0"/>
          </a:p>
          <a:p>
            <a:r>
              <a:rPr lang="en-US" baseline="0" dirty="0" smtClean="0"/>
              <a:t>Electrical/hydro/</a:t>
            </a:r>
            <a:r>
              <a:rPr lang="en-US" baseline="0" dirty="0" err="1" smtClean="0"/>
              <a:t>pneuma</a:t>
            </a:r>
            <a:r>
              <a:rPr lang="en-US" baseline="0" dirty="0" smtClean="0"/>
              <a:t>: Once linear actuators were chosen. Needed to determine how to power it. Electrical ones don’t put out a lot of force and are slow, but they are cost effective. Hydraulic and pneumatic actuators can put out the required force and speed. Both cost about the same. The team decided on a pneumatic for several reasons. If there is a problem with the hydraulic lines, it is messy and potentially devastating for a printing company. Problems with pneumatic lines are just noisy. Also, the pneumatic actuator would only require an air compressor, or better yet if the customer has air lines in the building. Hydraulic systems require </a:t>
            </a:r>
            <a:r>
              <a:rPr lang="en-US" baseline="0" dirty="0" err="1" smtClean="0"/>
              <a:t>resevoirs</a:t>
            </a:r>
            <a:r>
              <a:rPr lang="en-US" baseline="0" dirty="0" smtClean="0"/>
              <a:t> of fluid and compressors, it would overall cost more and be bulkier then the pneumatic option</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 to talk about over all design, and foot pedal operation, and scrap collector, and frame, and pneumatic</a:t>
            </a:r>
            <a:r>
              <a:rPr lang="en-US" baseline="0" dirty="0" smtClean="0"/>
              <a:t> controls</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of Adjustable plate with dies – Meets the adjustability</a:t>
            </a:r>
            <a:r>
              <a:rPr lang="en-US" baseline="0" dirty="0" smtClean="0"/>
              <a:t>, double corner, accuracy: Commercially available lassco dies, hand crank with 1/16” per turn. Allowing for fine adjusting depending on the books. Fingers in front to keep book from getting caught in the edge and damaging the book. Not fingered in back because it doesn’t matter, so its easier to machine. </a:t>
            </a:r>
            <a:endParaRPr lang="en-US" dirty="0"/>
          </a:p>
        </p:txBody>
      </p:sp>
      <p:sp>
        <p:nvSpPr>
          <p:cNvPr id="4" name="Slide Number Placeholder 3"/>
          <p:cNvSpPr>
            <a:spLocks noGrp="1"/>
          </p:cNvSpPr>
          <p:nvPr>
            <p:ph type="sldNum" sz="quarter" idx="10"/>
          </p:nvPr>
        </p:nvSpPr>
        <p:spPr/>
        <p:txBody>
          <a:bodyPr/>
          <a:lstStyle/>
          <a:p>
            <a:fld id="{ECAEC50B-649C-463B-8F51-47D0ADFDB04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172CF-7CD5-4D26-B3B6-9195C8F38561}" type="datetimeFigureOut">
              <a:rPr lang="en-US" smtClean="0"/>
              <a:pPr/>
              <a:t>6/5/2011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172CF-7CD5-4D26-B3B6-9195C8F38561}" type="datetimeFigureOut">
              <a:rPr lang="en-US" smtClean="0"/>
              <a:pPr/>
              <a:t>6/5/2011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172CF-7CD5-4D26-B3B6-9195C8F38561}" type="datetimeFigureOut">
              <a:rPr lang="en-US" smtClean="0"/>
              <a:pPr/>
              <a:t>6/5/2011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172CF-7CD5-4D26-B3B6-9195C8F38561}" type="datetimeFigureOut">
              <a:rPr lang="en-US" smtClean="0"/>
              <a:pPr/>
              <a:t>6/5/2011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172CF-7CD5-4D26-B3B6-9195C8F38561}" type="datetimeFigureOut">
              <a:rPr lang="en-US" smtClean="0"/>
              <a:pPr/>
              <a:t>6/5/2011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172CF-7CD5-4D26-B3B6-9195C8F38561}" type="datetimeFigureOut">
              <a:rPr lang="en-US" smtClean="0"/>
              <a:pPr/>
              <a:t>6/5/2011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172CF-7CD5-4D26-B3B6-9195C8F38561}" type="datetimeFigureOut">
              <a:rPr lang="en-US" smtClean="0"/>
              <a:pPr/>
              <a:t>6/5/2011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172CF-7CD5-4D26-B3B6-9195C8F38561}" type="datetimeFigureOut">
              <a:rPr lang="en-US" smtClean="0"/>
              <a:pPr/>
              <a:t>6/5/2011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172CF-7CD5-4D26-B3B6-9195C8F38561}" type="datetimeFigureOut">
              <a:rPr lang="en-US" smtClean="0"/>
              <a:pPr/>
              <a:t>6/5/2011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172CF-7CD5-4D26-B3B6-9195C8F38561}" type="datetimeFigureOut">
              <a:rPr lang="en-US" smtClean="0"/>
              <a:pPr/>
              <a:t>6/5/2011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172CF-7CD5-4D26-B3B6-9195C8F38561}" type="datetimeFigureOut">
              <a:rPr lang="en-US" smtClean="0"/>
              <a:pPr/>
              <a:t>6/5/2011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3627-F1D0-4351-BE62-B67D9CB6DE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172CF-7CD5-4D26-B3B6-9195C8F38561}" type="datetimeFigureOut">
              <a:rPr lang="en-US" smtClean="0"/>
              <a:pPr/>
              <a:t>6/5/2011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C3627-F1D0-4351-BE62-B67D9CB6DE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solidFill>
                  <a:schemeClr val="bg1"/>
                </a:solidFill>
              </a:rPr>
              <a:t>Corner Rounder Capstone Team</a:t>
            </a:r>
            <a:endParaRPr lang="en-US" dirty="0">
              <a:solidFill>
                <a:schemeClr val="bg1"/>
              </a:solidFill>
            </a:endParaRPr>
          </a:p>
        </p:txBody>
      </p:sp>
      <p:sp>
        <p:nvSpPr>
          <p:cNvPr id="3" name="Subtitle 2"/>
          <p:cNvSpPr>
            <a:spLocks noGrp="1"/>
          </p:cNvSpPr>
          <p:nvPr>
            <p:ph type="subTitle" idx="1"/>
          </p:nvPr>
        </p:nvSpPr>
        <p:spPr>
          <a:xfrm>
            <a:off x="2133600" y="2209800"/>
            <a:ext cx="6400800" cy="1752600"/>
          </a:xfrm>
        </p:spPr>
        <p:txBody>
          <a:bodyPr>
            <a:normAutofit fontScale="85000" lnSpcReduction="20000"/>
          </a:bodyPr>
          <a:lstStyle/>
          <a:p>
            <a:r>
              <a:rPr lang="en-US" dirty="0" smtClean="0">
                <a:solidFill>
                  <a:schemeClr val="bg1"/>
                </a:solidFill>
              </a:rPr>
              <a:t>Melissa Anders</a:t>
            </a:r>
          </a:p>
          <a:p>
            <a:r>
              <a:rPr lang="en-US" dirty="0" smtClean="0">
                <a:solidFill>
                  <a:schemeClr val="bg1"/>
                </a:solidFill>
              </a:rPr>
              <a:t>Andrew Dillon</a:t>
            </a:r>
          </a:p>
          <a:p>
            <a:r>
              <a:rPr lang="en-US" dirty="0" smtClean="0">
                <a:solidFill>
                  <a:schemeClr val="bg1"/>
                </a:solidFill>
              </a:rPr>
              <a:t>Joshua Schmidt</a:t>
            </a:r>
          </a:p>
          <a:p>
            <a:r>
              <a:rPr lang="en-US" dirty="0" smtClean="0">
                <a:solidFill>
                  <a:schemeClr val="bg1"/>
                </a:solidFill>
              </a:rPr>
              <a:t>Matt Kirtley</a:t>
            </a:r>
            <a:endParaRPr lang="en-US" dirty="0">
              <a:solidFill>
                <a:schemeClr val="bg1"/>
              </a:solidFill>
            </a:endParaRPr>
          </a:p>
        </p:txBody>
      </p:sp>
      <p:sp>
        <p:nvSpPr>
          <p:cNvPr id="4" name="TextBox 3"/>
          <p:cNvSpPr txBox="1"/>
          <p:nvPr/>
        </p:nvSpPr>
        <p:spPr>
          <a:xfrm>
            <a:off x="1828800" y="2133600"/>
            <a:ext cx="2454711" cy="507831"/>
          </a:xfrm>
          <a:prstGeom prst="rect">
            <a:avLst/>
          </a:prstGeom>
          <a:noFill/>
        </p:spPr>
        <p:txBody>
          <a:bodyPr wrap="none" rtlCol="0">
            <a:spAutoFit/>
          </a:bodyPr>
          <a:lstStyle/>
          <a:p>
            <a:r>
              <a:rPr lang="en-US" sz="2700" dirty="0" smtClean="0">
                <a:solidFill>
                  <a:schemeClr val="bg1"/>
                </a:solidFill>
              </a:rPr>
              <a:t>Team Members:</a:t>
            </a:r>
            <a:endParaRPr lang="en-US" sz="2700" dirty="0">
              <a:solidFill>
                <a:schemeClr val="bg1"/>
              </a:solidFill>
            </a:endParaRPr>
          </a:p>
        </p:txBody>
      </p:sp>
      <p:sp>
        <p:nvSpPr>
          <p:cNvPr id="5" name="TextBox 4"/>
          <p:cNvSpPr txBox="1"/>
          <p:nvPr/>
        </p:nvSpPr>
        <p:spPr>
          <a:xfrm>
            <a:off x="2362200" y="4419600"/>
            <a:ext cx="4038600" cy="507831"/>
          </a:xfrm>
          <a:prstGeom prst="rect">
            <a:avLst/>
          </a:prstGeom>
          <a:noFill/>
        </p:spPr>
        <p:txBody>
          <a:bodyPr wrap="square" rtlCol="0">
            <a:spAutoFit/>
          </a:bodyPr>
          <a:lstStyle/>
          <a:p>
            <a:r>
              <a:rPr lang="en-US" sz="2700" dirty="0" smtClean="0">
                <a:solidFill>
                  <a:schemeClr val="bg1"/>
                </a:solidFill>
              </a:rPr>
              <a:t>Faculty Advisor: </a:t>
            </a:r>
            <a:r>
              <a:rPr lang="en-US" sz="2700" dirty="0" err="1" smtClean="0">
                <a:solidFill>
                  <a:schemeClr val="bg1"/>
                </a:solidFill>
              </a:rPr>
              <a:t>Huafen</a:t>
            </a:r>
            <a:r>
              <a:rPr lang="en-US" sz="2700" dirty="0" smtClean="0">
                <a:solidFill>
                  <a:schemeClr val="bg1"/>
                </a:solidFill>
              </a:rPr>
              <a:t> </a:t>
            </a:r>
            <a:r>
              <a:rPr lang="en-US" sz="2700" dirty="0" err="1" smtClean="0">
                <a:solidFill>
                  <a:schemeClr val="bg1"/>
                </a:solidFill>
              </a:rPr>
              <a:t>Hu</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Final Design</a:t>
            </a:r>
            <a:endParaRPr lang="en-US" dirty="0">
              <a:solidFill>
                <a:schemeClr val="bg1"/>
              </a:solidFill>
            </a:endParaRPr>
          </a:p>
        </p:txBody>
      </p:sp>
      <p:pic>
        <p:nvPicPr>
          <p:cNvPr id="5" name="Picture 4" descr="Top Plate 2.png"/>
          <p:cNvPicPr>
            <a:picLocks noChangeAspect="1"/>
          </p:cNvPicPr>
          <p:nvPr/>
        </p:nvPicPr>
        <p:blipFill>
          <a:blip r:embed="rId3" cstate="print"/>
          <a:stretch>
            <a:fillRect/>
          </a:stretch>
        </p:blipFill>
        <p:spPr>
          <a:xfrm>
            <a:off x="1066800" y="1828800"/>
            <a:ext cx="6934200" cy="44348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Final Design</a:t>
            </a:r>
            <a:endParaRPr lang="en-US" dirty="0">
              <a:solidFill>
                <a:schemeClr val="bg1"/>
              </a:solidFill>
            </a:endParaRPr>
          </a:p>
        </p:txBody>
      </p:sp>
      <p:pic>
        <p:nvPicPr>
          <p:cNvPr id="4" name="Picture 3" descr="Bottom Top Plate.png"/>
          <p:cNvPicPr>
            <a:picLocks noChangeAspect="1"/>
          </p:cNvPicPr>
          <p:nvPr/>
        </p:nvPicPr>
        <p:blipFill>
          <a:blip r:embed="rId3" cstate="print"/>
          <a:stretch>
            <a:fillRect/>
          </a:stretch>
        </p:blipFill>
        <p:spPr>
          <a:xfrm>
            <a:off x="1600200" y="1447800"/>
            <a:ext cx="5843342" cy="5257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Final Design</a:t>
            </a:r>
            <a:endParaRPr lang="en-US" dirty="0">
              <a:solidFill>
                <a:schemeClr val="bg1"/>
              </a:solidFill>
            </a:endParaRPr>
          </a:p>
        </p:txBody>
      </p:sp>
      <p:pic>
        <p:nvPicPr>
          <p:cNvPr id="4" name="Picture 3" descr="Pull Bar.png"/>
          <p:cNvPicPr>
            <a:picLocks noChangeAspect="1"/>
          </p:cNvPicPr>
          <p:nvPr/>
        </p:nvPicPr>
        <p:blipFill>
          <a:blip r:embed="rId3" cstate="print"/>
          <a:stretch>
            <a:fillRect/>
          </a:stretch>
        </p:blipFill>
        <p:spPr>
          <a:xfrm>
            <a:off x="1905000" y="1524000"/>
            <a:ext cx="5076523" cy="5181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Proof of Concept</a:t>
            </a:r>
            <a:endParaRPr lang="en-US" dirty="0">
              <a:solidFill>
                <a:schemeClr val="bg1"/>
              </a:solidFill>
            </a:endParaRPr>
          </a:p>
        </p:txBody>
      </p:sp>
      <p:pic>
        <p:nvPicPr>
          <p:cNvPr id="5" name="Picture 4" descr="Finger Cutter.jpg"/>
          <p:cNvPicPr>
            <a:picLocks noChangeAspect="1"/>
          </p:cNvPicPr>
          <p:nvPr/>
        </p:nvPicPr>
        <p:blipFill>
          <a:blip r:embed="rId3" cstate="print"/>
          <a:stretch>
            <a:fillRect/>
          </a:stretch>
        </p:blipFill>
        <p:spPr>
          <a:xfrm>
            <a:off x="4724400" y="1295400"/>
            <a:ext cx="4057650" cy="5410200"/>
          </a:xfrm>
          <a:prstGeom prst="rect">
            <a:avLst/>
          </a:prstGeom>
        </p:spPr>
      </p:pic>
      <p:sp>
        <p:nvSpPr>
          <p:cNvPr id="6" name="TextBox 5"/>
          <p:cNvSpPr txBox="1"/>
          <p:nvPr/>
        </p:nvSpPr>
        <p:spPr>
          <a:xfrm>
            <a:off x="228600" y="2286000"/>
            <a:ext cx="4343400" cy="2523768"/>
          </a:xfrm>
          <a:prstGeom prst="rect">
            <a:avLst/>
          </a:prstGeom>
          <a:noFill/>
        </p:spPr>
        <p:txBody>
          <a:bodyPr wrap="square" rtlCol="0">
            <a:spAutoFit/>
          </a:bodyPr>
          <a:lstStyle/>
          <a:p>
            <a:pPr>
              <a:buFont typeface="Wingdings" pitchFamily="2" charset="2"/>
              <a:buChar char="Ø"/>
            </a:pPr>
            <a:r>
              <a:rPr lang="en-US" sz="2800" dirty="0" smtClean="0">
                <a:solidFill>
                  <a:schemeClr val="bg1"/>
                </a:solidFill>
              </a:rPr>
              <a:t>Pneumatic Linear Actuator</a:t>
            </a:r>
          </a:p>
          <a:p>
            <a:pPr>
              <a:buFont typeface="Arial" pitchFamily="34" charset="0"/>
              <a:buChar char="•"/>
            </a:pPr>
            <a:endParaRPr lang="en-US" sz="2800" dirty="0" smtClean="0">
              <a:solidFill>
                <a:schemeClr val="bg1"/>
              </a:solidFill>
            </a:endParaRPr>
          </a:p>
          <a:p>
            <a:pPr>
              <a:buFont typeface="Wingdings" pitchFamily="2" charset="2"/>
              <a:buChar char="Ø"/>
            </a:pPr>
            <a:r>
              <a:rPr lang="en-US" sz="2800" dirty="0" smtClean="0">
                <a:solidFill>
                  <a:schemeClr val="bg1"/>
                </a:solidFill>
              </a:rPr>
              <a:t>Lassco Die</a:t>
            </a:r>
          </a:p>
          <a:p>
            <a:pPr>
              <a:buFont typeface="Arial" pitchFamily="34" charset="0"/>
              <a:buChar char="•"/>
            </a:pPr>
            <a:endParaRPr lang="en-US" sz="2800" dirty="0" smtClean="0">
              <a:solidFill>
                <a:schemeClr val="bg1"/>
              </a:solidFill>
            </a:endParaRPr>
          </a:p>
          <a:p>
            <a:pPr>
              <a:buFont typeface="Wingdings" pitchFamily="2" charset="2"/>
              <a:buChar char="Ø"/>
            </a:pPr>
            <a:r>
              <a:rPr lang="en-US" sz="2800" dirty="0" smtClean="0">
                <a:solidFill>
                  <a:schemeClr val="bg1"/>
                </a:solidFill>
              </a:rPr>
              <a:t>Cost: $376</a:t>
            </a:r>
          </a:p>
          <a:p>
            <a:pPr>
              <a:buFont typeface="Arial" pitchFamily="34" charset="0"/>
              <a:buChar cha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Challenges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Unable to fully meet customer’s expectations</a:t>
            </a:r>
          </a:p>
          <a:p>
            <a:pPr>
              <a:buFont typeface="Wingdings" pitchFamily="2" charset="2"/>
              <a:buChar char="Ø"/>
            </a:pPr>
            <a:endParaRPr lang="en-US" dirty="0" smtClean="0">
              <a:solidFill>
                <a:schemeClr val="bg1"/>
              </a:solidFill>
            </a:endParaRPr>
          </a:p>
          <a:p>
            <a:pPr>
              <a:buFont typeface="Wingdings" pitchFamily="2" charset="2"/>
              <a:buChar char="Ø"/>
            </a:pPr>
            <a:r>
              <a:rPr lang="en-US" dirty="0" smtClean="0">
                <a:solidFill>
                  <a:schemeClr val="bg1"/>
                </a:solidFill>
              </a:rPr>
              <a:t>Funding</a:t>
            </a:r>
          </a:p>
          <a:p>
            <a:pPr>
              <a:buFont typeface="Wingdings" pitchFamily="2" charset="2"/>
              <a:buChar char="Ø"/>
            </a:pPr>
            <a:endParaRPr lang="en-US" dirty="0" smtClean="0">
              <a:solidFill>
                <a:schemeClr val="bg1"/>
              </a:solidFill>
            </a:endParaRPr>
          </a:p>
          <a:p>
            <a:pPr>
              <a:buFont typeface="Wingdings" pitchFamily="2" charset="2"/>
              <a:buChar char="Ø"/>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Special Thanks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Dr. </a:t>
            </a:r>
            <a:r>
              <a:rPr lang="en-US" dirty="0" err="1" smtClean="0">
                <a:solidFill>
                  <a:schemeClr val="bg1"/>
                </a:solidFill>
              </a:rPr>
              <a:t>Etesami</a:t>
            </a:r>
            <a:endParaRPr lang="en-US" dirty="0" smtClean="0">
              <a:solidFill>
                <a:schemeClr val="bg1"/>
              </a:solidFill>
            </a:endParaRPr>
          </a:p>
          <a:p>
            <a:pPr>
              <a:buFont typeface="Wingdings" pitchFamily="2" charset="2"/>
              <a:buChar char="Ø"/>
            </a:pPr>
            <a:r>
              <a:rPr lang="en-US" dirty="0" smtClean="0">
                <a:solidFill>
                  <a:schemeClr val="bg1"/>
                </a:solidFill>
              </a:rPr>
              <a:t>Frank Joyce</a:t>
            </a:r>
          </a:p>
          <a:p>
            <a:pPr>
              <a:buFont typeface="Wingdings" pitchFamily="2" charset="2"/>
              <a:buChar char="Ø"/>
            </a:pPr>
            <a:r>
              <a:rPr lang="en-US" dirty="0" smtClean="0">
                <a:solidFill>
                  <a:schemeClr val="bg1"/>
                </a:solidFill>
              </a:rPr>
              <a:t>Intel</a:t>
            </a:r>
          </a:p>
          <a:p>
            <a:pPr>
              <a:buFont typeface="Wingdings" pitchFamily="2" charset="2"/>
              <a:buChar char="Ø"/>
            </a:pPr>
            <a:r>
              <a:rPr lang="en-US" dirty="0" smtClean="0">
                <a:solidFill>
                  <a:schemeClr val="bg1"/>
                </a:solidFill>
              </a:rPr>
              <a:t>PSU ME Department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solidFill>
                  <a:schemeClr val="bg1"/>
                </a:solidFill>
              </a:rPr>
              <a:t>Questions?</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Background</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Printing industry produces notebooks with rounded corners</a:t>
            </a:r>
          </a:p>
          <a:p>
            <a:pPr>
              <a:buFont typeface="Wingdings" pitchFamily="2" charset="2"/>
              <a:buChar char="Ø"/>
            </a:pPr>
            <a:r>
              <a:rPr lang="en-US" dirty="0" smtClean="0">
                <a:solidFill>
                  <a:schemeClr val="bg1"/>
                </a:solidFill>
              </a:rPr>
              <a:t>Rounded corners are desirable for aesthetics and functionality</a:t>
            </a:r>
            <a:endParaRPr lang="en-US" dirty="0">
              <a:solidFill>
                <a:schemeClr val="bg1"/>
              </a:solidFill>
            </a:endParaRPr>
          </a:p>
          <a:p>
            <a:pPr>
              <a:buFont typeface="Wingdings" pitchFamily="2" charset="2"/>
              <a:buChar char="Ø"/>
            </a:pPr>
            <a:r>
              <a:rPr lang="en-US" dirty="0" smtClean="0">
                <a:solidFill>
                  <a:schemeClr val="bg1"/>
                </a:solidFill>
              </a:rPr>
              <a:t>Corners are rounded as the last stage of the production process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Mission Statement</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solidFill>
                  <a:schemeClr val="bg1"/>
                </a:solidFill>
              </a:rPr>
              <a:t>The Corner Rounder Capstone Team will develop and produce a device that will complete the final step in production for pocket sized notebooks.</a:t>
            </a:r>
          </a:p>
          <a:p>
            <a:pPr marL="0" indent="0">
              <a:buNone/>
            </a:pPr>
            <a:endParaRPr lang="en-US" dirty="0" smtClean="0">
              <a:solidFill>
                <a:schemeClr val="bg1"/>
              </a:solidFill>
            </a:endParaRPr>
          </a:p>
          <a:p>
            <a:pPr marL="0" indent="0">
              <a:buNone/>
            </a:pPr>
            <a:r>
              <a:rPr lang="en-US" dirty="0" smtClean="0">
                <a:solidFill>
                  <a:schemeClr val="bg1"/>
                </a:solidFill>
              </a:rPr>
              <a:t>The device will exceed the output of the equipment currently used in industry, improve scrap disposal, allow adjustment for various sizes of books, automate the cutting, meet safety regulations, and stay within budget</a:t>
            </a:r>
            <a:r>
              <a:rPr lang="en-US" smtClean="0">
                <a:solidFill>
                  <a:schemeClr val="bg1"/>
                </a:solidFill>
              </a:rPr>
              <a:t>. </a:t>
            </a:r>
            <a:endParaRPr lang="en-US" sz="4400"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build it?</a:t>
            </a:r>
            <a:endParaRPr lang="en-US" dirty="0">
              <a:solidFill>
                <a:schemeClr val="bg1"/>
              </a:solidFill>
            </a:endParaRPr>
          </a:p>
        </p:txBody>
      </p:sp>
      <p:sp>
        <p:nvSpPr>
          <p:cNvPr id="3" name="Content Placeholder 2"/>
          <p:cNvSpPr>
            <a:spLocks noGrp="1"/>
          </p:cNvSpPr>
          <p:nvPr>
            <p:ph idx="1"/>
          </p:nvPr>
        </p:nvSpPr>
        <p:spPr>
          <a:xfrm>
            <a:off x="228600" y="1600200"/>
            <a:ext cx="3810000" cy="4525963"/>
          </a:xfrm>
        </p:spPr>
        <p:txBody>
          <a:bodyPr>
            <a:normAutofit/>
          </a:bodyPr>
          <a:lstStyle/>
          <a:p>
            <a:pPr>
              <a:buFont typeface="Wingdings" pitchFamily="2" charset="2"/>
              <a:buChar char="Ø"/>
            </a:pPr>
            <a:r>
              <a:rPr lang="en-US" dirty="0" smtClean="0">
                <a:solidFill>
                  <a:schemeClr val="bg1"/>
                </a:solidFill>
              </a:rPr>
              <a:t>Commercial Cutters</a:t>
            </a:r>
          </a:p>
          <a:p>
            <a:pPr lvl="1">
              <a:buFont typeface="Wingdings" pitchFamily="2" charset="2"/>
              <a:buChar char="q"/>
            </a:pPr>
            <a:r>
              <a:rPr lang="en-US" dirty="0" smtClean="0">
                <a:solidFill>
                  <a:schemeClr val="bg1"/>
                </a:solidFill>
              </a:rPr>
              <a:t>Expensive</a:t>
            </a:r>
          </a:p>
          <a:p>
            <a:pPr lvl="1">
              <a:buFont typeface="Wingdings" pitchFamily="2" charset="2"/>
              <a:buChar char="q"/>
            </a:pPr>
            <a:r>
              <a:rPr lang="en-US" dirty="0" smtClean="0">
                <a:solidFill>
                  <a:schemeClr val="bg1"/>
                </a:solidFill>
              </a:rPr>
              <a:t>Single Die</a:t>
            </a:r>
          </a:p>
          <a:p>
            <a:pPr lvl="1"/>
            <a:endParaRPr lang="en-US" dirty="0" smtClean="0">
              <a:solidFill>
                <a:schemeClr val="bg1"/>
              </a:solidFill>
            </a:endParaRPr>
          </a:p>
          <a:p>
            <a:pPr>
              <a:buFont typeface="Wingdings" pitchFamily="2" charset="2"/>
              <a:buChar char="Ø"/>
            </a:pPr>
            <a:r>
              <a:rPr lang="en-US" dirty="0" smtClean="0">
                <a:solidFill>
                  <a:schemeClr val="bg1"/>
                </a:solidFill>
              </a:rPr>
              <a:t>Small Companies</a:t>
            </a:r>
          </a:p>
          <a:p>
            <a:pPr lvl="1">
              <a:buFont typeface="Wingdings" pitchFamily="2" charset="2"/>
              <a:buChar char="q"/>
            </a:pPr>
            <a:r>
              <a:rPr lang="en-US" dirty="0" smtClean="0">
                <a:solidFill>
                  <a:schemeClr val="bg1"/>
                </a:solidFill>
              </a:rPr>
              <a:t>Don’t have access to large machines</a:t>
            </a:r>
          </a:p>
        </p:txBody>
      </p:sp>
      <p:pic>
        <p:nvPicPr>
          <p:cNvPr id="4" name="Picture 3" descr="pinball publishing 036.JPG"/>
          <p:cNvPicPr>
            <a:picLocks noChangeAspect="1"/>
          </p:cNvPicPr>
          <p:nvPr/>
        </p:nvPicPr>
        <p:blipFill>
          <a:blip r:embed="rId2" cstate="print"/>
          <a:stretch>
            <a:fillRect/>
          </a:stretch>
        </p:blipFill>
        <p:spPr>
          <a:xfrm>
            <a:off x="4343400" y="1371600"/>
            <a:ext cx="3600450" cy="4800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Design Requirements</a:t>
            </a:r>
            <a:endParaRPr lang="en-US" dirty="0">
              <a:solidFill>
                <a:schemeClr val="bg1"/>
              </a:solidFill>
            </a:endParaRPr>
          </a:p>
        </p:txBody>
      </p:sp>
      <p:sp>
        <p:nvSpPr>
          <p:cNvPr id="3" name="Content Placeholder 2"/>
          <p:cNvSpPr>
            <a:spLocks noGrp="1"/>
          </p:cNvSpPr>
          <p:nvPr>
            <p:ph idx="1"/>
          </p:nvPr>
        </p:nvSpPr>
        <p:spPr>
          <a:xfrm>
            <a:off x="457200" y="1600201"/>
            <a:ext cx="8229600" cy="4343400"/>
          </a:xfrm>
        </p:spPr>
        <p:txBody>
          <a:bodyPr>
            <a:normAutofit fontScale="92500" lnSpcReduction="10000"/>
          </a:bodyPr>
          <a:lstStyle/>
          <a:p>
            <a:pPr>
              <a:buFont typeface="Wingdings" pitchFamily="2" charset="2"/>
              <a:buChar char="Ø"/>
            </a:pPr>
            <a:r>
              <a:rPr lang="en-US" dirty="0" smtClean="0">
                <a:solidFill>
                  <a:schemeClr val="bg1"/>
                </a:solidFill>
              </a:rPr>
              <a:t>Capacity</a:t>
            </a:r>
          </a:p>
          <a:p>
            <a:pPr lvl="1">
              <a:buFont typeface="Wingdings" pitchFamily="2" charset="2"/>
              <a:buChar char="q"/>
            </a:pPr>
            <a:r>
              <a:rPr lang="en-US" dirty="0" smtClean="0">
                <a:solidFill>
                  <a:schemeClr val="bg1"/>
                </a:solidFill>
              </a:rPr>
              <a:t>&gt;2000 books/hour (1 book/1.8 Seconds)</a:t>
            </a:r>
          </a:p>
          <a:p>
            <a:pPr lvl="1">
              <a:buFont typeface="Wingdings" pitchFamily="2" charset="2"/>
              <a:buChar char="q"/>
            </a:pPr>
            <a:r>
              <a:rPr lang="en-US" dirty="0" smtClean="0">
                <a:solidFill>
                  <a:schemeClr val="bg1"/>
                </a:solidFill>
              </a:rPr>
              <a:t>Cuts two corners at a time</a:t>
            </a:r>
          </a:p>
          <a:p>
            <a:pPr>
              <a:buFont typeface="Wingdings" pitchFamily="2" charset="2"/>
              <a:buChar char="Ø"/>
            </a:pPr>
            <a:r>
              <a:rPr lang="en-US" dirty="0" smtClean="0">
                <a:solidFill>
                  <a:schemeClr val="bg1"/>
                </a:solidFill>
              </a:rPr>
              <a:t>Accuracy</a:t>
            </a:r>
          </a:p>
          <a:p>
            <a:pPr lvl="1">
              <a:buFont typeface="Wingdings" pitchFamily="2" charset="2"/>
              <a:buChar char="q"/>
            </a:pPr>
            <a:r>
              <a:rPr lang="en-US" dirty="0" smtClean="0">
                <a:solidFill>
                  <a:schemeClr val="bg1"/>
                </a:solidFill>
              </a:rPr>
              <a:t>Tolerance of 1/64”</a:t>
            </a:r>
          </a:p>
          <a:p>
            <a:pPr lvl="1">
              <a:buFont typeface="Wingdings" pitchFamily="2" charset="2"/>
              <a:buChar char="q"/>
            </a:pPr>
            <a:r>
              <a:rPr lang="en-US" dirty="0" smtClean="0">
                <a:solidFill>
                  <a:schemeClr val="bg1"/>
                </a:solidFill>
              </a:rPr>
              <a:t>Even Cutting of all pages</a:t>
            </a:r>
          </a:p>
          <a:p>
            <a:pPr>
              <a:buFont typeface="Wingdings" pitchFamily="2" charset="2"/>
              <a:buChar char="Ø"/>
            </a:pPr>
            <a:r>
              <a:rPr lang="en-US" dirty="0" smtClean="0">
                <a:solidFill>
                  <a:schemeClr val="bg1"/>
                </a:solidFill>
              </a:rPr>
              <a:t>Adjustability</a:t>
            </a:r>
          </a:p>
          <a:p>
            <a:pPr lvl="1">
              <a:buFont typeface="Wingdings" pitchFamily="2" charset="2"/>
              <a:buChar char="q"/>
            </a:pPr>
            <a:r>
              <a:rPr lang="en-US" dirty="0" smtClean="0">
                <a:solidFill>
                  <a:schemeClr val="bg1"/>
                </a:solidFill>
              </a:rPr>
              <a:t>3”x5” to 5”x7”</a:t>
            </a:r>
          </a:p>
          <a:p>
            <a:pPr lvl="1">
              <a:buFont typeface="Wingdings" pitchFamily="2" charset="2"/>
              <a:buChar char="q"/>
            </a:pPr>
            <a:r>
              <a:rPr lang="en-US" dirty="0" smtClean="0">
                <a:solidFill>
                  <a:schemeClr val="bg1"/>
                </a:solidFill>
              </a:rPr>
              <a:t>Small Adjustments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Design Requirements</a:t>
            </a:r>
            <a:endParaRPr lang="en-US" dirty="0">
              <a:solidFill>
                <a:schemeClr val="bg1"/>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chemeClr val="bg1"/>
                </a:solidFill>
              </a:rPr>
              <a:t>Safety</a:t>
            </a:r>
          </a:p>
          <a:p>
            <a:pPr>
              <a:buFont typeface="Wingdings" pitchFamily="2" charset="2"/>
              <a:buChar char="Ø"/>
            </a:pPr>
            <a:r>
              <a:rPr lang="en-US" dirty="0" smtClean="0">
                <a:solidFill>
                  <a:schemeClr val="bg1"/>
                </a:solidFill>
              </a:rPr>
              <a:t>Labor</a:t>
            </a:r>
          </a:p>
          <a:p>
            <a:pPr lvl="1">
              <a:buFont typeface="Wingdings" pitchFamily="2" charset="2"/>
              <a:buChar char="q"/>
            </a:pPr>
            <a:r>
              <a:rPr lang="en-US" dirty="0" smtClean="0">
                <a:solidFill>
                  <a:schemeClr val="bg1"/>
                </a:solidFill>
              </a:rPr>
              <a:t>1 person to operate</a:t>
            </a:r>
          </a:p>
          <a:p>
            <a:pPr lvl="1">
              <a:buFont typeface="Wingdings" pitchFamily="2" charset="2"/>
              <a:buChar char="q"/>
            </a:pPr>
            <a:r>
              <a:rPr lang="en-US" dirty="0" smtClean="0">
                <a:solidFill>
                  <a:schemeClr val="bg1"/>
                </a:solidFill>
              </a:rPr>
              <a:t>Little training required</a:t>
            </a:r>
          </a:p>
          <a:p>
            <a:pPr>
              <a:buFont typeface="Wingdings" pitchFamily="2" charset="2"/>
              <a:buChar char="Ø"/>
            </a:pPr>
            <a:r>
              <a:rPr lang="en-US" dirty="0" smtClean="0">
                <a:solidFill>
                  <a:schemeClr val="bg1"/>
                </a:solidFill>
              </a:rPr>
              <a:t>Reliability</a:t>
            </a:r>
          </a:p>
          <a:p>
            <a:pPr>
              <a:buFont typeface="Wingdings" pitchFamily="2" charset="2"/>
              <a:buChar char="Ø"/>
            </a:pPr>
            <a:r>
              <a:rPr lang="en-US" dirty="0" smtClean="0">
                <a:solidFill>
                  <a:schemeClr val="bg1"/>
                </a:solidFill>
              </a:rPr>
              <a:t>Cost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Top Level Design Decisions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Automated/not automated</a:t>
            </a:r>
          </a:p>
          <a:p>
            <a:pPr>
              <a:buFont typeface="Wingdings" pitchFamily="2" charset="2"/>
              <a:buChar char="Ø"/>
            </a:pPr>
            <a:endParaRPr lang="en-US" dirty="0" smtClean="0">
              <a:solidFill>
                <a:schemeClr val="bg1"/>
              </a:solidFill>
            </a:endParaRPr>
          </a:p>
          <a:p>
            <a:pPr>
              <a:buFont typeface="Wingdings" pitchFamily="2" charset="2"/>
              <a:buChar char="Ø"/>
            </a:pPr>
            <a:r>
              <a:rPr lang="en-US" dirty="0" smtClean="0">
                <a:solidFill>
                  <a:schemeClr val="bg1"/>
                </a:solidFill>
              </a:rPr>
              <a:t>Custom Dies, commercial dies</a:t>
            </a:r>
          </a:p>
        </p:txBody>
      </p:sp>
      <p:pic>
        <p:nvPicPr>
          <p:cNvPr id="4" name="Picture 3" descr="Lassco Die.bmp"/>
          <p:cNvPicPr>
            <a:picLocks noChangeAspect="1"/>
          </p:cNvPicPr>
          <p:nvPr/>
        </p:nvPicPr>
        <p:blipFill>
          <a:blip r:embed="rId3" cstate="print"/>
          <a:stretch>
            <a:fillRect/>
          </a:stretch>
        </p:blipFill>
        <p:spPr>
          <a:xfrm>
            <a:off x="5943600" y="3429000"/>
            <a:ext cx="1904762" cy="2666667"/>
          </a:xfrm>
          <a:prstGeom prst="rect">
            <a:avLst/>
          </a:prstGeom>
        </p:spPr>
      </p:pic>
      <p:pic>
        <p:nvPicPr>
          <p:cNvPr id="5" name="Picture 4" descr="Blade.png"/>
          <p:cNvPicPr>
            <a:picLocks noChangeAspect="1"/>
          </p:cNvPicPr>
          <p:nvPr/>
        </p:nvPicPr>
        <p:blipFill>
          <a:blip r:embed="rId4" cstate="print"/>
          <a:stretch>
            <a:fillRect/>
          </a:stretch>
        </p:blipFill>
        <p:spPr>
          <a:xfrm>
            <a:off x="1676400" y="3581400"/>
            <a:ext cx="1038370" cy="20100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Top Level Design Decisions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Linear actuator/motor</a:t>
            </a:r>
          </a:p>
          <a:p>
            <a:pPr>
              <a:buFont typeface="Wingdings" pitchFamily="2" charset="2"/>
              <a:buChar char="Ø"/>
            </a:pPr>
            <a:endParaRPr lang="en-US" dirty="0" smtClean="0">
              <a:solidFill>
                <a:schemeClr val="bg1"/>
              </a:solidFill>
            </a:endParaRPr>
          </a:p>
          <a:p>
            <a:pPr>
              <a:buFont typeface="Wingdings" pitchFamily="2" charset="2"/>
              <a:buChar char="Ø"/>
            </a:pPr>
            <a:endParaRPr lang="en-US" dirty="0" smtClean="0">
              <a:solidFill>
                <a:schemeClr val="bg1"/>
              </a:solidFill>
            </a:endParaRPr>
          </a:p>
          <a:p>
            <a:pPr>
              <a:buFont typeface="Wingdings" pitchFamily="2" charset="2"/>
              <a:buChar char="Ø"/>
            </a:pPr>
            <a:endParaRPr lang="en-US" dirty="0" smtClean="0">
              <a:solidFill>
                <a:schemeClr val="bg1"/>
              </a:solidFill>
            </a:endParaRPr>
          </a:p>
          <a:p>
            <a:pPr>
              <a:buFont typeface="Wingdings" pitchFamily="2" charset="2"/>
              <a:buChar char="Ø"/>
            </a:pPr>
            <a:endParaRPr lang="en-US" dirty="0" smtClean="0">
              <a:solidFill>
                <a:schemeClr val="bg1"/>
              </a:solidFill>
            </a:endParaRPr>
          </a:p>
          <a:p>
            <a:pPr>
              <a:buFont typeface="Wingdings" pitchFamily="2" charset="2"/>
              <a:buChar char="Ø"/>
            </a:pPr>
            <a:r>
              <a:rPr lang="en-US" dirty="0" smtClean="0">
                <a:solidFill>
                  <a:schemeClr val="bg1"/>
                </a:solidFill>
              </a:rPr>
              <a:t>Electrical/hydraulic/pneumatic</a:t>
            </a:r>
          </a:p>
          <a:p>
            <a:endParaRPr lang="en-US" dirty="0">
              <a:solidFill>
                <a:schemeClr val="bg1"/>
              </a:solidFill>
            </a:endParaRPr>
          </a:p>
        </p:txBody>
      </p:sp>
      <p:pic>
        <p:nvPicPr>
          <p:cNvPr id="4" name="Picture 3" descr="Actuator.jpg"/>
          <p:cNvPicPr>
            <a:picLocks noChangeAspect="1"/>
          </p:cNvPicPr>
          <p:nvPr/>
        </p:nvPicPr>
        <p:blipFill>
          <a:blip r:embed="rId3" cstate="print"/>
          <a:stretch>
            <a:fillRect/>
          </a:stretch>
        </p:blipFill>
        <p:spPr>
          <a:xfrm>
            <a:off x="1066800" y="2362200"/>
            <a:ext cx="1909067" cy="1676400"/>
          </a:xfrm>
          <a:prstGeom prst="rect">
            <a:avLst/>
          </a:prstGeom>
        </p:spPr>
      </p:pic>
      <p:pic>
        <p:nvPicPr>
          <p:cNvPr id="5" name="Picture 4" descr="Hybrid-Stepper-Motor.jpg"/>
          <p:cNvPicPr>
            <a:picLocks noChangeAspect="1"/>
          </p:cNvPicPr>
          <p:nvPr/>
        </p:nvPicPr>
        <p:blipFill>
          <a:blip r:embed="rId4" cstate="print"/>
          <a:stretch>
            <a:fillRect/>
          </a:stretch>
        </p:blipFill>
        <p:spPr>
          <a:xfrm>
            <a:off x="5181600" y="2362200"/>
            <a:ext cx="2590800" cy="16906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Final Design</a:t>
            </a:r>
            <a:endParaRPr lang="en-US" dirty="0">
              <a:solidFill>
                <a:schemeClr val="bg1"/>
              </a:solidFill>
            </a:endParaRPr>
          </a:p>
        </p:txBody>
      </p:sp>
      <p:pic>
        <p:nvPicPr>
          <p:cNvPr id="5" name="Picture 4" descr="Full Model Enclosed.png"/>
          <p:cNvPicPr>
            <a:picLocks noChangeAspect="1"/>
          </p:cNvPicPr>
          <p:nvPr/>
        </p:nvPicPr>
        <p:blipFill>
          <a:blip r:embed="rId3" cstate="print"/>
          <a:stretch>
            <a:fillRect/>
          </a:stretch>
        </p:blipFill>
        <p:spPr>
          <a:xfrm>
            <a:off x="609600" y="1371600"/>
            <a:ext cx="3364035" cy="5181600"/>
          </a:xfrm>
          <a:prstGeom prst="rect">
            <a:avLst/>
          </a:prstGeom>
        </p:spPr>
      </p:pic>
      <p:pic>
        <p:nvPicPr>
          <p:cNvPr id="6" name="Picture 5" descr="Full Model.png"/>
          <p:cNvPicPr>
            <a:picLocks noChangeAspect="1"/>
          </p:cNvPicPr>
          <p:nvPr/>
        </p:nvPicPr>
        <p:blipFill>
          <a:blip r:embed="rId4" cstate="print"/>
          <a:stretch>
            <a:fillRect/>
          </a:stretch>
        </p:blipFill>
        <p:spPr>
          <a:xfrm>
            <a:off x="4876800" y="1371600"/>
            <a:ext cx="3380349" cy="5181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1058</Words>
  <Application>Microsoft Office PowerPoint</Application>
  <PresentationFormat>On-screen Show (4:3)</PresentationFormat>
  <Paragraphs>110</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Corner Rounder Capstone Team</vt:lpstr>
      <vt:lpstr>Background</vt:lpstr>
      <vt:lpstr>Mission Statement</vt:lpstr>
      <vt:lpstr>Why build it?</vt:lpstr>
      <vt:lpstr>Design Requirements</vt:lpstr>
      <vt:lpstr>Design Requirements</vt:lpstr>
      <vt:lpstr>Top Level Design Decisions</vt:lpstr>
      <vt:lpstr>Top Level Design Decisions</vt:lpstr>
      <vt:lpstr>Final Design</vt:lpstr>
      <vt:lpstr>Final Design</vt:lpstr>
      <vt:lpstr>Final Design</vt:lpstr>
      <vt:lpstr>Final Design</vt:lpstr>
      <vt:lpstr>Proof of Concept</vt:lpstr>
      <vt:lpstr>Challenges</vt:lpstr>
      <vt:lpstr>Special Thanks</vt:lpstr>
      <vt:lpstr>Questions?</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 Rounder Capstone Team</dc:title>
  <dc:creator>Matt Kirtley</dc:creator>
  <cp:lastModifiedBy>dandrew</cp:lastModifiedBy>
  <cp:revision>41</cp:revision>
  <dcterms:created xsi:type="dcterms:W3CDTF">2011-05-27T01:58:07Z</dcterms:created>
  <dcterms:modified xsi:type="dcterms:W3CDTF">2011-06-06T02:07:15Z</dcterms:modified>
</cp:coreProperties>
</file>