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266" r:id="rId4"/>
    <p:sldId id="258" r:id="rId5"/>
    <p:sldId id="259" r:id="rId6"/>
    <p:sldId id="260" r:id="rId7"/>
    <p:sldId id="261" r:id="rId8"/>
    <p:sldId id="274" r:id="rId9"/>
    <p:sldId id="275" r:id="rId10"/>
    <p:sldId id="271" r:id="rId11"/>
    <p:sldId id="277" r:id="rId12"/>
    <p:sldId id="270" r:id="rId13"/>
    <p:sldId id="269" r:id="rId14"/>
    <p:sldId id="262" r:id="rId15"/>
    <p:sldId id="268" r:id="rId16"/>
    <p:sldId id="272" r:id="rId17"/>
    <p:sldId id="273" r:id="rId18"/>
    <p:sldId id="276" r:id="rId19"/>
    <p:sldId id="278" r:id="rId20"/>
    <p:sldId id="26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028" y="-7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7D00E00E-499A-4530-A9BE-D315B48F01E8}" type="datetimeFigureOut">
              <a:rPr lang="en-US" smtClean="0"/>
              <a:pPr/>
              <a:t>5/31/2011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E3504C-ED2F-4FA1-98F7-F2DED11C73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00E00E-499A-4530-A9BE-D315B48F01E8}" type="datetimeFigureOut">
              <a:rPr lang="en-US" smtClean="0"/>
              <a:pPr/>
              <a:t>5/31/2011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E3504C-ED2F-4FA1-98F7-F2DED11C736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00E00E-499A-4530-A9BE-D315B48F01E8}" type="datetimeFigureOut">
              <a:rPr lang="en-US" smtClean="0"/>
              <a:pPr/>
              <a:t>5/31/2011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E3504C-ED2F-4FA1-98F7-F2DED11C736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00E00E-499A-4530-A9BE-D315B48F01E8}" type="datetimeFigureOut">
              <a:rPr lang="en-US" smtClean="0"/>
              <a:pPr/>
              <a:t>5/31/2011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E3504C-ED2F-4FA1-98F7-F2DED11C736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7D00E00E-499A-4530-A9BE-D315B48F01E8}" type="datetimeFigureOut">
              <a:rPr lang="en-US" smtClean="0"/>
              <a:pPr/>
              <a:t>5/31/2011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E3504C-ED2F-4FA1-98F7-F2DED11C73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00E00E-499A-4530-A9BE-D315B48F01E8}" type="datetimeFigureOut">
              <a:rPr lang="en-US" smtClean="0"/>
              <a:pPr/>
              <a:t>5/31/2011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FE3504C-ED2F-4FA1-98F7-F2DED11C73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00E00E-499A-4530-A9BE-D315B48F01E8}" type="datetimeFigureOut">
              <a:rPr lang="en-US" smtClean="0"/>
              <a:pPr/>
              <a:t>5/31/2011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FE3504C-ED2F-4FA1-98F7-F2DED11C736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00E00E-499A-4530-A9BE-D315B48F01E8}" type="datetimeFigureOut">
              <a:rPr lang="en-US" smtClean="0"/>
              <a:pPr/>
              <a:t>5/31/2011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E3504C-ED2F-4FA1-98F7-F2DED11C73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00E00E-499A-4530-A9BE-D315B48F01E8}" type="datetimeFigureOut">
              <a:rPr lang="en-US" smtClean="0"/>
              <a:pPr/>
              <a:t>5/31/2011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E3504C-ED2F-4FA1-98F7-F2DED11C736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7D00E00E-499A-4530-A9BE-D315B48F01E8}" type="datetimeFigureOut">
              <a:rPr lang="en-US" smtClean="0"/>
              <a:pPr/>
              <a:t>5/31/2011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E3504C-ED2F-4FA1-98F7-F2DED11C73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7D00E00E-499A-4530-A9BE-D315B48F01E8}" type="datetimeFigureOut">
              <a:rPr lang="en-US" smtClean="0"/>
              <a:pPr/>
              <a:t>5/31/2011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FE3504C-ED2F-4FA1-98F7-F2DED11C73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7D00E00E-499A-4530-A9BE-D315B48F01E8}" type="datetimeFigureOut">
              <a:rPr lang="en-US" smtClean="0"/>
              <a:pPr/>
              <a:t>5/31/2011</a:t>
            </a:fld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3FE3504C-ED2F-4FA1-98F7-F2DED11C73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wmv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81000"/>
            <a:ext cx="8686800" cy="1600200"/>
          </a:xfrm>
        </p:spPr>
        <p:txBody>
          <a:bodyPr/>
          <a:lstStyle/>
          <a:p>
            <a:r>
              <a:rPr lang="en-US" dirty="0" smtClean="0"/>
              <a:t>Axle Temperature Control Final Report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971800"/>
            <a:ext cx="8686800" cy="3886200"/>
          </a:xfrm>
        </p:spPr>
        <p:txBody>
          <a:bodyPr>
            <a:normAutofit/>
          </a:bodyPr>
          <a:lstStyle/>
          <a:p>
            <a:r>
              <a:rPr lang="en-US" sz="2000" u="sng" dirty="0" smtClean="0"/>
              <a:t>Team Members</a:t>
            </a:r>
          </a:p>
          <a:p>
            <a:r>
              <a:rPr lang="en-US" sz="2000" dirty="0" smtClean="0"/>
              <a:t>Lee Zimmerman</a:t>
            </a:r>
          </a:p>
          <a:p>
            <a:r>
              <a:rPr lang="en-US" sz="2000" dirty="0" smtClean="0"/>
              <a:t>Boun Sinvongsa</a:t>
            </a:r>
          </a:p>
          <a:p>
            <a:r>
              <a:rPr lang="en-US" sz="2000" dirty="0" smtClean="0"/>
              <a:t>Emery Frey</a:t>
            </a:r>
          </a:p>
          <a:p>
            <a:r>
              <a:rPr lang="en-US" sz="2000" dirty="0" smtClean="0"/>
              <a:t>Mike Erwin</a:t>
            </a:r>
          </a:p>
          <a:p>
            <a:endParaRPr lang="en-US" sz="2000" dirty="0" smtClean="0"/>
          </a:p>
          <a:p>
            <a:r>
              <a:rPr lang="en-US" sz="2000" u="sng" dirty="0" smtClean="0"/>
              <a:t>Industry Advisor</a:t>
            </a:r>
          </a:p>
          <a:p>
            <a:r>
              <a:rPr lang="en-US" sz="2000" dirty="0" smtClean="0"/>
              <a:t>Dave Ruuhela</a:t>
            </a:r>
          </a:p>
          <a:p>
            <a:r>
              <a:rPr lang="en-US" sz="2000" dirty="0" smtClean="0"/>
              <a:t>Daimler Trucks North America</a:t>
            </a:r>
          </a:p>
          <a:p>
            <a:endParaRPr lang="en-US" sz="2000" dirty="0" smtClean="0"/>
          </a:p>
          <a:p>
            <a:r>
              <a:rPr lang="en-US" sz="2000" u="sng" dirty="0" smtClean="0"/>
              <a:t>Academic Advisor</a:t>
            </a:r>
          </a:p>
          <a:p>
            <a:r>
              <a:rPr lang="en-US" sz="2000" dirty="0" smtClean="0"/>
              <a:t> Lemmy Meekisho</a:t>
            </a:r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705600" y="2133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June 1, 2011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0"/>
            <a:ext cx="42628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Insulation Design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19050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8198" y="4038600"/>
            <a:ext cx="2999490" cy="255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038600"/>
            <a:ext cx="3195636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38200" y="1752600"/>
            <a:ext cx="762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solid insulating shell made of expanding foam insulation was designed to retain internally generated heat while being able to stand up to harsh driving conditions.  </a:t>
            </a:r>
          </a:p>
          <a:p>
            <a:endParaRPr lang="en-US" dirty="0" smtClean="0"/>
          </a:p>
          <a:p>
            <a:r>
              <a:rPr lang="en-US" dirty="0" smtClean="0"/>
              <a:t>Initial testing indicated that insulation would more than achieve the necessary temperature range while nearly satisfying the desired warm-up rate.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Sink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1447800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heat sink was designed that would replace an access cover on the front of the differential</a:t>
            </a:r>
          </a:p>
          <a:p>
            <a:endParaRPr lang="en-US" sz="2000" dirty="0" smtClean="0"/>
          </a:p>
          <a:p>
            <a:r>
              <a:rPr lang="en-US" sz="2000" dirty="0" smtClean="0"/>
              <a:t>The large heat load in extreme operating conditions required the heat sink base be as large as possible, with the number of fins calculated from an adiabatic fin tip approximation</a:t>
            </a:r>
            <a:endParaRPr lang="en-US" sz="2000" dirty="0"/>
          </a:p>
        </p:txBody>
      </p:sp>
      <p:pic>
        <p:nvPicPr>
          <p:cNvPr id="1026" name="Picture 2" descr="C:\Users\Emery\Documents\Dropbox\School\Axle Temperature Capstone\Capstone Heat Sink Models and Drawings\Heat Sink iso.JPG"/>
          <p:cNvPicPr>
            <a:picLocks noChangeAspect="1" noChangeArrowheads="1"/>
          </p:cNvPicPr>
          <p:nvPr/>
        </p:nvPicPr>
        <p:blipFill>
          <a:blip r:embed="rId2" cstate="print"/>
          <a:srcRect l="21212" t="6249" r="20202" b="8273"/>
          <a:stretch>
            <a:fillRect/>
          </a:stretch>
        </p:blipFill>
        <p:spPr bwMode="auto">
          <a:xfrm>
            <a:off x="5410200" y="3810000"/>
            <a:ext cx="3124200" cy="2639411"/>
          </a:xfrm>
          <a:prstGeom prst="rect">
            <a:avLst/>
          </a:prstGeom>
          <a:noFill/>
        </p:spPr>
      </p:pic>
      <p:pic>
        <p:nvPicPr>
          <p:cNvPr id="1027" name="Picture 3" descr="C:\Users\Emery\Documents\Dropbox\School\Axle Temperature Capstone\Photos\Cad View.PNG"/>
          <p:cNvPicPr>
            <a:picLocks noChangeAspect="1" noChangeArrowheads="1"/>
          </p:cNvPicPr>
          <p:nvPr/>
        </p:nvPicPr>
        <p:blipFill>
          <a:blip r:embed="rId3" cstate="print"/>
          <a:srcRect t="23681" r="11060"/>
          <a:stretch>
            <a:fillRect/>
          </a:stretch>
        </p:blipFill>
        <p:spPr bwMode="auto">
          <a:xfrm>
            <a:off x="457200" y="4038600"/>
            <a:ext cx="4419600" cy="2210151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609600" y="5562600"/>
            <a:ext cx="685800" cy="152400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Sink </a:t>
            </a:r>
            <a:r>
              <a:rPr lang="en-US" dirty="0" err="1" smtClean="0"/>
              <a:t>Sheild</a:t>
            </a:r>
            <a:endParaRPr lang="en-US" dirty="0"/>
          </a:p>
        </p:txBody>
      </p:sp>
      <p:pic>
        <p:nvPicPr>
          <p:cNvPr id="4" name="Picture 2" descr="\\khensu\Home02\pinkerte\Desktop\iso close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552" t="15937" r="21552" b="13696"/>
          <a:stretch>
            <a:fillRect/>
          </a:stretch>
        </p:blipFill>
        <p:spPr bwMode="auto">
          <a:xfrm>
            <a:off x="5562600" y="1524000"/>
            <a:ext cx="2819400" cy="2221379"/>
          </a:xfrm>
          <a:prstGeom prst="rect">
            <a:avLst/>
          </a:prstGeom>
          <a:noFill/>
        </p:spPr>
      </p:pic>
      <p:pic>
        <p:nvPicPr>
          <p:cNvPr id="5" name="Picture 3" descr="\\khensu\Home02\pinkerte\Desktop\iso Open.JPG"/>
          <p:cNvPicPr>
            <a:picLocks noChangeAspect="1" noChangeArrowheads="1"/>
          </p:cNvPicPr>
          <p:nvPr/>
        </p:nvPicPr>
        <p:blipFill>
          <a:blip r:embed="rId3" cstate="print"/>
          <a:srcRect l="8276" t="30319" r="17817" b="5460"/>
          <a:stretch>
            <a:fillRect/>
          </a:stretch>
        </p:blipFill>
        <p:spPr bwMode="auto">
          <a:xfrm>
            <a:off x="3886200" y="3962400"/>
            <a:ext cx="4648200" cy="257311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" y="1981200"/>
            <a:ext cx="464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heat sink needed to be shielded from airflow during the warm up phase, but  also required maximum airflow when cooling was required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91000"/>
            <a:ext cx="32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team designed a enclosure that would swing open to completely expose the heat sink to impinging air while creating a path for flow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Testing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447800"/>
            <a:ext cx="5545353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28600" y="5638800"/>
            <a:ext cx="8686800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000" dirty="0" smtClean="0"/>
              <a:t>Uninsulated axle fluid warm-up rate to 30°C delta: .92 </a:t>
            </a:r>
            <a:r>
              <a:rPr lang="en-US" sz="2000" dirty="0" smtClean="0">
                <a:cs typeface="Calibri"/>
              </a:rPr>
              <a:t>°C/min average</a:t>
            </a:r>
          </a:p>
          <a:p>
            <a:pPr algn="ctr"/>
            <a:r>
              <a:rPr lang="en-US" sz="2000" dirty="0" smtClean="0">
                <a:cs typeface="Calibri"/>
              </a:rPr>
              <a:t>Prototype axle fluid </a:t>
            </a:r>
            <a:r>
              <a:rPr lang="en-US" sz="2000" dirty="0" smtClean="0"/>
              <a:t>warm-up rate to 30°C delta: 1.4</a:t>
            </a:r>
            <a:r>
              <a:rPr lang="en-US" sz="2000" dirty="0" smtClean="0">
                <a:cs typeface="Calibri"/>
              </a:rPr>
              <a:t> °C/min average</a:t>
            </a:r>
          </a:p>
          <a:p>
            <a:pPr algn="ctr"/>
            <a:r>
              <a:rPr lang="en-US" sz="2000" dirty="0" smtClean="0">
                <a:cs typeface="Calibri"/>
              </a:rPr>
              <a:t> 52% improvement in warm up rate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Testing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58674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With heat sink exposed the axle fluid temperature stabilized, </a:t>
            </a:r>
            <a:r>
              <a:rPr lang="en-US" sz="2000" dirty="0" smtClean="0">
                <a:cs typeface="Calibri"/>
              </a:rPr>
              <a:t>meeting the goal criteria, but it did not cool as expected.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657411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Explanations for heatsink performance were generated</a:t>
            </a:r>
          </a:p>
          <a:p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23900" y="2362200"/>
          <a:ext cx="7696200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/>
                <a:gridCol w="4572000"/>
              </a:tblGrid>
              <a:tr h="609600">
                <a:tc>
                  <a:txBody>
                    <a:bodyPr/>
                    <a:lstStyle/>
                    <a:p>
                      <a:r>
                        <a:rPr lang="en-US" dirty="0" smtClean="0"/>
                        <a:t>Hypothesis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Evidence (Likelihood)</a:t>
                      </a:r>
                      <a:endParaRPr lang="en-US" dirty="0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dirty="0" smtClean="0"/>
                        <a:t>Undersized</a:t>
                      </a:r>
                      <a:r>
                        <a:rPr lang="en-US" baseline="0" dirty="0" smtClean="0"/>
                        <a:t> Heatsink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Calculations were made to</a:t>
                      </a:r>
                      <a:r>
                        <a:rPr lang="en-US" baseline="0" dirty="0" smtClean="0"/>
                        <a:t> verify performance (Low – Medium)</a:t>
                      </a:r>
                      <a:endParaRPr lang="en-US" dirty="0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dirty="0" smtClean="0"/>
                        <a:t>Inadequate</a:t>
                      </a:r>
                      <a:r>
                        <a:rPr lang="en-US" baseline="0" dirty="0" smtClean="0"/>
                        <a:t> Airflow to Heatsink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Heatsink temperature remained very close to ambient temperature (Low)</a:t>
                      </a:r>
                      <a:endParaRPr lang="en-US" dirty="0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dirty="0" smtClean="0"/>
                        <a:t>Poor</a:t>
                      </a:r>
                      <a:r>
                        <a:rPr lang="en-US" baseline="0" dirty="0" smtClean="0"/>
                        <a:t> Thermal Continuity and/or Fluid Circulation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Numerous</a:t>
                      </a:r>
                      <a:r>
                        <a:rPr lang="en-US" baseline="0" dirty="0" smtClean="0"/>
                        <a:t> gears circulate fluid within a relatively conductive housing (Medium)</a:t>
                      </a:r>
                      <a:endParaRPr lang="en-US" dirty="0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dirty="0" smtClean="0"/>
                        <a:t>Inadequate</a:t>
                      </a:r>
                      <a:r>
                        <a:rPr lang="en-US" baseline="0" dirty="0" smtClean="0"/>
                        <a:t> Fluid Contact with Heatsink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Heatsink</a:t>
                      </a:r>
                      <a:r>
                        <a:rPr lang="en-US" baseline="0" dirty="0" smtClean="0"/>
                        <a:t> temperature raised drastically upon deceleration (High)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Follow-up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To test hypothesis, a clear acrylic cover was attached to axle and viewed with camera</a:t>
            </a:r>
            <a:endParaRPr lang="en-US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33400" y="2971800"/>
            <a:ext cx="3772088" cy="2960132"/>
            <a:chOff x="533400" y="2971800"/>
            <a:chExt cx="3772088" cy="2960132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V="1">
              <a:off x="533400" y="2971800"/>
              <a:ext cx="3772088" cy="2651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72711" y="5562600"/>
              <a:ext cx="3293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Static Oil Level, Level Ground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48200" y="2971800"/>
            <a:ext cx="3905807" cy="2960132"/>
            <a:chOff x="4572000" y="2971800"/>
            <a:chExt cx="3905807" cy="2960132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4572000" y="2971800"/>
              <a:ext cx="3905807" cy="2651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4762273" y="5562600"/>
              <a:ext cx="3525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Oil Level with Constant Velocity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Follow-Up Testing (Acceleration)</a:t>
            </a:r>
            <a:endParaRPr lang="en-US" dirty="0"/>
          </a:p>
        </p:txBody>
      </p:sp>
      <p:pic>
        <p:nvPicPr>
          <p:cNvPr id="6" name="acceleration_converted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54163" y="1676400"/>
            <a:ext cx="6034087" cy="452596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Follow-Up Testing (Steady State)</a:t>
            </a:r>
            <a:endParaRPr lang="en-US" dirty="0"/>
          </a:p>
        </p:txBody>
      </p:sp>
      <p:pic>
        <p:nvPicPr>
          <p:cNvPr id="4" name="steady state_converted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54163" y="1646238"/>
            <a:ext cx="6034087" cy="4525962"/>
          </a:xfrm>
        </p:spPr>
      </p:pic>
    </p:spTree>
    <p:extLst>
      <p:ext uri="{BB962C8B-B14F-4D97-AF65-F5344CB8AC3E}">
        <p14:creationId xmlns:p14="http://schemas.microsoft.com/office/powerpoint/2010/main" xmlns="" val="414639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828800"/>
          <a:ext cx="8686800" cy="4769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  <a:gridCol w="4343400"/>
              </a:tblGrid>
              <a:tr h="56356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Design Requirement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Result</a:t>
                      </a:r>
                      <a:endParaRPr lang="en-US" sz="2000" dirty="0"/>
                    </a:p>
                  </a:txBody>
                  <a:tcPr anchor="ctr"/>
                </a:tc>
              </a:tr>
              <a:tr h="798512"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Achieve and maintain fluid temperature of 65-80ºC  (ambient temp.</a:t>
                      </a:r>
                      <a:r>
                        <a:rPr lang="en-US" baseline="0" dirty="0" smtClean="0"/>
                        <a:t> above freezing)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Temperature</a:t>
                      </a:r>
                      <a:r>
                        <a:rPr lang="en-US" baseline="0" dirty="0" smtClean="0"/>
                        <a:t> was maintained at 80</a:t>
                      </a:r>
                      <a:r>
                        <a:rPr lang="en-US" dirty="0" smtClean="0"/>
                        <a:t>ºC</a:t>
                      </a:r>
                      <a:r>
                        <a:rPr lang="en-US" baseline="0" dirty="0" smtClean="0"/>
                        <a:t> at 17</a:t>
                      </a:r>
                      <a:r>
                        <a:rPr lang="en-US" dirty="0" smtClean="0"/>
                        <a:t>ºC ambient temperature</a:t>
                      </a:r>
                      <a:r>
                        <a:rPr lang="en-US" baseline="0" dirty="0" smtClean="0"/>
                        <a:t> (∆T=63</a:t>
                      </a:r>
                      <a:r>
                        <a:rPr lang="en-US" dirty="0" smtClean="0"/>
                        <a:t>ºC )</a:t>
                      </a:r>
                      <a:endParaRPr lang="en-US" dirty="0"/>
                    </a:p>
                  </a:txBody>
                  <a:tcPr/>
                </a:tc>
              </a:tr>
              <a:tr h="798512"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Achieve</a:t>
                      </a:r>
                      <a:r>
                        <a:rPr lang="en-US" baseline="0" dirty="0" smtClean="0"/>
                        <a:t> and </a:t>
                      </a:r>
                      <a:r>
                        <a:rPr lang="en-US" dirty="0" smtClean="0"/>
                        <a:t>maintain fluid temperature of 50-65ºC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dirty="0" smtClean="0"/>
                        <a:t>ambient temperature below freezing)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Maximum temperature differential (70</a:t>
                      </a:r>
                      <a:r>
                        <a:rPr lang="en-US" dirty="0" smtClean="0"/>
                        <a:t>ºC) from testing would</a:t>
                      </a:r>
                      <a:r>
                        <a:rPr lang="en-US" baseline="0" dirty="0" smtClean="0"/>
                        <a:t> maintain 50</a:t>
                      </a:r>
                      <a:r>
                        <a:rPr lang="en-US" dirty="0" smtClean="0"/>
                        <a:t>ºC fluid temperature at -20ºC 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990600">
                <a:tc>
                  <a:txBody>
                    <a:bodyPr/>
                    <a:lstStyle/>
                    <a:p>
                      <a:r>
                        <a:rPr lang="en-US" dirty="0" smtClean="0"/>
                        <a:t>Achieve a warm-up rate of 2X current state (est. 2ºC/min)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 °C/min average (52% improvement in warm up rate). </a:t>
                      </a:r>
                      <a:r>
                        <a:rPr lang="en-US" baseline="0" dirty="0" smtClean="0"/>
                        <a:t>  Improvements to heatsink enclosure will increase warm-up rate</a:t>
                      </a:r>
                      <a:endParaRPr lang="en-US" dirty="0"/>
                    </a:p>
                  </a:txBody>
                  <a:tcPr/>
                </a:tc>
              </a:tr>
              <a:tr h="798512"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 year payback period (approximately $1200)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r>
                        <a:rPr lang="en-US" baseline="0" dirty="0" smtClean="0"/>
                        <a:t> cost of insulation and enclosure was about _____.  Extruded Heatsink with similar dimensions for $50 could be machined to specifications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2.25% of energy required to operate a truck at a steady highway speed is lost in the drivetrain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66800" y="2590800"/>
            <a:ext cx="7162800" cy="3613709"/>
            <a:chOff x="1295400" y="2743200"/>
            <a:chExt cx="6400800" cy="346389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5400" y="2743200"/>
              <a:ext cx="6400800" cy="3432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600200" y="5867400"/>
              <a:ext cx="2362199" cy="339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21</a:t>
              </a:r>
              <a:r>
                <a:rPr lang="en-US" baseline="30000" dirty="0" smtClean="0">
                  <a:solidFill>
                    <a:schemeClr val="bg1"/>
                  </a:solidFill>
                </a:rPr>
                <a:t>st</a:t>
              </a:r>
              <a:r>
                <a:rPr lang="en-US" dirty="0" smtClean="0">
                  <a:solidFill>
                    <a:schemeClr val="bg1"/>
                  </a:solidFill>
                </a:rPr>
                <a:t> Century Truck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Complex dynamics </a:t>
            </a:r>
            <a:r>
              <a:rPr lang="en-US" dirty="0" smtClean="0"/>
              <a:t>and shape of axle made design difficult to model</a:t>
            </a:r>
          </a:p>
          <a:p>
            <a:r>
              <a:rPr lang="en-US" dirty="0" smtClean="0"/>
              <a:t>Many assumptions had to be made </a:t>
            </a:r>
          </a:p>
          <a:p>
            <a:r>
              <a:rPr lang="en-US" dirty="0" smtClean="0"/>
              <a:t>Important parameters had to be </a:t>
            </a:r>
            <a:r>
              <a:rPr lang="en-US" dirty="0" smtClean="0"/>
              <a:t>estimated (convection coefficient)</a:t>
            </a:r>
            <a:endParaRPr lang="en-US" dirty="0" smtClean="0"/>
          </a:p>
          <a:p>
            <a:r>
              <a:rPr lang="en-US" dirty="0"/>
              <a:t>Testing of assumptions was </a:t>
            </a:r>
            <a:r>
              <a:rPr lang="en-US" dirty="0" smtClean="0"/>
              <a:t>important to prove functionality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72471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Increasing the axle fluid temp will reduce energy loss</a:t>
            </a:r>
          </a:p>
          <a:p>
            <a:r>
              <a:rPr lang="en-US" sz="2400" dirty="0" smtClean="0"/>
              <a:t>Up to a 0.7% improvement in drivetrain efficiency possible (apprx $600/year in savings in fuel costs)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47800" y="2743200"/>
            <a:ext cx="6248400" cy="3581401"/>
            <a:chOff x="1676400" y="3088978"/>
            <a:chExt cx="6019800" cy="354339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76400" y="3088978"/>
              <a:ext cx="6019800" cy="3537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4876800" y="6324600"/>
              <a:ext cx="272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Axle Temp. Project Specs, 2010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Top PDS requirements</a:t>
            </a:r>
          </a:p>
          <a:p>
            <a:pPr lvl="1"/>
            <a:r>
              <a:rPr lang="en-US" dirty="0" smtClean="0"/>
              <a:t>Efficiency gain</a:t>
            </a:r>
          </a:p>
          <a:p>
            <a:pPr lvl="2"/>
            <a:r>
              <a:rPr lang="en-US" dirty="0" smtClean="0"/>
              <a:t>Device must achieve a net gain in efficiency</a:t>
            </a:r>
          </a:p>
          <a:p>
            <a:pPr lvl="1"/>
            <a:r>
              <a:rPr lang="en-US" dirty="0" smtClean="0"/>
              <a:t>Return on investment</a:t>
            </a:r>
          </a:p>
          <a:p>
            <a:pPr lvl="2"/>
            <a:r>
              <a:rPr lang="en-US" dirty="0" smtClean="0"/>
              <a:t>2 year payback period (apprx $1200 budget)</a:t>
            </a:r>
          </a:p>
          <a:p>
            <a:pPr lvl="1"/>
            <a:r>
              <a:rPr lang="en-US" dirty="0" smtClean="0"/>
              <a:t>Temperature control</a:t>
            </a:r>
          </a:p>
          <a:p>
            <a:pPr lvl="2"/>
            <a:r>
              <a:rPr lang="en-US" dirty="0" smtClean="0"/>
              <a:t>Achieve/maintain fluid temp of 65-80ºC (ambient above freezing) and 50-65ºC (ambient below freezing)</a:t>
            </a:r>
          </a:p>
          <a:p>
            <a:pPr lvl="1"/>
            <a:r>
              <a:rPr lang="en-US" dirty="0" smtClean="0"/>
              <a:t>Warm-up rate</a:t>
            </a:r>
          </a:p>
          <a:p>
            <a:pPr lvl="2"/>
            <a:r>
              <a:rPr lang="en-US" dirty="0" smtClean="0"/>
              <a:t>Achieve a warm-up rate of 2X current state (est. 2ºC/min)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Heat Exchanger </a:t>
            </a:r>
            <a:r>
              <a:rPr lang="en-US" sz="2400" dirty="0" smtClean="0"/>
              <a:t>– Uses exhaust gas or engine coolant 			   as a heat source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Electric Heater </a:t>
            </a:r>
            <a:r>
              <a:rPr lang="en-US" sz="2400" dirty="0" smtClean="0"/>
              <a:t>– Resistance heater that obtains power 			  from truck’s charging system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Active Insulation </a:t>
            </a:r>
            <a:r>
              <a:rPr lang="en-US" sz="2400" dirty="0" smtClean="0"/>
              <a:t>– Relies on internally generated heat 			      and has some form of cooling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Exchanger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36605474"/>
              </p:ext>
            </p:extLst>
          </p:nvPr>
        </p:nvGraphicFramePr>
        <p:xfrm>
          <a:off x="304800" y="1600200"/>
          <a:ext cx="85344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  <a:gridCol w="4191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Pros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Cons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Fast</a:t>
                      </a:r>
                      <a:r>
                        <a:rPr lang="en-US" sz="1600" baseline="0" dirty="0" smtClean="0"/>
                        <a:t> Warm-up Rate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Expensive 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Utilize</a:t>
                      </a:r>
                      <a:r>
                        <a:rPr lang="en-US" sz="1600" baseline="0" dirty="0" smtClean="0"/>
                        <a:t>s Waste Energy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Complex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Reliability</a:t>
                      </a:r>
                      <a:r>
                        <a:rPr lang="en-US" sz="1600" baseline="0" dirty="0" smtClean="0"/>
                        <a:t> / Maintenance 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Heavy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http://hiwaay.net/~bzwilson/prius/pri_2010_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3810000"/>
            <a:ext cx="33528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Heater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62400"/>
            <a:ext cx="2858099" cy="203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35113315"/>
              </p:ext>
            </p:extLst>
          </p:nvPr>
        </p:nvGraphicFramePr>
        <p:xfrm>
          <a:off x="304800" y="1600200"/>
          <a:ext cx="85344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  <a:gridCol w="4191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Pros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Cons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Fast</a:t>
                      </a:r>
                      <a:r>
                        <a:rPr lang="en-US" sz="1600" baseline="0" dirty="0" smtClean="0"/>
                        <a:t> Warm-up Rate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High Electric Requirements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Simple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Inefficient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Low Cost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Active Insulation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9522350"/>
              </p:ext>
            </p:extLst>
          </p:nvPr>
        </p:nvGraphicFramePr>
        <p:xfrm>
          <a:off x="304800" y="1600200"/>
          <a:ext cx="85344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  <a:gridCol w="4191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Pros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Cons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Simple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Limited</a:t>
                      </a:r>
                      <a:r>
                        <a:rPr lang="en-US" sz="1600" baseline="0" dirty="0" smtClean="0"/>
                        <a:t> Warm-up Rate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Reliable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Potentially less control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Low</a:t>
                      </a:r>
                      <a:r>
                        <a:rPr lang="en-US" sz="1600" baseline="0" dirty="0" smtClean="0"/>
                        <a:t> C</a:t>
                      </a:r>
                      <a:r>
                        <a:rPr lang="en-US" sz="1600" dirty="0" smtClean="0"/>
                        <a:t>ost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Minimal Energy Requirement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815" y="3733800"/>
            <a:ext cx="26670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2397" y="3733800"/>
            <a:ext cx="2990603" cy="26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6636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Active insulation concept selected</a:t>
            </a:r>
          </a:p>
          <a:p>
            <a:endParaRPr lang="en-US" sz="3000" dirty="0" smtClean="0"/>
          </a:p>
          <a:p>
            <a:pPr>
              <a:buNone/>
            </a:pPr>
            <a:r>
              <a:rPr lang="en-US" sz="2000" dirty="0" smtClean="0"/>
              <a:t> 	-most reliable without compromising efficiency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	- simple to manufacture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	- utilized waste heat</a:t>
            </a:r>
          </a:p>
          <a:p>
            <a:pPr>
              <a:buNone/>
            </a:pPr>
            <a:r>
              <a:rPr lang="en-US" sz="2000" dirty="0" smtClean="0"/>
              <a:t>	- inexpensive components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	- little to no modification to existing components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  	- no additional energy requirement</a:t>
            </a:r>
          </a:p>
          <a:p>
            <a:pPr>
              <a:buNone/>
            </a:pPr>
            <a:r>
              <a:rPr lang="en-US" sz="1800" dirty="0" smtClean="0"/>
              <a:t>	 </a:t>
            </a:r>
          </a:p>
          <a:p>
            <a:pPr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379264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571</TotalTime>
  <Words>709</Words>
  <Application>Microsoft Office PowerPoint</Application>
  <PresentationFormat>On-screen Show (4:3)</PresentationFormat>
  <Paragraphs>132</Paragraphs>
  <Slides>20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Foundry</vt:lpstr>
      <vt:lpstr>Axle Temperature Control Final Report</vt:lpstr>
      <vt:lpstr>Background Information</vt:lpstr>
      <vt:lpstr>Background Information</vt:lpstr>
      <vt:lpstr>Requirements</vt:lpstr>
      <vt:lpstr>Design Concepts</vt:lpstr>
      <vt:lpstr>Heat Exchanger</vt:lpstr>
      <vt:lpstr>Electric Heater</vt:lpstr>
      <vt:lpstr>*Active Insulation</vt:lpstr>
      <vt:lpstr>Concept Selection</vt:lpstr>
      <vt:lpstr>Insulation Design</vt:lpstr>
      <vt:lpstr>Heat Sink</vt:lpstr>
      <vt:lpstr>Heat Sink Sheild</vt:lpstr>
      <vt:lpstr>Prototype Testing</vt:lpstr>
      <vt:lpstr>Prototype Testing</vt:lpstr>
      <vt:lpstr>Performance Analysis</vt:lpstr>
      <vt:lpstr>Follow-up Testing</vt:lpstr>
      <vt:lpstr>Follow-Up Testing (Acceleration)</vt:lpstr>
      <vt:lpstr>Follow-Up Testing (Steady State)</vt:lpstr>
      <vt:lpstr>Results</vt:lpstr>
      <vt:lpstr>Conclusion</vt:lpstr>
    </vt:vector>
  </TitlesOfParts>
  <Company>Portland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Axle Temperature Control Progress Report</dc:title>
  <dc:creator>zimmerml</dc:creator>
  <cp:lastModifiedBy>zimmerml</cp:lastModifiedBy>
  <cp:revision>91</cp:revision>
  <dcterms:created xsi:type="dcterms:W3CDTF">2011-05-25T17:51:01Z</dcterms:created>
  <dcterms:modified xsi:type="dcterms:W3CDTF">2011-06-01T04:21:05Z</dcterms:modified>
</cp:coreProperties>
</file>