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0" r:id="rId8"/>
    <p:sldId id="276" r:id="rId9"/>
    <p:sldId id="270" r:id="rId10"/>
    <p:sldId id="262" r:id="rId11"/>
    <p:sldId id="279" r:id="rId12"/>
    <p:sldId id="263" r:id="rId13"/>
    <p:sldId id="277" r:id="rId14"/>
    <p:sldId id="264" r:id="rId15"/>
    <p:sldId id="265" r:id="rId16"/>
    <p:sldId id="266" r:id="rId17"/>
    <p:sldId id="268" r:id="rId18"/>
    <p:sldId id="280" r:id="rId19"/>
    <p:sldId id="28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E183-A2B2-44FC-BB2D-3D3336A1F32F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A75A-FF65-45C6-B93C-754EBC931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Water Penetration Testing Device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Portland State Capstone Project 2010</a:t>
            </a:r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267200" y="304800"/>
            <a:ext cx="4343400" cy="152400"/>
          </a:xfrm>
          <a:prstGeom prst="bentConnector3">
            <a:avLst>
              <a:gd name="adj1" fmla="val 529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3886200" cy="152400"/>
          </a:xfrm>
          <a:prstGeom prst="bentConnector3">
            <a:avLst>
              <a:gd name="adj1" fmla="val 445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200" y="3962400"/>
            <a:ext cx="2209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Contact/Sponsor: Brian Hays/Morrison </a:t>
            </a:r>
            <a:r>
              <a:rPr lang="en-US" dirty="0" err="1" smtClean="0"/>
              <a:t>Hershfield</a:t>
            </a:r>
            <a:endParaRPr lang="en-US" dirty="0" smtClean="0"/>
          </a:p>
          <a:p>
            <a:r>
              <a:rPr lang="en-US" dirty="0" smtClean="0"/>
              <a:t>Academic Advisors: Dr. </a:t>
            </a:r>
            <a:r>
              <a:rPr lang="en-US" dirty="0" err="1" smtClean="0"/>
              <a:t>Turcic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5800" y="22098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Team: </a:t>
            </a:r>
          </a:p>
          <a:p>
            <a:pPr algn="r"/>
            <a:r>
              <a:rPr lang="en-US" dirty="0" smtClean="0"/>
              <a:t>Luke </a:t>
            </a:r>
            <a:r>
              <a:rPr lang="en-US" dirty="0" err="1" smtClean="0"/>
              <a:t>Defrees</a:t>
            </a:r>
            <a:endParaRPr lang="en-US" dirty="0" smtClean="0"/>
          </a:p>
          <a:p>
            <a:pPr algn="r"/>
            <a:r>
              <a:rPr lang="en-US" dirty="0" smtClean="0"/>
              <a:t>Brian </a:t>
            </a:r>
            <a:r>
              <a:rPr lang="en-US" dirty="0" err="1" smtClean="0"/>
              <a:t>Pinkstaff</a:t>
            </a:r>
            <a:endParaRPr lang="en-US" dirty="0" smtClean="0"/>
          </a:p>
          <a:p>
            <a:pPr algn="r"/>
            <a:r>
              <a:rPr lang="en-US" dirty="0" smtClean="0"/>
              <a:t>Andrew Park</a:t>
            </a:r>
          </a:p>
          <a:p>
            <a:pPr algn="r"/>
            <a:r>
              <a:rPr lang="en-US" dirty="0" smtClean="0"/>
              <a:t>Andrew Williams</a:t>
            </a:r>
            <a:endParaRPr lang="en-US" dirty="0"/>
          </a:p>
        </p:txBody>
      </p:sp>
      <p:pic>
        <p:nvPicPr>
          <p:cNvPr id="11" name="Picture 10" descr="IMG_6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537" y="2286000"/>
            <a:ext cx="403158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ppertu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962400"/>
            <a:ext cx="2616868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Spray Rack Design: </a:t>
            </a:r>
            <a:r>
              <a:rPr lang="en-US" sz="2800" dirty="0" smtClean="0"/>
              <a:t>Materials/Components</a:t>
            </a:r>
            <a:endParaRPr lang="en-US" sz="2800" dirty="0"/>
          </a:p>
        </p:txBody>
      </p: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371600"/>
            <a:ext cx="434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Copper Tubing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Chosen for cost, strength, easily replaceable parts 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Paint to control corrosion/oxidation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2895600"/>
            <a:ext cx="449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Brass Nozzles, Bushings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Inexpensive, corrosion Resistant, easily replaceable parts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Full cone, 120° spray angle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172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Aluminum Side Supports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Minimize weight, strong, relatively inexpensive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6172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Shark Bite Quick Connects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Non-permanent for disassembly, inexpensive  </a:t>
            </a:r>
          </a:p>
        </p:txBody>
      </p:sp>
      <p:pic>
        <p:nvPicPr>
          <p:cNvPr id="13" name="Picture 12" descr="IMG_6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447800"/>
            <a:ext cx="3352800" cy="223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and Assembly s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19200"/>
            <a:ext cx="2417678" cy="5257800"/>
          </a:xfrm>
          <a:prstGeom prst="rect">
            <a:avLst/>
          </a:prstGeom>
        </p:spPr>
      </p:pic>
      <p:pic>
        <p:nvPicPr>
          <p:cNvPr id="12" name="Picture 11" descr="Stand Assembly 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186183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Spray Rack Design</a:t>
            </a:r>
            <a:endParaRPr lang="en-US" sz="3600" dirty="0"/>
          </a:p>
        </p:txBody>
      </p: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447800"/>
            <a:ext cx="4343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A Single Supply Pipe Minimizes Overall Complexity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Two valves will be used to regulate flow and pressure inconsistencies in this design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More economical. Less valves to purchase, maintain, and replace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Less valves minimizes frequency of rack falling out of calibration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Complexity of flow is easier to analyze, resulting in more reliable results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ck front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924800" cy="5496467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ck Spray distrib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762000"/>
            <a:ext cx="3225028" cy="2671534"/>
          </a:xfrm>
          <a:prstGeom prst="rect">
            <a:avLst/>
          </a:prstGeom>
        </p:spPr>
      </p:pic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IMG_6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733800"/>
            <a:ext cx="3029676" cy="1967221"/>
          </a:xfrm>
          <a:prstGeom prst="rect">
            <a:avLst/>
          </a:prstGeom>
        </p:spPr>
      </p:pic>
      <p:pic>
        <p:nvPicPr>
          <p:cNvPr id="10" name="Picture 9" descr="IMG_6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762000"/>
            <a:ext cx="367958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8768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Spray Rack Design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447800"/>
            <a:ext cx="5257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Rack Can be Disassembled if Necessary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Shark Bites enable fast disassembly, and reliable connection for thousands of cycles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Fully disassembled, rack can be transported in small SUV type vehicle to site, and to test specimen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shark b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81400"/>
            <a:ext cx="2289727" cy="2433348"/>
          </a:xfrm>
          <a:prstGeom prst="rect">
            <a:avLst/>
          </a:prstGeom>
        </p:spPr>
      </p:pic>
      <p:pic>
        <p:nvPicPr>
          <p:cNvPr id="12" name="Picture 11" descr="rack disassemb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447800"/>
            <a:ext cx="292794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7244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Spray Rack Design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5334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2192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Adjustable Wall Spacers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By increasing distance between the rack and the test specimen from 12 to 18 inches, spray coverage can be expanded from 6ft square to 8.5ft square.  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Can also be used for irregular wall shapes, i.e. recessed windows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502920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3810000"/>
            <a:ext cx="2286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G_6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971800"/>
            <a:ext cx="5334000" cy="272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914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Final Spray Rack Design – Stand 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5334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447800"/>
            <a:ext cx="3733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Used for Mounting Rack 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Telescoping  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Hands free operation of rack when mounted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Rotating foot</a:t>
            </a:r>
          </a:p>
        </p:txBody>
      </p:sp>
      <p:pic>
        <p:nvPicPr>
          <p:cNvPr id="11" name="Picture 10" descr="IMG_6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371600"/>
            <a:ext cx="3343979" cy="3624955"/>
          </a:xfrm>
          <a:prstGeom prst="rect">
            <a:avLst/>
          </a:prstGeom>
        </p:spPr>
      </p:pic>
      <p:pic>
        <p:nvPicPr>
          <p:cNvPr id="12" name="Picture 11" descr="IMG_6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464682"/>
            <a:ext cx="2205813" cy="241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Calibration Box/Stand Design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1371600"/>
            <a:ext cx="3048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Optimizations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Aluminum for corrosion resistance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Box can be moved up and down beam to test different areas of rack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Can be disassembled 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Graduated pitchers for collection and measuring of water volume 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Wheeled stand for easy manipulation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IMG_6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71600"/>
            <a:ext cx="2277636" cy="4114799"/>
          </a:xfrm>
          <a:prstGeom prst="rect">
            <a:avLst/>
          </a:prstGeom>
        </p:spPr>
      </p:pic>
      <p:pic>
        <p:nvPicPr>
          <p:cNvPr id="14" name="Picture 13" descr="IMG_6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79" y="1371599"/>
            <a:ext cx="190652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Testing, Proof of Concept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371600"/>
            <a:ext cx="5715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Testing Results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Flow rates range from 0.25-0.5L/(min*ft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), which falls within acceptable tolerance levels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IMG_6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447800"/>
            <a:ext cx="2209800" cy="4402326"/>
          </a:xfrm>
          <a:prstGeom prst="rect">
            <a:avLst/>
          </a:prstGeom>
        </p:spPr>
      </p:pic>
      <p:pic>
        <p:nvPicPr>
          <p:cNvPr id="16" name="Picture 15" descr="IMG_6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62400"/>
            <a:ext cx="2909093" cy="1907801"/>
          </a:xfrm>
          <a:prstGeom prst="rect">
            <a:avLst/>
          </a:prstGeom>
        </p:spPr>
      </p:pic>
      <p:pic>
        <p:nvPicPr>
          <p:cNvPr id="17" name="Picture 16" descr="IMG_6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19488"/>
            <a:ext cx="1762827" cy="25479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2438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Tx/>
              <a:buChar char="-"/>
              <a:tabLst>
                <a:tab pos="112713" algn="l"/>
              </a:tabLst>
            </a:pPr>
            <a:r>
              <a:rPr lang="en-US" sz="2000" dirty="0" smtClean="0"/>
              <a:t>Various locations of the rack were tested</a:t>
            </a:r>
          </a:p>
          <a:p>
            <a:pPr marL="112713" indent="-112713">
              <a:buFontTx/>
              <a:buChar char="-"/>
              <a:tabLst>
                <a:tab pos="112713" algn="l"/>
              </a:tabLst>
            </a:pPr>
            <a:r>
              <a:rPr lang="en-US" sz="2000" dirty="0" smtClean="0"/>
              <a:t>Internal Pressure minimum of 25 psi needed to meet tolerances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Errors, Unexpected Occurrences 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371600"/>
            <a:ext cx="5638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 lot, but most notably: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Overestimated available water pressure: orifice diameter too large on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attempt at nozzle selection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Did not allocate enough time or resources to have calibration box welded: box was not finished as originally planned.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71599"/>
            <a:ext cx="2501795" cy="37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IMG_6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550982"/>
            <a:ext cx="2280657" cy="246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447800"/>
            <a:ext cx="49530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Project Purpose</a:t>
            </a:r>
          </a:p>
          <a:p>
            <a:pPr marL="17303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Build water spray rack device to test integrity of doors, windows, and other outdoor installations </a:t>
            </a:r>
          </a:p>
          <a:p>
            <a:pPr marL="17303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Build a catch box that can be used to calibrate the rack twice a year</a:t>
            </a:r>
          </a:p>
          <a:p>
            <a:pPr marL="173038">
              <a:buFontTx/>
              <a:buChar char="-"/>
            </a:pPr>
            <a:r>
              <a:rPr lang="en-US" sz="2000" dirty="0" smtClean="0"/>
              <a:t> Rack must conform to ASTM E-1105-00 standards, and Morrison </a:t>
            </a:r>
            <a:r>
              <a:rPr lang="en-US" sz="2000" dirty="0" err="1" smtClean="0"/>
              <a:t>Hershfield’s</a:t>
            </a:r>
            <a:r>
              <a:rPr lang="en-US" sz="2000" dirty="0" smtClean="0"/>
              <a:t> constraints</a:t>
            </a:r>
          </a:p>
          <a:p>
            <a:pPr marL="173038">
              <a:buFontTx/>
              <a:buChar char="-"/>
            </a:pPr>
            <a:endParaRPr lang="en-US" sz="2000" dirty="0"/>
          </a:p>
        </p:txBody>
      </p:sp>
      <p:pic>
        <p:nvPicPr>
          <p:cNvPr id="14" name="Picture 13" descr="IMG_6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495800"/>
            <a:ext cx="1733817" cy="1849983"/>
          </a:xfrm>
          <a:prstGeom prst="rect">
            <a:avLst/>
          </a:prstGeom>
        </p:spPr>
      </p:pic>
      <p:pic>
        <p:nvPicPr>
          <p:cNvPr id="1026" name="Picture 2" descr="IMG_6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2993931" cy="281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Questions/Comments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"/>
            <a:ext cx="205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atin typeface="BatangChe" pitchFamily="49" charset="-127"/>
                <a:ea typeface="BatangChe" pitchFamily="49" charset="-127"/>
                <a:cs typeface="Angsana New" pitchFamily="18" charset="-34"/>
              </a:rPr>
              <a:t>?</a:t>
            </a:r>
            <a:endParaRPr lang="en-US" sz="30000" dirty="0">
              <a:latin typeface="BatangChe" pitchFamily="49" charset="-127"/>
              <a:ea typeface="BatangChe" pitchFamily="49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Company Constraints</a:t>
            </a:r>
            <a:endParaRPr lang="en-US" sz="40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600200"/>
            <a:ext cx="5638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Primary Morrison </a:t>
            </a:r>
            <a:r>
              <a:rPr lang="en-US" sz="2400" dirty="0" err="1" smtClean="0"/>
              <a:t>Hershfield</a:t>
            </a:r>
            <a:r>
              <a:rPr lang="en-US" sz="2400" dirty="0" smtClean="0"/>
              <a:t> Constraint:</a:t>
            </a:r>
          </a:p>
          <a:p>
            <a:pPr marL="288925" indent="-115888"/>
            <a:r>
              <a:rPr lang="en-US" sz="2000" dirty="0" smtClean="0"/>
              <a:t>- Flow rates over entire wall surface are within ASTM tolerances of 4-10 gal/hour*ft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15" name="Picture 1" descr="F:\Photos\Morrison Hershfield - Small\DSCN2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741862" cy="3657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2819400"/>
            <a:ext cx="5486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Areas Needing Optimization:</a:t>
            </a:r>
          </a:p>
          <a:p>
            <a:pPr marL="173038">
              <a:buFontTx/>
              <a:buChar char="-"/>
            </a:pPr>
            <a:r>
              <a:rPr lang="en-US" sz="2000" dirty="0" smtClean="0"/>
              <a:t> Inconsistent flow rates throughout rack</a:t>
            </a:r>
          </a:p>
          <a:p>
            <a:pPr marL="288925" indent="-115888">
              <a:buFontTx/>
              <a:buChar char="-"/>
            </a:pPr>
            <a:r>
              <a:rPr lang="en-US" sz="2000" dirty="0" smtClean="0"/>
              <a:t>Rack is not very portable, requires at least compact truck to transport</a:t>
            </a:r>
          </a:p>
          <a:p>
            <a:pPr marL="288925" indent="-115888">
              <a:buFontTx/>
              <a:buChar char="-"/>
            </a:pPr>
            <a:r>
              <a:rPr lang="en-US" sz="2000" dirty="0" smtClean="0"/>
              <a:t>Calibration box has no mounting apparatus, is cumbersome and heavy</a:t>
            </a:r>
          </a:p>
          <a:p>
            <a:pPr marL="288925" indent="-115888">
              <a:buFontTx/>
              <a:buChar char="-"/>
            </a:pPr>
            <a:r>
              <a:rPr lang="en-US" sz="2000" dirty="0" smtClean="0"/>
              <a:t>Spray coverage area is relatively small</a:t>
            </a:r>
          </a:p>
          <a:p>
            <a:pPr marL="288925" indent="-115888"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 Specifications: Spray Rack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600200"/>
            <a:ext cx="8686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Design Considerations:</a:t>
            </a:r>
            <a:endParaRPr lang="en-US" sz="2000" dirty="0" smtClean="0"/>
          </a:p>
          <a:p>
            <a:pPr marL="233363" indent="-120650">
              <a:spcAft>
                <a:spcPts val="600"/>
              </a:spcAft>
            </a:pPr>
            <a:r>
              <a:rPr lang="en-US" sz="2000" dirty="0" smtClean="0"/>
              <a:t>- Major and minor losses due to elevation, nozzles, pipe friction, and pipe fittings</a:t>
            </a:r>
          </a:p>
          <a:p>
            <a:pPr marL="233363" indent="-12065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Overall design is simpler with uniform pressure throughout rack</a:t>
            </a:r>
            <a:endParaRPr lang="en-US" sz="2400" dirty="0"/>
          </a:p>
          <a:p>
            <a:pPr marL="233363" indent="-12065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Lower elevations on rack will have higher pressures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352800"/>
            <a:ext cx="4953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Other Considerations:</a:t>
            </a:r>
          </a:p>
          <a:p>
            <a:pPr marL="288925" indent="-115888"/>
            <a:r>
              <a:rPr lang="en-US" sz="2000" dirty="0" smtClean="0"/>
              <a:t>- External search of competitor’s products</a:t>
            </a:r>
          </a:p>
          <a:p>
            <a:pPr marL="288925" indent="-115888">
              <a:buFontTx/>
              <a:buChar char="-"/>
            </a:pPr>
            <a:r>
              <a:rPr lang="en-US" sz="2000" dirty="0" smtClean="0"/>
              <a:t>Patent search</a:t>
            </a:r>
          </a:p>
          <a:p>
            <a:pPr marL="288925" indent="-115888"/>
            <a:r>
              <a:rPr lang="en-US" sz="2000" dirty="0" smtClean="0"/>
              <a:t>- Component selection such as nozzle size/location, valves</a:t>
            </a:r>
          </a:p>
        </p:txBody>
      </p:sp>
      <p:pic>
        <p:nvPicPr>
          <p:cNvPr id="1026" name="Picture 2" descr="Rain M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399"/>
            <a:ext cx="2819400" cy="265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 Specifications: Calibration Box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676400"/>
            <a:ext cx="723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Design Considerations :</a:t>
            </a:r>
          </a:p>
          <a:p>
            <a:pPr marL="231775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Must be hands free, and stand alone without assistance</a:t>
            </a:r>
          </a:p>
          <a:p>
            <a:pPr marL="231775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Robust to withstand industrial handing</a:t>
            </a:r>
          </a:p>
          <a:p>
            <a:pPr marL="231775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Resist weather and spray forces </a:t>
            </a:r>
          </a:p>
          <a:p>
            <a:pPr marL="346075">
              <a:spcAft>
                <a:spcPts val="600"/>
              </a:spcAft>
            </a:pPr>
            <a:r>
              <a:rPr lang="en-US" sz="2000" dirty="0" smtClean="0"/>
              <a:t>during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5638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Other Considerations:</a:t>
            </a:r>
          </a:p>
          <a:p>
            <a:pPr marL="346075" indent="-57150"/>
            <a:r>
              <a:rPr lang="en-US" sz="2000" dirty="0" smtClean="0"/>
              <a:t>- External search of competitor’s products</a:t>
            </a:r>
          </a:p>
          <a:p>
            <a:pPr marL="288925">
              <a:buFontTx/>
              <a:buChar char="-"/>
            </a:pPr>
            <a:r>
              <a:rPr lang="en-US" sz="2000" dirty="0" smtClean="0"/>
              <a:t> Patent search</a:t>
            </a:r>
          </a:p>
        </p:txBody>
      </p:sp>
      <p:pic>
        <p:nvPicPr>
          <p:cNvPr id="11" name="Picture 10" descr="Catch Bo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819400"/>
            <a:ext cx="3429000" cy="296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Spray Rack Analysis: Flow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1722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1722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1524000"/>
            <a:ext cx="5105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Testing and Analysis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Performed experiment to test for junction and friction losses of PVC, which has similar friction factor to copper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Performed separate experiment to compare pressure changes at varying elevations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Test Devi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0"/>
            <a:ext cx="3124200" cy="2209800"/>
          </a:xfrm>
          <a:prstGeom prst="rect">
            <a:avLst/>
          </a:prstGeom>
        </p:spPr>
      </p:pic>
      <p:pic>
        <p:nvPicPr>
          <p:cNvPr id="13" name="Picture 12" descr="C:\Users\bpinksta\AppData\Local\Microsoft\Windows\Temporary Internet Files\Content.Word\03-11-10 Test Rain Rack 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Spray Rack Analysis: Flow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1524000"/>
            <a:ext cx="4114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Results of Testing and Analysis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Friction and junction losses in pipe are negligible, and were not detected in our tests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Steady state pressure difference of different elevations consistent with static pressure differences, or about 0.434 psi increase per vertical ft of water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 dirty="0" smtClean="0"/>
              <a:t>- Some very small minor losses in pipe fittings (elbows, t-sections), but well within acceptable tolerance levels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41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A, B, C, D, are equidistant nozzle locations from center supply pipe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Spray Rack Analysis: Design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1447800"/>
            <a:ext cx="3124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Results of Testing and Analysis</a:t>
            </a:r>
            <a:endParaRPr lang="en-US" sz="2000" dirty="0" smtClean="0"/>
          </a:p>
          <a:p>
            <a:pPr marL="288925" indent="-111125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Rack weight with water expected to be about 35lbs. </a:t>
            </a:r>
          </a:p>
          <a:p>
            <a:pPr marL="288925" indent="-111125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Max deflection (FOS = 1.5) at top of stand ≈ 0.05 in. </a:t>
            </a:r>
          </a:p>
          <a:p>
            <a:pPr marL="288925" indent="-111125">
              <a:spcAft>
                <a:spcPts val="600"/>
              </a:spcAft>
            </a:pPr>
            <a:r>
              <a:rPr lang="en-US" sz="2000" dirty="0" smtClean="0"/>
              <a:t>- When mounted, max stress in rack is ≈ 3.5ksi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rain_rack_u2_di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1447800"/>
            <a:ext cx="3962401" cy="2796988"/>
          </a:xfrm>
          <a:prstGeom prst="rect">
            <a:avLst/>
          </a:prstGeom>
        </p:spPr>
      </p:pic>
      <p:pic>
        <p:nvPicPr>
          <p:cNvPr id="13" name="Picture 12" descr="rain_rack_vonmi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343400"/>
            <a:ext cx="2405399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Spray Rack Analysis: Design</a:t>
            </a:r>
            <a:endParaRPr lang="en-US" sz="3600" dirty="0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4267200" y="6019800"/>
            <a:ext cx="4343400" cy="152400"/>
          </a:xfrm>
          <a:prstGeom prst="bentConnector3">
            <a:avLst>
              <a:gd name="adj1" fmla="val 520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81000" y="6019800"/>
            <a:ext cx="38862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419600" y="304800"/>
            <a:ext cx="4191000" cy="15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381000" y="304800"/>
            <a:ext cx="4038600" cy="152400"/>
          </a:xfrm>
          <a:prstGeom prst="bentConnector3">
            <a:avLst>
              <a:gd name="adj1" fmla="val 521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447800"/>
            <a:ext cx="4343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Results of Testing and Analysis</a:t>
            </a:r>
            <a:endParaRPr lang="en-US" sz="2000" dirty="0" smtClean="0"/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Box weighs approximately 6lbs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We expect max stress in hanging mounts to be ≈ 3.5ksi.  (FOS = 1.5) </a:t>
            </a:r>
          </a:p>
          <a:p>
            <a:pPr marL="115888" indent="-1158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We expect max displacement in mounts to be ≈ 0.00054 in. 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4" name="AutoShape 2" descr="https://mail.google.com/mail/?attid=0.1&amp;disp=emb&amp;view=att&amp;th=128f1fbb76d6cbc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mail.google.com/mail/?attid=0.1&amp;disp=emb&amp;view=att&amp;th=128f1fbb76d6cbc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https://mail.google.com/mail/?attid=0.1&amp;disp=emb&amp;view=att&amp;th=128f1fbb76d6cbc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https://mail.google.com/mail/?attid=0.1&amp;disp=emb&amp;view=att&amp;th=128f1fbb76d6cbc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05261021_symmetric_displa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33800"/>
            <a:ext cx="2133600" cy="2230581"/>
          </a:xfrm>
          <a:prstGeom prst="rect">
            <a:avLst/>
          </a:prstGeom>
        </p:spPr>
      </p:pic>
      <p:pic>
        <p:nvPicPr>
          <p:cNvPr id="18" name="Picture 17" descr="05261021_symmetric_vonmi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10000"/>
            <a:ext cx="1981200" cy="2165431"/>
          </a:xfrm>
          <a:prstGeom prst="rect">
            <a:avLst/>
          </a:prstGeom>
        </p:spPr>
      </p:pic>
      <p:pic>
        <p:nvPicPr>
          <p:cNvPr id="21" name="Picture 20" descr="IMG_6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3276600" cy="386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835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Water Penetration Testing Device</vt:lpstr>
      <vt:lpstr>Introduction</vt:lpstr>
      <vt:lpstr>Company Constraints</vt:lpstr>
      <vt:lpstr>Design Specifications: Spray Rack</vt:lpstr>
      <vt:lpstr>Design Specifications: Calibration Box</vt:lpstr>
      <vt:lpstr>Spray Rack Analysis: Flow</vt:lpstr>
      <vt:lpstr>Spray Rack Analysis: Flow</vt:lpstr>
      <vt:lpstr>Spray Rack Analysis: Design</vt:lpstr>
      <vt:lpstr>Spray Rack Analysis: Design</vt:lpstr>
      <vt:lpstr>Final Spray Rack Design: Materials/Components</vt:lpstr>
      <vt:lpstr>Final Spray Rack Design</vt:lpstr>
      <vt:lpstr>Slide 12</vt:lpstr>
      <vt:lpstr>Slide 13</vt:lpstr>
      <vt:lpstr>Final Spray Rack Design</vt:lpstr>
      <vt:lpstr>Final Spray Rack Design</vt:lpstr>
      <vt:lpstr>Final Spray Rack Design – Stand </vt:lpstr>
      <vt:lpstr>Final Calibration Box/Stand Design</vt:lpstr>
      <vt:lpstr>Testing, Proof of Concept</vt:lpstr>
      <vt:lpstr>Errors, Unexpected Occurrences </vt:lpstr>
      <vt:lpstr>Questions/Comments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Penetration  Testing Device</dc:title>
  <dc:creator>Andy Park</dc:creator>
  <cp:lastModifiedBy>parka</cp:lastModifiedBy>
  <cp:revision>104</cp:revision>
  <dcterms:created xsi:type="dcterms:W3CDTF">2010-04-29T18:58:39Z</dcterms:created>
  <dcterms:modified xsi:type="dcterms:W3CDTF">2010-06-01T23:09:37Z</dcterms:modified>
</cp:coreProperties>
</file>