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85" r:id="rId4"/>
    <p:sldId id="265" r:id="rId5"/>
    <p:sldId id="279" r:id="rId6"/>
    <p:sldId id="260" r:id="rId7"/>
    <p:sldId id="259" r:id="rId8"/>
    <p:sldId id="262" r:id="rId9"/>
    <p:sldId id="275" r:id="rId10"/>
    <p:sldId id="277" r:id="rId11"/>
    <p:sldId id="280" r:id="rId12"/>
    <p:sldId id="283" r:id="rId13"/>
    <p:sldId id="282" r:id="rId14"/>
    <p:sldId id="288" r:id="rId15"/>
    <p:sldId id="289" r:id="rId16"/>
    <p:sldId id="290" r:id="rId17"/>
    <p:sldId id="291" r:id="rId18"/>
    <p:sldId id="292" r:id="rId19"/>
    <p:sldId id="294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5BF6-BEA4-4B65-B0DB-C5F35C47D441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FD41-FF6B-4B0A-86C7-EB2952967B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FD41-FF6B-4B0A-86C7-EB2952967B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A252A4-7E7D-41F1-AF3A-7F29F750F78A}" type="datetimeFigureOut">
              <a:rPr lang="en-US" smtClean="0"/>
              <a:pPr/>
              <a:t>6/7/2010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9D950E-D1E8-4C3C-A18D-F6381C7F8D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rds.yahoo.com/_ylt=A0S020mdjQZMPUsALceJzbkF;_ylu=X3oDMTBpaWhqZmNtBHBvcwMzBHNlYwNzcgR2dGlkAw--/SIG=1flnpg3mk/EXP=1275584285/**http:/images.search.yahoo.com/images/view?back=http%3A%2F%2Fimages.search.yahoo.com%2Fsearch%2Fimages%3Fp%3Dplywood%26ei%3DUTF-8%26fr%3Dyfp-t-701%26fr2%3Dtab-web&amp;w=200&amp;h=187&amp;imgurl=www.rendeciler.com%2Fdos%2Fplywood1.jpg&amp;rurl=http%3A%2F%2Fwww.rendeciler.com%2Fing%2Fbetoning.htm&amp;size=10k&amp;name=plywood1+jpg&amp;p=plywood&amp;oid=9aa937fded2493f2&amp;fr2=tab-web&amp;no=3&amp;tt=458629&amp;sigr=11aph6s9m&amp;sigi=113ipkq0k&amp;sigb=12os9l0l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829761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Pallet</a:t>
            </a:r>
            <a:r>
              <a:rPr lang="en-US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Design</a:t>
            </a:r>
            <a:r>
              <a:rPr lang="en-US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Project</a:t>
            </a:r>
            <a:endParaRPr lang="en-US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11606"/>
            <a:ext cx="9144000" cy="1798593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            </a:t>
            </a:r>
            <a:r>
              <a:rPr lang="en-US" sz="2400" b="1" dirty="0" smtClean="0">
                <a:solidFill>
                  <a:schemeClr val="tx1"/>
                </a:solidFill>
              </a:rPr>
              <a:t>Team Members: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Jon Dixon	Matt Sacks	Darrin Beam	Nathan Murray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2009-2010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Final Design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28600" y="1524000"/>
            <a:ext cx="3581400" cy="3941763"/>
          </a:xfrm>
        </p:spPr>
        <p:txBody>
          <a:bodyPr/>
          <a:lstStyle/>
          <a:p>
            <a:r>
              <a:rPr lang="en-US" sz="2800" b="1" dirty="0" smtClean="0"/>
              <a:t>Base Construction</a:t>
            </a:r>
          </a:p>
          <a:p>
            <a:pPr lvl="2"/>
            <a:r>
              <a:rPr lang="en-US" sz="2000" dirty="0" smtClean="0"/>
              <a:t>3” by 1 ½” Channel</a:t>
            </a:r>
          </a:p>
          <a:p>
            <a:pPr lvl="2"/>
            <a:r>
              <a:rPr lang="en-US" sz="2000" dirty="0" smtClean="0"/>
              <a:t>2” Angle</a:t>
            </a:r>
          </a:p>
          <a:p>
            <a:pPr lvl="2"/>
            <a:r>
              <a:rPr lang="en-US" sz="2000" dirty="0" smtClean="0"/>
              <a:t>Steel Plate</a:t>
            </a:r>
          </a:p>
          <a:p>
            <a:pPr lvl="2"/>
            <a:r>
              <a:rPr lang="en-US" sz="2000" dirty="0" smtClean="0"/>
              <a:t>All 3/16” Thickness</a:t>
            </a:r>
          </a:p>
          <a:p>
            <a:pPr lvl="2"/>
            <a:r>
              <a:rPr lang="en-US" sz="2000" dirty="0" smtClean="0"/>
              <a:t>1” Square Tubing Plywood Support</a:t>
            </a:r>
            <a:endParaRPr lang="en-US" b="1" dirty="0" smtClean="0"/>
          </a:p>
          <a:p>
            <a:pPr lvl="2"/>
            <a:r>
              <a:rPr lang="en-US" sz="2000" dirty="0" smtClean="0"/>
              <a:t>Fork Spacing, Spike Slot, and Deck Height Dimensions Same as the Original</a:t>
            </a:r>
          </a:p>
        </p:txBody>
      </p:sp>
      <p:pic>
        <p:nvPicPr>
          <p:cNvPr id="5" name="Content Placeholder 4" descr="palle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3596" y="1752600"/>
            <a:ext cx="473320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Exploded View of the Base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ePlyPI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733800"/>
            <a:ext cx="304316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Plywood Insert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Exterior Grade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¾” Thickness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Attached With 3/8” Carriage Bolts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Easily Replaceable</a:t>
            </a:r>
          </a:p>
          <a:p>
            <a:pPr lvl="1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Final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Design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1/2-13 X 2 1/2 Carriage Bolts / Steel / Hot Dip Galvanized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3962400"/>
            <a:ext cx="2286000" cy="165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19200"/>
            <a:ext cx="229913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09600" y="1295400"/>
          <a:ext cx="7924800" cy="484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11"/>
                <a:gridCol w="4580389"/>
              </a:tblGrid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latin typeface="+mn-lt"/>
                        </a:rPr>
                        <a:t>Criteria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latin typeface="+mn-lt"/>
                        </a:rPr>
                        <a:t>Method </a:t>
                      </a:r>
                      <a:r>
                        <a:rPr lang="en-US" sz="2400" b="1" i="0" u="none" strike="noStrike" dirty="0">
                          <a:latin typeface="+mn-lt"/>
                        </a:rPr>
                        <a:t>of Verification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Weight Reduction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latin typeface="Arial"/>
                        </a:rPr>
                        <a:t>SolidWorks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Mass Properties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Weigh Pallet Prototype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Arial"/>
                        </a:rPr>
                        <a:t>Cost </a:t>
                      </a:r>
                      <a:r>
                        <a:rPr lang="en-US" sz="1600" b="0" i="0" u="none" strike="noStrike" baseline="0" dirty="0" smtClean="0">
                          <a:latin typeface="Arial"/>
                        </a:rPr>
                        <a:t>--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Comparable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to Original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Arial"/>
                        </a:rPr>
                        <a:t>Cost 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Analysis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Estimate from Fabrication Facility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Same Method of Attachment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Slot Dimensions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Remain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Unchanged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Load and Unload Pallet from Freight Trailer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Simplicity of Construction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Actual F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abrication Time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Estimate from Fabrication Facility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Must Hold Cylinders Securely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Various Member/Component Calculations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Physical Testing of a Loaded Pallet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Fit and Function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Comparison with Original Pallet</a:t>
                      </a:r>
                    </a:p>
                  </a:txBody>
                  <a:tcPr marL="9525" marR="9525" marT="9525" marB="0" anchor="b"/>
                </a:tc>
              </a:tr>
              <a:tr h="2629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Key Dimensions Remain Unchanged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Verification Methods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614672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SolidWorks</a:t>
            </a:r>
          </a:p>
          <a:p>
            <a:pPr lvl="2"/>
            <a:r>
              <a:rPr lang="en-US" sz="2000" dirty="0" smtClean="0"/>
              <a:t>Design</a:t>
            </a:r>
          </a:p>
          <a:p>
            <a:pPr lvl="2"/>
            <a:r>
              <a:rPr lang="en-US" sz="2000" dirty="0" smtClean="0"/>
              <a:t>Evaluate Mass Properties</a:t>
            </a:r>
          </a:p>
          <a:p>
            <a:pPr lvl="2"/>
            <a:r>
              <a:rPr lang="en-US" sz="2000" dirty="0" smtClean="0"/>
              <a:t>Part and Assembly Drawings</a:t>
            </a:r>
          </a:p>
          <a:p>
            <a:pPr lvl="2"/>
            <a:r>
              <a:rPr lang="en-US" sz="2000" dirty="0" smtClean="0"/>
              <a:t>Bill of Materials</a:t>
            </a:r>
          </a:p>
          <a:p>
            <a:pPr lvl="2"/>
            <a:r>
              <a:rPr lang="en-US" sz="2000" dirty="0" smtClean="0"/>
              <a:t>Reference</a:t>
            </a:r>
          </a:p>
          <a:p>
            <a:pPr lvl="2"/>
            <a:endParaRPr lang="en-US" sz="3000" dirty="0" smtClean="0"/>
          </a:p>
          <a:p>
            <a:pPr lvl="1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Evaluation</a:t>
            </a:r>
            <a:endParaRPr lang="en-US" sz="5400" dirty="0"/>
          </a:p>
        </p:txBody>
      </p:sp>
      <p:pic>
        <p:nvPicPr>
          <p:cNvPr id="4" name="Content Placeholder 4" descr="PalletDrawing_pi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700" y="609600"/>
            <a:ext cx="27903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Pallet\updated pallet\ang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733800"/>
            <a:ext cx="2286000" cy="218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Pallet_Pictures\PalletStrap_pic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724400"/>
            <a:ext cx="2819400" cy="177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590800"/>
            <a:ext cx="3124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Calculations</a:t>
            </a:r>
            <a:endParaRPr lang="en-US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1447800" cy="198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1143000"/>
            <a:ext cx="29337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953000"/>
            <a:ext cx="2438400" cy="12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1481328"/>
            <a:ext cx="4191000" cy="461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noProof="0" dirty="0" smtClean="0"/>
              <a:t>Pins and Pin Tabs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400" noProof="0" dirty="0" smtClean="0"/>
              <a:t>Pin Shear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Weld Stress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dirty="0" smtClean="0"/>
              <a:t>Metal plate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dirty="0" smtClean="0"/>
              <a:t>Plywood Span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dirty="0" smtClean="0"/>
              <a:t>Plywood- supports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dirty="0" smtClean="0"/>
              <a:t>Frame members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4600" y="1295400"/>
            <a:ext cx="2200370" cy="153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362200" y="1828800"/>
            <a:ext cx="4191000" cy="4614672"/>
          </a:xfrm>
        </p:spPr>
        <p:txBody>
          <a:bodyPr>
            <a:normAutofit/>
          </a:bodyPr>
          <a:lstStyle/>
          <a:p>
            <a:pPr lvl="2"/>
            <a:endParaRPr lang="en-US" sz="3000" dirty="0" smtClean="0"/>
          </a:p>
          <a:p>
            <a:pPr lvl="1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Finite Element Analysis</a:t>
            </a:r>
            <a:endParaRPr lang="en-US" sz="5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1481328"/>
            <a:ext cx="4343400" cy="46146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dirty="0" smtClean="0"/>
              <a:t>Shell modeling with </a:t>
            </a:r>
            <a:r>
              <a:rPr lang="en-US" sz="2800" dirty="0" err="1" smtClean="0"/>
              <a:t>Abaqus</a:t>
            </a: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800" dirty="0" smtClean="0"/>
              <a:t>Initial Analysis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Clamped plate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Similar dimensions to pallet 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Uniform load – 2000 lb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err="1" smtClean="0"/>
              <a:t>Abaqus</a:t>
            </a:r>
            <a:r>
              <a:rPr lang="en-US" sz="2800" dirty="0" smtClean="0"/>
              <a:t>: Deflection of </a:t>
            </a:r>
            <a:r>
              <a:rPr lang="en-US" sz="2800" u="sng" dirty="0" smtClean="0"/>
              <a:t>.0163</a:t>
            </a:r>
            <a:r>
              <a:rPr lang="en-US" sz="2800" dirty="0" smtClean="0"/>
              <a:t> inches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Plate calculations (eFunda.com): Deflection of</a:t>
            </a:r>
            <a:r>
              <a:rPr lang="en-US" sz="2800" u="sng" dirty="0" smtClean="0"/>
              <a:t> .0158 </a:t>
            </a:r>
            <a:r>
              <a:rPr lang="en-US" sz="2800" dirty="0" smtClean="0"/>
              <a:t>inches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90353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38600"/>
            <a:ext cx="3810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362200" y="1828800"/>
            <a:ext cx="4191000" cy="4614672"/>
          </a:xfrm>
        </p:spPr>
        <p:txBody>
          <a:bodyPr>
            <a:normAutofit/>
          </a:bodyPr>
          <a:lstStyle/>
          <a:p>
            <a:pPr lvl="2"/>
            <a:endParaRPr lang="en-US" sz="3000" dirty="0" smtClean="0"/>
          </a:p>
          <a:p>
            <a:pPr lvl="1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Finite Element Analysis</a:t>
            </a:r>
            <a:endParaRPr lang="en-US" sz="5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0" y="1447800"/>
            <a:ext cx="8610600" cy="461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Fully loaded pallet of cylinders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 Uniform pressure of 2000 lbs – downward. 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Maximum deflection of .0536 inches (red area)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Maximum stress of 35,530 psi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5638800" cy="31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362200" y="1828800"/>
            <a:ext cx="4191000" cy="4614672"/>
          </a:xfrm>
        </p:spPr>
        <p:txBody>
          <a:bodyPr>
            <a:normAutofit/>
          </a:bodyPr>
          <a:lstStyle/>
          <a:p>
            <a:pPr lvl="2"/>
            <a:endParaRPr lang="en-US" sz="3000" dirty="0" smtClean="0"/>
          </a:p>
          <a:p>
            <a:pPr lvl="1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Finite Element Analysis</a:t>
            </a:r>
            <a:endParaRPr lang="en-US" sz="5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85800" y="1295400"/>
            <a:ext cx="8153400" cy="461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Loading Cart 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500 lb point loads - each wheel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Maximum deflection of .02 inches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5943600" cy="32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1" descr="\\khensu\Home03\murrayn\My Documents\conceptDesign1\FinalPresentation\MVC-11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1525" y="22193250"/>
            <a:ext cx="38719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\\khensu\Home03\murrayn\My Documents\conceptDesign1\FinalPresentation\MVC-113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2819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362200" y="1828800"/>
            <a:ext cx="4191000" cy="4614672"/>
          </a:xfrm>
        </p:spPr>
        <p:txBody>
          <a:bodyPr>
            <a:normAutofit/>
          </a:bodyPr>
          <a:lstStyle/>
          <a:p>
            <a:pPr lvl="2"/>
            <a:endParaRPr lang="en-US" sz="3000" dirty="0" smtClean="0"/>
          </a:p>
          <a:p>
            <a:pPr lvl="1">
              <a:buNone/>
            </a:pP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Finite Element Analysis</a:t>
            </a:r>
            <a:endParaRPr lang="en-US" sz="5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0" y="1676400"/>
            <a:ext cx="8153400" cy="461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sz="2800" dirty="0" smtClean="0"/>
              <a:t>Additional: 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</a:pPr>
            <a:r>
              <a:rPr lang="en-US" sz="2800" dirty="0" smtClean="0"/>
              <a:t>		Pin Tab and Frame Stress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8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1" descr="\\khensu\Home03\murrayn\My Documents\conceptDesign1\FinalPresentation\MVC-11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1525" y="22193250"/>
            <a:ext cx="38719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3729355" cy="290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0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447800"/>
            <a:ext cx="257175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Conclusion</a:t>
            </a:r>
            <a:endParaRPr lang="en-US" sz="5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239000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Weight</a:t>
            </a:r>
          </a:p>
          <a:p>
            <a:r>
              <a:rPr lang="en-US" dirty="0" smtClean="0"/>
              <a:t>Unexpected </a:t>
            </a:r>
          </a:p>
          <a:p>
            <a:pPr lvl="1"/>
            <a:r>
              <a:rPr lang="en-US" dirty="0" smtClean="0"/>
              <a:t>Deck height restriction</a:t>
            </a:r>
          </a:p>
          <a:p>
            <a:pPr lvl="2"/>
            <a:r>
              <a:rPr lang="en-US" dirty="0" smtClean="0"/>
              <a:t>Greater communication and understanding with customer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04800" y="1295400"/>
            <a:ext cx="4040188" cy="394176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Linde Group</a:t>
            </a:r>
          </a:p>
          <a:p>
            <a:pPr lvl="1"/>
            <a:r>
              <a:rPr lang="en-US" dirty="0" smtClean="0"/>
              <a:t>Industrial gas distributor</a:t>
            </a:r>
          </a:p>
          <a:p>
            <a:pPr lvl="2"/>
            <a:r>
              <a:rPr lang="en-US" dirty="0" smtClean="0"/>
              <a:t>Gases (HCl, Liquid Oxygen, etc)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lvl="2">
              <a:buNone/>
            </a:pPr>
            <a:endParaRPr lang="en-US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295400"/>
            <a:ext cx="4419600" cy="3941763"/>
          </a:xfrm>
        </p:spPr>
        <p:txBody>
          <a:bodyPr>
            <a:normAutofit/>
          </a:bodyPr>
          <a:lstStyle/>
          <a:p>
            <a:r>
              <a:rPr lang="en-US" b="1" dirty="0" smtClean="0"/>
              <a:t>Company Advisor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Dever</a:t>
            </a:r>
            <a:r>
              <a:rPr lang="en-US" dirty="0" smtClean="0"/>
              <a:t>, Operations Manager</a:t>
            </a:r>
            <a:endParaRPr lang="en-US" b="1" dirty="0" smtClean="0"/>
          </a:p>
          <a:p>
            <a:r>
              <a:rPr lang="en-US" b="1" dirty="0" smtClean="0"/>
              <a:t>Academic Advisor</a:t>
            </a:r>
          </a:p>
          <a:p>
            <a:pPr lvl="1"/>
            <a:r>
              <a:rPr lang="en-US" dirty="0" err="1" smtClean="0"/>
              <a:t>Chien</a:t>
            </a:r>
            <a:r>
              <a:rPr lang="en-US" dirty="0" smtClean="0"/>
              <a:t> </a:t>
            </a:r>
            <a:r>
              <a:rPr lang="en-US" dirty="0" err="1" smtClean="0"/>
              <a:t>Wern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5" name="Picture 4" descr="P100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956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P100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8956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27432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Pallet Design Specifications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Reduce pallet weight from 200lbs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Fit onto current freight trailers.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Carries loose cylinders and cylinder manifold carts with payload up to 5000 lbs.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Cost to remain similar to original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allet_Dock_Loa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2285999" cy="176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Product Design Specifications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1" y="2057400"/>
            <a:ext cx="2057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Pallet function with multiple loading and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Unloading configuration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6248401" y="2426732"/>
            <a:ext cx="838201" cy="16406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ai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2286000" cy="175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10400" y="3276600"/>
            <a:ext cx="182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Freight trailers are specially equipped with “spikes” for quick and easy loading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Trailer hold between 22 –24 pallets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553200" y="3733800"/>
            <a:ext cx="457200" cy="457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art_on_pal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114800"/>
            <a:ext cx="2329231" cy="189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733800" y="5410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Pallets must accommodate various loading configurations, one is 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cylinder manifold cart with high point loads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048000" y="5562600"/>
            <a:ext cx="68580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3810000" cy="263347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Fiber Reinforced Plastic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High Strength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1” and 1 ½” Thicknesses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Resistant to UV and Decay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Typical Applications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Platforms, Stairs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9750" y="2582069"/>
            <a:ext cx="2095500" cy="2324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Prelimenary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Designs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 descr="SSDesig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600200"/>
            <a:ext cx="4186956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RP_platform.png"/>
          <p:cNvPicPr>
            <a:picLocks noChangeAspect="1"/>
          </p:cNvPicPr>
          <p:nvPr/>
        </p:nvPicPr>
        <p:blipFill>
          <a:blip r:embed="rId5" cstate="print"/>
          <a:srcRect r="70000" b="64667"/>
          <a:stretch>
            <a:fillRect/>
          </a:stretch>
        </p:blipFill>
        <p:spPr>
          <a:xfrm>
            <a:off x="533400" y="4267200"/>
            <a:ext cx="27432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3886200"/>
            <a:ext cx="197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FRP platform application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791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FRP pallet design, included a steel base for support and round steel tubing upper frame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Prelimenary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Designs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019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Mold Injected Plastic Pallet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876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Steel Construction</a:t>
            </a:r>
          </a:p>
        </p:txBody>
      </p:sp>
      <p:pic>
        <p:nvPicPr>
          <p:cNvPr id="9" name="Content Placeholder 8" descr="P10001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048000"/>
            <a:ext cx="3276600" cy="320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3" descr="P100015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09600" y="1600200"/>
            <a:ext cx="3352800" cy="321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lasticMould_pallet.png"/>
          <p:cNvPicPr>
            <a:picLocks noChangeAspect="1"/>
          </p:cNvPicPr>
          <p:nvPr/>
        </p:nvPicPr>
        <p:blipFill>
          <a:blip r:embed="rId5" cstate="print"/>
          <a:srcRect t="6428" r="58550" b="64646"/>
          <a:stretch>
            <a:fillRect/>
          </a:stretch>
        </p:blipFill>
        <p:spPr>
          <a:xfrm>
            <a:off x="6096000" y="1219200"/>
            <a:ext cx="2553947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15000" y="2590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Mass produced mold Injected plastic pallet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Research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Material</a:t>
            </a:r>
          </a:p>
          <a:p>
            <a:pPr lvl="1"/>
            <a:r>
              <a:rPr lang="en-US" sz="2000" dirty="0" smtClean="0"/>
              <a:t>Plywood </a:t>
            </a:r>
          </a:p>
          <a:p>
            <a:pPr lvl="1"/>
            <a:r>
              <a:rPr lang="en-US" dirty="0" smtClean="0"/>
              <a:t>Fiber-Reinforced Plastic</a:t>
            </a:r>
            <a:endParaRPr lang="en-US" sz="2000" dirty="0" smtClean="0"/>
          </a:p>
          <a:p>
            <a:r>
              <a:rPr lang="en-US" sz="2400" b="1" dirty="0" smtClean="0"/>
              <a:t>Strap mounting pins</a:t>
            </a:r>
          </a:p>
          <a:p>
            <a:pPr lvl="1"/>
            <a:r>
              <a:rPr lang="en-US" sz="2000" dirty="0" smtClean="0"/>
              <a:t>Type and Size</a:t>
            </a:r>
          </a:p>
          <a:p>
            <a:r>
              <a:rPr lang="en-US" sz="2400" b="1" dirty="0" smtClean="0"/>
              <a:t>Steel Members</a:t>
            </a:r>
          </a:p>
          <a:p>
            <a:pPr lvl="1"/>
            <a:r>
              <a:rPr lang="en-US" sz="2000" dirty="0" smtClean="0"/>
              <a:t>Availability</a:t>
            </a:r>
          </a:p>
          <a:p>
            <a:pPr lvl="1"/>
            <a:r>
              <a:rPr lang="en-US" sz="2000" dirty="0" smtClean="0"/>
              <a:t>Costs</a:t>
            </a:r>
          </a:p>
          <a:p>
            <a:r>
              <a:rPr lang="en-US" sz="2400" b="1" dirty="0" smtClean="0"/>
              <a:t>Pallet Paint</a:t>
            </a:r>
          </a:p>
          <a:p>
            <a:pPr lvl="1"/>
            <a:r>
              <a:rPr lang="en-US" sz="2000" dirty="0" smtClean="0"/>
              <a:t>Durability and Cost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lvl="1"/>
            <a:endParaRPr lang="en-US" sz="2000" dirty="0" smtClean="0"/>
          </a:p>
          <a:p>
            <a:pPr lvl="2">
              <a:buNone/>
            </a:pPr>
            <a:endParaRPr lang="en-US" sz="1600" b="1" dirty="0" smtClean="0"/>
          </a:p>
          <a:p>
            <a:pPr lvl="1"/>
            <a:endParaRPr lang="en-US" sz="1800" b="1" dirty="0" smtClean="0"/>
          </a:p>
          <a:p>
            <a:pPr lvl="1"/>
            <a:endParaRPr lang="en-US" sz="2800" b="1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2514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3793" b="20690"/>
          <a:stretch>
            <a:fillRect/>
          </a:stretch>
        </p:blipFill>
        <p:spPr bwMode="auto">
          <a:xfrm>
            <a:off x="6477000" y="1371600"/>
            <a:ext cx="2209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 descr="Steel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3505200" y="3962400"/>
            <a:ext cx="526665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33800" y="3276600"/>
            <a:ext cx="24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Fiber-reinforced plastic grating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895600"/>
            <a:ext cx="2416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Clevis Pin for strap attachment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5334000"/>
            <a:ext cx="470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Structural steel material researched for selection on the pallet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Research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4041775" cy="441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 Point Bend Test</a:t>
            </a:r>
          </a:p>
          <a:p>
            <a:pPr lvl="1"/>
            <a:r>
              <a:rPr lang="en-US" dirty="0" smtClean="0"/>
              <a:t>16” Span</a:t>
            </a:r>
          </a:p>
          <a:p>
            <a:pPr lvl="1"/>
            <a:r>
              <a:rPr lang="en-US" dirty="0" smtClean="0"/>
              <a:t>Max Load of 900 lbs</a:t>
            </a:r>
          </a:p>
          <a:p>
            <a:pPr lvl="1"/>
            <a:r>
              <a:rPr lang="en-US" dirty="0" smtClean="0"/>
              <a:t>6” Specimen Width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sz="2400" b="1" dirty="0" smtClean="0"/>
              <a:t>Fiber-reinforced Plastic (FRP)</a:t>
            </a:r>
          </a:p>
          <a:p>
            <a:pPr lvl="2"/>
            <a:r>
              <a:rPr lang="en-US" dirty="0" smtClean="0"/>
              <a:t>Tested 1” and 1 ½” Thickness</a:t>
            </a:r>
          </a:p>
          <a:p>
            <a:pPr lvl="2"/>
            <a:r>
              <a:rPr lang="en-US" dirty="0" smtClean="0"/>
              <a:t>Failed Before Plywood</a:t>
            </a:r>
            <a:endParaRPr lang="en-US" b="1" dirty="0" smtClean="0"/>
          </a:p>
          <a:p>
            <a:pPr lvl="1"/>
            <a:r>
              <a:rPr lang="en-US" sz="2400" b="1" dirty="0" smtClean="0"/>
              <a:t>¾” Plywood</a:t>
            </a:r>
          </a:p>
          <a:p>
            <a:pPr lvl="2"/>
            <a:r>
              <a:rPr lang="en-US" dirty="0" smtClean="0"/>
              <a:t>Payload Greater than Fiber-Reinforced Plastic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46146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Specifics:</a:t>
            </a:r>
          </a:p>
          <a:p>
            <a:pPr lvl="1"/>
            <a:r>
              <a:rPr lang="en-US" sz="2000" dirty="0" smtClean="0"/>
              <a:t>Composition of Preliminary Designs</a:t>
            </a:r>
          </a:p>
          <a:p>
            <a:pPr lvl="1"/>
            <a:r>
              <a:rPr lang="en-US" sz="2000" dirty="0" smtClean="0"/>
              <a:t>Steel Frame Construction</a:t>
            </a:r>
          </a:p>
          <a:p>
            <a:pPr lvl="1"/>
            <a:r>
              <a:rPr lang="en-US" sz="2000" dirty="0" smtClean="0"/>
              <a:t>Plywood Insert</a:t>
            </a:r>
          </a:p>
          <a:p>
            <a:pPr lvl="1"/>
            <a:r>
              <a:rPr lang="en-US" sz="2000" dirty="0" smtClean="0"/>
              <a:t>Modified Strapping Points with Larger Pins</a:t>
            </a:r>
          </a:p>
          <a:p>
            <a:pPr lvl="1"/>
            <a:r>
              <a:rPr lang="en-US" sz="2000" dirty="0" smtClean="0"/>
              <a:t>Reduced Side Rail Height</a:t>
            </a:r>
          </a:p>
          <a:p>
            <a:pPr lvl="1"/>
            <a:r>
              <a:rPr lang="en-US" sz="2000" dirty="0" smtClean="0"/>
              <a:t>Sprayed with a Durable Urethane Coating</a:t>
            </a:r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Final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Design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1" y="914400"/>
            <a:ext cx="300329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35814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Pallet Assembly</a:t>
            </a:r>
            <a:endParaRPr lang="en-US" dirty="0"/>
          </a:p>
        </p:txBody>
      </p:sp>
      <p:pic>
        <p:nvPicPr>
          <p:cNvPr id="1027" name="Picture 3" descr="F:\Pallet_Pictures\PalletPicBac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38600"/>
            <a:ext cx="2999506" cy="233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Final Design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886200" cy="42707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Steel Frame</a:t>
            </a:r>
          </a:p>
          <a:p>
            <a:pPr lvl="1"/>
            <a:r>
              <a:rPr lang="en-US" dirty="0" smtClean="0"/>
              <a:t>1 ½” Square Tubing</a:t>
            </a:r>
          </a:p>
          <a:p>
            <a:pPr lvl="1"/>
            <a:r>
              <a:rPr lang="en-US" dirty="0" smtClean="0"/>
              <a:t>End Capped and Seal Welded</a:t>
            </a:r>
          </a:p>
          <a:p>
            <a:pPr lvl="1"/>
            <a:r>
              <a:rPr lang="en-US" dirty="0" smtClean="0"/>
              <a:t>45 and 90 Degree cuts</a:t>
            </a:r>
          </a:p>
          <a:p>
            <a:pPr lvl="1"/>
            <a:r>
              <a:rPr lang="en-US" dirty="0" smtClean="0"/>
              <a:t>Constructed Separately then Welded to the Base Assembly</a:t>
            </a:r>
          </a:p>
          <a:p>
            <a:pPr lvl="1"/>
            <a:r>
              <a:rPr lang="en-US" dirty="0" smtClean="0"/>
              <a:t>Members to be Capped and Seal Welded to Prevent Corrosion</a:t>
            </a:r>
          </a:p>
          <a:p>
            <a:endParaRPr lang="en-US" dirty="0"/>
          </a:p>
        </p:txBody>
      </p:sp>
      <p:pic>
        <p:nvPicPr>
          <p:cNvPr id="6" name="Content Placeholder 5" descr="Railing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4419600" cy="391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158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3948</TotalTime>
  <Words>624</Words>
  <Application>Microsoft Office PowerPoint</Application>
  <PresentationFormat>On-screen Show (4:3)</PresentationFormat>
  <Paragraphs>207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Pallet Design Project</vt:lpstr>
      <vt:lpstr>Project Overview</vt:lpstr>
      <vt:lpstr>Product Design Specifications</vt:lpstr>
      <vt:lpstr>Prelimenary Designs</vt:lpstr>
      <vt:lpstr>Prelimenary Designs</vt:lpstr>
      <vt:lpstr>Research</vt:lpstr>
      <vt:lpstr>Research</vt:lpstr>
      <vt:lpstr>Final Design</vt:lpstr>
      <vt:lpstr>Final Design</vt:lpstr>
      <vt:lpstr>Final Design</vt:lpstr>
      <vt:lpstr>Final Design</vt:lpstr>
      <vt:lpstr>Verification Methods</vt:lpstr>
      <vt:lpstr> Evaluation</vt:lpstr>
      <vt:lpstr> Calculations</vt:lpstr>
      <vt:lpstr> Finite Element Analysis</vt:lpstr>
      <vt:lpstr> Finite Element Analysis</vt:lpstr>
      <vt:lpstr> Finite Element Analysis</vt:lpstr>
      <vt:lpstr> Finite Element Analysis</vt:lpstr>
      <vt:lpstr>Conclusion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Pallet Design Project</dc:title>
  <dc:creator>Nate</dc:creator>
  <cp:lastModifiedBy>Jon</cp:lastModifiedBy>
  <cp:revision>388</cp:revision>
  <dcterms:created xsi:type="dcterms:W3CDTF">2010-01-28T06:06:21Z</dcterms:created>
  <dcterms:modified xsi:type="dcterms:W3CDTF">2010-06-07T18:57:20Z</dcterms:modified>
</cp:coreProperties>
</file>