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288" r:id="rId3"/>
    <p:sldId id="286" r:id="rId4"/>
    <p:sldId id="300" r:id="rId5"/>
    <p:sldId id="295" r:id="rId6"/>
    <p:sldId id="301" r:id="rId7"/>
    <p:sldId id="294" r:id="rId8"/>
    <p:sldId id="279" r:id="rId9"/>
    <p:sldId id="302" r:id="rId10"/>
    <p:sldId id="261" r:id="rId11"/>
    <p:sldId id="280" r:id="rId12"/>
    <p:sldId id="296" r:id="rId13"/>
    <p:sldId id="297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0940" autoAdjust="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3B0904-6BB2-483D-AC72-F9FF8DF3A1AC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BC2906-D138-4502-A1B5-3D45AD4DC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DFB5A8-ACD9-4256-B9AB-DA83382B394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3D343-8C36-4C42-9DB1-AEB99F229C0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Symmetric parts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Adjustability vs. limiting DOF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83AB15-93C6-4356-B305-F7DBB8C2A9D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2D39D8-4AA6-4E3A-A343-2A2C0564C05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88CD09-E4D5-4500-B811-E03F9FD8AB5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71E072-1A40-4FAB-A539-DA7F6346F6B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Once we had sufficient</a:t>
            </a:r>
            <a:r>
              <a:rPr lang="en-US" baseline="0" dirty="0" smtClean="0"/>
              <a:t> motivation we were ready for some brainstorming!</a:t>
            </a: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3FD4FB-FFD8-42A0-B226-D00C0F96741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</a:t>
            </a:r>
            <a:r>
              <a:rPr lang="en-US" baseline="0" dirty="0" smtClean="0"/>
              <a:t> narrowed down our options with decision matrices and began analysis on these subsystems.</a:t>
            </a: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45D0AB-53EB-4A93-BE70-80D39A2345D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I’m getting ahead of myself, I’ve started talking about how we tested the bike before I’ve told you how we built it.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0E4E98-A7A1-4B7D-AF59-A8002B79A0E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Once we had the parts and frame secured on the jig we had it welded, heat treated.</a:t>
            </a:r>
            <a:r>
              <a:rPr lang="en-US" baseline="0" dirty="0" smtClean="0"/>
              <a:t> We took the bike, built it up, and were ready to tweak every aspect of the bike.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A442C5-D861-4F0C-BF77-7A5E42FF6A8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Before</a:t>
            </a:r>
            <a:r>
              <a:rPr lang="en-US" baseline="0" dirty="0" smtClean="0"/>
              <a:t> we finish up I just want to run over some key design features of the bike.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C6129D-B434-4292-8744-3743D564EC8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80E2AA-1D75-48F2-A82D-FE3EAB3B98E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Last</a:t>
            </a:r>
            <a:r>
              <a:rPr lang="en-US" baseline="0" dirty="0" smtClean="0"/>
              <a:t> but not least, the results of blood, sweat, and tears!</a:t>
            </a: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CC06B5-F2DD-435B-8610-B47E339D48D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100+ hours and No mechanical failures!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0051A-EAF0-43B0-8F33-C7F1C938174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91CC0-59CB-4F40-81BA-9A6D89651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27C7-1800-4D39-BF60-AA19081C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F8387-B709-4015-9904-41B098A0B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2877-E89C-4AB6-BBCC-19A2C9C2B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4868-FDA5-4A9C-AC07-BB5C96F03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533D-0C65-4F8B-8434-523C0EBF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E4A43-A6E9-4E2F-8002-368BD2A82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64596-7555-4563-B5B8-25157960A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4CE1-793F-43FA-9CAB-FF51985C6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7752-5334-449A-98A4-E90E51590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DE0E-D287-43F9-90BC-5E218CA91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4ADB-3757-488A-A042-64573194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91E9-D4C2-4FC9-B0C0-C2C7C2F08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EA9C-7DCF-47DE-861F-D0A8F92ED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 r="-488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915DD2-89E2-4287-B06F-32DE76A92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2133600"/>
          <a:ext cx="6781800" cy="1191768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459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2010 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UMAN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OWERED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V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EHICLE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</a:p>
                  </a:txBody>
                  <a:tcPr marL="64168" marR="641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Final Presentation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June 4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2010 </a:t>
                      </a:r>
                    </a:p>
                  </a:txBody>
                  <a:tcPr marL="64168" marR="641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304800"/>
          <a:ext cx="6096000" cy="10515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20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ORTLAND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TATE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NIVERSITY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</a:p>
                  </a:txBody>
                  <a:tcPr marL="64451" marR="64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Maseeh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College of Engineering and Computer Science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Mechanical and Materials Engineering Department </a:t>
                      </a:r>
                    </a:p>
                  </a:txBody>
                  <a:tcPr marL="64451" marR="644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68" name="Group 20"/>
          <p:cNvGraphicFramePr>
            <a:graphicFrameLocks noGrp="1"/>
          </p:cNvGraphicFramePr>
          <p:nvPr/>
        </p:nvGraphicFramePr>
        <p:xfrm>
          <a:off x="2743200" y="3581400"/>
          <a:ext cx="6096000" cy="289407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2010 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SU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PV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ACE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EAM </a:t>
                      </a:r>
                    </a:p>
                  </a:txBody>
                  <a:tcPr marL="63795" marR="6379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ATT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RADLEY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HRIS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H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INOJOSA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AM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ONG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ESSE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CCORMACK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ON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U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AD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AMFORD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UAREN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HUMAKER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63795" marR="637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SU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F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ACULTY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A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DVISORS</a:t>
                      </a:r>
                    </a:p>
                  </a:txBody>
                  <a:tcPr marL="63795" marR="6379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EREK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T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RETHEWAY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, PhD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ARYAR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TESAMI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, PhD</a:t>
                      </a:r>
                    </a:p>
                  </a:txBody>
                  <a:tcPr marL="63795" marR="637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phonepics\Iphone 057.jpg"/>
          <p:cNvPicPr>
            <a:picLocks noChangeAspect="1" noChangeArrowheads="1"/>
          </p:cNvPicPr>
          <p:nvPr/>
        </p:nvPicPr>
        <p:blipFill>
          <a:blip r:embed="rId3" cstate="print"/>
          <a:srcRect l="7882" t="13793" r="10837" b="11330"/>
          <a:stretch>
            <a:fillRect/>
          </a:stretch>
        </p:blipFill>
        <p:spPr bwMode="auto">
          <a:xfrm>
            <a:off x="4648200" y="3733800"/>
            <a:ext cx="3962400" cy="2737658"/>
          </a:xfrm>
          <a:prstGeom prst="rect">
            <a:avLst/>
          </a:prstGeom>
          <a:noFill/>
        </p:spPr>
      </p:pic>
      <p:pic>
        <p:nvPicPr>
          <p:cNvPr id="1027" name="Picture 3" descr="C:\Documents and Settings\Chris\My Documents\My Pictures\Picture\Picture 002.jpg"/>
          <p:cNvPicPr>
            <a:picLocks noChangeAspect="1" noChangeArrowheads="1"/>
          </p:cNvPicPr>
          <p:nvPr/>
        </p:nvPicPr>
        <p:blipFill>
          <a:blip r:embed="rId4" cstate="print"/>
          <a:srcRect l="40625" t="4167" r="17188" b="6771"/>
          <a:stretch>
            <a:fillRect/>
          </a:stretch>
        </p:blipFill>
        <p:spPr bwMode="auto">
          <a:xfrm rot="5400000">
            <a:off x="1110916" y="1327484"/>
            <a:ext cx="2502568" cy="39624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nkGothic Md BT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BankGothic Md BT" pitchFamily="34" charset="0"/>
              </a:rPr>
              <a:t>Lessons Learned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7696200" cy="3200400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mtClean="0"/>
              <a:t>Stiffen fairing mold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Design for manufacture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The benefits of modular design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Prototype vs. production model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/>
          </a:p>
          <a:p>
            <a:pPr lvl="1" eaLnBrk="1" hangingPunct="1">
              <a:buFont typeface="Arial" charset="0"/>
              <a:buChar char="•"/>
            </a:pPr>
            <a:endParaRPr lang="en-US" sz="2400" smtClean="0"/>
          </a:p>
          <a:p>
            <a:pPr lvl="1" eaLnBrk="1" hangingPunct="1">
              <a:buFont typeface="Arial" charset="0"/>
              <a:buChar char="•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752600"/>
          <a:ext cx="9144000" cy="5105392"/>
        </p:xfrm>
        <a:graphic>
          <a:graphicData uri="http://schemas.openxmlformats.org/drawingml/2006/table">
            <a:tbl>
              <a:tblPr/>
              <a:tblGrid>
                <a:gridCol w="639836"/>
                <a:gridCol w="1899858"/>
                <a:gridCol w="966043"/>
                <a:gridCol w="1757585"/>
                <a:gridCol w="776607"/>
                <a:gridCol w="1559503"/>
                <a:gridCol w="1544568"/>
              </a:tblGrid>
              <a:tr h="181042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Priorities:                                                              High =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Medium =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Low =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Priority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Requirement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Customer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Metric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Target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Target Basis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Verification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Performance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Top speed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ft/s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&gt;51.3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Numerical Model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Avg Acceleration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ft/s^2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&gt;0.855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Numerical Model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Drag race Time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&lt;60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Competition research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Drag Race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 (total)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lbs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&lt;40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Acceleration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Aerodynamics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Cd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&lt;0.1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Research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Wind tunnel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Turning Radius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ASME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ft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&lt;25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rules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Steering Accuracy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ASME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degrees/100 ft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rules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Frame Stiffness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&lt;0.5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Braking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ASME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ft, stopping from 15mph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&lt;20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rules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Crash Recovery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&lt;15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Competition research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Drive Train Geo.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degrees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&lt;25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latin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Safety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Visibility (horizontal)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ASME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degrees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&gt;180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rules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RPS top load*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ASME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PSI/in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&lt;Yield/&lt;2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rules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RPS side load*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ASME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PSI/in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&lt;Yield/&lt;1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rules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Free from sharp edges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ASME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Pass/fail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rules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Restraint Harness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ASME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pass/fail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rules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Frame Strength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&gt;1.5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Student Engineers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Visibility (vertical)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ASME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degrees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&gt;60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rules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Seat Rail Slide Restraint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lbs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&gt;750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Safety/Performance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Steering Limiters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Pass/fail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pass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Controllability</a:t>
                      </a:r>
                      <a:endParaRPr lang="en-US" sz="9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9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392" marR="56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BankGothic Md BT" pitchFamily="34" charset="0"/>
                <a:ea typeface="+mj-ea"/>
                <a:cs typeface="+mj-cs"/>
              </a:rPr>
              <a:t>PDS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779588"/>
          <a:ext cx="9143999" cy="5078406"/>
        </p:xfrm>
        <a:graphic>
          <a:graphicData uri="http://schemas.openxmlformats.org/drawingml/2006/table">
            <a:tbl>
              <a:tblPr/>
              <a:tblGrid>
                <a:gridCol w="639836"/>
                <a:gridCol w="1899858"/>
                <a:gridCol w="966044"/>
                <a:gridCol w="1757584"/>
                <a:gridCol w="776606"/>
                <a:gridCol w="1559503"/>
                <a:gridCol w="1544568"/>
              </a:tblGrid>
              <a:tr h="15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Budget Limitations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dollar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&lt;3113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PSU available dollars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Accounting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Market Costs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dollar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&lt;3500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Market Research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Market Research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Ergonomics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Entry and Exit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&lt;20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Competition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Ventilation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cfm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Rider preference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Rider Position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degrees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135+/-5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Efficiency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Rider Comfort (padding)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&gt;1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Rider preference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Documents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PDS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PSU ME Dept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deadline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8-Feb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 syllabus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Submittal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Progress Report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PSU ME Dept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deadline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8-Mar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 syllabus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Submittal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Final Report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PSU ME Dept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deadline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june ?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 syllabus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Submittal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Report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ASME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deadline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19-Mar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 HPVC rules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Submittal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Structure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yes/no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Ease of use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Drive train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yes/no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Ease of use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Aesthetics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points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Competition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Judges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Maintenance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Reliability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chain drops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Competition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Physical testing 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Life in Service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years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HPV Market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Design analysis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Tool Requirements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common bike tool sizes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Ease of use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Market requirements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u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Replacement Components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Bike parts, percentage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Commercial Market</a:t>
                      </a: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Retail</a:t>
                      </a:r>
                      <a:endParaRPr lang="en-US" sz="7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5566" marR="455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BankGothic Md BT" pitchFamily="34" charset="0"/>
                <a:ea typeface="+mj-ea"/>
                <a:cs typeface="+mj-cs"/>
              </a:rPr>
              <a:t>PDS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067" t="9332" r="1868" b="18668"/>
          <a:stretch>
            <a:fillRect/>
          </a:stretch>
        </p:blipFill>
        <p:spPr bwMode="auto">
          <a:xfrm>
            <a:off x="0" y="1447800"/>
            <a:ext cx="9144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BankGothic Md BT" pitchFamily="34" charset="0"/>
                <a:ea typeface="+mj-ea"/>
                <a:cs typeface="+mj-cs"/>
              </a:rPr>
              <a:t>Gantt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BankGothic Md BT" pitchFamily="34" charset="0"/>
              </a:rPr>
              <a:t>Motivation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85344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Promote human transportation </a:t>
            </a:r>
          </a:p>
          <a:p>
            <a:pPr eaLnBrk="1" hangingPunct="1"/>
            <a:r>
              <a:rPr lang="en-US" sz="2400" dirty="0" smtClean="0"/>
              <a:t>Attract the attention of local community</a:t>
            </a:r>
          </a:p>
          <a:p>
            <a:pPr eaLnBrk="1" hangingPunct="1"/>
            <a:r>
              <a:rPr lang="en-US" sz="2400" dirty="0" smtClean="0"/>
              <a:t>Win the ASME HPVC</a:t>
            </a:r>
          </a:p>
          <a:p>
            <a:pPr eaLnBrk="1" hangingPunct="1"/>
            <a:r>
              <a:rPr lang="en-US" sz="2400" dirty="0" smtClean="0"/>
              <a:t>Make a vehicle that is…</a:t>
            </a:r>
          </a:p>
          <a:p>
            <a:pPr lvl="1" eaLnBrk="1" hangingPunct="1"/>
            <a:r>
              <a:rPr lang="en-US" sz="2000" dirty="0" smtClean="0"/>
              <a:t>suited for everyday commuting</a:t>
            </a:r>
          </a:p>
          <a:p>
            <a:pPr lvl="1" eaLnBrk="1" hangingPunct="1"/>
            <a:r>
              <a:rPr lang="en-US" sz="2000" dirty="0" smtClean="0"/>
              <a:t>intuitive</a:t>
            </a:r>
          </a:p>
          <a:p>
            <a:pPr lvl="1" eaLnBrk="1" hangingPunct="1"/>
            <a:r>
              <a:rPr lang="en-US" sz="2000" dirty="0" smtClean="0"/>
              <a:t>one handed control</a:t>
            </a:r>
          </a:p>
          <a:p>
            <a:pPr lvl="1" eaLnBrk="1" hangingPunct="1"/>
            <a:r>
              <a:rPr lang="en-US" sz="2000" dirty="0" smtClean="0"/>
              <a:t>comfortable</a:t>
            </a:r>
          </a:p>
          <a:p>
            <a:pPr lvl="1" eaLnBrk="1" hangingPunct="1"/>
            <a:r>
              <a:rPr lang="en-US" sz="2000" dirty="0" smtClean="0"/>
              <a:t>aerodynamic </a:t>
            </a:r>
          </a:p>
          <a:p>
            <a:pPr lvl="1" eaLnBrk="1" hangingPunct="1"/>
            <a:r>
              <a:rPr lang="en-US" sz="2000" dirty="0" smtClean="0"/>
              <a:t>safe to ride in traffic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5" name="Picture 4" descr="HPV-1.jpg"/>
          <p:cNvPicPr>
            <a:picLocks noChangeAspect="1"/>
          </p:cNvPicPr>
          <p:nvPr/>
        </p:nvPicPr>
        <p:blipFill>
          <a:blip r:embed="rId3" cstate="print"/>
          <a:srcRect l="16340" t="9804" r="7026" b="5882"/>
          <a:stretch>
            <a:fillRect/>
          </a:stretch>
        </p:blipFill>
        <p:spPr>
          <a:xfrm>
            <a:off x="4683642" y="2971800"/>
            <a:ext cx="415555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BankGothic Md BT" pitchFamily="34" charset="0"/>
              </a:rPr>
              <a:t>Design Process</a:t>
            </a:r>
          </a:p>
        </p:txBody>
      </p:sp>
      <p:sp>
        <p:nvSpPr>
          <p:cNvPr id="4099" name="AutoShape 6" descr="https://docs.google.com/?attid=0.1&amp;pid=gmail&amp;thid=126811631f2ecba2&amp;url=https%3A%2F%2Fmail.google.com%2Fmail%2F%3Fui%3D2%26ik%3De74bd85b5d%26view%3Datt%26th%3D126811631f2ecba2%26attid%3D0.1%26disp%3Dattd%26realattid%3Df_g52wiidh0%26zw&amp;docid=023178bd80905598c1ce061b82f6e21c%7C795e1014f0d2fc9fd80ad237ac13bbdc&amp;a=bi&amp;pagenumber=1&amp;w=138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AutoShape 8" descr="https://docs.google.com/?attid=0.1&amp;pid=gmail&amp;thid=126811631f2ecba2&amp;url=https%3A%2F%2Fmail.google.com%2Fmail%2F%3Fui%3D2%26ik%3De74bd85b5d%26view%3Datt%26th%3D126811631f2ecba2%26attid%3D0.1%26disp%3Dattd%26realattid%3Df_g52wiidh0%26zw&amp;docid=023178bd80905598c1ce061b82f6e21c%7C795e1014f0d2fc9fd80ad237ac13bbdc&amp;a=bi&amp;pagenumber=1&amp;w=138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10" descr="https://docs.google.com/?attid=0.1&amp;pid=gmail&amp;thid=126811631f2ecba2&amp;url=https%3A%2F%2Fmail.google.com%2Fmail%2F%3Fui%3D2%26ik%3De74bd85b5d%26view%3Datt%26th%3D126811631f2ecba2%26attid%3D0.1%26disp%3Dattd%26realattid%3Df_g52wiidh0%26zw&amp;docid=023178bd80905598c1ce061b82f6e21c%7C795e1014f0d2fc9fd80ad237ac13bbdc&amp;a=bi&amp;pagenumber=1&amp;w=800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7696200" cy="4114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Critiquing previous PSU entries </a:t>
            </a:r>
          </a:p>
          <a:p>
            <a:pPr lvl="1" eaLnBrk="1" hangingPunct="1"/>
            <a:r>
              <a:rPr lang="en-US" sz="2000" dirty="0" smtClean="0"/>
              <a:t>Riding of previous prototypes</a:t>
            </a:r>
          </a:p>
          <a:p>
            <a:pPr lvl="1" eaLnBrk="1" hangingPunct="1"/>
            <a:r>
              <a:rPr lang="en-US" sz="2000" dirty="0" smtClean="0"/>
              <a:t>HPV enthusiasts’ opinions</a:t>
            </a:r>
          </a:p>
          <a:p>
            <a:pPr lvl="1" eaLnBrk="1" hangingPunct="1"/>
            <a:r>
              <a:rPr lang="en-US" sz="2000" dirty="0" smtClean="0"/>
              <a:t>Interviewing past teams</a:t>
            </a:r>
          </a:p>
          <a:p>
            <a:pPr eaLnBrk="1" hangingPunct="1"/>
            <a:r>
              <a:rPr lang="en-US" sz="2000" dirty="0" smtClean="0"/>
              <a:t>Top Level Considerations</a:t>
            </a:r>
          </a:p>
          <a:p>
            <a:pPr lvl="1" eaLnBrk="1" hangingPunct="1"/>
            <a:r>
              <a:rPr lang="en-US" sz="2000" dirty="0" smtClean="0"/>
              <a:t>2 or 3-wheeled</a:t>
            </a:r>
          </a:p>
          <a:p>
            <a:pPr eaLnBrk="1" hangingPunct="1"/>
            <a:r>
              <a:rPr lang="en-US" sz="2000" dirty="0" smtClean="0"/>
              <a:t>Brainstorming designs</a:t>
            </a:r>
          </a:p>
          <a:p>
            <a:pPr lvl="1" eaLnBrk="1" hangingPunct="1"/>
            <a:r>
              <a:rPr lang="en-US" sz="2000" dirty="0" smtClean="0"/>
              <a:t>3-D modeling </a:t>
            </a:r>
          </a:p>
          <a:p>
            <a:pPr lvl="1" eaLnBrk="1" hangingPunct="1"/>
            <a:r>
              <a:rPr lang="en-US" sz="2000" dirty="0" smtClean="0"/>
              <a:t>Decision matrices</a:t>
            </a:r>
          </a:p>
          <a:p>
            <a:pPr lvl="1" eaLnBrk="1" hangingPunct="1"/>
            <a:endParaRPr lang="en-US" sz="1600" dirty="0" smtClean="0"/>
          </a:p>
          <a:p>
            <a:pPr lvl="1" eaLnBrk="1" hangingPunct="1">
              <a:buFontTx/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pic>
        <p:nvPicPr>
          <p:cNvPr id="4103" name="Picture 9" descr="http://web.cecs.pdx.edu/~asme/HPV/img/HPVJustinVikeTrike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572000"/>
            <a:ext cx="27035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Port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133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4343400" y="4005263"/>
            <a:ext cx="1322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Vike Trike II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6442075" y="6367463"/>
            <a:ext cx="1241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Vike Trike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BankGothic Md BT" pitchFamily="34" charset="0"/>
              </a:rPr>
              <a:t>Design Process (cont.)</a:t>
            </a:r>
          </a:p>
        </p:txBody>
      </p:sp>
      <p:sp>
        <p:nvSpPr>
          <p:cNvPr id="5123" name="AutoShape 6" descr="https://docs.google.com/?attid=0.1&amp;pid=gmail&amp;thid=126811631f2ecba2&amp;url=https%3A%2F%2Fmail.google.com%2Fmail%2F%3Fui%3D2%26ik%3De74bd85b5d%26view%3Datt%26th%3D126811631f2ecba2%26attid%3D0.1%26disp%3Dattd%26realattid%3Df_g52wiidh0%26zw&amp;docid=023178bd80905598c1ce061b82f6e21c%7C795e1014f0d2fc9fd80ad237ac13bbdc&amp;a=bi&amp;pagenumber=1&amp;w=138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AutoShape 8" descr="https://docs.google.com/?attid=0.1&amp;pid=gmail&amp;thid=126811631f2ecba2&amp;url=https%3A%2F%2Fmail.google.com%2Fmail%2F%3Fui%3D2%26ik%3De74bd85b5d%26view%3Datt%26th%3D126811631f2ecba2%26attid%3D0.1%26disp%3Dattd%26realattid%3Df_g52wiidh0%26zw&amp;docid=023178bd80905598c1ce061b82f6e21c%7C795e1014f0d2fc9fd80ad237ac13bbdc&amp;a=bi&amp;pagenumber=1&amp;w=138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AutoShape 10" descr="https://docs.google.com/?attid=0.1&amp;pid=gmail&amp;thid=126811631f2ecba2&amp;url=https%3A%2F%2Fmail.google.com%2Fmail%2F%3Fui%3D2%26ik%3De74bd85b5d%26view%3Datt%26th%3D126811631f2ecba2%26attid%3D0.1%26disp%3Dattd%26realattid%3Df_g52wiidh0%26zw&amp;docid=023178bd80905598c1ce061b82f6e21c%7C795e1014f0d2fc9fd80ad237ac13bbdc&amp;a=bi&amp;pagenumber=1&amp;w=800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4572000" cy="2057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Analysis</a:t>
            </a:r>
          </a:p>
          <a:p>
            <a:pPr lvl="1" eaLnBrk="1" hangingPunct="1"/>
            <a:r>
              <a:rPr lang="en-US" sz="2000" dirty="0" smtClean="0"/>
              <a:t>CFD modeling of fairing shapes</a:t>
            </a:r>
          </a:p>
          <a:p>
            <a:pPr lvl="1" eaLnBrk="1" hangingPunct="1"/>
            <a:r>
              <a:rPr lang="en-US" sz="2000" dirty="0" smtClean="0"/>
              <a:t>FEA models of frame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pic>
        <p:nvPicPr>
          <p:cNvPr id="5127" name="Picture 6" descr="IMG_0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1000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34290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0" y="4191000"/>
            <a:ext cx="3352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Testing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Material testing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Frame stiffness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</a:rPr>
              <a:t>Roll bar integrity</a:t>
            </a:r>
          </a:p>
        </p:txBody>
      </p:sp>
      <p:pic>
        <p:nvPicPr>
          <p:cNvPr id="1026" name="Picture 2" descr="C:\Users\hinojosa\AppData\Local\Microsoft\Windows\Temporary Internet Files\Low\Content.IE5\GT8ZRSFD\background__panel2_pic[1].tif"/>
          <p:cNvPicPr>
            <a:picLocks noChangeAspect="1" noChangeArrowheads="1"/>
          </p:cNvPicPr>
          <p:nvPr/>
        </p:nvPicPr>
        <p:blipFill>
          <a:blip r:embed="rId5" cstate="print"/>
          <a:srcRect t="3774" r="2273" b="1879"/>
          <a:stretch>
            <a:fillRect/>
          </a:stretch>
        </p:blipFill>
        <p:spPr bwMode="auto">
          <a:xfrm>
            <a:off x="228600" y="3962400"/>
            <a:ext cx="353872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BankGothic Md BT" pitchFamily="34" charset="0"/>
              </a:rPr>
              <a:t>Manufacturing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6019800" cy="3886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Modular and adjustable frame jig</a:t>
            </a:r>
          </a:p>
          <a:p>
            <a:pPr eaLnBrk="1" hangingPunct="1"/>
            <a:r>
              <a:rPr lang="en-US" sz="2400" dirty="0" smtClean="0"/>
              <a:t>Custom components in-house</a:t>
            </a:r>
          </a:p>
          <a:p>
            <a:pPr lvl="1" eaLnBrk="1" hangingPunct="1"/>
            <a:r>
              <a:rPr lang="en-US" sz="2000" dirty="0" smtClean="0"/>
              <a:t>+20 parts on </a:t>
            </a:r>
            <a:r>
              <a:rPr lang="en-US" sz="2000" dirty="0" err="1" smtClean="0"/>
              <a:t>Prototrak</a:t>
            </a:r>
            <a:r>
              <a:rPr lang="en-US" sz="2000" dirty="0" smtClean="0"/>
              <a:t> CNC</a:t>
            </a:r>
          </a:p>
          <a:p>
            <a:pPr eaLnBrk="1" hangingPunct="1"/>
            <a:r>
              <a:rPr lang="en-US" sz="2400" dirty="0" smtClean="0"/>
              <a:t>Fairing</a:t>
            </a:r>
          </a:p>
          <a:p>
            <a:pPr lvl="1" eaLnBrk="1" hangingPunct="1"/>
            <a:r>
              <a:rPr lang="en-US" sz="2000" dirty="0" smtClean="0"/>
              <a:t>Formed mold</a:t>
            </a:r>
          </a:p>
          <a:p>
            <a:pPr lvl="1" eaLnBrk="1" hangingPunct="1"/>
            <a:r>
              <a:rPr lang="en-US" sz="2000" dirty="0" smtClean="0"/>
              <a:t>CF lay-up</a:t>
            </a:r>
          </a:p>
          <a:p>
            <a:pPr lvl="1" eaLnBrk="1" hangingPunct="1"/>
            <a:r>
              <a:rPr lang="en-US" sz="2000" dirty="0" smtClean="0"/>
              <a:t>Pressure cured</a:t>
            </a:r>
          </a:p>
          <a:p>
            <a:pPr lvl="1"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sz="2000" dirty="0" smtClean="0"/>
          </a:p>
        </p:txBody>
      </p:sp>
      <p:pic>
        <p:nvPicPr>
          <p:cNvPr id="6148" name="Picture 7" descr="G:\HPV Files\Media\photos\DSC02309.JPG"/>
          <p:cNvPicPr>
            <a:picLocks noChangeAspect="1" noChangeArrowheads="1"/>
          </p:cNvPicPr>
          <p:nvPr/>
        </p:nvPicPr>
        <p:blipFill>
          <a:blip r:embed="rId3" cstate="print"/>
          <a:srcRect l="25658" t="15788" r="2303" b="11842"/>
          <a:stretch>
            <a:fillRect/>
          </a:stretch>
        </p:blipFill>
        <p:spPr bwMode="auto">
          <a:xfrm>
            <a:off x="5562600" y="2057400"/>
            <a:ext cx="28813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G:\HPV Files\Media\photos\DSC02364.JPG"/>
          <p:cNvPicPr>
            <a:picLocks noChangeAspect="1" noChangeArrowheads="1"/>
          </p:cNvPicPr>
          <p:nvPr/>
        </p:nvPicPr>
        <p:blipFill>
          <a:blip r:embed="rId4" cstate="print"/>
          <a:srcRect t="15000" b="10000"/>
          <a:stretch>
            <a:fillRect/>
          </a:stretch>
        </p:blipFill>
        <p:spPr bwMode="auto">
          <a:xfrm>
            <a:off x="990600" y="4733925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G:\HPV Files\Media\photos\DSC02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3600" y="4733925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G:\HPV Files\Media\photos\DSC02294.JPG"/>
          <p:cNvPicPr>
            <a:picLocks noChangeAspect="1" noChangeArrowheads="1"/>
          </p:cNvPicPr>
          <p:nvPr/>
        </p:nvPicPr>
        <p:blipFill>
          <a:blip r:embed="rId6" cstate="print"/>
          <a:srcRect r="39999"/>
          <a:stretch>
            <a:fillRect/>
          </a:stretch>
        </p:blipFill>
        <p:spPr bwMode="auto">
          <a:xfrm>
            <a:off x="6477000" y="4724400"/>
            <a:ext cx="1600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nkGothic Md BT" pitchFamily="34" charset="0"/>
              </a:rPr>
              <a:t>Optimization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4876800" cy="3886200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2400" dirty="0" smtClean="0"/>
              <a:t>Adjustable steering angles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 smtClean="0"/>
              <a:t>Reinforced steering mechanism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 smtClean="0"/>
              <a:t>Brake levers coupled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sz="2000" dirty="0" smtClean="0"/>
          </a:p>
        </p:txBody>
      </p:sp>
      <p:pic>
        <p:nvPicPr>
          <p:cNvPr id="7172" name="Picture 6" descr="IMG_01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G_0078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914400" y="3810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BankGothic Md BT" pitchFamily="34" charset="0"/>
              </a:rPr>
              <a:t>Key Design Features</a:t>
            </a:r>
          </a:p>
        </p:txBody>
      </p:sp>
      <p:sp>
        <p:nvSpPr>
          <p:cNvPr id="8195" name="Text Placeholder 6"/>
          <p:cNvSpPr>
            <a:spLocks noGrp="1"/>
          </p:cNvSpPr>
          <p:nvPr>
            <p:ph type="body" sz="half" idx="1"/>
          </p:nvPr>
        </p:nvSpPr>
        <p:spPr>
          <a:xfrm>
            <a:off x="2971800" y="2209800"/>
            <a:ext cx="4038600" cy="2209800"/>
          </a:xfrm>
        </p:spPr>
        <p:txBody>
          <a:bodyPr/>
          <a:lstStyle/>
          <a:p>
            <a:r>
              <a:rPr lang="en-US" sz="2400" dirty="0" smtClean="0"/>
              <a:t>One-handed controls</a:t>
            </a:r>
          </a:p>
          <a:p>
            <a:r>
              <a:rPr lang="en-US" sz="2400" dirty="0" smtClean="0"/>
              <a:t>Internally geared hub</a:t>
            </a:r>
          </a:p>
          <a:p>
            <a:r>
              <a:rPr lang="en-US" sz="2400" dirty="0" smtClean="0"/>
              <a:t>Simple chain routing</a:t>
            </a:r>
          </a:p>
        </p:txBody>
      </p:sp>
      <p:pic>
        <p:nvPicPr>
          <p:cNvPr id="8198" name="Picture 9" descr="IMG_0077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7200" y="2286000"/>
            <a:ext cx="21115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G_6241.JPG"/>
          <p:cNvPicPr>
            <a:picLocks noChangeAspect="1"/>
          </p:cNvPicPr>
          <p:nvPr/>
        </p:nvPicPr>
        <p:blipFill>
          <a:blip r:embed="rId4" cstate="print"/>
          <a:srcRect l="9167" t="16250" r="10000" b="6250"/>
          <a:stretch>
            <a:fillRect/>
          </a:stretch>
        </p:blipFill>
        <p:spPr>
          <a:xfrm>
            <a:off x="4724400" y="3810000"/>
            <a:ext cx="3962400" cy="253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BankGothic Md BT" pitchFamily="34" charset="0"/>
              </a:rPr>
              <a:t>Key Design Features</a:t>
            </a:r>
          </a:p>
        </p:txBody>
      </p:sp>
      <p:sp>
        <p:nvSpPr>
          <p:cNvPr id="9219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0" y="1981200"/>
            <a:ext cx="3886200" cy="2057400"/>
          </a:xfrm>
        </p:spPr>
        <p:txBody>
          <a:bodyPr/>
          <a:lstStyle/>
          <a:p>
            <a:r>
              <a:rPr lang="en-US" sz="2400" smtClean="0"/>
              <a:t>Adjustable foam seat</a:t>
            </a:r>
          </a:p>
          <a:p>
            <a:r>
              <a:rPr lang="en-US" sz="2400" smtClean="0"/>
              <a:t>Custom utility rack </a:t>
            </a:r>
          </a:p>
          <a:p>
            <a:r>
              <a:rPr lang="en-US" sz="2400" smtClean="0"/>
              <a:t>Full fenders</a:t>
            </a:r>
          </a:p>
          <a:p>
            <a:r>
              <a:rPr lang="en-US" sz="2400" smtClean="0"/>
              <a:t>Head/tail lights</a:t>
            </a:r>
          </a:p>
          <a:p>
            <a:endParaRPr lang="en-US" sz="2800" smtClean="0"/>
          </a:p>
        </p:txBody>
      </p:sp>
      <p:pic>
        <p:nvPicPr>
          <p:cNvPr id="9220" name="Picture 8" descr="IMG_008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8620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IMG_008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1771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057400"/>
            <a:ext cx="23050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IMG_017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4958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nkGothic Md BT" pitchFamily="34" charset="0"/>
              </a:rPr>
              <a:t>Results</a:t>
            </a:r>
          </a:p>
        </p:txBody>
      </p:sp>
      <p:sp>
        <p:nvSpPr>
          <p:cNvPr id="10243" name="AutoShape 4" descr="https://mail.google.com/mail/?attid=0.2&amp;disp=emb&amp;view=att&amp;th=1287072e7a358fd7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AutoShape 6" descr="https://mail.google.com/mail/?attid=0.2&amp;disp=emb&amp;view=att&amp;th=1287072e7a358fd7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AutoShape 8" descr="https://mail.google.com/mail/?attid=0.2&amp;disp=emb&amp;view=att&amp;th=1287072e7a358fd7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AutoShape 10" descr="https://mail.google.com/mail/?attid=0.2&amp;disp=emb&amp;view=att&amp;th=1287072e7a358fd7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7" name="Picture 12" descr="HPV2-Small.jpg"/>
          <p:cNvPicPr>
            <a:picLocks noChangeAspect="1"/>
          </p:cNvPicPr>
          <p:nvPr/>
        </p:nvPicPr>
        <p:blipFill>
          <a:blip r:embed="rId3" cstate="print"/>
          <a:srcRect t="5263"/>
          <a:stretch>
            <a:fillRect/>
          </a:stretch>
        </p:blipFill>
        <p:spPr bwMode="auto">
          <a:xfrm>
            <a:off x="228600" y="20574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4578350" y="1970087"/>
            <a:ext cx="45656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ASME HPVC </a:t>
            </a:r>
            <a:r>
              <a:rPr lang="en-US" b="1" dirty="0"/>
              <a:t>2010</a:t>
            </a:r>
          </a:p>
          <a:p>
            <a:r>
              <a:rPr lang="en-US" sz="2000" dirty="0"/>
              <a:t>Second Place Overall</a:t>
            </a:r>
          </a:p>
          <a:p>
            <a:r>
              <a:rPr lang="en-US" sz="2000" dirty="0"/>
              <a:t>First Place in the Speed Endurance Event</a:t>
            </a:r>
          </a:p>
          <a:p>
            <a:r>
              <a:rPr lang="en-US" sz="2000" dirty="0"/>
              <a:t>Second Place in the Women's Drag Race</a:t>
            </a:r>
          </a:p>
          <a:p>
            <a:r>
              <a:rPr lang="en-US" sz="2000" dirty="0"/>
              <a:t>Second Place in the Men's Drag Race</a:t>
            </a:r>
          </a:p>
          <a:p>
            <a:r>
              <a:rPr lang="en-US" sz="2000" dirty="0"/>
              <a:t>Third Place in the Utility Endurance Event</a:t>
            </a:r>
          </a:p>
          <a:p>
            <a:r>
              <a:rPr lang="en-US" sz="2000" dirty="0"/>
              <a:t>Third Place in the Design Event</a:t>
            </a:r>
          </a:p>
          <a:p>
            <a:endParaRPr lang="en-US" dirty="0"/>
          </a:p>
        </p:txBody>
      </p:sp>
      <p:sp>
        <p:nvSpPr>
          <p:cNvPr id="10249" name="TextBox 14"/>
          <p:cNvSpPr txBox="1">
            <a:spLocks noChangeArrowheads="1"/>
          </p:cNvSpPr>
          <p:nvPr/>
        </p:nvSpPr>
        <p:spPr bwMode="auto">
          <a:xfrm>
            <a:off x="61913" y="4876800"/>
            <a:ext cx="473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Team members and six trophies around the winning vehicle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5791200"/>
            <a:ext cx="5822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50+ riding hours with no mechanical failures!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893</Words>
  <Application>Microsoft Office PowerPoint</Application>
  <PresentationFormat>On-screen Show (4:3)</PresentationFormat>
  <Paragraphs>390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Motivation</vt:lpstr>
      <vt:lpstr>Design Process</vt:lpstr>
      <vt:lpstr>Design Process (cont.)</vt:lpstr>
      <vt:lpstr>Manufacturing</vt:lpstr>
      <vt:lpstr>Optimization</vt:lpstr>
      <vt:lpstr>Key Design Features</vt:lpstr>
      <vt:lpstr>Key Design Features</vt:lpstr>
      <vt:lpstr>Results</vt:lpstr>
      <vt:lpstr>Questions?</vt:lpstr>
      <vt:lpstr>Lessons Learned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DellCenn</dc:creator>
  <cp:lastModifiedBy>Cam Long</cp:lastModifiedBy>
  <cp:revision>153</cp:revision>
  <dcterms:created xsi:type="dcterms:W3CDTF">2006-04-27T19:55:45Z</dcterms:created>
  <dcterms:modified xsi:type="dcterms:W3CDTF">2010-06-07T21:57:21Z</dcterms:modified>
</cp:coreProperties>
</file>