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77" r:id="rId3"/>
    <p:sldId id="267" r:id="rId4"/>
    <p:sldId id="285" r:id="rId5"/>
    <p:sldId id="293" r:id="rId6"/>
    <p:sldId id="261" r:id="rId7"/>
    <p:sldId id="290" r:id="rId8"/>
    <p:sldId id="283" r:id="rId9"/>
    <p:sldId id="291" r:id="rId10"/>
    <p:sldId id="292" r:id="rId11"/>
    <p:sldId id="286" r:id="rId12"/>
    <p:sldId id="287" r:id="rId13"/>
    <p:sldId id="288" r:id="rId14"/>
    <p:sldId id="289" r:id="rId15"/>
    <p:sldId id="28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7" autoAdjust="0"/>
    <p:restoredTop sz="86000" autoAdjust="0"/>
  </p:normalViewPr>
  <p:slideViewPr>
    <p:cSldViewPr>
      <p:cViewPr>
        <p:scale>
          <a:sx n="75" d="100"/>
          <a:sy n="75" d="100"/>
        </p:scale>
        <p:origin x="-1020"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R-value (h·ft</a:t>
            </a:r>
            <a:r>
              <a:rPr lang="en-US" baseline="30000"/>
              <a:t>2</a:t>
            </a:r>
            <a:r>
              <a:rPr lang="en-US"/>
              <a:t>·°F/Btu)</a:t>
            </a:r>
          </a:p>
        </c:rich>
      </c:tx>
      <c:layout/>
    </c:title>
    <c:plotArea>
      <c:layout/>
      <c:barChart>
        <c:barDir val="col"/>
        <c:grouping val="clustered"/>
        <c:ser>
          <c:idx val="0"/>
          <c:order val="0"/>
          <c:tx>
            <c:strRef>
              <c:f>Sheet1!$C$3:$C$4</c:f>
              <c:strCache>
                <c:ptCount val="1"/>
                <c:pt idx="0">
                  <c:v>R-value h·ft2·°F/Btu</c:v>
                </c:pt>
              </c:strCache>
            </c:strRef>
          </c:tx>
          <c:cat>
            <c:numRef>
              <c:f>Sheet1!$B$5:$B$14</c:f>
              <c:numCache>
                <c:formatCode>m/d;@</c:formatCode>
                <c:ptCount val="10"/>
                <c:pt idx="0">
                  <c:v>40314</c:v>
                </c:pt>
                <c:pt idx="1">
                  <c:v>40315</c:v>
                </c:pt>
                <c:pt idx="2">
                  <c:v>40316</c:v>
                </c:pt>
                <c:pt idx="3">
                  <c:v>40317</c:v>
                </c:pt>
                <c:pt idx="4">
                  <c:v>40318</c:v>
                </c:pt>
                <c:pt idx="5">
                  <c:v>40319</c:v>
                </c:pt>
                <c:pt idx="6">
                  <c:v>40320</c:v>
                </c:pt>
                <c:pt idx="7">
                  <c:v>40321</c:v>
                </c:pt>
                <c:pt idx="8">
                  <c:v>40322</c:v>
                </c:pt>
                <c:pt idx="9">
                  <c:v>40323</c:v>
                </c:pt>
              </c:numCache>
            </c:numRef>
          </c:cat>
          <c:val>
            <c:numRef>
              <c:f>Sheet1!$C$5:$C$14</c:f>
              <c:numCache>
                <c:formatCode>General</c:formatCode>
                <c:ptCount val="10"/>
                <c:pt idx="0">
                  <c:v>2.1177000000000001</c:v>
                </c:pt>
                <c:pt idx="1">
                  <c:v>2.0449000000000002</c:v>
                </c:pt>
                <c:pt idx="2">
                  <c:v>1.9040999999999992</c:v>
                </c:pt>
                <c:pt idx="3">
                  <c:v>1.9546999999999994</c:v>
                </c:pt>
                <c:pt idx="4">
                  <c:v>2.0236999999999998</c:v>
                </c:pt>
                <c:pt idx="5">
                  <c:v>2.69</c:v>
                </c:pt>
                <c:pt idx="6">
                  <c:v>2.3022999999999967</c:v>
                </c:pt>
                <c:pt idx="7">
                  <c:v>2.1581999999999999</c:v>
                </c:pt>
                <c:pt idx="8">
                  <c:v>2.4958999999999967</c:v>
                </c:pt>
                <c:pt idx="9">
                  <c:v>1.8792</c:v>
                </c:pt>
              </c:numCache>
            </c:numRef>
          </c:val>
        </c:ser>
        <c:axId val="79483648"/>
        <c:axId val="79485184"/>
      </c:barChart>
      <c:dateAx>
        <c:axId val="79483648"/>
        <c:scaling>
          <c:orientation val="minMax"/>
        </c:scaling>
        <c:axPos val="b"/>
        <c:numFmt formatCode="m/d;@" sourceLinked="1"/>
        <c:tickLblPos val="nextTo"/>
        <c:crossAx val="79485184"/>
        <c:crosses val="autoZero"/>
        <c:auto val="1"/>
        <c:lblOffset val="100"/>
      </c:dateAx>
      <c:valAx>
        <c:axId val="79485184"/>
        <c:scaling>
          <c:orientation val="minMax"/>
        </c:scaling>
        <c:axPos val="l"/>
        <c:majorGridlines/>
        <c:numFmt formatCode="General" sourceLinked="1"/>
        <c:tickLblPos val="nextTo"/>
        <c:crossAx val="79483648"/>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Average Soil Moisture </a:t>
            </a:r>
            <a:r>
              <a:rPr lang="en-US" dirty="0"/>
              <a:t>(ft</a:t>
            </a:r>
            <a:r>
              <a:rPr lang="en-US" baseline="30000" dirty="0"/>
              <a:t>3</a:t>
            </a:r>
            <a:r>
              <a:rPr lang="en-US" dirty="0"/>
              <a:t>/ft</a:t>
            </a:r>
            <a:r>
              <a:rPr lang="en-US" baseline="30000" dirty="0"/>
              <a:t>3</a:t>
            </a:r>
            <a:r>
              <a:rPr lang="en-US" dirty="0"/>
              <a:t>)</a:t>
            </a:r>
          </a:p>
        </c:rich>
      </c:tx>
      <c:layout/>
    </c:title>
    <c:plotArea>
      <c:layout/>
      <c:barChart>
        <c:barDir val="col"/>
        <c:grouping val="clustered"/>
        <c:ser>
          <c:idx val="2"/>
          <c:order val="0"/>
          <c:tx>
            <c:strRef>
              <c:f>Sheet1!$E$3:$E$4</c:f>
              <c:strCache>
                <c:ptCount val="1"/>
                <c:pt idx="0">
                  <c:v>Avg Moisture ft3/ft3</c:v>
                </c:pt>
              </c:strCache>
            </c:strRef>
          </c:tx>
          <c:cat>
            <c:numRef>
              <c:f>Sheet1!$B$5:$B$14</c:f>
              <c:numCache>
                <c:formatCode>m/d;@</c:formatCode>
                <c:ptCount val="10"/>
                <c:pt idx="0">
                  <c:v>40314</c:v>
                </c:pt>
                <c:pt idx="1">
                  <c:v>40315</c:v>
                </c:pt>
                <c:pt idx="2">
                  <c:v>40316</c:v>
                </c:pt>
                <c:pt idx="3">
                  <c:v>40317</c:v>
                </c:pt>
                <c:pt idx="4">
                  <c:v>40318</c:v>
                </c:pt>
                <c:pt idx="5">
                  <c:v>40319</c:v>
                </c:pt>
                <c:pt idx="6">
                  <c:v>40320</c:v>
                </c:pt>
                <c:pt idx="7">
                  <c:v>40321</c:v>
                </c:pt>
                <c:pt idx="8">
                  <c:v>40322</c:v>
                </c:pt>
                <c:pt idx="9">
                  <c:v>40323</c:v>
                </c:pt>
              </c:numCache>
            </c:numRef>
          </c:cat>
          <c:val>
            <c:numRef>
              <c:f>Sheet1!$E$5:$E$14</c:f>
              <c:numCache>
                <c:formatCode>General</c:formatCode>
                <c:ptCount val="10"/>
                <c:pt idx="0">
                  <c:v>0.2762</c:v>
                </c:pt>
                <c:pt idx="1">
                  <c:v>0.27740000000000031</c:v>
                </c:pt>
                <c:pt idx="2">
                  <c:v>0.28760000000000002</c:v>
                </c:pt>
                <c:pt idx="3">
                  <c:v>0.29150000000000031</c:v>
                </c:pt>
                <c:pt idx="4">
                  <c:v>0.29580000000000051</c:v>
                </c:pt>
                <c:pt idx="5">
                  <c:v>0.29980000000000051</c:v>
                </c:pt>
                <c:pt idx="6">
                  <c:v>0.30430000000000057</c:v>
                </c:pt>
                <c:pt idx="7">
                  <c:v>0.29690000000000044</c:v>
                </c:pt>
                <c:pt idx="8">
                  <c:v>0.29110000000000008</c:v>
                </c:pt>
                <c:pt idx="9">
                  <c:v>0.29770000000000002</c:v>
                </c:pt>
              </c:numCache>
            </c:numRef>
          </c:val>
        </c:ser>
        <c:axId val="85136896"/>
        <c:axId val="85138432"/>
      </c:barChart>
      <c:dateAx>
        <c:axId val="85136896"/>
        <c:scaling>
          <c:orientation val="minMax"/>
        </c:scaling>
        <c:axPos val="b"/>
        <c:numFmt formatCode="m/d;@" sourceLinked="1"/>
        <c:tickLblPos val="nextTo"/>
        <c:crossAx val="85138432"/>
        <c:crosses val="autoZero"/>
        <c:auto val="1"/>
        <c:lblOffset val="100"/>
      </c:dateAx>
      <c:valAx>
        <c:axId val="85138432"/>
        <c:scaling>
          <c:orientation val="minMax"/>
        </c:scaling>
        <c:axPos val="l"/>
        <c:majorGridlines/>
        <c:numFmt formatCode="General" sourceLinked="1"/>
        <c:tickLblPos val="nextTo"/>
        <c:crossAx val="85136896"/>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smtClean="0"/>
              <a:t>Average Temperature </a:t>
            </a:r>
            <a:r>
              <a:rPr lang="en-US" dirty="0"/>
              <a:t>(°F)</a:t>
            </a:r>
          </a:p>
        </c:rich>
      </c:tx>
      <c:layout/>
    </c:title>
    <c:plotArea>
      <c:layout/>
      <c:barChart>
        <c:barDir val="col"/>
        <c:grouping val="clustered"/>
        <c:ser>
          <c:idx val="1"/>
          <c:order val="0"/>
          <c:tx>
            <c:strRef>
              <c:f>Sheet1!$D$3:$D$4</c:f>
              <c:strCache>
                <c:ptCount val="1"/>
                <c:pt idx="0">
                  <c:v>Avg Temp °F</c:v>
                </c:pt>
              </c:strCache>
            </c:strRef>
          </c:tx>
          <c:cat>
            <c:numRef>
              <c:f>Sheet1!$B$5:$B$14</c:f>
              <c:numCache>
                <c:formatCode>m/d;@</c:formatCode>
                <c:ptCount val="10"/>
                <c:pt idx="0">
                  <c:v>40314</c:v>
                </c:pt>
                <c:pt idx="1">
                  <c:v>40315</c:v>
                </c:pt>
                <c:pt idx="2">
                  <c:v>40316</c:v>
                </c:pt>
                <c:pt idx="3">
                  <c:v>40317</c:v>
                </c:pt>
                <c:pt idx="4">
                  <c:v>40318</c:v>
                </c:pt>
                <c:pt idx="5">
                  <c:v>40319</c:v>
                </c:pt>
                <c:pt idx="6">
                  <c:v>40320</c:v>
                </c:pt>
                <c:pt idx="7">
                  <c:v>40321</c:v>
                </c:pt>
                <c:pt idx="8">
                  <c:v>40322</c:v>
                </c:pt>
                <c:pt idx="9">
                  <c:v>40323</c:v>
                </c:pt>
              </c:numCache>
            </c:numRef>
          </c:cat>
          <c:val>
            <c:numRef>
              <c:f>Sheet1!$D$5:$D$14</c:f>
              <c:numCache>
                <c:formatCode>General</c:formatCode>
                <c:ptCount val="10"/>
                <c:pt idx="0">
                  <c:v>67.298300000000012</c:v>
                </c:pt>
                <c:pt idx="1">
                  <c:v>69.403200000000027</c:v>
                </c:pt>
                <c:pt idx="2">
                  <c:v>62.095900000000057</c:v>
                </c:pt>
                <c:pt idx="3">
                  <c:v>59.386899999999997</c:v>
                </c:pt>
                <c:pt idx="4">
                  <c:v>55.323800000000006</c:v>
                </c:pt>
                <c:pt idx="5">
                  <c:v>52.253100000000003</c:v>
                </c:pt>
                <c:pt idx="6">
                  <c:v>53.058100000000003</c:v>
                </c:pt>
                <c:pt idx="7">
                  <c:v>53.799400000000013</c:v>
                </c:pt>
                <c:pt idx="8">
                  <c:v>57.196900000000056</c:v>
                </c:pt>
                <c:pt idx="9">
                  <c:v>59.529400000000003</c:v>
                </c:pt>
              </c:numCache>
            </c:numRef>
          </c:val>
        </c:ser>
        <c:axId val="85170432"/>
        <c:axId val="85172224"/>
      </c:barChart>
      <c:dateAx>
        <c:axId val="85170432"/>
        <c:scaling>
          <c:orientation val="minMax"/>
        </c:scaling>
        <c:axPos val="b"/>
        <c:numFmt formatCode="m/d;@" sourceLinked="1"/>
        <c:tickLblPos val="nextTo"/>
        <c:crossAx val="85172224"/>
        <c:crosses val="autoZero"/>
        <c:auto val="1"/>
        <c:lblOffset val="100"/>
      </c:dateAx>
      <c:valAx>
        <c:axId val="85172224"/>
        <c:scaling>
          <c:orientation val="minMax"/>
        </c:scaling>
        <c:axPos val="l"/>
        <c:majorGridlines/>
        <c:numFmt formatCode="General" sourceLinked="1"/>
        <c:tickLblPos val="nextTo"/>
        <c:crossAx val="85170432"/>
        <c:crosses val="autoZero"/>
        <c:crossBetween val="between"/>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Sheet1!$G$3:$G$4</c:f>
              <c:strCache>
                <c:ptCount val="1"/>
                <c:pt idx="0">
                  <c:v>Rainfall (in)</c:v>
                </c:pt>
              </c:strCache>
            </c:strRef>
          </c:tx>
          <c:cat>
            <c:numRef>
              <c:f>Sheet1!$B$5:$B$14</c:f>
              <c:numCache>
                <c:formatCode>m/d;@</c:formatCode>
                <c:ptCount val="10"/>
                <c:pt idx="0">
                  <c:v>40314</c:v>
                </c:pt>
                <c:pt idx="1">
                  <c:v>40315</c:v>
                </c:pt>
                <c:pt idx="2">
                  <c:v>40316</c:v>
                </c:pt>
                <c:pt idx="3">
                  <c:v>40317</c:v>
                </c:pt>
                <c:pt idx="4">
                  <c:v>40318</c:v>
                </c:pt>
                <c:pt idx="5">
                  <c:v>40319</c:v>
                </c:pt>
                <c:pt idx="6">
                  <c:v>40320</c:v>
                </c:pt>
                <c:pt idx="7">
                  <c:v>40321</c:v>
                </c:pt>
                <c:pt idx="8">
                  <c:v>40322</c:v>
                </c:pt>
                <c:pt idx="9">
                  <c:v>40323</c:v>
                </c:pt>
              </c:numCache>
            </c:numRef>
          </c:cat>
          <c:val>
            <c:numRef>
              <c:f>Sheet1!$G$5:$G$14</c:f>
              <c:numCache>
                <c:formatCode>General</c:formatCode>
                <c:ptCount val="10"/>
                <c:pt idx="0">
                  <c:v>1.9699999999999999E-2</c:v>
                </c:pt>
                <c:pt idx="1">
                  <c:v>9.8400000000000043E-2</c:v>
                </c:pt>
                <c:pt idx="2">
                  <c:v>0.32600000000000051</c:v>
                </c:pt>
                <c:pt idx="3">
                  <c:v>0.40390000000000031</c:v>
                </c:pt>
                <c:pt idx="4">
                  <c:v>0.33540000000000064</c:v>
                </c:pt>
                <c:pt idx="5">
                  <c:v>0.61100000000000065</c:v>
                </c:pt>
                <c:pt idx="6">
                  <c:v>0.48230000000000051</c:v>
                </c:pt>
                <c:pt idx="7">
                  <c:v>0.11810000000000002</c:v>
                </c:pt>
                <c:pt idx="8">
                  <c:v>9.800000000000024E-3</c:v>
                </c:pt>
                <c:pt idx="9">
                  <c:v>0.38390000000000057</c:v>
                </c:pt>
              </c:numCache>
            </c:numRef>
          </c:val>
        </c:ser>
        <c:ser>
          <c:idx val="1"/>
          <c:order val="1"/>
          <c:tx>
            <c:strRef>
              <c:f>Sheet1!$H$3:$H$4</c:f>
              <c:strCache>
                <c:ptCount val="1"/>
                <c:pt idx="0">
                  <c:v>Drainage (in)</c:v>
                </c:pt>
              </c:strCache>
            </c:strRef>
          </c:tx>
          <c:cat>
            <c:numRef>
              <c:f>Sheet1!$B$5:$B$14</c:f>
              <c:numCache>
                <c:formatCode>m/d;@</c:formatCode>
                <c:ptCount val="10"/>
                <c:pt idx="0">
                  <c:v>40314</c:v>
                </c:pt>
                <c:pt idx="1">
                  <c:v>40315</c:v>
                </c:pt>
                <c:pt idx="2">
                  <c:v>40316</c:v>
                </c:pt>
                <c:pt idx="3">
                  <c:v>40317</c:v>
                </c:pt>
                <c:pt idx="4">
                  <c:v>40318</c:v>
                </c:pt>
                <c:pt idx="5">
                  <c:v>40319</c:v>
                </c:pt>
                <c:pt idx="6">
                  <c:v>40320</c:v>
                </c:pt>
                <c:pt idx="7">
                  <c:v>40321</c:v>
                </c:pt>
                <c:pt idx="8">
                  <c:v>40322</c:v>
                </c:pt>
                <c:pt idx="9">
                  <c:v>40323</c:v>
                </c:pt>
              </c:numCache>
            </c:numRef>
          </c:cat>
          <c:val>
            <c:numRef>
              <c:f>Sheet1!$H$5:$H$14</c:f>
              <c:numCache>
                <c:formatCode>General</c:formatCode>
                <c:ptCount val="10"/>
                <c:pt idx="0">
                  <c:v>0</c:v>
                </c:pt>
                <c:pt idx="1">
                  <c:v>0</c:v>
                </c:pt>
                <c:pt idx="2">
                  <c:v>3.9399999999999998E-2</c:v>
                </c:pt>
                <c:pt idx="3">
                  <c:v>0.2366</c:v>
                </c:pt>
                <c:pt idx="4">
                  <c:v>9.800000000000024E-3</c:v>
                </c:pt>
                <c:pt idx="5">
                  <c:v>0.34450000000000008</c:v>
                </c:pt>
                <c:pt idx="6">
                  <c:v>0.44290000000000002</c:v>
                </c:pt>
                <c:pt idx="7">
                  <c:v>9.800000000000024E-3</c:v>
                </c:pt>
                <c:pt idx="8">
                  <c:v>0</c:v>
                </c:pt>
                <c:pt idx="9">
                  <c:v>0.19689999999999999</c:v>
                </c:pt>
              </c:numCache>
            </c:numRef>
          </c:val>
        </c:ser>
        <c:axId val="85210624"/>
        <c:axId val="85212160"/>
      </c:barChart>
      <c:dateAx>
        <c:axId val="85210624"/>
        <c:scaling>
          <c:orientation val="minMax"/>
        </c:scaling>
        <c:axPos val="b"/>
        <c:numFmt formatCode="m/d;@" sourceLinked="1"/>
        <c:tickLblPos val="nextTo"/>
        <c:crossAx val="85212160"/>
        <c:crosses val="autoZero"/>
        <c:auto val="1"/>
        <c:lblOffset val="100"/>
      </c:dateAx>
      <c:valAx>
        <c:axId val="85212160"/>
        <c:scaling>
          <c:orientation val="minMax"/>
        </c:scaling>
        <c:axPos val="l"/>
        <c:majorGridlines/>
        <c:numFmt formatCode="General" sourceLinked="1"/>
        <c:tickLblPos val="nextTo"/>
        <c:crossAx val="85210624"/>
        <c:crosses val="autoZero"/>
        <c:crossBetween val="between"/>
      </c:valAx>
    </c:plotArea>
    <c:legend>
      <c:legendPos val="r"/>
      <c:layout>
        <c:manualLayout>
          <c:xMode val="edge"/>
          <c:yMode val="edge"/>
          <c:x val="0.81464737046758062"/>
          <c:y val="0.38155357910649712"/>
          <c:w val="0.1853526295324196"/>
          <c:h val="0.23689284178700576"/>
        </c:manualLayout>
      </c:layout>
      <c:txPr>
        <a:bodyPr/>
        <a:lstStyle/>
        <a:p>
          <a:pPr>
            <a:defRPr sz="1500"/>
          </a:pPr>
          <a:endParaRPr lang="en-US"/>
        </a:p>
      </c:txPr>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D5FE02-2C9C-40A1-96A1-D648A9BCB9C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2D8C80ED-F58D-47A6-8904-2CD7D7E3F82C}">
      <dgm:prSet phldrT="[Text]" custT="1"/>
      <dgm:spPr/>
      <dgm:t>
        <a:bodyPr/>
        <a:lstStyle/>
        <a:p>
          <a:r>
            <a:rPr lang="en-US" sz="1200" dirty="0" smtClean="0">
              <a:solidFill>
                <a:schemeClr val="bg2">
                  <a:lumMod val="75000"/>
                </a:schemeClr>
              </a:solidFill>
            </a:rPr>
            <a:t>Test Module</a:t>
          </a:r>
          <a:endParaRPr lang="en-US" sz="1200" dirty="0">
            <a:solidFill>
              <a:schemeClr val="bg2">
                <a:lumMod val="75000"/>
              </a:schemeClr>
            </a:solidFill>
          </a:endParaRPr>
        </a:p>
      </dgm:t>
    </dgm:pt>
    <dgm:pt modelId="{FCAB1834-B18A-460C-93E0-5AED82A8EAB9}" type="parTrans" cxnId="{E8A68D38-5900-4AAA-898F-F86268D1E2DE}">
      <dgm:prSet/>
      <dgm:spPr/>
      <dgm:t>
        <a:bodyPr/>
        <a:lstStyle/>
        <a:p>
          <a:endParaRPr lang="en-US"/>
        </a:p>
      </dgm:t>
    </dgm:pt>
    <dgm:pt modelId="{75A503A0-80E6-40F6-AA92-1D8E98181175}" type="sibTrans" cxnId="{E8A68D38-5900-4AAA-898F-F86268D1E2DE}">
      <dgm:prSet/>
      <dgm:spPr/>
      <dgm:t>
        <a:bodyPr/>
        <a:lstStyle/>
        <a:p>
          <a:endParaRPr lang="en-US"/>
        </a:p>
      </dgm:t>
    </dgm:pt>
    <dgm:pt modelId="{F4177E55-9D91-4A22-A907-6357726FF47A}">
      <dgm:prSet phldrT="[Text]" custT="1"/>
      <dgm:spPr/>
      <dgm:t>
        <a:bodyPr/>
        <a:lstStyle/>
        <a:p>
          <a:r>
            <a:rPr lang="en-US" sz="1200" dirty="0" smtClean="0">
              <a:solidFill>
                <a:schemeClr val="bg2">
                  <a:lumMod val="75000"/>
                </a:schemeClr>
              </a:solidFill>
            </a:rPr>
            <a:t>Precipitation , Soil Moisture  &amp; Water in/out</a:t>
          </a:r>
          <a:endParaRPr lang="en-US" sz="1200" dirty="0">
            <a:solidFill>
              <a:schemeClr val="bg2">
                <a:lumMod val="75000"/>
              </a:schemeClr>
            </a:solidFill>
          </a:endParaRPr>
        </a:p>
      </dgm:t>
    </dgm:pt>
    <dgm:pt modelId="{769C31C1-487F-4892-8E3C-AF70BCE7013D}" type="parTrans" cxnId="{78F5BA83-81CC-4801-A7FF-3FA22DD268C8}">
      <dgm:prSet/>
      <dgm:spPr/>
      <dgm:t>
        <a:bodyPr/>
        <a:lstStyle/>
        <a:p>
          <a:endParaRPr lang="en-US"/>
        </a:p>
      </dgm:t>
    </dgm:pt>
    <dgm:pt modelId="{8B04447B-46EC-4112-B4F7-167ECD597B6D}" type="sibTrans" cxnId="{78F5BA83-81CC-4801-A7FF-3FA22DD268C8}">
      <dgm:prSet/>
      <dgm:spPr/>
      <dgm:t>
        <a:bodyPr/>
        <a:lstStyle/>
        <a:p>
          <a:endParaRPr lang="en-US"/>
        </a:p>
      </dgm:t>
    </dgm:pt>
    <dgm:pt modelId="{A3A0B279-0F54-4819-A6D2-A1B0EECABB62}">
      <dgm:prSet phldrT="[Text]" custT="1"/>
      <dgm:spPr/>
      <dgm:t>
        <a:bodyPr/>
        <a:lstStyle/>
        <a:p>
          <a:r>
            <a:rPr lang="en-US" sz="1200" dirty="0" smtClean="0">
              <a:solidFill>
                <a:schemeClr val="bg2">
                  <a:lumMod val="75000"/>
                </a:schemeClr>
              </a:solidFill>
            </a:rPr>
            <a:t>Davis Weather Station</a:t>
          </a:r>
          <a:endParaRPr lang="en-US" sz="1200" dirty="0">
            <a:solidFill>
              <a:schemeClr val="bg2">
                <a:lumMod val="75000"/>
              </a:schemeClr>
            </a:solidFill>
          </a:endParaRPr>
        </a:p>
      </dgm:t>
    </dgm:pt>
    <dgm:pt modelId="{412E3C77-9A2E-4E66-8195-4227A37AB1C6}" type="parTrans" cxnId="{A2B307C4-E8AA-467A-A971-79EB7C3041B4}">
      <dgm:prSet/>
      <dgm:spPr/>
      <dgm:t>
        <a:bodyPr/>
        <a:lstStyle/>
        <a:p>
          <a:endParaRPr lang="en-US"/>
        </a:p>
      </dgm:t>
    </dgm:pt>
    <dgm:pt modelId="{EA7F59E9-8A56-4C0B-851B-D69453C89CAA}" type="sibTrans" cxnId="{A2B307C4-E8AA-467A-A971-79EB7C3041B4}">
      <dgm:prSet/>
      <dgm:spPr/>
      <dgm:t>
        <a:bodyPr/>
        <a:lstStyle/>
        <a:p>
          <a:endParaRPr lang="en-US"/>
        </a:p>
      </dgm:t>
    </dgm:pt>
    <dgm:pt modelId="{6110A1A5-8017-4D75-9003-B1ABAD5BB218}">
      <dgm:prSet phldrT="[Text]" custT="1"/>
      <dgm:spPr/>
      <dgm:t>
        <a:bodyPr/>
        <a:lstStyle/>
        <a:p>
          <a:r>
            <a:rPr lang="en-US" sz="1200" dirty="0" smtClean="0">
              <a:solidFill>
                <a:schemeClr val="bg2">
                  <a:lumMod val="75000"/>
                </a:schemeClr>
              </a:solidFill>
            </a:rPr>
            <a:t>Mass Balance System</a:t>
          </a:r>
          <a:endParaRPr lang="en-US" sz="1200" dirty="0">
            <a:solidFill>
              <a:schemeClr val="bg2">
                <a:lumMod val="75000"/>
              </a:schemeClr>
            </a:solidFill>
          </a:endParaRPr>
        </a:p>
      </dgm:t>
    </dgm:pt>
    <dgm:pt modelId="{F7E60571-C999-4D71-A9F1-E7025EADBD35}" type="parTrans" cxnId="{5ADC8091-3CED-4664-B637-4ECEEAD58AF3}">
      <dgm:prSet/>
      <dgm:spPr/>
      <dgm:t>
        <a:bodyPr/>
        <a:lstStyle/>
        <a:p>
          <a:endParaRPr lang="en-US"/>
        </a:p>
      </dgm:t>
    </dgm:pt>
    <dgm:pt modelId="{C00D2328-19FD-4E4E-B900-305D6EBBD06E}" type="sibTrans" cxnId="{5ADC8091-3CED-4664-B637-4ECEEAD58AF3}">
      <dgm:prSet/>
      <dgm:spPr/>
      <dgm:t>
        <a:bodyPr/>
        <a:lstStyle/>
        <a:p>
          <a:endParaRPr lang="en-US"/>
        </a:p>
      </dgm:t>
    </dgm:pt>
    <dgm:pt modelId="{D4DD8476-1849-4502-94A3-58680B9CD780}">
      <dgm:prSet phldrT="[Text]" custT="1"/>
      <dgm:spPr/>
      <dgm:t>
        <a:bodyPr/>
        <a:lstStyle/>
        <a:p>
          <a:r>
            <a:rPr lang="en-US" sz="1200" dirty="0" smtClean="0">
              <a:solidFill>
                <a:schemeClr val="bg2">
                  <a:lumMod val="75000"/>
                </a:schemeClr>
              </a:solidFill>
            </a:rPr>
            <a:t>Measure Temperature Difference and Heat Flux</a:t>
          </a:r>
          <a:endParaRPr lang="en-US" sz="1200" dirty="0">
            <a:solidFill>
              <a:schemeClr val="bg2">
                <a:lumMod val="75000"/>
              </a:schemeClr>
            </a:solidFill>
          </a:endParaRPr>
        </a:p>
      </dgm:t>
    </dgm:pt>
    <dgm:pt modelId="{62ED744D-C62C-4B93-8D04-92582AA0D58B}" type="parTrans" cxnId="{6CF7E440-FB45-45AF-84C1-BA4FA8E001FE}">
      <dgm:prSet/>
      <dgm:spPr/>
      <dgm:t>
        <a:bodyPr/>
        <a:lstStyle/>
        <a:p>
          <a:endParaRPr lang="en-US"/>
        </a:p>
      </dgm:t>
    </dgm:pt>
    <dgm:pt modelId="{B381798F-8F56-4703-BEFF-9312DF6DF2B3}" type="sibTrans" cxnId="{6CF7E440-FB45-45AF-84C1-BA4FA8E001FE}">
      <dgm:prSet/>
      <dgm:spPr/>
      <dgm:t>
        <a:bodyPr/>
        <a:lstStyle/>
        <a:p>
          <a:endParaRPr lang="en-US"/>
        </a:p>
      </dgm:t>
    </dgm:pt>
    <dgm:pt modelId="{B7BB893F-2DC8-497B-A9ED-D7AD5C2F3EEC}">
      <dgm:prSet phldrT="[Text]" custT="1"/>
      <dgm:spPr/>
      <dgm:t>
        <a:bodyPr/>
        <a:lstStyle/>
        <a:p>
          <a:pPr algn="ctr"/>
          <a:endParaRPr lang="en-US" sz="1200" dirty="0" smtClean="0">
            <a:solidFill>
              <a:schemeClr val="bg2">
                <a:lumMod val="75000"/>
              </a:schemeClr>
            </a:solidFill>
          </a:endParaRPr>
        </a:p>
        <a:p>
          <a:pPr algn="ctr"/>
          <a:r>
            <a:rPr lang="en-US" sz="1200" dirty="0" smtClean="0">
              <a:solidFill>
                <a:schemeClr val="bg2">
                  <a:lumMod val="75000"/>
                </a:schemeClr>
              </a:solidFill>
            </a:rPr>
            <a:t>T-Type Thermocouples</a:t>
          </a:r>
        </a:p>
        <a:p>
          <a:pPr algn="ctr"/>
          <a:r>
            <a:rPr lang="en-US" sz="1200" dirty="0" smtClean="0">
              <a:solidFill>
                <a:schemeClr val="bg2">
                  <a:lumMod val="75000"/>
                </a:schemeClr>
              </a:solidFill>
            </a:rPr>
            <a:t>	</a:t>
          </a:r>
          <a:endParaRPr lang="en-US" sz="1200" dirty="0">
            <a:solidFill>
              <a:schemeClr val="bg2">
                <a:lumMod val="75000"/>
              </a:schemeClr>
            </a:solidFill>
          </a:endParaRPr>
        </a:p>
      </dgm:t>
    </dgm:pt>
    <dgm:pt modelId="{500F53D5-AD91-4AC6-BC6D-B588AE5F5706}" type="parTrans" cxnId="{A851F5EE-362C-4AC9-9E17-2345940DC48A}">
      <dgm:prSet/>
      <dgm:spPr/>
      <dgm:t>
        <a:bodyPr/>
        <a:lstStyle/>
        <a:p>
          <a:endParaRPr lang="en-US"/>
        </a:p>
      </dgm:t>
    </dgm:pt>
    <dgm:pt modelId="{57C55098-0DD7-4685-965E-E51B612D1760}" type="sibTrans" cxnId="{A851F5EE-362C-4AC9-9E17-2345940DC48A}">
      <dgm:prSet/>
      <dgm:spPr/>
      <dgm:t>
        <a:bodyPr/>
        <a:lstStyle/>
        <a:p>
          <a:endParaRPr lang="en-US"/>
        </a:p>
      </dgm:t>
    </dgm:pt>
    <dgm:pt modelId="{07E2214F-E9C4-4DA3-927E-D39E2408725E}">
      <dgm:prSet phldrT="[Text]" custT="1"/>
      <dgm:spPr/>
      <dgm:t>
        <a:bodyPr/>
        <a:lstStyle/>
        <a:p>
          <a:r>
            <a:rPr lang="en-US" sz="1200" dirty="0" smtClean="0">
              <a:solidFill>
                <a:schemeClr val="bg2">
                  <a:lumMod val="75000"/>
                </a:schemeClr>
              </a:solidFill>
            </a:rPr>
            <a:t>Measure Ambient &amp; Surface Temperatures </a:t>
          </a:r>
          <a:endParaRPr lang="en-US" sz="1200" dirty="0">
            <a:solidFill>
              <a:schemeClr val="bg2">
                <a:lumMod val="75000"/>
              </a:schemeClr>
            </a:solidFill>
          </a:endParaRPr>
        </a:p>
      </dgm:t>
    </dgm:pt>
    <dgm:pt modelId="{CAF9B983-A275-4516-A714-38DA92803A95}" type="parTrans" cxnId="{0547E1A4-6D81-4D9F-A554-EB8BEBCC80F7}">
      <dgm:prSet/>
      <dgm:spPr/>
      <dgm:t>
        <a:bodyPr/>
        <a:lstStyle/>
        <a:p>
          <a:endParaRPr lang="en-US"/>
        </a:p>
      </dgm:t>
    </dgm:pt>
    <dgm:pt modelId="{3A1DAAE5-BA51-48B1-B48E-DCC836174AB8}" type="sibTrans" cxnId="{0547E1A4-6D81-4D9F-A554-EB8BEBCC80F7}">
      <dgm:prSet/>
      <dgm:spPr/>
      <dgm:t>
        <a:bodyPr/>
        <a:lstStyle/>
        <a:p>
          <a:endParaRPr lang="en-US"/>
        </a:p>
      </dgm:t>
    </dgm:pt>
    <dgm:pt modelId="{0B09FF50-5071-431A-BD04-2B4747F46653}">
      <dgm:prSet phldrT="[Text]" custT="1"/>
      <dgm:spPr/>
      <dgm:t>
        <a:bodyPr/>
        <a:lstStyle/>
        <a:p>
          <a:r>
            <a:rPr lang="en-US" sz="1200" dirty="0" smtClean="0">
              <a:solidFill>
                <a:schemeClr val="bg2">
                  <a:lumMod val="75000"/>
                </a:schemeClr>
              </a:solidFill>
            </a:rPr>
            <a:t>Davis Weather Station</a:t>
          </a:r>
          <a:endParaRPr lang="en-US" sz="1200" dirty="0">
            <a:solidFill>
              <a:schemeClr val="bg2">
                <a:lumMod val="75000"/>
              </a:schemeClr>
            </a:solidFill>
          </a:endParaRPr>
        </a:p>
      </dgm:t>
    </dgm:pt>
    <dgm:pt modelId="{31EF5E83-9E4F-420F-A10C-46AD406DE012}" type="parTrans" cxnId="{E247EF3F-0610-43B7-A5F3-8CBBDF7A7ECF}">
      <dgm:prSet/>
      <dgm:spPr/>
      <dgm:t>
        <a:bodyPr/>
        <a:lstStyle/>
        <a:p>
          <a:endParaRPr lang="en-US"/>
        </a:p>
      </dgm:t>
    </dgm:pt>
    <dgm:pt modelId="{A29F80C3-3B2A-47CD-B1C6-11AFFD30DAE5}" type="sibTrans" cxnId="{E247EF3F-0610-43B7-A5F3-8CBBDF7A7ECF}">
      <dgm:prSet/>
      <dgm:spPr/>
      <dgm:t>
        <a:bodyPr/>
        <a:lstStyle/>
        <a:p>
          <a:endParaRPr lang="en-US"/>
        </a:p>
      </dgm:t>
    </dgm:pt>
    <dgm:pt modelId="{901AEBFD-BC5E-4EB1-8C0C-CA8DFD626CE8}">
      <dgm:prSet phldrT="[Text]" custT="1"/>
      <dgm:spPr/>
      <dgm:t>
        <a:bodyPr/>
        <a:lstStyle/>
        <a:p>
          <a:r>
            <a:rPr lang="en-US" sz="1200" dirty="0" smtClean="0">
              <a:solidFill>
                <a:schemeClr val="bg2">
                  <a:lumMod val="75000"/>
                </a:schemeClr>
              </a:solidFill>
            </a:rPr>
            <a:t>T-Type Thermocouples</a:t>
          </a:r>
          <a:endParaRPr lang="en-US" sz="1200" dirty="0">
            <a:solidFill>
              <a:schemeClr val="bg2">
                <a:lumMod val="75000"/>
              </a:schemeClr>
            </a:solidFill>
          </a:endParaRPr>
        </a:p>
      </dgm:t>
    </dgm:pt>
    <dgm:pt modelId="{72A8D726-6FB7-4A92-B7E2-17114F02449A}" type="parTrans" cxnId="{9DF6F976-19BF-438B-9654-C3A06E6D173B}">
      <dgm:prSet/>
      <dgm:spPr/>
      <dgm:t>
        <a:bodyPr/>
        <a:lstStyle/>
        <a:p>
          <a:endParaRPr lang="en-US"/>
        </a:p>
      </dgm:t>
    </dgm:pt>
    <dgm:pt modelId="{0B9231C9-4104-4A4F-8444-97961835C3A7}" type="sibTrans" cxnId="{9DF6F976-19BF-438B-9654-C3A06E6D173B}">
      <dgm:prSet/>
      <dgm:spPr/>
      <dgm:t>
        <a:bodyPr/>
        <a:lstStyle/>
        <a:p>
          <a:endParaRPr lang="en-US"/>
        </a:p>
      </dgm:t>
    </dgm:pt>
    <dgm:pt modelId="{9994880B-B446-4C96-B21C-FB64E7980A49}">
      <dgm:prSet phldrT="[Text]" custT="1"/>
      <dgm:spPr/>
      <dgm:t>
        <a:bodyPr/>
        <a:lstStyle/>
        <a:p>
          <a:r>
            <a:rPr lang="en-US" sz="1200" dirty="0" smtClean="0">
              <a:solidFill>
                <a:schemeClr val="bg2">
                  <a:lumMod val="75000"/>
                </a:schemeClr>
              </a:solidFill>
            </a:rPr>
            <a:t>Heat Flux Sensor</a:t>
          </a:r>
          <a:endParaRPr lang="en-US" sz="1200" dirty="0">
            <a:solidFill>
              <a:schemeClr val="bg2">
                <a:lumMod val="75000"/>
              </a:schemeClr>
            </a:solidFill>
          </a:endParaRPr>
        </a:p>
      </dgm:t>
    </dgm:pt>
    <dgm:pt modelId="{389D6936-7A81-4392-84F4-B87439D68909}" type="parTrans" cxnId="{DF00B242-0737-4F2C-B92F-EFB3CA0BE906}">
      <dgm:prSet/>
      <dgm:spPr/>
      <dgm:t>
        <a:bodyPr/>
        <a:lstStyle/>
        <a:p>
          <a:endParaRPr lang="en-US"/>
        </a:p>
      </dgm:t>
    </dgm:pt>
    <dgm:pt modelId="{6EDEA6FE-415A-444B-957C-E290FA450C36}" type="sibTrans" cxnId="{DF00B242-0737-4F2C-B92F-EFB3CA0BE906}">
      <dgm:prSet/>
      <dgm:spPr/>
      <dgm:t>
        <a:bodyPr/>
        <a:lstStyle/>
        <a:p>
          <a:endParaRPr lang="en-US"/>
        </a:p>
      </dgm:t>
    </dgm:pt>
    <dgm:pt modelId="{F3D833F7-6831-4EEE-BBC3-31347E53A684}">
      <dgm:prSet phldrT="[Text]" custT="1"/>
      <dgm:spPr/>
      <dgm:t>
        <a:bodyPr/>
        <a:lstStyle/>
        <a:p>
          <a:r>
            <a:rPr lang="en-US" sz="1200" dirty="0" smtClean="0">
              <a:solidFill>
                <a:schemeClr val="bg2">
                  <a:lumMod val="75000"/>
                </a:schemeClr>
              </a:solidFill>
            </a:rPr>
            <a:t>Soil Moisture Sensors</a:t>
          </a:r>
          <a:endParaRPr lang="en-US" sz="1200" dirty="0">
            <a:solidFill>
              <a:schemeClr val="bg2">
                <a:lumMod val="75000"/>
              </a:schemeClr>
            </a:solidFill>
          </a:endParaRPr>
        </a:p>
      </dgm:t>
    </dgm:pt>
    <dgm:pt modelId="{C631E40F-A7FC-463D-9997-CA6161ABCA77}" type="parTrans" cxnId="{15939D86-2B46-4C1C-8080-FB2AD82B5B06}">
      <dgm:prSet/>
      <dgm:spPr/>
      <dgm:t>
        <a:bodyPr/>
        <a:lstStyle/>
        <a:p>
          <a:endParaRPr lang="en-US"/>
        </a:p>
      </dgm:t>
    </dgm:pt>
    <dgm:pt modelId="{7704796C-3CF4-486B-8F87-8A6FF5DC7BAD}" type="sibTrans" cxnId="{15939D86-2B46-4C1C-8080-FB2AD82B5B06}">
      <dgm:prSet/>
      <dgm:spPr/>
      <dgm:t>
        <a:bodyPr/>
        <a:lstStyle/>
        <a:p>
          <a:endParaRPr lang="en-US"/>
        </a:p>
      </dgm:t>
    </dgm:pt>
    <dgm:pt modelId="{60A932D6-3200-44A4-B930-C0EC58F862DB}" type="pres">
      <dgm:prSet presAssocID="{6ED5FE02-2C9C-40A1-96A1-D648A9BCB9C2}" presName="diagram" presStyleCnt="0">
        <dgm:presLayoutVars>
          <dgm:chPref val="1"/>
          <dgm:dir/>
          <dgm:animOne val="branch"/>
          <dgm:animLvl val="lvl"/>
          <dgm:resizeHandles val="exact"/>
        </dgm:presLayoutVars>
      </dgm:prSet>
      <dgm:spPr/>
      <dgm:t>
        <a:bodyPr/>
        <a:lstStyle/>
        <a:p>
          <a:endParaRPr lang="en-US"/>
        </a:p>
      </dgm:t>
    </dgm:pt>
    <dgm:pt modelId="{870ECDBA-EE10-4C71-8486-2669061D5BA1}" type="pres">
      <dgm:prSet presAssocID="{2D8C80ED-F58D-47A6-8904-2CD7D7E3F82C}" presName="root1" presStyleCnt="0"/>
      <dgm:spPr/>
    </dgm:pt>
    <dgm:pt modelId="{F86F38D1-589C-4A55-81E8-F30E2966C187}" type="pres">
      <dgm:prSet presAssocID="{2D8C80ED-F58D-47A6-8904-2CD7D7E3F82C}" presName="LevelOneTextNode" presStyleLbl="node0" presStyleIdx="0" presStyleCnt="1" custScaleX="104813" custLinFactNeighborX="-51209" custLinFactNeighborY="2940">
        <dgm:presLayoutVars>
          <dgm:chPref val="3"/>
        </dgm:presLayoutVars>
      </dgm:prSet>
      <dgm:spPr/>
      <dgm:t>
        <a:bodyPr/>
        <a:lstStyle/>
        <a:p>
          <a:endParaRPr lang="en-US"/>
        </a:p>
      </dgm:t>
    </dgm:pt>
    <dgm:pt modelId="{6F768023-DD9D-4C05-BCA8-2CCA1A8E0A9B}" type="pres">
      <dgm:prSet presAssocID="{2D8C80ED-F58D-47A6-8904-2CD7D7E3F82C}" presName="level2hierChild" presStyleCnt="0"/>
      <dgm:spPr/>
    </dgm:pt>
    <dgm:pt modelId="{3C82448F-21C1-4A5A-801D-3D0626742CAE}" type="pres">
      <dgm:prSet presAssocID="{769C31C1-487F-4892-8E3C-AF70BCE7013D}" presName="conn2-1" presStyleLbl="parChTrans1D2" presStyleIdx="0" presStyleCnt="3"/>
      <dgm:spPr/>
      <dgm:t>
        <a:bodyPr/>
        <a:lstStyle/>
        <a:p>
          <a:endParaRPr lang="en-US"/>
        </a:p>
      </dgm:t>
    </dgm:pt>
    <dgm:pt modelId="{3378F00D-B6D9-4172-8469-CCA2056D59F1}" type="pres">
      <dgm:prSet presAssocID="{769C31C1-487F-4892-8E3C-AF70BCE7013D}" presName="connTx" presStyleLbl="parChTrans1D2" presStyleIdx="0" presStyleCnt="3"/>
      <dgm:spPr/>
      <dgm:t>
        <a:bodyPr/>
        <a:lstStyle/>
        <a:p>
          <a:endParaRPr lang="en-US"/>
        </a:p>
      </dgm:t>
    </dgm:pt>
    <dgm:pt modelId="{B72FC838-A6D0-4109-84E6-3A80549B4EEA}" type="pres">
      <dgm:prSet presAssocID="{F4177E55-9D91-4A22-A907-6357726FF47A}" presName="root2" presStyleCnt="0"/>
      <dgm:spPr/>
    </dgm:pt>
    <dgm:pt modelId="{993CFD97-0440-4EED-803C-229D4A92626B}" type="pres">
      <dgm:prSet presAssocID="{F4177E55-9D91-4A22-A907-6357726FF47A}" presName="LevelTwoTextNode" presStyleLbl="node2" presStyleIdx="0" presStyleCnt="3" custScaleY="161046" custLinFactNeighborX="-43356" custLinFactNeighborY="25162">
        <dgm:presLayoutVars>
          <dgm:chPref val="3"/>
        </dgm:presLayoutVars>
      </dgm:prSet>
      <dgm:spPr/>
      <dgm:t>
        <a:bodyPr/>
        <a:lstStyle/>
        <a:p>
          <a:endParaRPr lang="en-US"/>
        </a:p>
      </dgm:t>
    </dgm:pt>
    <dgm:pt modelId="{52C84A63-DDF2-4C81-94CB-3FA35E2DD64C}" type="pres">
      <dgm:prSet presAssocID="{F4177E55-9D91-4A22-A907-6357726FF47A}" presName="level3hierChild" presStyleCnt="0"/>
      <dgm:spPr/>
    </dgm:pt>
    <dgm:pt modelId="{96E39410-2C12-4F04-9773-161F79C69E6F}" type="pres">
      <dgm:prSet presAssocID="{412E3C77-9A2E-4E66-8195-4227A37AB1C6}" presName="conn2-1" presStyleLbl="parChTrans1D3" presStyleIdx="0" presStyleCnt="7"/>
      <dgm:spPr/>
      <dgm:t>
        <a:bodyPr/>
        <a:lstStyle/>
        <a:p>
          <a:endParaRPr lang="en-US"/>
        </a:p>
      </dgm:t>
    </dgm:pt>
    <dgm:pt modelId="{27F03E99-D28E-4C3D-9203-DDE94A66B4F3}" type="pres">
      <dgm:prSet presAssocID="{412E3C77-9A2E-4E66-8195-4227A37AB1C6}" presName="connTx" presStyleLbl="parChTrans1D3" presStyleIdx="0" presStyleCnt="7"/>
      <dgm:spPr/>
      <dgm:t>
        <a:bodyPr/>
        <a:lstStyle/>
        <a:p>
          <a:endParaRPr lang="en-US"/>
        </a:p>
      </dgm:t>
    </dgm:pt>
    <dgm:pt modelId="{1562BBDD-72C7-4E7C-84F0-CBBD04ADCEE6}" type="pres">
      <dgm:prSet presAssocID="{A3A0B279-0F54-4819-A6D2-A1B0EECABB62}" presName="root2" presStyleCnt="0"/>
      <dgm:spPr/>
    </dgm:pt>
    <dgm:pt modelId="{674613E5-E93F-46EF-B345-AEB7660020B4}" type="pres">
      <dgm:prSet presAssocID="{A3A0B279-0F54-4819-A6D2-A1B0EECABB62}" presName="LevelTwoTextNode" presStyleLbl="node3" presStyleIdx="0" presStyleCnt="7" custScaleX="195272">
        <dgm:presLayoutVars>
          <dgm:chPref val="3"/>
        </dgm:presLayoutVars>
      </dgm:prSet>
      <dgm:spPr/>
      <dgm:t>
        <a:bodyPr/>
        <a:lstStyle/>
        <a:p>
          <a:endParaRPr lang="en-US"/>
        </a:p>
      </dgm:t>
    </dgm:pt>
    <dgm:pt modelId="{89ACD14C-9F78-40E7-9EF7-50019285A3BE}" type="pres">
      <dgm:prSet presAssocID="{A3A0B279-0F54-4819-A6D2-A1B0EECABB62}" presName="level3hierChild" presStyleCnt="0"/>
      <dgm:spPr/>
    </dgm:pt>
    <dgm:pt modelId="{B76C6D86-A984-472C-AC03-7DE8015017F8}" type="pres">
      <dgm:prSet presAssocID="{F7E60571-C999-4D71-A9F1-E7025EADBD35}" presName="conn2-1" presStyleLbl="parChTrans1D3" presStyleIdx="1" presStyleCnt="7"/>
      <dgm:spPr/>
      <dgm:t>
        <a:bodyPr/>
        <a:lstStyle/>
        <a:p>
          <a:endParaRPr lang="en-US"/>
        </a:p>
      </dgm:t>
    </dgm:pt>
    <dgm:pt modelId="{FB65CB2A-E2D7-46DD-BB6F-DA5CF1651734}" type="pres">
      <dgm:prSet presAssocID="{F7E60571-C999-4D71-A9F1-E7025EADBD35}" presName="connTx" presStyleLbl="parChTrans1D3" presStyleIdx="1" presStyleCnt="7"/>
      <dgm:spPr/>
      <dgm:t>
        <a:bodyPr/>
        <a:lstStyle/>
        <a:p>
          <a:endParaRPr lang="en-US"/>
        </a:p>
      </dgm:t>
    </dgm:pt>
    <dgm:pt modelId="{2B53C290-C0EF-46D9-A44F-875E0790A0F7}" type="pres">
      <dgm:prSet presAssocID="{6110A1A5-8017-4D75-9003-B1ABAD5BB218}" presName="root2" presStyleCnt="0"/>
      <dgm:spPr/>
    </dgm:pt>
    <dgm:pt modelId="{04A2C439-3A34-4BD4-AF39-5832F7A10D28}" type="pres">
      <dgm:prSet presAssocID="{6110A1A5-8017-4D75-9003-B1ABAD5BB218}" presName="LevelTwoTextNode" presStyleLbl="node3" presStyleIdx="1" presStyleCnt="7" custScaleX="195272">
        <dgm:presLayoutVars>
          <dgm:chPref val="3"/>
        </dgm:presLayoutVars>
      </dgm:prSet>
      <dgm:spPr/>
      <dgm:t>
        <a:bodyPr/>
        <a:lstStyle/>
        <a:p>
          <a:endParaRPr lang="en-US"/>
        </a:p>
      </dgm:t>
    </dgm:pt>
    <dgm:pt modelId="{00D5B939-6DAC-4FDC-BB0E-3F668ECD8415}" type="pres">
      <dgm:prSet presAssocID="{6110A1A5-8017-4D75-9003-B1ABAD5BB218}" presName="level3hierChild" presStyleCnt="0"/>
      <dgm:spPr/>
    </dgm:pt>
    <dgm:pt modelId="{AB7BEB01-6417-424E-A0EA-DC01CEDD287D}" type="pres">
      <dgm:prSet presAssocID="{C631E40F-A7FC-463D-9997-CA6161ABCA77}" presName="conn2-1" presStyleLbl="parChTrans1D3" presStyleIdx="2" presStyleCnt="7"/>
      <dgm:spPr/>
      <dgm:t>
        <a:bodyPr/>
        <a:lstStyle/>
        <a:p>
          <a:endParaRPr lang="en-US"/>
        </a:p>
      </dgm:t>
    </dgm:pt>
    <dgm:pt modelId="{E672CBB5-8D6D-4E21-B074-99FBAC15DA9A}" type="pres">
      <dgm:prSet presAssocID="{C631E40F-A7FC-463D-9997-CA6161ABCA77}" presName="connTx" presStyleLbl="parChTrans1D3" presStyleIdx="2" presStyleCnt="7"/>
      <dgm:spPr/>
      <dgm:t>
        <a:bodyPr/>
        <a:lstStyle/>
        <a:p>
          <a:endParaRPr lang="en-US"/>
        </a:p>
      </dgm:t>
    </dgm:pt>
    <dgm:pt modelId="{475DDA1C-0522-41CD-8026-CE217EF16683}" type="pres">
      <dgm:prSet presAssocID="{F3D833F7-6831-4EEE-BBC3-31347E53A684}" presName="root2" presStyleCnt="0"/>
      <dgm:spPr/>
    </dgm:pt>
    <dgm:pt modelId="{0E305993-F7AC-4B41-A804-C3EB0C1251B5}" type="pres">
      <dgm:prSet presAssocID="{F3D833F7-6831-4EEE-BBC3-31347E53A684}" presName="LevelTwoTextNode" presStyleLbl="node3" presStyleIdx="2" presStyleCnt="7" custScaleX="199575">
        <dgm:presLayoutVars>
          <dgm:chPref val="3"/>
        </dgm:presLayoutVars>
      </dgm:prSet>
      <dgm:spPr/>
      <dgm:t>
        <a:bodyPr/>
        <a:lstStyle/>
        <a:p>
          <a:endParaRPr lang="en-US"/>
        </a:p>
      </dgm:t>
    </dgm:pt>
    <dgm:pt modelId="{7A9FC65C-BC5A-4F5B-AFA8-DBBD33A5A2FB}" type="pres">
      <dgm:prSet presAssocID="{F3D833F7-6831-4EEE-BBC3-31347E53A684}" presName="level3hierChild" presStyleCnt="0"/>
      <dgm:spPr/>
    </dgm:pt>
    <dgm:pt modelId="{F7A91300-9129-4D8F-9CF8-318EB71CA814}" type="pres">
      <dgm:prSet presAssocID="{CAF9B983-A275-4516-A714-38DA92803A95}" presName="conn2-1" presStyleLbl="parChTrans1D2" presStyleIdx="1" presStyleCnt="3"/>
      <dgm:spPr/>
      <dgm:t>
        <a:bodyPr/>
        <a:lstStyle/>
        <a:p>
          <a:endParaRPr lang="en-US"/>
        </a:p>
      </dgm:t>
    </dgm:pt>
    <dgm:pt modelId="{523F56DC-F7B1-4D07-B0CE-628F40285C76}" type="pres">
      <dgm:prSet presAssocID="{CAF9B983-A275-4516-A714-38DA92803A95}" presName="connTx" presStyleLbl="parChTrans1D2" presStyleIdx="1" presStyleCnt="3"/>
      <dgm:spPr/>
      <dgm:t>
        <a:bodyPr/>
        <a:lstStyle/>
        <a:p>
          <a:endParaRPr lang="en-US"/>
        </a:p>
      </dgm:t>
    </dgm:pt>
    <dgm:pt modelId="{A8ADA9E7-DA3B-4922-8798-442CC362ED0F}" type="pres">
      <dgm:prSet presAssocID="{07E2214F-E9C4-4DA3-927E-D39E2408725E}" presName="root2" presStyleCnt="0"/>
      <dgm:spPr/>
    </dgm:pt>
    <dgm:pt modelId="{490C3E05-218D-40E6-8CD0-CD18A4292583}" type="pres">
      <dgm:prSet presAssocID="{07E2214F-E9C4-4DA3-927E-D39E2408725E}" presName="LevelTwoTextNode" presStyleLbl="node2" presStyleIdx="1" presStyleCnt="3" custScaleY="156234" custLinFactNeighborX="-43356" custLinFactNeighborY="-45402">
        <dgm:presLayoutVars>
          <dgm:chPref val="3"/>
        </dgm:presLayoutVars>
      </dgm:prSet>
      <dgm:spPr/>
      <dgm:t>
        <a:bodyPr/>
        <a:lstStyle/>
        <a:p>
          <a:endParaRPr lang="en-US"/>
        </a:p>
      </dgm:t>
    </dgm:pt>
    <dgm:pt modelId="{F6E50210-7A00-441B-A5AA-B876CEC97EC1}" type="pres">
      <dgm:prSet presAssocID="{07E2214F-E9C4-4DA3-927E-D39E2408725E}" presName="level3hierChild" presStyleCnt="0"/>
      <dgm:spPr/>
    </dgm:pt>
    <dgm:pt modelId="{A028BC7E-B35A-42CD-A493-50CFABB9F5F5}" type="pres">
      <dgm:prSet presAssocID="{31EF5E83-9E4F-420F-A10C-46AD406DE012}" presName="conn2-1" presStyleLbl="parChTrans1D3" presStyleIdx="3" presStyleCnt="7"/>
      <dgm:spPr/>
      <dgm:t>
        <a:bodyPr/>
        <a:lstStyle/>
        <a:p>
          <a:endParaRPr lang="en-US"/>
        </a:p>
      </dgm:t>
    </dgm:pt>
    <dgm:pt modelId="{F208EB46-9120-4284-B47D-AFA994B5D066}" type="pres">
      <dgm:prSet presAssocID="{31EF5E83-9E4F-420F-A10C-46AD406DE012}" presName="connTx" presStyleLbl="parChTrans1D3" presStyleIdx="3" presStyleCnt="7"/>
      <dgm:spPr/>
      <dgm:t>
        <a:bodyPr/>
        <a:lstStyle/>
        <a:p>
          <a:endParaRPr lang="en-US"/>
        </a:p>
      </dgm:t>
    </dgm:pt>
    <dgm:pt modelId="{06208BCF-90A4-4B95-B07B-76590B123CF0}" type="pres">
      <dgm:prSet presAssocID="{0B09FF50-5071-431A-BD04-2B4747F46653}" presName="root2" presStyleCnt="0"/>
      <dgm:spPr/>
    </dgm:pt>
    <dgm:pt modelId="{3F599EA4-EB25-4C56-A731-5AB86DA88827}" type="pres">
      <dgm:prSet presAssocID="{0B09FF50-5071-431A-BD04-2B4747F46653}" presName="LevelTwoTextNode" presStyleLbl="node3" presStyleIdx="3" presStyleCnt="7" custScaleX="199575">
        <dgm:presLayoutVars>
          <dgm:chPref val="3"/>
        </dgm:presLayoutVars>
      </dgm:prSet>
      <dgm:spPr/>
      <dgm:t>
        <a:bodyPr/>
        <a:lstStyle/>
        <a:p>
          <a:endParaRPr lang="en-US"/>
        </a:p>
      </dgm:t>
    </dgm:pt>
    <dgm:pt modelId="{1218097B-4513-4BF8-AD0C-3B6577712C83}" type="pres">
      <dgm:prSet presAssocID="{0B09FF50-5071-431A-BD04-2B4747F46653}" presName="level3hierChild" presStyleCnt="0"/>
      <dgm:spPr/>
    </dgm:pt>
    <dgm:pt modelId="{5B084F4C-3A48-4EFA-88C6-8822B790E911}" type="pres">
      <dgm:prSet presAssocID="{500F53D5-AD91-4AC6-BC6D-B588AE5F5706}" presName="conn2-1" presStyleLbl="parChTrans1D3" presStyleIdx="4" presStyleCnt="7"/>
      <dgm:spPr/>
      <dgm:t>
        <a:bodyPr/>
        <a:lstStyle/>
        <a:p>
          <a:endParaRPr lang="en-US"/>
        </a:p>
      </dgm:t>
    </dgm:pt>
    <dgm:pt modelId="{11A66A1F-8E64-4F5A-84F3-9D69C08F4637}" type="pres">
      <dgm:prSet presAssocID="{500F53D5-AD91-4AC6-BC6D-B588AE5F5706}" presName="connTx" presStyleLbl="parChTrans1D3" presStyleIdx="4" presStyleCnt="7"/>
      <dgm:spPr/>
      <dgm:t>
        <a:bodyPr/>
        <a:lstStyle/>
        <a:p>
          <a:endParaRPr lang="en-US"/>
        </a:p>
      </dgm:t>
    </dgm:pt>
    <dgm:pt modelId="{76A66E43-6F60-4FA4-A512-5A838897E4DC}" type="pres">
      <dgm:prSet presAssocID="{B7BB893F-2DC8-497B-A9ED-D7AD5C2F3EEC}" presName="root2" presStyleCnt="0"/>
      <dgm:spPr/>
    </dgm:pt>
    <dgm:pt modelId="{F3E4AF13-26F7-4C9B-875F-7D4FE9CB641E}" type="pres">
      <dgm:prSet presAssocID="{B7BB893F-2DC8-497B-A9ED-D7AD5C2F3EEC}" presName="LevelTwoTextNode" presStyleLbl="node3" presStyleIdx="4" presStyleCnt="7" custScaleX="199575">
        <dgm:presLayoutVars>
          <dgm:chPref val="3"/>
        </dgm:presLayoutVars>
      </dgm:prSet>
      <dgm:spPr/>
      <dgm:t>
        <a:bodyPr/>
        <a:lstStyle/>
        <a:p>
          <a:endParaRPr lang="en-US"/>
        </a:p>
      </dgm:t>
    </dgm:pt>
    <dgm:pt modelId="{DD3BE088-A231-4359-BE4F-A496DAD69FF9}" type="pres">
      <dgm:prSet presAssocID="{B7BB893F-2DC8-497B-A9ED-D7AD5C2F3EEC}" presName="level3hierChild" presStyleCnt="0"/>
      <dgm:spPr/>
    </dgm:pt>
    <dgm:pt modelId="{87C12D8D-7984-4401-A21B-8EEF8A0EBDB6}" type="pres">
      <dgm:prSet presAssocID="{62ED744D-C62C-4B93-8D04-92582AA0D58B}" presName="conn2-1" presStyleLbl="parChTrans1D2" presStyleIdx="2" presStyleCnt="3"/>
      <dgm:spPr/>
      <dgm:t>
        <a:bodyPr/>
        <a:lstStyle/>
        <a:p>
          <a:endParaRPr lang="en-US"/>
        </a:p>
      </dgm:t>
    </dgm:pt>
    <dgm:pt modelId="{7B4DF005-A0DB-4FBC-A8BD-169758C5BE9C}" type="pres">
      <dgm:prSet presAssocID="{62ED744D-C62C-4B93-8D04-92582AA0D58B}" presName="connTx" presStyleLbl="parChTrans1D2" presStyleIdx="2" presStyleCnt="3"/>
      <dgm:spPr/>
      <dgm:t>
        <a:bodyPr/>
        <a:lstStyle/>
        <a:p>
          <a:endParaRPr lang="en-US"/>
        </a:p>
      </dgm:t>
    </dgm:pt>
    <dgm:pt modelId="{16FDC4B9-D97F-4643-A123-9F16573E2733}" type="pres">
      <dgm:prSet presAssocID="{D4DD8476-1849-4502-94A3-58680B9CD780}" presName="root2" presStyleCnt="0"/>
      <dgm:spPr/>
    </dgm:pt>
    <dgm:pt modelId="{25B7125C-F6EC-4FC4-AFEE-945EB05AE40A}" type="pres">
      <dgm:prSet presAssocID="{D4DD8476-1849-4502-94A3-58680B9CD780}" presName="LevelTwoTextNode" presStyleLbl="node2" presStyleIdx="2" presStyleCnt="3" custScaleX="106888" custScaleY="174182" custLinFactNeighborX="-49128" custLinFactNeighborY="-70175">
        <dgm:presLayoutVars>
          <dgm:chPref val="3"/>
        </dgm:presLayoutVars>
      </dgm:prSet>
      <dgm:spPr/>
      <dgm:t>
        <a:bodyPr/>
        <a:lstStyle/>
        <a:p>
          <a:endParaRPr lang="en-US"/>
        </a:p>
      </dgm:t>
    </dgm:pt>
    <dgm:pt modelId="{FA14464E-1004-48DC-B47E-0B968DE97EE6}" type="pres">
      <dgm:prSet presAssocID="{D4DD8476-1849-4502-94A3-58680B9CD780}" presName="level3hierChild" presStyleCnt="0"/>
      <dgm:spPr/>
    </dgm:pt>
    <dgm:pt modelId="{C7567973-4F93-43C7-8785-7F1609501DEA}" type="pres">
      <dgm:prSet presAssocID="{389D6936-7A81-4392-84F4-B87439D68909}" presName="conn2-1" presStyleLbl="parChTrans1D3" presStyleIdx="5" presStyleCnt="7"/>
      <dgm:spPr/>
      <dgm:t>
        <a:bodyPr/>
        <a:lstStyle/>
        <a:p>
          <a:endParaRPr lang="en-US"/>
        </a:p>
      </dgm:t>
    </dgm:pt>
    <dgm:pt modelId="{27E74BB9-E2F7-4B1F-A8E4-785F0F1493BA}" type="pres">
      <dgm:prSet presAssocID="{389D6936-7A81-4392-84F4-B87439D68909}" presName="connTx" presStyleLbl="parChTrans1D3" presStyleIdx="5" presStyleCnt="7"/>
      <dgm:spPr/>
      <dgm:t>
        <a:bodyPr/>
        <a:lstStyle/>
        <a:p>
          <a:endParaRPr lang="en-US"/>
        </a:p>
      </dgm:t>
    </dgm:pt>
    <dgm:pt modelId="{35B40215-F3E8-49AF-9F88-3599513B2E3C}" type="pres">
      <dgm:prSet presAssocID="{9994880B-B446-4C96-B21C-FB64E7980A49}" presName="root2" presStyleCnt="0"/>
      <dgm:spPr/>
    </dgm:pt>
    <dgm:pt modelId="{B1A62BBA-BF59-4206-8697-7FB87C4FE992}" type="pres">
      <dgm:prSet presAssocID="{9994880B-B446-4C96-B21C-FB64E7980A49}" presName="LevelTwoTextNode" presStyleLbl="node3" presStyleIdx="5" presStyleCnt="7" custScaleX="199820" custLinFactNeighborX="-9102" custLinFactNeighborY="-3588">
        <dgm:presLayoutVars>
          <dgm:chPref val="3"/>
        </dgm:presLayoutVars>
      </dgm:prSet>
      <dgm:spPr/>
      <dgm:t>
        <a:bodyPr/>
        <a:lstStyle/>
        <a:p>
          <a:endParaRPr lang="en-US"/>
        </a:p>
      </dgm:t>
    </dgm:pt>
    <dgm:pt modelId="{DFF7DC1C-BF3E-40EF-A8FC-D68022096F6C}" type="pres">
      <dgm:prSet presAssocID="{9994880B-B446-4C96-B21C-FB64E7980A49}" presName="level3hierChild" presStyleCnt="0"/>
      <dgm:spPr/>
    </dgm:pt>
    <dgm:pt modelId="{CC23F72F-E464-44A4-BD9E-671B089C55FF}" type="pres">
      <dgm:prSet presAssocID="{72A8D726-6FB7-4A92-B7E2-17114F02449A}" presName="conn2-1" presStyleLbl="parChTrans1D3" presStyleIdx="6" presStyleCnt="7"/>
      <dgm:spPr/>
      <dgm:t>
        <a:bodyPr/>
        <a:lstStyle/>
        <a:p>
          <a:endParaRPr lang="en-US"/>
        </a:p>
      </dgm:t>
    </dgm:pt>
    <dgm:pt modelId="{F43DF772-93F0-4BD0-BB6F-58224218E00E}" type="pres">
      <dgm:prSet presAssocID="{72A8D726-6FB7-4A92-B7E2-17114F02449A}" presName="connTx" presStyleLbl="parChTrans1D3" presStyleIdx="6" presStyleCnt="7"/>
      <dgm:spPr/>
      <dgm:t>
        <a:bodyPr/>
        <a:lstStyle/>
        <a:p>
          <a:endParaRPr lang="en-US"/>
        </a:p>
      </dgm:t>
    </dgm:pt>
    <dgm:pt modelId="{03BA9D9D-A133-4250-92AF-89DEEC7C71FB}" type="pres">
      <dgm:prSet presAssocID="{901AEBFD-BC5E-4EB1-8C0C-CA8DFD626CE8}" presName="root2" presStyleCnt="0"/>
      <dgm:spPr/>
    </dgm:pt>
    <dgm:pt modelId="{046B4E8C-48E8-4DDE-8310-9D0BE807241F}" type="pres">
      <dgm:prSet presAssocID="{901AEBFD-BC5E-4EB1-8C0C-CA8DFD626CE8}" presName="LevelTwoTextNode" presStyleLbl="node3" presStyleIdx="6" presStyleCnt="7" custScaleX="192687" custLinFactNeighborX="-3330" custLinFactNeighborY="-3145">
        <dgm:presLayoutVars>
          <dgm:chPref val="3"/>
        </dgm:presLayoutVars>
      </dgm:prSet>
      <dgm:spPr/>
      <dgm:t>
        <a:bodyPr/>
        <a:lstStyle/>
        <a:p>
          <a:endParaRPr lang="en-US"/>
        </a:p>
      </dgm:t>
    </dgm:pt>
    <dgm:pt modelId="{6B0071FB-B03D-4959-A85B-A3338469FF12}" type="pres">
      <dgm:prSet presAssocID="{901AEBFD-BC5E-4EB1-8C0C-CA8DFD626CE8}" presName="level3hierChild" presStyleCnt="0"/>
      <dgm:spPr/>
    </dgm:pt>
  </dgm:ptLst>
  <dgm:cxnLst>
    <dgm:cxn modelId="{C524C164-8676-4A48-8ED5-F5CE04E16256}" type="presOf" srcId="{6ED5FE02-2C9C-40A1-96A1-D648A9BCB9C2}" destId="{60A932D6-3200-44A4-B930-C0EC58F862DB}" srcOrd="0" destOrd="0" presId="urn:microsoft.com/office/officeart/2005/8/layout/hierarchy2"/>
    <dgm:cxn modelId="{1DCDE80A-8A34-4B64-8D99-3F220CD8AA73}" type="presOf" srcId="{769C31C1-487F-4892-8E3C-AF70BCE7013D}" destId="{3C82448F-21C1-4A5A-801D-3D0626742CAE}" srcOrd="0" destOrd="0" presId="urn:microsoft.com/office/officeart/2005/8/layout/hierarchy2"/>
    <dgm:cxn modelId="{06B9FB21-ABA5-4D90-B9E5-24409432DF85}" type="presOf" srcId="{412E3C77-9A2E-4E66-8195-4227A37AB1C6}" destId="{96E39410-2C12-4F04-9773-161F79C69E6F}" srcOrd="0" destOrd="0" presId="urn:microsoft.com/office/officeart/2005/8/layout/hierarchy2"/>
    <dgm:cxn modelId="{78F5BA83-81CC-4801-A7FF-3FA22DD268C8}" srcId="{2D8C80ED-F58D-47A6-8904-2CD7D7E3F82C}" destId="{F4177E55-9D91-4A22-A907-6357726FF47A}" srcOrd="0" destOrd="0" parTransId="{769C31C1-487F-4892-8E3C-AF70BCE7013D}" sibTransId="{8B04447B-46EC-4112-B4F7-167ECD597B6D}"/>
    <dgm:cxn modelId="{0547E1A4-6D81-4D9F-A554-EB8BEBCC80F7}" srcId="{2D8C80ED-F58D-47A6-8904-2CD7D7E3F82C}" destId="{07E2214F-E9C4-4DA3-927E-D39E2408725E}" srcOrd="1" destOrd="0" parTransId="{CAF9B983-A275-4516-A714-38DA92803A95}" sibTransId="{3A1DAAE5-BA51-48B1-B48E-DCC836174AB8}"/>
    <dgm:cxn modelId="{EA64EEF3-1EED-4450-8B0F-2132EE9EB8D9}" type="presOf" srcId="{389D6936-7A81-4392-84F4-B87439D68909}" destId="{27E74BB9-E2F7-4B1F-A8E4-785F0F1493BA}" srcOrd="1" destOrd="0" presId="urn:microsoft.com/office/officeart/2005/8/layout/hierarchy2"/>
    <dgm:cxn modelId="{52FDB99E-128E-4908-B174-6D39A99F0777}" type="presOf" srcId="{D4DD8476-1849-4502-94A3-58680B9CD780}" destId="{25B7125C-F6EC-4FC4-AFEE-945EB05AE40A}" srcOrd="0" destOrd="0" presId="urn:microsoft.com/office/officeart/2005/8/layout/hierarchy2"/>
    <dgm:cxn modelId="{04798BDA-CFB4-4582-8A34-D8CFD1B578C7}" type="presOf" srcId="{CAF9B983-A275-4516-A714-38DA92803A95}" destId="{523F56DC-F7B1-4D07-B0CE-628F40285C76}" srcOrd="1" destOrd="0" presId="urn:microsoft.com/office/officeart/2005/8/layout/hierarchy2"/>
    <dgm:cxn modelId="{4E714D41-1A44-45C9-BAA7-3ED7C39DB393}" type="presOf" srcId="{F4177E55-9D91-4A22-A907-6357726FF47A}" destId="{993CFD97-0440-4EED-803C-229D4A92626B}" srcOrd="0" destOrd="0" presId="urn:microsoft.com/office/officeart/2005/8/layout/hierarchy2"/>
    <dgm:cxn modelId="{DF00B242-0737-4F2C-B92F-EFB3CA0BE906}" srcId="{D4DD8476-1849-4502-94A3-58680B9CD780}" destId="{9994880B-B446-4C96-B21C-FB64E7980A49}" srcOrd="0" destOrd="0" parTransId="{389D6936-7A81-4392-84F4-B87439D68909}" sibTransId="{6EDEA6FE-415A-444B-957C-E290FA450C36}"/>
    <dgm:cxn modelId="{A7D3A5AA-6454-4ABC-8174-776119F4D1C7}" type="presOf" srcId="{C631E40F-A7FC-463D-9997-CA6161ABCA77}" destId="{E672CBB5-8D6D-4E21-B074-99FBAC15DA9A}" srcOrd="1" destOrd="0" presId="urn:microsoft.com/office/officeart/2005/8/layout/hierarchy2"/>
    <dgm:cxn modelId="{622A4607-743E-4A26-A962-37EAB415127C}" type="presOf" srcId="{2D8C80ED-F58D-47A6-8904-2CD7D7E3F82C}" destId="{F86F38D1-589C-4A55-81E8-F30E2966C187}" srcOrd="0" destOrd="0" presId="urn:microsoft.com/office/officeart/2005/8/layout/hierarchy2"/>
    <dgm:cxn modelId="{A851F5EE-362C-4AC9-9E17-2345940DC48A}" srcId="{07E2214F-E9C4-4DA3-927E-D39E2408725E}" destId="{B7BB893F-2DC8-497B-A9ED-D7AD5C2F3EEC}" srcOrd="1" destOrd="0" parTransId="{500F53D5-AD91-4AC6-BC6D-B588AE5F5706}" sibTransId="{57C55098-0DD7-4685-965E-E51B612D1760}"/>
    <dgm:cxn modelId="{9DC5BCB2-C74A-4AEF-85D3-D004600DB0E6}" type="presOf" srcId="{07E2214F-E9C4-4DA3-927E-D39E2408725E}" destId="{490C3E05-218D-40E6-8CD0-CD18A4292583}" srcOrd="0" destOrd="0" presId="urn:microsoft.com/office/officeart/2005/8/layout/hierarchy2"/>
    <dgm:cxn modelId="{97586315-AA47-40F9-A3F9-0F86261C389E}" type="presOf" srcId="{72A8D726-6FB7-4A92-B7E2-17114F02449A}" destId="{CC23F72F-E464-44A4-BD9E-671B089C55FF}" srcOrd="0" destOrd="0" presId="urn:microsoft.com/office/officeart/2005/8/layout/hierarchy2"/>
    <dgm:cxn modelId="{3340BA42-005A-4B62-A319-773E5D51C710}" type="presOf" srcId="{C631E40F-A7FC-463D-9997-CA6161ABCA77}" destId="{AB7BEB01-6417-424E-A0EA-DC01CEDD287D}" srcOrd="0" destOrd="0" presId="urn:microsoft.com/office/officeart/2005/8/layout/hierarchy2"/>
    <dgm:cxn modelId="{A134068D-7829-4C15-BC60-A55E4693A000}" type="presOf" srcId="{769C31C1-487F-4892-8E3C-AF70BCE7013D}" destId="{3378F00D-B6D9-4172-8469-CCA2056D59F1}" srcOrd="1" destOrd="0" presId="urn:microsoft.com/office/officeart/2005/8/layout/hierarchy2"/>
    <dgm:cxn modelId="{EDB2F822-FA63-4CCF-B35A-EF7F8877521F}" type="presOf" srcId="{A3A0B279-0F54-4819-A6D2-A1B0EECABB62}" destId="{674613E5-E93F-46EF-B345-AEB7660020B4}" srcOrd="0" destOrd="0" presId="urn:microsoft.com/office/officeart/2005/8/layout/hierarchy2"/>
    <dgm:cxn modelId="{75F30F12-3041-4094-9186-36647E570EAA}" type="presOf" srcId="{62ED744D-C62C-4B93-8D04-92582AA0D58B}" destId="{87C12D8D-7984-4401-A21B-8EEF8A0EBDB6}" srcOrd="0" destOrd="0" presId="urn:microsoft.com/office/officeart/2005/8/layout/hierarchy2"/>
    <dgm:cxn modelId="{A2B307C4-E8AA-467A-A971-79EB7C3041B4}" srcId="{F4177E55-9D91-4A22-A907-6357726FF47A}" destId="{A3A0B279-0F54-4819-A6D2-A1B0EECABB62}" srcOrd="0" destOrd="0" parTransId="{412E3C77-9A2E-4E66-8195-4227A37AB1C6}" sibTransId="{EA7F59E9-8A56-4C0B-851B-D69453C89CAA}"/>
    <dgm:cxn modelId="{498B7681-AB2F-478E-B7E4-12DC34DBCCF5}" type="presOf" srcId="{389D6936-7A81-4392-84F4-B87439D68909}" destId="{C7567973-4F93-43C7-8785-7F1609501DEA}" srcOrd="0" destOrd="0" presId="urn:microsoft.com/office/officeart/2005/8/layout/hierarchy2"/>
    <dgm:cxn modelId="{33B26836-10FC-4FEF-BA53-FA0243256937}" type="presOf" srcId="{B7BB893F-2DC8-497B-A9ED-D7AD5C2F3EEC}" destId="{F3E4AF13-26F7-4C9B-875F-7D4FE9CB641E}" srcOrd="0" destOrd="0" presId="urn:microsoft.com/office/officeart/2005/8/layout/hierarchy2"/>
    <dgm:cxn modelId="{9DF6F976-19BF-438B-9654-C3A06E6D173B}" srcId="{D4DD8476-1849-4502-94A3-58680B9CD780}" destId="{901AEBFD-BC5E-4EB1-8C0C-CA8DFD626CE8}" srcOrd="1" destOrd="0" parTransId="{72A8D726-6FB7-4A92-B7E2-17114F02449A}" sibTransId="{0B9231C9-4104-4A4F-8444-97961835C3A7}"/>
    <dgm:cxn modelId="{D663E1FD-69F5-4545-8036-28DBEC8BB05B}" type="presOf" srcId="{31EF5E83-9E4F-420F-A10C-46AD406DE012}" destId="{A028BC7E-B35A-42CD-A493-50CFABB9F5F5}" srcOrd="0" destOrd="0" presId="urn:microsoft.com/office/officeart/2005/8/layout/hierarchy2"/>
    <dgm:cxn modelId="{76D25D73-29B7-4CFD-B3A0-EBB9A91725EE}" type="presOf" srcId="{31EF5E83-9E4F-420F-A10C-46AD406DE012}" destId="{F208EB46-9120-4284-B47D-AFA994B5D066}" srcOrd="1" destOrd="0" presId="urn:microsoft.com/office/officeart/2005/8/layout/hierarchy2"/>
    <dgm:cxn modelId="{EABFD6C4-B1ED-48AC-8904-67E18FEBA63B}" type="presOf" srcId="{412E3C77-9A2E-4E66-8195-4227A37AB1C6}" destId="{27F03E99-D28E-4C3D-9203-DDE94A66B4F3}" srcOrd="1" destOrd="0" presId="urn:microsoft.com/office/officeart/2005/8/layout/hierarchy2"/>
    <dgm:cxn modelId="{EC64018D-B9FA-43A8-BB30-57A1F0F22C15}" type="presOf" srcId="{9994880B-B446-4C96-B21C-FB64E7980A49}" destId="{B1A62BBA-BF59-4206-8697-7FB87C4FE992}" srcOrd="0" destOrd="0" presId="urn:microsoft.com/office/officeart/2005/8/layout/hierarchy2"/>
    <dgm:cxn modelId="{3159E484-B992-46FA-81A4-E2051F8042CE}" type="presOf" srcId="{62ED744D-C62C-4B93-8D04-92582AA0D58B}" destId="{7B4DF005-A0DB-4FBC-A8BD-169758C5BE9C}" srcOrd="1" destOrd="0" presId="urn:microsoft.com/office/officeart/2005/8/layout/hierarchy2"/>
    <dgm:cxn modelId="{6CF7E440-FB45-45AF-84C1-BA4FA8E001FE}" srcId="{2D8C80ED-F58D-47A6-8904-2CD7D7E3F82C}" destId="{D4DD8476-1849-4502-94A3-58680B9CD780}" srcOrd="2" destOrd="0" parTransId="{62ED744D-C62C-4B93-8D04-92582AA0D58B}" sibTransId="{B381798F-8F56-4703-BEFF-9312DF6DF2B3}"/>
    <dgm:cxn modelId="{046C786A-D4C6-48DB-A01B-C5696E9DA24C}" type="presOf" srcId="{0B09FF50-5071-431A-BD04-2B4747F46653}" destId="{3F599EA4-EB25-4C56-A731-5AB86DA88827}" srcOrd="0" destOrd="0" presId="urn:microsoft.com/office/officeart/2005/8/layout/hierarchy2"/>
    <dgm:cxn modelId="{E8A68D38-5900-4AAA-898F-F86268D1E2DE}" srcId="{6ED5FE02-2C9C-40A1-96A1-D648A9BCB9C2}" destId="{2D8C80ED-F58D-47A6-8904-2CD7D7E3F82C}" srcOrd="0" destOrd="0" parTransId="{FCAB1834-B18A-460C-93E0-5AED82A8EAB9}" sibTransId="{75A503A0-80E6-40F6-AA92-1D8E98181175}"/>
    <dgm:cxn modelId="{4EDD2433-4C4E-4711-8BF3-D050515DF410}" type="presOf" srcId="{F3D833F7-6831-4EEE-BBC3-31347E53A684}" destId="{0E305993-F7AC-4B41-A804-C3EB0C1251B5}" srcOrd="0" destOrd="0" presId="urn:microsoft.com/office/officeart/2005/8/layout/hierarchy2"/>
    <dgm:cxn modelId="{5ADC8091-3CED-4664-B637-4ECEEAD58AF3}" srcId="{F4177E55-9D91-4A22-A907-6357726FF47A}" destId="{6110A1A5-8017-4D75-9003-B1ABAD5BB218}" srcOrd="1" destOrd="0" parTransId="{F7E60571-C999-4D71-A9F1-E7025EADBD35}" sibTransId="{C00D2328-19FD-4E4E-B900-305D6EBBD06E}"/>
    <dgm:cxn modelId="{E247EF3F-0610-43B7-A5F3-8CBBDF7A7ECF}" srcId="{07E2214F-E9C4-4DA3-927E-D39E2408725E}" destId="{0B09FF50-5071-431A-BD04-2B4747F46653}" srcOrd="0" destOrd="0" parTransId="{31EF5E83-9E4F-420F-A10C-46AD406DE012}" sibTransId="{A29F80C3-3B2A-47CD-B1C6-11AFFD30DAE5}"/>
    <dgm:cxn modelId="{7EC9D8FB-A4E1-493E-B01D-446258F3C763}" type="presOf" srcId="{72A8D726-6FB7-4A92-B7E2-17114F02449A}" destId="{F43DF772-93F0-4BD0-BB6F-58224218E00E}" srcOrd="1" destOrd="0" presId="urn:microsoft.com/office/officeart/2005/8/layout/hierarchy2"/>
    <dgm:cxn modelId="{91FDBEA8-156B-42BE-9652-94B50C0536C3}" type="presOf" srcId="{500F53D5-AD91-4AC6-BC6D-B588AE5F5706}" destId="{11A66A1F-8E64-4F5A-84F3-9D69C08F4637}" srcOrd="1" destOrd="0" presId="urn:microsoft.com/office/officeart/2005/8/layout/hierarchy2"/>
    <dgm:cxn modelId="{73F8BA70-3795-4F06-AD1A-BA5B56545AAD}" type="presOf" srcId="{500F53D5-AD91-4AC6-BC6D-B588AE5F5706}" destId="{5B084F4C-3A48-4EFA-88C6-8822B790E911}" srcOrd="0" destOrd="0" presId="urn:microsoft.com/office/officeart/2005/8/layout/hierarchy2"/>
    <dgm:cxn modelId="{82A4EAEF-3067-43CD-9BA4-AC3599BD7E4E}" type="presOf" srcId="{CAF9B983-A275-4516-A714-38DA92803A95}" destId="{F7A91300-9129-4D8F-9CF8-318EB71CA814}" srcOrd="0" destOrd="0" presId="urn:microsoft.com/office/officeart/2005/8/layout/hierarchy2"/>
    <dgm:cxn modelId="{62B72FA6-5889-45CF-9AAC-15FFF71D1427}" type="presOf" srcId="{901AEBFD-BC5E-4EB1-8C0C-CA8DFD626CE8}" destId="{046B4E8C-48E8-4DDE-8310-9D0BE807241F}" srcOrd="0" destOrd="0" presId="urn:microsoft.com/office/officeart/2005/8/layout/hierarchy2"/>
    <dgm:cxn modelId="{FB388BE6-D024-42A1-A59D-7973EA08E7DA}" type="presOf" srcId="{F7E60571-C999-4D71-A9F1-E7025EADBD35}" destId="{FB65CB2A-E2D7-46DD-BB6F-DA5CF1651734}" srcOrd="1" destOrd="0" presId="urn:microsoft.com/office/officeart/2005/8/layout/hierarchy2"/>
    <dgm:cxn modelId="{314EB3B9-4C2C-4C91-A49C-495B7885F275}" type="presOf" srcId="{6110A1A5-8017-4D75-9003-B1ABAD5BB218}" destId="{04A2C439-3A34-4BD4-AF39-5832F7A10D28}" srcOrd="0" destOrd="0" presId="urn:microsoft.com/office/officeart/2005/8/layout/hierarchy2"/>
    <dgm:cxn modelId="{15939D86-2B46-4C1C-8080-FB2AD82B5B06}" srcId="{F4177E55-9D91-4A22-A907-6357726FF47A}" destId="{F3D833F7-6831-4EEE-BBC3-31347E53A684}" srcOrd="2" destOrd="0" parTransId="{C631E40F-A7FC-463D-9997-CA6161ABCA77}" sibTransId="{7704796C-3CF4-486B-8F87-8A6FF5DC7BAD}"/>
    <dgm:cxn modelId="{7B6211A9-F176-42E8-A0C3-4255A392BAB7}" type="presOf" srcId="{F7E60571-C999-4D71-A9F1-E7025EADBD35}" destId="{B76C6D86-A984-472C-AC03-7DE8015017F8}" srcOrd="0" destOrd="0" presId="urn:microsoft.com/office/officeart/2005/8/layout/hierarchy2"/>
    <dgm:cxn modelId="{215E784D-064E-4583-9E58-F4E70D808637}" type="presParOf" srcId="{60A932D6-3200-44A4-B930-C0EC58F862DB}" destId="{870ECDBA-EE10-4C71-8486-2669061D5BA1}" srcOrd="0" destOrd="0" presId="urn:microsoft.com/office/officeart/2005/8/layout/hierarchy2"/>
    <dgm:cxn modelId="{2CE3324D-6228-4D28-AF78-00FCD42D3607}" type="presParOf" srcId="{870ECDBA-EE10-4C71-8486-2669061D5BA1}" destId="{F86F38D1-589C-4A55-81E8-F30E2966C187}" srcOrd="0" destOrd="0" presId="urn:microsoft.com/office/officeart/2005/8/layout/hierarchy2"/>
    <dgm:cxn modelId="{1DB9BB1A-9500-49F0-B1A4-1DD38762A6B3}" type="presParOf" srcId="{870ECDBA-EE10-4C71-8486-2669061D5BA1}" destId="{6F768023-DD9D-4C05-BCA8-2CCA1A8E0A9B}" srcOrd="1" destOrd="0" presId="urn:microsoft.com/office/officeart/2005/8/layout/hierarchy2"/>
    <dgm:cxn modelId="{EFBFCC54-CE74-4EC1-8045-D5D5BF6D31E9}" type="presParOf" srcId="{6F768023-DD9D-4C05-BCA8-2CCA1A8E0A9B}" destId="{3C82448F-21C1-4A5A-801D-3D0626742CAE}" srcOrd="0" destOrd="0" presId="urn:microsoft.com/office/officeart/2005/8/layout/hierarchy2"/>
    <dgm:cxn modelId="{F284B734-12AE-4E25-8EA3-7AE2515F118B}" type="presParOf" srcId="{3C82448F-21C1-4A5A-801D-3D0626742CAE}" destId="{3378F00D-B6D9-4172-8469-CCA2056D59F1}" srcOrd="0" destOrd="0" presId="urn:microsoft.com/office/officeart/2005/8/layout/hierarchy2"/>
    <dgm:cxn modelId="{094ACA4F-13CB-42F0-AF0A-352A702317FB}" type="presParOf" srcId="{6F768023-DD9D-4C05-BCA8-2CCA1A8E0A9B}" destId="{B72FC838-A6D0-4109-84E6-3A80549B4EEA}" srcOrd="1" destOrd="0" presId="urn:microsoft.com/office/officeart/2005/8/layout/hierarchy2"/>
    <dgm:cxn modelId="{DECDBB19-5315-441F-A521-E4CC64E5E882}" type="presParOf" srcId="{B72FC838-A6D0-4109-84E6-3A80549B4EEA}" destId="{993CFD97-0440-4EED-803C-229D4A92626B}" srcOrd="0" destOrd="0" presId="urn:microsoft.com/office/officeart/2005/8/layout/hierarchy2"/>
    <dgm:cxn modelId="{FD86F41F-A531-4E09-B04B-985BC944727F}" type="presParOf" srcId="{B72FC838-A6D0-4109-84E6-3A80549B4EEA}" destId="{52C84A63-DDF2-4C81-94CB-3FA35E2DD64C}" srcOrd="1" destOrd="0" presId="urn:microsoft.com/office/officeart/2005/8/layout/hierarchy2"/>
    <dgm:cxn modelId="{F7F98927-047C-4079-AEBA-744FD19B2C3C}" type="presParOf" srcId="{52C84A63-DDF2-4C81-94CB-3FA35E2DD64C}" destId="{96E39410-2C12-4F04-9773-161F79C69E6F}" srcOrd="0" destOrd="0" presId="urn:microsoft.com/office/officeart/2005/8/layout/hierarchy2"/>
    <dgm:cxn modelId="{4040A4A8-754E-4B54-82B6-7CBB9C0191B6}" type="presParOf" srcId="{96E39410-2C12-4F04-9773-161F79C69E6F}" destId="{27F03E99-D28E-4C3D-9203-DDE94A66B4F3}" srcOrd="0" destOrd="0" presId="urn:microsoft.com/office/officeart/2005/8/layout/hierarchy2"/>
    <dgm:cxn modelId="{9D5E2B52-4A95-4C01-B18F-C718BBD13EA3}" type="presParOf" srcId="{52C84A63-DDF2-4C81-94CB-3FA35E2DD64C}" destId="{1562BBDD-72C7-4E7C-84F0-CBBD04ADCEE6}" srcOrd="1" destOrd="0" presId="urn:microsoft.com/office/officeart/2005/8/layout/hierarchy2"/>
    <dgm:cxn modelId="{794CC1F2-CD73-4416-BE21-C2F33B8D7B30}" type="presParOf" srcId="{1562BBDD-72C7-4E7C-84F0-CBBD04ADCEE6}" destId="{674613E5-E93F-46EF-B345-AEB7660020B4}" srcOrd="0" destOrd="0" presId="urn:microsoft.com/office/officeart/2005/8/layout/hierarchy2"/>
    <dgm:cxn modelId="{1548AE45-8C3A-4CB2-9EBF-3FB0D85C8E5A}" type="presParOf" srcId="{1562BBDD-72C7-4E7C-84F0-CBBD04ADCEE6}" destId="{89ACD14C-9F78-40E7-9EF7-50019285A3BE}" srcOrd="1" destOrd="0" presId="urn:microsoft.com/office/officeart/2005/8/layout/hierarchy2"/>
    <dgm:cxn modelId="{D88E01C3-936F-469E-B6AD-DDF52530B823}" type="presParOf" srcId="{52C84A63-DDF2-4C81-94CB-3FA35E2DD64C}" destId="{B76C6D86-A984-472C-AC03-7DE8015017F8}" srcOrd="2" destOrd="0" presId="urn:microsoft.com/office/officeart/2005/8/layout/hierarchy2"/>
    <dgm:cxn modelId="{1A1D2EB8-9832-4964-BFCB-308D17B6EB05}" type="presParOf" srcId="{B76C6D86-A984-472C-AC03-7DE8015017F8}" destId="{FB65CB2A-E2D7-46DD-BB6F-DA5CF1651734}" srcOrd="0" destOrd="0" presId="urn:microsoft.com/office/officeart/2005/8/layout/hierarchy2"/>
    <dgm:cxn modelId="{4677C56A-4B29-4A53-AFD2-5507CA5E7CA8}" type="presParOf" srcId="{52C84A63-DDF2-4C81-94CB-3FA35E2DD64C}" destId="{2B53C290-C0EF-46D9-A44F-875E0790A0F7}" srcOrd="3" destOrd="0" presId="urn:microsoft.com/office/officeart/2005/8/layout/hierarchy2"/>
    <dgm:cxn modelId="{D89ECEA2-6F8B-463D-9F07-2B301F4F9F1A}" type="presParOf" srcId="{2B53C290-C0EF-46D9-A44F-875E0790A0F7}" destId="{04A2C439-3A34-4BD4-AF39-5832F7A10D28}" srcOrd="0" destOrd="0" presId="urn:microsoft.com/office/officeart/2005/8/layout/hierarchy2"/>
    <dgm:cxn modelId="{78E8D221-494A-4873-9B3A-D9FE1DBA94A5}" type="presParOf" srcId="{2B53C290-C0EF-46D9-A44F-875E0790A0F7}" destId="{00D5B939-6DAC-4FDC-BB0E-3F668ECD8415}" srcOrd="1" destOrd="0" presId="urn:microsoft.com/office/officeart/2005/8/layout/hierarchy2"/>
    <dgm:cxn modelId="{B3A83925-CD3E-4DDB-8033-D609B283FBFE}" type="presParOf" srcId="{52C84A63-DDF2-4C81-94CB-3FA35E2DD64C}" destId="{AB7BEB01-6417-424E-A0EA-DC01CEDD287D}" srcOrd="4" destOrd="0" presId="urn:microsoft.com/office/officeart/2005/8/layout/hierarchy2"/>
    <dgm:cxn modelId="{59CEA401-761E-4716-ACA8-6DCD9FDB464A}" type="presParOf" srcId="{AB7BEB01-6417-424E-A0EA-DC01CEDD287D}" destId="{E672CBB5-8D6D-4E21-B074-99FBAC15DA9A}" srcOrd="0" destOrd="0" presId="urn:microsoft.com/office/officeart/2005/8/layout/hierarchy2"/>
    <dgm:cxn modelId="{E4496DF3-5E33-4DBA-9003-F013268B13BF}" type="presParOf" srcId="{52C84A63-DDF2-4C81-94CB-3FA35E2DD64C}" destId="{475DDA1C-0522-41CD-8026-CE217EF16683}" srcOrd="5" destOrd="0" presId="urn:microsoft.com/office/officeart/2005/8/layout/hierarchy2"/>
    <dgm:cxn modelId="{1BE052B9-B0E7-47C2-9718-03AC60DD2DDA}" type="presParOf" srcId="{475DDA1C-0522-41CD-8026-CE217EF16683}" destId="{0E305993-F7AC-4B41-A804-C3EB0C1251B5}" srcOrd="0" destOrd="0" presId="urn:microsoft.com/office/officeart/2005/8/layout/hierarchy2"/>
    <dgm:cxn modelId="{59338701-2040-412E-8A55-3BDFADCE8E9F}" type="presParOf" srcId="{475DDA1C-0522-41CD-8026-CE217EF16683}" destId="{7A9FC65C-BC5A-4F5B-AFA8-DBBD33A5A2FB}" srcOrd="1" destOrd="0" presId="urn:microsoft.com/office/officeart/2005/8/layout/hierarchy2"/>
    <dgm:cxn modelId="{18031D71-B1B7-481B-AC6B-8AFB9745FC9B}" type="presParOf" srcId="{6F768023-DD9D-4C05-BCA8-2CCA1A8E0A9B}" destId="{F7A91300-9129-4D8F-9CF8-318EB71CA814}" srcOrd="2" destOrd="0" presId="urn:microsoft.com/office/officeart/2005/8/layout/hierarchy2"/>
    <dgm:cxn modelId="{4EC20DA2-E73D-4421-8DA8-B31BF7B468A6}" type="presParOf" srcId="{F7A91300-9129-4D8F-9CF8-318EB71CA814}" destId="{523F56DC-F7B1-4D07-B0CE-628F40285C76}" srcOrd="0" destOrd="0" presId="urn:microsoft.com/office/officeart/2005/8/layout/hierarchy2"/>
    <dgm:cxn modelId="{AFF52098-8E40-49B3-B07A-CA72912E6E58}" type="presParOf" srcId="{6F768023-DD9D-4C05-BCA8-2CCA1A8E0A9B}" destId="{A8ADA9E7-DA3B-4922-8798-442CC362ED0F}" srcOrd="3" destOrd="0" presId="urn:microsoft.com/office/officeart/2005/8/layout/hierarchy2"/>
    <dgm:cxn modelId="{C214F014-C640-4641-BACD-37211F70029D}" type="presParOf" srcId="{A8ADA9E7-DA3B-4922-8798-442CC362ED0F}" destId="{490C3E05-218D-40E6-8CD0-CD18A4292583}" srcOrd="0" destOrd="0" presId="urn:microsoft.com/office/officeart/2005/8/layout/hierarchy2"/>
    <dgm:cxn modelId="{D095FB74-9D7D-492F-87C3-42BB4132C4B3}" type="presParOf" srcId="{A8ADA9E7-DA3B-4922-8798-442CC362ED0F}" destId="{F6E50210-7A00-441B-A5AA-B876CEC97EC1}" srcOrd="1" destOrd="0" presId="urn:microsoft.com/office/officeart/2005/8/layout/hierarchy2"/>
    <dgm:cxn modelId="{B9BE84A3-D353-469F-B7FC-95D04B8E4CCC}" type="presParOf" srcId="{F6E50210-7A00-441B-A5AA-B876CEC97EC1}" destId="{A028BC7E-B35A-42CD-A493-50CFABB9F5F5}" srcOrd="0" destOrd="0" presId="urn:microsoft.com/office/officeart/2005/8/layout/hierarchy2"/>
    <dgm:cxn modelId="{53D2B2A8-05BE-430A-A68A-36BFDD9A509C}" type="presParOf" srcId="{A028BC7E-B35A-42CD-A493-50CFABB9F5F5}" destId="{F208EB46-9120-4284-B47D-AFA994B5D066}" srcOrd="0" destOrd="0" presId="urn:microsoft.com/office/officeart/2005/8/layout/hierarchy2"/>
    <dgm:cxn modelId="{9E32B3F8-0696-4D2A-963C-F5A127DEA563}" type="presParOf" srcId="{F6E50210-7A00-441B-A5AA-B876CEC97EC1}" destId="{06208BCF-90A4-4B95-B07B-76590B123CF0}" srcOrd="1" destOrd="0" presId="urn:microsoft.com/office/officeart/2005/8/layout/hierarchy2"/>
    <dgm:cxn modelId="{2ADA2937-EFD0-4A21-B1C1-B2015DD17045}" type="presParOf" srcId="{06208BCF-90A4-4B95-B07B-76590B123CF0}" destId="{3F599EA4-EB25-4C56-A731-5AB86DA88827}" srcOrd="0" destOrd="0" presId="urn:microsoft.com/office/officeart/2005/8/layout/hierarchy2"/>
    <dgm:cxn modelId="{096CD0D0-CB7D-466E-AFC8-6E2D67C8F470}" type="presParOf" srcId="{06208BCF-90A4-4B95-B07B-76590B123CF0}" destId="{1218097B-4513-4BF8-AD0C-3B6577712C83}" srcOrd="1" destOrd="0" presId="urn:microsoft.com/office/officeart/2005/8/layout/hierarchy2"/>
    <dgm:cxn modelId="{462FABF8-F0FC-41E5-B971-E15FFF29F96A}" type="presParOf" srcId="{F6E50210-7A00-441B-A5AA-B876CEC97EC1}" destId="{5B084F4C-3A48-4EFA-88C6-8822B790E911}" srcOrd="2" destOrd="0" presId="urn:microsoft.com/office/officeart/2005/8/layout/hierarchy2"/>
    <dgm:cxn modelId="{EEB6B989-3936-4F56-8E77-C46011D2BB9B}" type="presParOf" srcId="{5B084F4C-3A48-4EFA-88C6-8822B790E911}" destId="{11A66A1F-8E64-4F5A-84F3-9D69C08F4637}" srcOrd="0" destOrd="0" presId="urn:microsoft.com/office/officeart/2005/8/layout/hierarchy2"/>
    <dgm:cxn modelId="{1ACBBDD4-87A0-4CFC-8B2D-D4725FF4B602}" type="presParOf" srcId="{F6E50210-7A00-441B-A5AA-B876CEC97EC1}" destId="{76A66E43-6F60-4FA4-A512-5A838897E4DC}" srcOrd="3" destOrd="0" presId="urn:microsoft.com/office/officeart/2005/8/layout/hierarchy2"/>
    <dgm:cxn modelId="{556E7653-9DCC-4FAD-8613-07336A00ABB1}" type="presParOf" srcId="{76A66E43-6F60-4FA4-A512-5A838897E4DC}" destId="{F3E4AF13-26F7-4C9B-875F-7D4FE9CB641E}" srcOrd="0" destOrd="0" presId="urn:microsoft.com/office/officeart/2005/8/layout/hierarchy2"/>
    <dgm:cxn modelId="{E775ADDE-283C-4E0C-B1C0-407D8E9E2F1D}" type="presParOf" srcId="{76A66E43-6F60-4FA4-A512-5A838897E4DC}" destId="{DD3BE088-A231-4359-BE4F-A496DAD69FF9}" srcOrd="1" destOrd="0" presId="urn:microsoft.com/office/officeart/2005/8/layout/hierarchy2"/>
    <dgm:cxn modelId="{E5F6EB3F-5C9B-44F0-8D75-4694E807B50E}" type="presParOf" srcId="{6F768023-DD9D-4C05-BCA8-2CCA1A8E0A9B}" destId="{87C12D8D-7984-4401-A21B-8EEF8A0EBDB6}" srcOrd="4" destOrd="0" presId="urn:microsoft.com/office/officeart/2005/8/layout/hierarchy2"/>
    <dgm:cxn modelId="{06D39FE6-7A41-4788-8E8E-9176AF2A530F}" type="presParOf" srcId="{87C12D8D-7984-4401-A21B-8EEF8A0EBDB6}" destId="{7B4DF005-A0DB-4FBC-A8BD-169758C5BE9C}" srcOrd="0" destOrd="0" presId="urn:microsoft.com/office/officeart/2005/8/layout/hierarchy2"/>
    <dgm:cxn modelId="{8848B60F-80F2-4FBB-AFBC-49750D2D45A3}" type="presParOf" srcId="{6F768023-DD9D-4C05-BCA8-2CCA1A8E0A9B}" destId="{16FDC4B9-D97F-4643-A123-9F16573E2733}" srcOrd="5" destOrd="0" presId="urn:microsoft.com/office/officeart/2005/8/layout/hierarchy2"/>
    <dgm:cxn modelId="{D624212D-6BB4-4914-B1AB-B40BE001EA0C}" type="presParOf" srcId="{16FDC4B9-D97F-4643-A123-9F16573E2733}" destId="{25B7125C-F6EC-4FC4-AFEE-945EB05AE40A}" srcOrd="0" destOrd="0" presId="urn:microsoft.com/office/officeart/2005/8/layout/hierarchy2"/>
    <dgm:cxn modelId="{45E0DDE7-83FE-43C5-87B2-A0D0AC1065E0}" type="presParOf" srcId="{16FDC4B9-D97F-4643-A123-9F16573E2733}" destId="{FA14464E-1004-48DC-B47E-0B968DE97EE6}" srcOrd="1" destOrd="0" presId="urn:microsoft.com/office/officeart/2005/8/layout/hierarchy2"/>
    <dgm:cxn modelId="{B6891683-16E8-4967-95DC-08B28161B5B7}" type="presParOf" srcId="{FA14464E-1004-48DC-B47E-0B968DE97EE6}" destId="{C7567973-4F93-43C7-8785-7F1609501DEA}" srcOrd="0" destOrd="0" presId="urn:microsoft.com/office/officeart/2005/8/layout/hierarchy2"/>
    <dgm:cxn modelId="{8AEA76EC-FD86-4164-AA93-02285916A5A5}" type="presParOf" srcId="{C7567973-4F93-43C7-8785-7F1609501DEA}" destId="{27E74BB9-E2F7-4B1F-A8E4-785F0F1493BA}" srcOrd="0" destOrd="0" presId="urn:microsoft.com/office/officeart/2005/8/layout/hierarchy2"/>
    <dgm:cxn modelId="{C8EB6F6A-175B-4570-AC9A-5524A7C26999}" type="presParOf" srcId="{FA14464E-1004-48DC-B47E-0B968DE97EE6}" destId="{35B40215-F3E8-49AF-9F88-3599513B2E3C}" srcOrd="1" destOrd="0" presId="urn:microsoft.com/office/officeart/2005/8/layout/hierarchy2"/>
    <dgm:cxn modelId="{C1BF2EC8-8A10-4A40-98FA-963847B05882}" type="presParOf" srcId="{35B40215-F3E8-49AF-9F88-3599513B2E3C}" destId="{B1A62BBA-BF59-4206-8697-7FB87C4FE992}" srcOrd="0" destOrd="0" presId="urn:microsoft.com/office/officeart/2005/8/layout/hierarchy2"/>
    <dgm:cxn modelId="{A1D8BA40-ECEF-4557-B18F-752D61FB412E}" type="presParOf" srcId="{35B40215-F3E8-49AF-9F88-3599513B2E3C}" destId="{DFF7DC1C-BF3E-40EF-A8FC-D68022096F6C}" srcOrd="1" destOrd="0" presId="urn:microsoft.com/office/officeart/2005/8/layout/hierarchy2"/>
    <dgm:cxn modelId="{7CF5B047-7A5A-488D-984E-2AC68BAE9C61}" type="presParOf" srcId="{FA14464E-1004-48DC-B47E-0B968DE97EE6}" destId="{CC23F72F-E464-44A4-BD9E-671B089C55FF}" srcOrd="2" destOrd="0" presId="urn:microsoft.com/office/officeart/2005/8/layout/hierarchy2"/>
    <dgm:cxn modelId="{43DCDB93-6979-4AF9-9767-89D70CC47FD6}" type="presParOf" srcId="{CC23F72F-E464-44A4-BD9E-671B089C55FF}" destId="{F43DF772-93F0-4BD0-BB6F-58224218E00E}" srcOrd="0" destOrd="0" presId="urn:microsoft.com/office/officeart/2005/8/layout/hierarchy2"/>
    <dgm:cxn modelId="{70B24BA8-25CD-4AA0-BF47-93F304BD5FE2}" type="presParOf" srcId="{FA14464E-1004-48DC-B47E-0B968DE97EE6}" destId="{03BA9D9D-A133-4250-92AF-89DEEC7C71FB}" srcOrd="3" destOrd="0" presId="urn:microsoft.com/office/officeart/2005/8/layout/hierarchy2"/>
    <dgm:cxn modelId="{80F13F46-A30E-408B-96B7-FAF88912B7E3}" type="presParOf" srcId="{03BA9D9D-A133-4250-92AF-89DEEC7C71FB}" destId="{046B4E8C-48E8-4DDE-8310-9D0BE807241F}" srcOrd="0" destOrd="0" presId="urn:microsoft.com/office/officeart/2005/8/layout/hierarchy2"/>
    <dgm:cxn modelId="{BE39CBD0-FFB9-4177-B3E8-AE0966A73F7D}" type="presParOf" srcId="{03BA9D9D-A133-4250-92AF-89DEEC7C71FB}" destId="{6B0071FB-B03D-4959-A85B-A3338469FF12}"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86F38D1-589C-4A55-81E8-F30E2966C187}">
      <dsp:nvSpPr>
        <dsp:cNvPr id="0" name=""/>
        <dsp:cNvSpPr/>
      </dsp:nvSpPr>
      <dsp:spPr>
        <a:xfrm>
          <a:off x="194413" y="2513049"/>
          <a:ext cx="1383668" cy="66006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2">
                  <a:lumMod val="75000"/>
                </a:schemeClr>
              </a:solidFill>
            </a:rPr>
            <a:t>Test Module</a:t>
          </a:r>
          <a:endParaRPr lang="en-US" sz="1200" kern="1200" dirty="0">
            <a:solidFill>
              <a:schemeClr val="bg2">
                <a:lumMod val="75000"/>
              </a:schemeClr>
            </a:solidFill>
          </a:endParaRPr>
        </a:p>
      </dsp:txBody>
      <dsp:txXfrm>
        <a:off x="194413" y="2513049"/>
        <a:ext cx="1383668" cy="660065"/>
      </dsp:txXfrm>
    </dsp:sp>
    <dsp:sp modelId="{3C82448F-21C1-4A5A-801D-3D0626742CAE}">
      <dsp:nvSpPr>
        <dsp:cNvPr id="0" name=""/>
        <dsp:cNvSpPr/>
      </dsp:nvSpPr>
      <dsp:spPr>
        <a:xfrm rot="17505380">
          <a:off x="1041784" y="2040253"/>
          <a:ext cx="1704317" cy="22741"/>
        </a:xfrm>
        <a:custGeom>
          <a:avLst/>
          <a:gdLst/>
          <a:ahLst/>
          <a:cxnLst/>
          <a:rect l="0" t="0" r="0" b="0"/>
          <a:pathLst>
            <a:path>
              <a:moveTo>
                <a:pt x="0" y="11370"/>
              </a:moveTo>
              <a:lnTo>
                <a:pt x="1704317" y="1137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7505380">
        <a:off x="1851335" y="2009016"/>
        <a:ext cx="85215" cy="85215"/>
      </dsp:txXfrm>
    </dsp:sp>
    <dsp:sp modelId="{993CFD97-0440-4EED-803C-229D4A92626B}">
      <dsp:nvSpPr>
        <dsp:cNvPr id="0" name=""/>
        <dsp:cNvSpPr/>
      </dsp:nvSpPr>
      <dsp:spPr>
        <a:xfrm>
          <a:off x="2209804" y="728661"/>
          <a:ext cx="1320131" cy="106300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2">
                  <a:lumMod val="75000"/>
                </a:schemeClr>
              </a:solidFill>
            </a:rPr>
            <a:t>Precipitation , Soil Moisture  &amp; Water in/out</a:t>
          </a:r>
          <a:endParaRPr lang="en-US" sz="1200" kern="1200" dirty="0">
            <a:solidFill>
              <a:schemeClr val="bg2">
                <a:lumMod val="75000"/>
              </a:schemeClr>
            </a:solidFill>
          </a:endParaRPr>
        </a:p>
      </dsp:txBody>
      <dsp:txXfrm>
        <a:off x="2209804" y="728661"/>
        <a:ext cx="1320131" cy="1063009"/>
      </dsp:txXfrm>
    </dsp:sp>
    <dsp:sp modelId="{96E39410-2C12-4F04-9773-161F79C69E6F}">
      <dsp:nvSpPr>
        <dsp:cNvPr id="0" name=""/>
        <dsp:cNvSpPr/>
      </dsp:nvSpPr>
      <dsp:spPr>
        <a:xfrm rot="19196687">
          <a:off x="3361317" y="786214"/>
          <a:ext cx="1437644" cy="22741"/>
        </a:xfrm>
        <a:custGeom>
          <a:avLst/>
          <a:gdLst/>
          <a:ahLst/>
          <a:cxnLst/>
          <a:rect l="0" t="0" r="0" b="0"/>
          <a:pathLst>
            <a:path>
              <a:moveTo>
                <a:pt x="0" y="11370"/>
              </a:moveTo>
              <a:lnTo>
                <a:pt x="1437644" y="11370"/>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196687">
        <a:off x="4044198" y="761644"/>
        <a:ext cx="71882" cy="71882"/>
      </dsp:txXfrm>
    </dsp:sp>
    <dsp:sp modelId="{674613E5-E93F-46EF-B345-AEB7660020B4}">
      <dsp:nvSpPr>
        <dsp:cNvPr id="0" name=""/>
        <dsp:cNvSpPr/>
      </dsp:nvSpPr>
      <dsp:spPr>
        <a:xfrm>
          <a:off x="4630344" y="4972"/>
          <a:ext cx="2577846" cy="66006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2">
                  <a:lumMod val="75000"/>
                </a:schemeClr>
              </a:solidFill>
            </a:rPr>
            <a:t>Davis Weather Station</a:t>
          </a:r>
          <a:endParaRPr lang="en-US" sz="1200" kern="1200" dirty="0">
            <a:solidFill>
              <a:schemeClr val="bg2">
                <a:lumMod val="75000"/>
              </a:schemeClr>
            </a:solidFill>
          </a:endParaRPr>
        </a:p>
      </dsp:txBody>
      <dsp:txXfrm>
        <a:off x="4630344" y="4972"/>
        <a:ext cx="2577846" cy="660065"/>
      </dsp:txXfrm>
    </dsp:sp>
    <dsp:sp modelId="{B76C6D86-A984-472C-AC03-7DE8015017F8}">
      <dsp:nvSpPr>
        <dsp:cNvPr id="0" name=""/>
        <dsp:cNvSpPr/>
      </dsp:nvSpPr>
      <dsp:spPr>
        <a:xfrm rot="21085025">
          <a:off x="3523704" y="1165752"/>
          <a:ext cx="1112871" cy="22741"/>
        </a:xfrm>
        <a:custGeom>
          <a:avLst/>
          <a:gdLst/>
          <a:ahLst/>
          <a:cxnLst/>
          <a:rect l="0" t="0" r="0" b="0"/>
          <a:pathLst>
            <a:path>
              <a:moveTo>
                <a:pt x="0" y="11370"/>
              </a:moveTo>
              <a:lnTo>
                <a:pt x="1112871" y="11370"/>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1085025">
        <a:off x="4052318" y="1149301"/>
        <a:ext cx="55643" cy="55643"/>
      </dsp:txXfrm>
    </dsp:sp>
    <dsp:sp modelId="{04A2C439-3A34-4BD4-AF39-5832F7A10D28}">
      <dsp:nvSpPr>
        <dsp:cNvPr id="0" name=""/>
        <dsp:cNvSpPr/>
      </dsp:nvSpPr>
      <dsp:spPr>
        <a:xfrm>
          <a:off x="4630344" y="764047"/>
          <a:ext cx="2577846" cy="66006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2">
                  <a:lumMod val="75000"/>
                </a:schemeClr>
              </a:solidFill>
            </a:rPr>
            <a:t>Mass Balance System</a:t>
          </a:r>
          <a:endParaRPr lang="en-US" sz="1200" kern="1200" dirty="0">
            <a:solidFill>
              <a:schemeClr val="bg2">
                <a:lumMod val="75000"/>
              </a:schemeClr>
            </a:solidFill>
          </a:endParaRPr>
        </a:p>
      </dsp:txBody>
      <dsp:txXfrm>
        <a:off x="4630344" y="764047"/>
        <a:ext cx="2577846" cy="660065"/>
      </dsp:txXfrm>
    </dsp:sp>
    <dsp:sp modelId="{AB7BEB01-6417-424E-A0EA-DC01CEDD287D}">
      <dsp:nvSpPr>
        <dsp:cNvPr id="0" name=""/>
        <dsp:cNvSpPr/>
      </dsp:nvSpPr>
      <dsp:spPr>
        <a:xfrm rot="1699164">
          <a:off x="3455132" y="1545290"/>
          <a:ext cx="1250014" cy="22741"/>
        </a:xfrm>
        <a:custGeom>
          <a:avLst/>
          <a:gdLst/>
          <a:ahLst/>
          <a:cxnLst/>
          <a:rect l="0" t="0" r="0" b="0"/>
          <a:pathLst>
            <a:path>
              <a:moveTo>
                <a:pt x="0" y="11370"/>
              </a:moveTo>
              <a:lnTo>
                <a:pt x="1250014" y="11370"/>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699164">
        <a:off x="4048889" y="1525410"/>
        <a:ext cx="62500" cy="62500"/>
      </dsp:txXfrm>
    </dsp:sp>
    <dsp:sp modelId="{0E305993-F7AC-4B41-A804-C3EB0C1251B5}">
      <dsp:nvSpPr>
        <dsp:cNvPr id="0" name=""/>
        <dsp:cNvSpPr/>
      </dsp:nvSpPr>
      <dsp:spPr>
        <a:xfrm>
          <a:off x="4630344" y="1523122"/>
          <a:ext cx="2634651" cy="66006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2">
                  <a:lumMod val="75000"/>
                </a:schemeClr>
              </a:solidFill>
            </a:rPr>
            <a:t>Soil Moisture Sensors</a:t>
          </a:r>
          <a:endParaRPr lang="en-US" sz="1200" kern="1200" dirty="0">
            <a:solidFill>
              <a:schemeClr val="bg2">
                <a:lumMod val="75000"/>
              </a:schemeClr>
            </a:solidFill>
          </a:endParaRPr>
        </a:p>
      </dsp:txBody>
      <dsp:txXfrm>
        <a:off x="4630344" y="1523122"/>
        <a:ext cx="2634651" cy="660065"/>
      </dsp:txXfrm>
    </dsp:sp>
    <dsp:sp modelId="{F7A91300-9129-4D8F-9CF8-318EB71CA814}">
      <dsp:nvSpPr>
        <dsp:cNvPr id="0" name=""/>
        <dsp:cNvSpPr/>
      </dsp:nvSpPr>
      <dsp:spPr>
        <a:xfrm rot="20793430">
          <a:off x="1569184" y="2756213"/>
          <a:ext cx="649517" cy="22741"/>
        </a:xfrm>
        <a:custGeom>
          <a:avLst/>
          <a:gdLst/>
          <a:ahLst/>
          <a:cxnLst/>
          <a:rect l="0" t="0" r="0" b="0"/>
          <a:pathLst>
            <a:path>
              <a:moveTo>
                <a:pt x="0" y="11370"/>
              </a:moveTo>
              <a:lnTo>
                <a:pt x="649517" y="1137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0793430">
        <a:off x="1877705" y="2751346"/>
        <a:ext cx="32475" cy="32475"/>
      </dsp:txXfrm>
    </dsp:sp>
    <dsp:sp modelId="{490C3E05-218D-40E6-8CD0-CD18A4292583}">
      <dsp:nvSpPr>
        <dsp:cNvPr id="0" name=""/>
        <dsp:cNvSpPr/>
      </dsp:nvSpPr>
      <dsp:spPr>
        <a:xfrm>
          <a:off x="2209804" y="2176462"/>
          <a:ext cx="1320131" cy="1031246"/>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2">
                  <a:lumMod val="75000"/>
                </a:schemeClr>
              </a:solidFill>
            </a:rPr>
            <a:t>Measure Ambient &amp; Surface Temperatures </a:t>
          </a:r>
          <a:endParaRPr lang="en-US" sz="1200" kern="1200" dirty="0">
            <a:solidFill>
              <a:schemeClr val="bg2">
                <a:lumMod val="75000"/>
              </a:schemeClr>
            </a:solidFill>
          </a:endParaRPr>
        </a:p>
      </dsp:txBody>
      <dsp:txXfrm>
        <a:off x="2209804" y="2176462"/>
        <a:ext cx="1320131" cy="1031246"/>
      </dsp:txXfrm>
    </dsp:sp>
    <dsp:sp modelId="{A028BC7E-B35A-42CD-A493-50CFABB9F5F5}">
      <dsp:nvSpPr>
        <dsp:cNvPr id="0" name=""/>
        <dsp:cNvSpPr/>
      </dsp:nvSpPr>
      <dsp:spPr>
        <a:xfrm rot="21350965">
          <a:off x="3528488" y="2640787"/>
          <a:ext cx="1103302" cy="22741"/>
        </a:xfrm>
        <a:custGeom>
          <a:avLst/>
          <a:gdLst/>
          <a:ahLst/>
          <a:cxnLst/>
          <a:rect l="0" t="0" r="0" b="0"/>
          <a:pathLst>
            <a:path>
              <a:moveTo>
                <a:pt x="0" y="11370"/>
              </a:moveTo>
              <a:lnTo>
                <a:pt x="1103302" y="11370"/>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1350965">
        <a:off x="4052557" y="2624575"/>
        <a:ext cx="55165" cy="55165"/>
      </dsp:txXfrm>
    </dsp:sp>
    <dsp:sp modelId="{3F599EA4-EB25-4C56-A731-5AB86DA88827}">
      <dsp:nvSpPr>
        <dsp:cNvPr id="0" name=""/>
        <dsp:cNvSpPr/>
      </dsp:nvSpPr>
      <dsp:spPr>
        <a:xfrm>
          <a:off x="4630344" y="2282198"/>
          <a:ext cx="2634651" cy="66006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2">
                  <a:lumMod val="75000"/>
                </a:schemeClr>
              </a:solidFill>
            </a:rPr>
            <a:t>Davis Weather Station</a:t>
          </a:r>
          <a:endParaRPr lang="en-US" sz="1200" kern="1200" dirty="0">
            <a:solidFill>
              <a:schemeClr val="bg2">
                <a:lumMod val="75000"/>
              </a:schemeClr>
            </a:solidFill>
          </a:endParaRPr>
        </a:p>
      </dsp:txBody>
      <dsp:txXfrm>
        <a:off x="4630344" y="2282198"/>
        <a:ext cx="2634651" cy="660065"/>
      </dsp:txXfrm>
    </dsp:sp>
    <dsp:sp modelId="{5B084F4C-3A48-4EFA-88C6-8822B790E911}">
      <dsp:nvSpPr>
        <dsp:cNvPr id="0" name=""/>
        <dsp:cNvSpPr/>
      </dsp:nvSpPr>
      <dsp:spPr>
        <a:xfrm rot="1901083">
          <a:off x="3433564" y="3020325"/>
          <a:ext cx="1293150" cy="22741"/>
        </a:xfrm>
        <a:custGeom>
          <a:avLst/>
          <a:gdLst/>
          <a:ahLst/>
          <a:cxnLst/>
          <a:rect l="0" t="0" r="0" b="0"/>
          <a:pathLst>
            <a:path>
              <a:moveTo>
                <a:pt x="0" y="11370"/>
              </a:moveTo>
              <a:lnTo>
                <a:pt x="1293150" y="11370"/>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01083">
        <a:off x="4047811" y="2999367"/>
        <a:ext cx="64657" cy="64657"/>
      </dsp:txXfrm>
    </dsp:sp>
    <dsp:sp modelId="{F3E4AF13-26F7-4C9B-875F-7D4FE9CB641E}">
      <dsp:nvSpPr>
        <dsp:cNvPr id="0" name=""/>
        <dsp:cNvSpPr/>
      </dsp:nvSpPr>
      <dsp:spPr>
        <a:xfrm>
          <a:off x="4630344" y="3041273"/>
          <a:ext cx="2634651" cy="66006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n-US" sz="1200" kern="1200" dirty="0" smtClean="0">
            <a:solidFill>
              <a:schemeClr val="bg2">
                <a:lumMod val="75000"/>
              </a:schemeClr>
            </a:solidFill>
          </a:endParaRPr>
        </a:p>
        <a:p>
          <a:pPr lvl="0" algn="ctr" defTabSz="533400">
            <a:lnSpc>
              <a:spcPct val="90000"/>
            </a:lnSpc>
            <a:spcBef>
              <a:spcPct val="0"/>
            </a:spcBef>
            <a:spcAft>
              <a:spcPct val="35000"/>
            </a:spcAft>
          </a:pPr>
          <a:r>
            <a:rPr lang="en-US" sz="1200" kern="1200" dirty="0" smtClean="0">
              <a:solidFill>
                <a:schemeClr val="bg2">
                  <a:lumMod val="75000"/>
                </a:schemeClr>
              </a:solidFill>
            </a:rPr>
            <a:t>T-Type Thermocouples</a:t>
          </a:r>
        </a:p>
        <a:p>
          <a:pPr lvl="0" algn="ctr" defTabSz="533400">
            <a:lnSpc>
              <a:spcPct val="90000"/>
            </a:lnSpc>
            <a:spcBef>
              <a:spcPct val="0"/>
            </a:spcBef>
            <a:spcAft>
              <a:spcPct val="35000"/>
            </a:spcAft>
          </a:pPr>
          <a:r>
            <a:rPr lang="en-US" sz="1200" kern="1200" dirty="0" smtClean="0">
              <a:solidFill>
                <a:schemeClr val="bg2">
                  <a:lumMod val="75000"/>
                </a:schemeClr>
              </a:solidFill>
            </a:rPr>
            <a:t>	</a:t>
          </a:r>
          <a:endParaRPr lang="en-US" sz="1200" kern="1200" dirty="0">
            <a:solidFill>
              <a:schemeClr val="bg2">
                <a:lumMod val="75000"/>
              </a:schemeClr>
            </a:solidFill>
          </a:endParaRPr>
        </a:p>
      </dsp:txBody>
      <dsp:txXfrm>
        <a:off x="4630344" y="3041273"/>
        <a:ext cx="2634651" cy="660065"/>
      </dsp:txXfrm>
    </dsp:sp>
    <dsp:sp modelId="{87C12D8D-7984-4401-A21B-8EEF8A0EBDB6}">
      <dsp:nvSpPr>
        <dsp:cNvPr id="0" name=""/>
        <dsp:cNvSpPr/>
      </dsp:nvSpPr>
      <dsp:spPr>
        <a:xfrm rot="3913492">
          <a:off x="1193019" y="3433529"/>
          <a:ext cx="1325649" cy="22741"/>
        </a:xfrm>
        <a:custGeom>
          <a:avLst/>
          <a:gdLst/>
          <a:ahLst/>
          <a:cxnLst/>
          <a:rect l="0" t="0" r="0" b="0"/>
          <a:pathLst>
            <a:path>
              <a:moveTo>
                <a:pt x="0" y="11370"/>
              </a:moveTo>
              <a:lnTo>
                <a:pt x="1325649" y="1137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3913492">
        <a:off x="1822703" y="3411759"/>
        <a:ext cx="66282" cy="66282"/>
      </dsp:txXfrm>
    </dsp:sp>
    <dsp:sp modelId="{25B7125C-F6EC-4FC4-AFEE-945EB05AE40A}">
      <dsp:nvSpPr>
        <dsp:cNvPr id="0" name=""/>
        <dsp:cNvSpPr/>
      </dsp:nvSpPr>
      <dsp:spPr>
        <a:xfrm>
          <a:off x="2133606" y="3471860"/>
          <a:ext cx="1411061" cy="114971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2">
                  <a:lumMod val="75000"/>
                </a:schemeClr>
              </a:solidFill>
            </a:rPr>
            <a:t>Measure Temperature Difference and Heat Flux</a:t>
          </a:r>
          <a:endParaRPr lang="en-US" sz="1200" kern="1200" dirty="0">
            <a:solidFill>
              <a:schemeClr val="bg2">
                <a:lumMod val="75000"/>
              </a:schemeClr>
            </a:solidFill>
          </a:endParaRPr>
        </a:p>
      </dsp:txBody>
      <dsp:txXfrm>
        <a:off x="2133606" y="3471860"/>
        <a:ext cx="1411061" cy="1149715"/>
      </dsp:txXfrm>
    </dsp:sp>
    <dsp:sp modelId="{C7567973-4F93-43C7-8785-7F1609501DEA}">
      <dsp:nvSpPr>
        <dsp:cNvPr id="0" name=""/>
        <dsp:cNvSpPr/>
      </dsp:nvSpPr>
      <dsp:spPr>
        <a:xfrm rot="194970">
          <a:off x="3543817" y="4065337"/>
          <a:ext cx="1058149" cy="22741"/>
        </a:xfrm>
        <a:custGeom>
          <a:avLst/>
          <a:gdLst/>
          <a:ahLst/>
          <a:cxnLst/>
          <a:rect l="0" t="0" r="0" b="0"/>
          <a:pathLst>
            <a:path>
              <a:moveTo>
                <a:pt x="0" y="11370"/>
              </a:moveTo>
              <a:lnTo>
                <a:pt x="1058149" y="11370"/>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4970">
        <a:off x="4046438" y="4050254"/>
        <a:ext cx="52907" cy="52907"/>
      </dsp:txXfrm>
    </dsp:sp>
    <dsp:sp modelId="{B1A62BBA-BF59-4206-8697-7FB87C4FE992}">
      <dsp:nvSpPr>
        <dsp:cNvPr id="0" name=""/>
        <dsp:cNvSpPr/>
      </dsp:nvSpPr>
      <dsp:spPr>
        <a:xfrm>
          <a:off x="4601116" y="3776665"/>
          <a:ext cx="2637885" cy="66006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2">
                  <a:lumMod val="75000"/>
                </a:schemeClr>
              </a:solidFill>
            </a:rPr>
            <a:t>Heat Flux Sensor</a:t>
          </a:r>
          <a:endParaRPr lang="en-US" sz="1200" kern="1200" dirty="0">
            <a:solidFill>
              <a:schemeClr val="bg2">
                <a:lumMod val="75000"/>
              </a:schemeClr>
            </a:solidFill>
          </a:endParaRPr>
        </a:p>
      </dsp:txBody>
      <dsp:txXfrm>
        <a:off x="4601116" y="3776665"/>
        <a:ext cx="2637885" cy="660065"/>
      </dsp:txXfrm>
    </dsp:sp>
    <dsp:sp modelId="{CC23F72F-E464-44A4-BD9E-671B089C55FF}">
      <dsp:nvSpPr>
        <dsp:cNvPr id="0" name=""/>
        <dsp:cNvSpPr/>
      </dsp:nvSpPr>
      <dsp:spPr>
        <a:xfrm rot="2158140">
          <a:off x="3411252" y="4446337"/>
          <a:ext cx="1399477" cy="22741"/>
        </a:xfrm>
        <a:custGeom>
          <a:avLst/>
          <a:gdLst/>
          <a:ahLst/>
          <a:cxnLst/>
          <a:rect l="0" t="0" r="0" b="0"/>
          <a:pathLst>
            <a:path>
              <a:moveTo>
                <a:pt x="0" y="11370"/>
              </a:moveTo>
              <a:lnTo>
                <a:pt x="1399477" y="11370"/>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158140">
        <a:off x="4076004" y="4422721"/>
        <a:ext cx="69973" cy="69973"/>
      </dsp:txXfrm>
    </dsp:sp>
    <dsp:sp modelId="{046B4E8C-48E8-4DDE-8310-9D0BE807241F}">
      <dsp:nvSpPr>
        <dsp:cNvPr id="0" name=""/>
        <dsp:cNvSpPr/>
      </dsp:nvSpPr>
      <dsp:spPr>
        <a:xfrm>
          <a:off x="4677314" y="4538665"/>
          <a:ext cx="2543720" cy="66006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2">
                  <a:lumMod val="75000"/>
                </a:schemeClr>
              </a:solidFill>
            </a:rPr>
            <a:t>T-Type Thermocouples</a:t>
          </a:r>
          <a:endParaRPr lang="en-US" sz="1200" kern="1200" dirty="0">
            <a:solidFill>
              <a:schemeClr val="bg2">
                <a:lumMod val="75000"/>
              </a:schemeClr>
            </a:solidFill>
          </a:endParaRPr>
        </a:p>
      </dsp:txBody>
      <dsp:txXfrm>
        <a:off x="4677314" y="4538665"/>
        <a:ext cx="2543720" cy="66006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6A1A3D-33A2-45D3-A8CE-EAEE9D743AAD}" type="datetimeFigureOut">
              <a:rPr lang="en-US" smtClean="0"/>
              <a:pPr/>
              <a:t>6/1/2010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78B465-3937-4834-9C24-34C3D88DBBD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78B465-3937-4834-9C24-34C3D88DBBD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Now, to validate our last criteria of </a:t>
            </a:r>
            <a:r>
              <a:rPr lang="en-US" sz="1200" b="0" kern="1200" baseline="0" dirty="0" smtClean="0">
                <a:solidFill>
                  <a:schemeClr val="tx1"/>
                </a:solidFill>
                <a:latin typeface="+mn-lt"/>
                <a:ea typeface="+mn-ea"/>
                <a:cs typeface="+mn-cs"/>
              </a:rPr>
              <a:t>a</a:t>
            </a:r>
            <a:r>
              <a:rPr lang="en-US" sz="1200" b="0" kern="1200" dirty="0" smtClean="0">
                <a:solidFill>
                  <a:schemeClr val="tx1"/>
                </a:solidFill>
                <a:latin typeface="+mn-lt"/>
                <a:ea typeface="+mn-ea"/>
                <a:cs typeface="+mn-cs"/>
              </a:rPr>
              <a:t>verage winter R value of 13, a </a:t>
            </a:r>
            <a:r>
              <a:rPr lang="en-US" sz="1200" kern="1200" dirty="0" smtClean="0">
                <a:solidFill>
                  <a:schemeClr val="tx1"/>
                </a:solidFill>
                <a:latin typeface="+mn-lt"/>
                <a:ea typeface="+mn-ea"/>
                <a:cs typeface="+mn-cs"/>
              </a:rPr>
              <a:t>heat flux sensor was placed at the middle of the soil layer.</a:t>
            </a:r>
            <a:r>
              <a:rPr lang="en-US" sz="1200" b="0" kern="1200" baseline="0" dirty="0" smtClean="0">
                <a:solidFill>
                  <a:schemeClr val="tx1"/>
                </a:solidFill>
                <a:latin typeface="+mn-lt"/>
                <a:ea typeface="+mn-ea"/>
                <a:cs typeface="+mn-cs"/>
              </a:rPr>
              <a:t> We used data from soil moisture sensor to calculate how much heat flux is stored in soil, and added that data to the measure data from heat flux sensor. Now, to measure R-value, we used use this equation; we already got value of heat flux. To get delta T, we placed thermocouples at the top of the surface and one at the bottom of the surface. </a:t>
            </a:r>
            <a:r>
              <a:rPr lang="en-US" sz="1200" kern="1200" dirty="0" smtClean="0">
                <a:solidFill>
                  <a:schemeClr val="tx1"/>
                </a:solidFill>
                <a:latin typeface="+mn-lt"/>
                <a:ea typeface="+mn-ea"/>
                <a:cs typeface="+mn-cs"/>
              </a:rPr>
              <a:t>With the heat flux and temperature measurements,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we can determine the rooftop cooling effect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for the summer months and the insulation properties for the winter months.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Load sensors sends data input to a summation box that will report a single value. Campbell data logger was used to record load summation data</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as well as the heat flux sensor data,</a:t>
            </a:r>
            <a:r>
              <a:rPr lang="en-US" sz="1200" kern="1200" baseline="0" dirty="0" smtClean="0">
                <a:solidFill>
                  <a:schemeClr val="tx1"/>
                </a:solidFill>
                <a:latin typeface="+mn-lt"/>
                <a:ea typeface="+mn-ea"/>
                <a:cs typeface="+mn-cs"/>
              </a:rPr>
              <a:t> soil moisture and thermocouples data.</a:t>
            </a:r>
            <a:endParaRPr lang="en-US" sz="1200" kern="120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F578B465-3937-4834-9C24-34C3D88DBBD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stated</a:t>
            </a:r>
            <a:r>
              <a:rPr lang="en-US" baseline="0" dirty="0" smtClean="0"/>
              <a:t> previously, the insulation R-value can be a difficult concept.  There are a lot of factors that influence the insulation values, but we chose the R-value as the metric by which we are measuring isolative values.  It can change on a daily basis.</a:t>
            </a:r>
          </a:p>
          <a:p>
            <a:endParaRPr lang="en-US" baseline="0" dirty="0" smtClean="0"/>
          </a:p>
          <a:p>
            <a:r>
              <a:rPr lang="en-US" baseline="0" dirty="0" smtClean="0"/>
              <a:t>Our system was designed to increase the insulation value by R-13.  The foam insulation that was added underneath the waterproof barrier adds an effective R-10.  We had hoped that our system would add an insulation value of R-3 within the soil and plant mass during the winter months.  Unfortunately, we were unable to test this system in the winter months, but we have done tests to give us an idea of how the R-value will change depending on air temperature and soil moisture.</a:t>
            </a:r>
          </a:p>
          <a:p>
            <a:endParaRPr lang="en-US" baseline="0" dirty="0" smtClean="0"/>
          </a:p>
          <a:p>
            <a:r>
              <a:rPr lang="en-US" baseline="0" dirty="0" smtClean="0"/>
              <a:t>The graphs show the average daily R-value along with the average daily temperature and average soil moisture content for each day.  The graph shows that at this point the soil and plant mass are currently adding about R-2 insulation to the system.  From the data we have collected, it can be seen that generally warmer days with low soil moisture values tend to have slightly lower average R-values than colder days with more soil moisture content.  Since this part of the system was designed for the winter months when the daily temperatures will be much lower and have fairly high precipitation, we are hopeful that when the winter months arrive, the average effective R-value added to the to system will be above R-3 and satisfy this criteria.</a:t>
            </a:r>
            <a:endParaRPr lang="en-US" dirty="0"/>
          </a:p>
        </p:txBody>
      </p:sp>
      <p:sp>
        <p:nvSpPr>
          <p:cNvPr id="4" name="Slide Number Placeholder 3"/>
          <p:cNvSpPr>
            <a:spLocks noGrp="1"/>
          </p:cNvSpPr>
          <p:nvPr>
            <p:ph type="sldNum" sz="quarter" idx="10"/>
          </p:nvPr>
        </p:nvSpPr>
        <p:spPr/>
        <p:txBody>
          <a:bodyPr/>
          <a:lstStyle/>
          <a:p>
            <a:fld id="{F578B465-3937-4834-9C24-34C3D88DBBD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amount of water that</a:t>
            </a:r>
            <a:r>
              <a:rPr lang="en-US" baseline="0" dirty="0" smtClean="0"/>
              <a:t> is held in the soil and diverted from the sewers is shown.  When water enters the tray system in the form of rain, most of the water is absorbed by the soil and plants.  When the soil becomes saturated with water and can hold no more water, the system begins to drain.  Our purpose is to reduce the water coming out of the system by 60 %.  It can be seen that days with little rainfall, the soil is absorbing all of the water and we have no water leaving the system.  Some days have a fair amount of rainfall with little runoff.  This is usually due to the fact that it may be sunny in the morning and the tray begins to dry out a little and then a significant amount of rainfall begins later in the afternoon or evening and runoff only begins to occur when the tray is saturated.  When there is consistent heavy rainfall on days like 5/22, the system has not had an opportunity to dry out and almost all of the water entering the system is also leaving the system.  Overall, we were expecting to reduce the runoff by 60% and over this 10 day period we found that the runoff was reduced by 54%.  We came close to our goal.  When monitoring is continued over a longer period of time, we may see an overall reduction that meets this goal of 60%.</a:t>
            </a:r>
            <a:endParaRPr lang="en-US" dirty="0" smtClean="0"/>
          </a:p>
          <a:p>
            <a:endParaRPr lang="en-US" dirty="0"/>
          </a:p>
        </p:txBody>
      </p:sp>
      <p:sp>
        <p:nvSpPr>
          <p:cNvPr id="4" name="Slide Number Placeholder 3"/>
          <p:cNvSpPr>
            <a:spLocks noGrp="1"/>
          </p:cNvSpPr>
          <p:nvPr>
            <p:ph type="sldNum" sz="quarter" idx="10"/>
          </p:nvPr>
        </p:nvSpPr>
        <p:spPr/>
        <p:txBody>
          <a:bodyPr/>
          <a:lstStyle/>
          <a:p>
            <a:fld id="{F578B465-3937-4834-9C24-34C3D88DBBD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Because this green roof was not installed on an actual rooftop, it is a little difficult to prove this criteria for a rooftop.  Since we installed the green roof at ground level, we would still expect a significantly higher temperature on the ground than in the surrounding air because the ground retains heat that it absorbs from sunlight.  Because of this we believe that the green roof system is still representative of what could be expected from a rooftop.</a:t>
            </a:r>
          </a:p>
          <a:p>
            <a:endParaRPr lang="en-US" baseline="0" dirty="0" smtClean="0"/>
          </a:p>
          <a:p>
            <a:r>
              <a:rPr lang="en-US" dirty="0" smtClean="0"/>
              <a:t>The graph shows</a:t>
            </a:r>
            <a:r>
              <a:rPr lang="en-US" baseline="0" dirty="0" smtClean="0"/>
              <a:t> us that the difference between the green roof surface temp and the ambient air temp is as high as 15 degrees.  Our goal was to have a system that was less than 10 degrees over the ambient temp, but we did not meet this goal.  We will accept the value of 15 degrees over ambient, since this is still an improvement.</a:t>
            </a:r>
            <a:endParaRPr lang="en-US" dirty="0"/>
          </a:p>
        </p:txBody>
      </p:sp>
      <p:sp>
        <p:nvSpPr>
          <p:cNvPr id="4" name="Slide Number Placeholder 3"/>
          <p:cNvSpPr>
            <a:spLocks noGrp="1"/>
          </p:cNvSpPr>
          <p:nvPr>
            <p:ph type="sldNum" sz="quarter" idx="10"/>
          </p:nvPr>
        </p:nvSpPr>
        <p:spPr/>
        <p:txBody>
          <a:bodyPr/>
          <a:lstStyle/>
          <a:p>
            <a:fld id="{F578B465-3937-4834-9C24-34C3D88DBBD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communicating with outside companies who are providing products or services, it is important to discuss all attributes of the project in the first meeting.  Otherwise, confusion over timelines and responsibilities can becomes problematic.  This provided us with experience in working with deadlines across multiple disciplines in the business world.</a:t>
            </a:r>
          </a:p>
          <a:p>
            <a:endParaRPr lang="en-US" baseline="0" dirty="0" smtClean="0"/>
          </a:p>
          <a:p>
            <a:r>
              <a:rPr lang="en-US" baseline="0" dirty="0" smtClean="0"/>
              <a:t>Getting a permit through the city can be a difficult and time consuming process.  It is suggested to start early and make sure you talk to the right people.  Fortunately for us, this allowed us to have the green roof installed at an educational facility where we can educate the youth on the advantages of green roof systems.</a:t>
            </a:r>
          </a:p>
          <a:p>
            <a:endParaRPr lang="en-US" baseline="0" dirty="0" smtClean="0"/>
          </a:p>
          <a:p>
            <a:r>
              <a:rPr lang="en-US" baseline="0" dirty="0" smtClean="0"/>
              <a:t>Because we had the installation at Sunnyside Environmental School, we had to contend with chickens for space.  The chickens are free range at the school and they were trying to eat the grass seed that we planted.  Since our system included a mass balance, the chickens also created spikes of data that had to be accounted for during the reduction of data.  This provided us with the knowledge that in any given project can have strange and completely unexpected influences.</a:t>
            </a:r>
          </a:p>
        </p:txBody>
      </p:sp>
      <p:sp>
        <p:nvSpPr>
          <p:cNvPr id="4" name="Slide Number Placeholder 3"/>
          <p:cNvSpPr>
            <a:spLocks noGrp="1"/>
          </p:cNvSpPr>
          <p:nvPr>
            <p:ph type="sldNum" sz="quarter" idx="10"/>
          </p:nvPr>
        </p:nvSpPr>
        <p:spPr/>
        <p:txBody>
          <a:bodyPr/>
          <a:lstStyle/>
          <a:p>
            <a:fld id="{F578B465-3937-4834-9C24-34C3D88DBBD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78B465-3937-4834-9C24-34C3D88DBBD6}"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742950" indent="-742950">
              <a:buNone/>
            </a:pPr>
            <a:r>
              <a:rPr lang="en-US" sz="1200" b="1" dirty="0" smtClean="0">
                <a:solidFill>
                  <a:schemeClr val="accent1">
                    <a:lumMod val="60000"/>
                    <a:lumOff val="40000"/>
                  </a:schemeClr>
                </a:solidFill>
              </a:rPr>
              <a:t>Design</a:t>
            </a:r>
            <a:r>
              <a:rPr lang="en-US" sz="1200" b="1" baseline="0" dirty="0" smtClean="0">
                <a:solidFill>
                  <a:schemeClr val="accent1">
                    <a:lumMod val="60000"/>
                    <a:lumOff val="40000"/>
                  </a:schemeClr>
                </a:solidFill>
              </a:rPr>
              <a:t> Optimized Green Roof </a:t>
            </a:r>
            <a:r>
              <a:rPr lang="en-US" sz="1200" b="0" baseline="0" dirty="0" smtClean="0">
                <a:solidFill>
                  <a:schemeClr val="accent1">
                    <a:lumMod val="60000"/>
                    <a:lumOff val="40000"/>
                  </a:schemeClr>
                </a:solidFill>
              </a:rPr>
              <a:t>– We are engineering the components of this green roof to fit certain design constraints.  We will then be monitoring and testing this green roof through the use of an instrumentation package to make the proper measurements to ensure the green roofs performance.  Once the project is complete, the hope is that the mobile green roof test module will be useful to the university and companies for getting site-specific data on green roof performance.</a:t>
            </a:r>
            <a:endParaRPr lang="en-US" sz="1200" b="1" dirty="0" smtClean="0">
              <a:solidFill>
                <a:schemeClr val="accent1">
                  <a:lumMod val="60000"/>
                  <a:lumOff val="40000"/>
                </a:schemeClr>
              </a:solidFill>
            </a:endParaRPr>
          </a:p>
        </p:txBody>
      </p:sp>
      <p:sp>
        <p:nvSpPr>
          <p:cNvPr id="4" name="Slide Number Placeholder 3"/>
          <p:cNvSpPr>
            <a:spLocks noGrp="1"/>
          </p:cNvSpPr>
          <p:nvPr>
            <p:ph type="sldNum" sz="quarter" idx="10"/>
          </p:nvPr>
        </p:nvSpPr>
        <p:spPr/>
        <p:txBody>
          <a:bodyPr/>
          <a:lstStyle/>
          <a:p>
            <a:fld id="{F578B465-3937-4834-9C24-34C3D88DBBD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INSULATION</a:t>
            </a:r>
            <a:r>
              <a:rPr lang="en-US" baseline="0" dirty="0" smtClean="0"/>
              <a:t> PROPERTIES – The addition of soil and plants to a roof will have some insulating effect, which will benefit building energy consumption.  We attempted to quantify this as an effective “R-value” the standard used to measure the insulation of a material.  Although “effective” R-value is a complicated concept and may vary on each day and season, our main concern was the Winter R-Value which we would like to be R-13.</a:t>
            </a:r>
          </a:p>
          <a:p>
            <a:endParaRPr lang="en-US" baseline="0" dirty="0" smtClean="0"/>
          </a:p>
          <a:p>
            <a:r>
              <a:rPr lang="en-US" baseline="0" dirty="0" smtClean="0"/>
              <a:t>WATER RETENTION – Rooftop water runoff is a problem in high density cities that receive large amounts of rainfall, Portland is one of these cities and green roofs can do a good job of absorbing some of that rainfall.  As one of our main design characteristics we would like to reduce overall runoff of our test roof by 60% of what it would otherwise be.</a:t>
            </a:r>
          </a:p>
          <a:p>
            <a:endParaRPr lang="en-US" baseline="0" dirty="0" smtClean="0"/>
          </a:p>
          <a:p>
            <a:r>
              <a:rPr lang="en-US" baseline="0" dirty="0" smtClean="0"/>
              <a:t>TEMPERATURE REDUCTION – Typical ballast roofs which a green roof system might replace can reach temperatures of more than 150 F in the summer whereas a green roof might reach 100 or so F on a similar day, by reducing the overall roof temperature in the summer it would lessen the cooling load on the building and provide cooler air for rooftop machinery increasing their efficiencies.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F578B465-3937-4834-9C24-34C3D88DBBD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r>
              <a:rPr lang="en-US" dirty="0" smtClean="0">
                <a:ea typeface="ＭＳ Ｐゴシック" charset="-128"/>
              </a:rPr>
              <a:t>Slide detailing the importance of temperature difference and how much</a:t>
            </a:r>
            <a:r>
              <a:rPr lang="en-US" baseline="0" dirty="0" smtClean="0">
                <a:ea typeface="ＭＳ Ｐゴシック" charset="-128"/>
              </a:rPr>
              <a:t> it can vary from a typical ballast roof to a white roof and a green roof.</a:t>
            </a:r>
          </a:p>
          <a:p>
            <a:endParaRPr lang="en-US" baseline="0" dirty="0" smtClean="0">
              <a:ea typeface="ＭＳ Ｐゴシック" charset="-128"/>
            </a:endParaRPr>
          </a:p>
          <a:p>
            <a:r>
              <a:rPr lang="en-US" sz="1400" b="1" i="1" dirty="0" smtClean="0"/>
              <a:t>Thermal comparison, ambient air temperature at 98˚F of 4 different roof treatments.  </a:t>
            </a:r>
          </a:p>
          <a:p>
            <a:r>
              <a:rPr lang="en-US" sz="1200" b="1" dirty="0" smtClean="0"/>
              <a:t>Sp1 (CH2M Hill Center)</a:t>
            </a:r>
            <a:r>
              <a:rPr lang="en-US" sz="1200" dirty="0" smtClean="0"/>
              <a:t> = Low </a:t>
            </a:r>
            <a:r>
              <a:rPr lang="en-US" sz="1200" dirty="0" err="1" smtClean="0"/>
              <a:t>Albedo</a:t>
            </a:r>
            <a:r>
              <a:rPr lang="en-US" sz="1200" dirty="0" smtClean="0"/>
              <a:t> (&lt;.10) typical washed rock ballast as roof membrane cover.</a:t>
            </a:r>
          </a:p>
          <a:p>
            <a:r>
              <a:rPr lang="en-US" sz="1200" b="1" dirty="0" smtClean="0"/>
              <a:t>Sp2 (PSU Engineering Building)</a:t>
            </a:r>
            <a:r>
              <a:rPr lang="en-US" sz="1200" dirty="0" smtClean="0"/>
              <a:t> = High </a:t>
            </a:r>
            <a:r>
              <a:rPr lang="en-US" sz="1200" dirty="0" err="1" smtClean="0"/>
              <a:t>Albedo</a:t>
            </a:r>
            <a:r>
              <a:rPr lang="en-US" sz="1200" dirty="0" smtClean="0"/>
              <a:t> (.75) white roof.</a:t>
            </a:r>
          </a:p>
          <a:p>
            <a:r>
              <a:rPr lang="en-US" sz="1200" b="1" dirty="0" smtClean="0"/>
              <a:t>Sp3 (City Development Center) </a:t>
            </a:r>
            <a:r>
              <a:rPr lang="en-US" sz="1200" dirty="0" smtClean="0"/>
              <a:t>= Low </a:t>
            </a:r>
            <a:r>
              <a:rPr lang="en-US" sz="1200" dirty="0" err="1" smtClean="0"/>
              <a:t>Albedo</a:t>
            </a:r>
            <a:r>
              <a:rPr lang="en-US" sz="1200" dirty="0" smtClean="0"/>
              <a:t> (.10 est.) dark roof, NE exposure.</a:t>
            </a:r>
          </a:p>
          <a:p>
            <a:r>
              <a:rPr lang="en-US" sz="1200" b="1" dirty="0" smtClean="0"/>
              <a:t>Sp4 (City Development Center)</a:t>
            </a:r>
            <a:r>
              <a:rPr lang="en-US" sz="1200" dirty="0" smtClean="0"/>
              <a:t> = Low </a:t>
            </a:r>
            <a:r>
              <a:rPr lang="en-US" sz="1200" dirty="0" err="1" smtClean="0"/>
              <a:t>Albedo</a:t>
            </a:r>
            <a:r>
              <a:rPr lang="en-US" sz="1200" dirty="0" smtClean="0"/>
              <a:t> (. 10 est.) dark roof SW exposure.</a:t>
            </a:r>
          </a:p>
          <a:p>
            <a:r>
              <a:rPr lang="en-US" sz="1200" b="1" dirty="0" smtClean="0"/>
              <a:t>Sp5 (Cyan Building)</a:t>
            </a:r>
            <a:r>
              <a:rPr lang="en-US" sz="1200" dirty="0" smtClean="0"/>
              <a:t> = High </a:t>
            </a:r>
            <a:r>
              <a:rPr lang="en-US" sz="1200" dirty="0" err="1" smtClean="0"/>
              <a:t>Albedo</a:t>
            </a:r>
            <a:r>
              <a:rPr lang="en-US" sz="1200" dirty="0" smtClean="0"/>
              <a:t> (.75) 1 month old green roof ( Low LAI, essentially bare GR soil)</a:t>
            </a:r>
          </a:p>
          <a:p>
            <a:pPr algn="ctr"/>
            <a:endParaRPr lang="en-US" sz="1400" b="1" i="1" dirty="0" smtClean="0"/>
          </a:p>
          <a:p>
            <a:pPr algn="ctr"/>
            <a:r>
              <a:rPr lang="en-US" sz="1200" b="1" i="1" dirty="0" smtClean="0"/>
              <a:t>Primary temperature differences are due to </a:t>
            </a:r>
            <a:r>
              <a:rPr lang="en-US" sz="1200" b="1" i="1" dirty="0" err="1" smtClean="0"/>
              <a:t>Albedo</a:t>
            </a:r>
            <a:r>
              <a:rPr lang="en-US" sz="1200" b="1" i="1" dirty="0" smtClean="0"/>
              <a:t> (reflectance), heat storage capacity, conductivity of  materials and  moisture content, which boosts </a:t>
            </a:r>
            <a:r>
              <a:rPr lang="en-US" sz="1200" b="1" i="1" dirty="0" err="1" smtClean="0"/>
              <a:t>evapo-transpirative</a:t>
            </a:r>
            <a:r>
              <a:rPr lang="en-US" sz="1200" b="1" i="1" dirty="0" smtClean="0"/>
              <a:t> cooling effect of plants and soil.</a:t>
            </a:r>
          </a:p>
          <a:p>
            <a:endParaRPr lang="en-US" dirty="0">
              <a:ea typeface="ＭＳ Ｐゴシック" charset="-128"/>
            </a:endParaRPr>
          </a:p>
        </p:txBody>
      </p:sp>
      <p:sp>
        <p:nvSpPr>
          <p:cNvPr id="14340" name="Slide Number Placeholder 3"/>
          <p:cNvSpPr>
            <a:spLocks noGrp="1"/>
          </p:cNvSpPr>
          <p:nvPr>
            <p:ph type="sldNum" sz="quarter" idx="5"/>
          </p:nvPr>
        </p:nvSpPr>
        <p:spPr>
          <a:noFill/>
        </p:spPr>
        <p:txBody>
          <a:bodyPr/>
          <a:lstStyle/>
          <a:p>
            <a:fld id="{FCF1DB8B-1959-5E44-899E-B40905DA5487}"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chose to evaluate the insulation properties of our green roof with an effective R-Value.  This has problems because the R-Value of a plant/soil system will change widely with exposure to direct sunlight, as heat is transferred into the soil the R-Value may go to infinity, with moisture and humidity as the soil’s conduction increases the R-value will decrease.  So our effective R-Value tries to take into account these changes throughout the day and gives an average value.</a:t>
            </a:r>
          </a:p>
          <a:p>
            <a:endParaRPr lang="en-US" baseline="0" dirty="0" smtClean="0"/>
          </a:p>
          <a:p>
            <a:r>
              <a:rPr lang="en-US" baseline="0" dirty="0" smtClean="0"/>
              <a:t>Some other important aspects of the roof that are important to consider are the effects of radiation, acting as a shield from direct sunlight on the roof, the convective temperature differences, and the cooling benefits provided by the moisture being released by the plants and soil during the warmer parts of the day.  To analyze these sorts of </a:t>
            </a:r>
            <a:r>
              <a:rPr lang="en-US" baseline="0" dirty="0" err="1" smtClean="0"/>
              <a:t>behaivors</a:t>
            </a:r>
            <a:r>
              <a:rPr lang="en-US" baseline="0" dirty="0" smtClean="0"/>
              <a:t> is beyond the scope of this project, but it’s important to acknowledge that they do have a role in a green roof system.</a:t>
            </a:r>
            <a:endParaRPr lang="en-US" dirty="0"/>
          </a:p>
        </p:txBody>
      </p:sp>
      <p:sp>
        <p:nvSpPr>
          <p:cNvPr id="4" name="Slide Number Placeholder 3"/>
          <p:cNvSpPr>
            <a:spLocks noGrp="1"/>
          </p:cNvSpPr>
          <p:nvPr>
            <p:ph type="sldNum" sz="quarter" idx="10"/>
          </p:nvPr>
        </p:nvSpPr>
        <p:spPr/>
        <p:txBody>
          <a:bodyPr/>
          <a:lstStyle/>
          <a:p>
            <a:fld id="{F578B465-3937-4834-9C24-34C3D88DBBD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Ø"/>
            </a:pPr>
            <a:r>
              <a:rPr lang="en-US" sz="1400" dirty="0" smtClean="0">
                <a:solidFill>
                  <a:schemeClr val="accent1">
                    <a:lumMod val="60000"/>
                    <a:lumOff val="40000"/>
                  </a:schemeClr>
                </a:solidFill>
                <a:effectLst>
                  <a:outerShdw blurRad="38100" dist="38100" dir="2700000" algn="tl">
                    <a:srgbClr val="000000">
                      <a:alpha val="43137"/>
                    </a:srgbClr>
                  </a:outerShdw>
                </a:effectLst>
              </a:rPr>
              <a:t>To meet the 1</a:t>
            </a:r>
            <a:r>
              <a:rPr lang="en-US" sz="1400" baseline="30000" dirty="0" smtClean="0">
                <a:solidFill>
                  <a:schemeClr val="accent1">
                    <a:lumMod val="60000"/>
                    <a:lumOff val="40000"/>
                  </a:schemeClr>
                </a:solidFill>
                <a:effectLst>
                  <a:outerShdw blurRad="38100" dist="38100" dir="2700000" algn="tl">
                    <a:srgbClr val="000000">
                      <a:alpha val="43137"/>
                    </a:srgbClr>
                  </a:outerShdw>
                </a:effectLst>
              </a:rPr>
              <a:t>st</a:t>
            </a:r>
            <a:r>
              <a:rPr lang="en-US" sz="1400" dirty="0" smtClean="0">
                <a:solidFill>
                  <a:schemeClr val="accent1">
                    <a:lumMod val="60000"/>
                    <a:lumOff val="40000"/>
                  </a:schemeClr>
                </a:solidFill>
                <a:effectLst>
                  <a:outerShdw blurRad="38100" dist="38100" dir="2700000" algn="tl">
                    <a:srgbClr val="000000">
                      <a:alpha val="43137"/>
                    </a:srgbClr>
                  </a:outerShdw>
                </a:effectLst>
              </a:rPr>
              <a:t> goal the green roof system:</a:t>
            </a:r>
          </a:p>
          <a:p>
            <a:pPr>
              <a:buNone/>
            </a:pPr>
            <a:endParaRPr lang="en-US" sz="1100" dirty="0" smtClean="0">
              <a:solidFill>
                <a:schemeClr val="accent1">
                  <a:lumMod val="60000"/>
                  <a:lumOff val="40000"/>
                </a:schemeClr>
              </a:solidFill>
            </a:endParaRPr>
          </a:p>
          <a:p>
            <a:pPr marL="624078" indent="-514350">
              <a:buFont typeface="+mj-lt"/>
              <a:buAutoNum type="arabicPeriod"/>
            </a:pPr>
            <a:r>
              <a:rPr lang="en-US" sz="1200" dirty="0" smtClean="0">
                <a:solidFill>
                  <a:schemeClr val="accent1">
                    <a:lumMod val="60000"/>
                    <a:lumOff val="40000"/>
                  </a:schemeClr>
                </a:solidFill>
              </a:rPr>
              <a:t>The green roof had an additional layer of insulation and 4 inches of soil to increase the R value.</a:t>
            </a:r>
          </a:p>
          <a:p>
            <a:pPr marL="624078" indent="-514350">
              <a:buFont typeface="+mj-lt"/>
              <a:buAutoNum type="arabicPeriod"/>
            </a:pPr>
            <a:r>
              <a:rPr lang="en-US" sz="1200" dirty="0" smtClean="0">
                <a:solidFill>
                  <a:schemeClr val="accent1">
                    <a:lumMod val="60000"/>
                    <a:lumOff val="40000"/>
                  </a:schemeClr>
                </a:solidFill>
              </a:rPr>
              <a:t>Sedums were used to absorb excess water reducing the amount of storm water run off from the system.</a:t>
            </a:r>
          </a:p>
          <a:p>
            <a:pPr marL="624078" indent="-514350">
              <a:buFont typeface="+mj-lt"/>
              <a:buAutoNum type="arabicPeriod"/>
            </a:pPr>
            <a:r>
              <a:rPr lang="en-US" sz="1200" dirty="0" smtClean="0">
                <a:solidFill>
                  <a:schemeClr val="accent1">
                    <a:lumMod val="60000"/>
                    <a:lumOff val="40000"/>
                  </a:schemeClr>
                </a:solidFill>
              </a:rPr>
              <a:t>Rye grass was used to increase the R value of the system using </a:t>
            </a:r>
            <a:r>
              <a:rPr lang="en-US" sz="1200" dirty="0" err="1" smtClean="0">
                <a:solidFill>
                  <a:schemeClr val="accent1">
                    <a:lumMod val="60000"/>
                    <a:lumOff val="40000"/>
                  </a:schemeClr>
                </a:solidFill>
              </a:rPr>
              <a:t>Evapotranspiration</a:t>
            </a:r>
            <a:r>
              <a:rPr lang="en-US" sz="1200" dirty="0" smtClean="0">
                <a:solidFill>
                  <a:schemeClr val="accent1">
                    <a:lumMod val="60000"/>
                    <a:lumOff val="40000"/>
                  </a:schemeClr>
                </a:solidFill>
              </a:rPr>
              <a:t>.</a:t>
            </a:r>
          </a:p>
          <a:p>
            <a:endParaRPr lang="en-US" dirty="0"/>
          </a:p>
        </p:txBody>
      </p:sp>
      <p:sp>
        <p:nvSpPr>
          <p:cNvPr id="4" name="Slide Number Placeholder 3"/>
          <p:cNvSpPr>
            <a:spLocks noGrp="1"/>
          </p:cNvSpPr>
          <p:nvPr>
            <p:ph type="sldNum" sz="quarter" idx="10"/>
          </p:nvPr>
        </p:nvSpPr>
        <p:spPr/>
        <p:txBody>
          <a:bodyPr/>
          <a:lstStyle/>
          <a:p>
            <a:fld id="{F578B465-3937-4834-9C24-34C3D88DBBD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Ø"/>
            </a:pPr>
            <a:r>
              <a:rPr lang="en-US" dirty="0" smtClean="0">
                <a:solidFill>
                  <a:schemeClr val="accent1">
                    <a:lumMod val="60000"/>
                    <a:lumOff val="40000"/>
                  </a:schemeClr>
                </a:solidFill>
                <a:effectLst>
                  <a:outerShdw blurRad="38100" dist="38100" dir="2700000" algn="tl">
                    <a:srgbClr val="000000">
                      <a:alpha val="43137"/>
                    </a:srgbClr>
                  </a:outerShdw>
                </a:effectLst>
              </a:rPr>
              <a:t>To meet the </a:t>
            </a:r>
            <a:r>
              <a:rPr lang="en-US" sz="1400" dirty="0" smtClean="0">
                <a:solidFill>
                  <a:schemeClr val="accent1">
                    <a:lumMod val="60000"/>
                    <a:lumOff val="40000"/>
                  </a:schemeClr>
                </a:solidFill>
                <a:effectLst>
                  <a:outerShdw blurRad="38100" dist="38100" dir="2700000" algn="tl">
                    <a:srgbClr val="000000">
                      <a:alpha val="43137"/>
                    </a:srgbClr>
                  </a:outerShdw>
                </a:effectLst>
              </a:rPr>
              <a:t>2</a:t>
            </a:r>
            <a:r>
              <a:rPr lang="en-US" sz="1400" baseline="30000" dirty="0" smtClean="0">
                <a:solidFill>
                  <a:schemeClr val="accent1">
                    <a:lumMod val="60000"/>
                    <a:lumOff val="40000"/>
                  </a:schemeClr>
                </a:solidFill>
                <a:effectLst>
                  <a:outerShdw blurRad="38100" dist="38100" dir="2700000" algn="tl">
                    <a:srgbClr val="000000">
                      <a:alpha val="43137"/>
                    </a:srgbClr>
                  </a:outerShdw>
                </a:effectLst>
              </a:rPr>
              <a:t>nd</a:t>
            </a:r>
            <a:r>
              <a:rPr lang="en-US" dirty="0" smtClean="0">
                <a:solidFill>
                  <a:schemeClr val="accent1">
                    <a:lumMod val="60000"/>
                    <a:lumOff val="40000"/>
                  </a:schemeClr>
                </a:solidFill>
                <a:effectLst>
                  <a:outerShdw blurRad="38100" dist="38100" dir="2700000" algn="tl">
                    <a:srgbClr val="000000">
                      <a:alpha val="43137"/>
                    </a:srgbClr>
                  </a:outerShdw>
                </a:effectLst>
              </a:rPr>
              <a:t> goal of the project, a test system was built for validation of the system.</a:t>
            </a:r>
          </a:p>
          <a:p>
            <a:pPr>
              <a:buNone/>
            </a:pPr>
            <a:r>
              <a:rPr lang="en-US" sz="1100" dirty="0" smtClean="0">
                <a:solidFill>
                  <a:schemeClr val="accent1">
                    <a:lumMod val="60000"/>
                    <a:lumOff val="40000"/>
                  </a:schemeClr>
                </a:solidFill>
              </a:rPr>
              <a:t>  </a:t>
            </a:r>
          </a:p>
          <a:p>
            <a:pPr marL="624078" indent="-514350">
              <a:buFont typeface="+mj-lt"/>
              <a:buAutoNum type="arabicPeriod"/>
            </a:pPr>
            <a:r>
              <a:rPr lang="en-US" sz="1200" dirty="0" smtClean="0">
                <a:solidFill>
                  <a:schemeClr val="accent1">
                    <a:lumMod val="60000"/>
                    <a:lumOff val="40000"/>
                  </a:schemeClr>
                </a:solidFill>
              </a:rPr>
              <a:t>We looked at many options for the  instrumentation</a:t>
            </a:r>
            <a:r>
              <a:rPr lang="en-US" sz="1200" baseline="0" dirty="0" smtClean="0">
                <a:solidFill>
                  <a:schemeClr val="accent1">
                    <a:lumMod val="60000"/>
                    <a:lumOff val="40000"/>
                  </a:schemeClr>
                </a:solidFill>
              </a:rPr>
              <a:t> package</a:t>
            </a:r>
            <a:r>
              <a:rPr lang="en-US" sz="1200" dirty="0" smtClean="0">
                <a:solidFill>
                  <a:schemeClr val="accent1">
                    <a:lumMod val="60000"/>
                    <a:lumOff val="40000"/>
                  </a:schemeClr>
                </a:solidFill>
              </a:rPr>
              <a:t>.</a:t>
            </a:r>
            <a:r>
              <a:rPr lang="en-US" sz="1200" baseline="0" dirty="0" smtClean="0">
                <a:solidFill>
                  <a:schemeClr val="accent1">
                    <a:lumMod val="60000"/>
                    <a:lumOff val="40000"/>
                  </a:schemeClr>
                </a:solidFill>
              </a:rPr>
              <a:t> </a:t>
            </a:r>
            <a:r>
              <a:rPr lang="en-US" sz="1200" dirty="0" smtClean="0">
                <a:solidFill>
                  <a:schemeClr val="accent1">
                    <a:lumMod val="60000"/>
                    <a:lumOff val="40000"/>
                  </a:schemeClr>
                </a:solidFill>
              </a:rPr>
              <a:t>With the </a:t>
            </a:r>
            <a:r>
              <a:rPr lang="en-US" sz="1200" dirty="0" err="1" smtClean="0">
                <a:solidFill>
                  <a:schemeClr val="accent1">
                    <a:lumMod val="60000"/>
                    <a:lumOff val="40000"/>
                  </a:schemeClr>
                </a:solidFill>
              </a:rPr>
              <a:t>Gerty</a:t>
            </a:r>
            <a:r>
              <a:rPr lang="en-US" sz="1200" dirty="0" smtClean="0">
                <a:solidFill>
                  <a:schemeClr val="accent1">
                    <a:lumMod val="60000"/>
                    <a:lumOff val="40000"/>
                  </a:schemeClr>
                </a:solidFill>
              </a:rPr>
              <a:t> testing unit, we found which sensors would work best for</a:t>
            </a:r>
            <a:r>
              <a:rPr lang="en-US" sz="1200" baseline="0" dirty="0" smtClean="0">
                <a:solidFill>
                  <a:schemeClr val="accent1">
                    <a:lumMod val="60000"/>
                    <a:lumOff val="40000"/>
                  </a:schemeClr>
                </a:solidFill>
              </a:rPr>
              <a:t> our project </a:t>
            </a:r>
            <a:r>
              <a:rPr lang="en-US" sz="1200" dirty="0" smtClean="0">
                <a:solidFill>
                  <a:schemeClr val="accent1">
                    <a:lumMod val="60000"/>
                    <a:lumOff val="40000"/>
                  </a:schemeClr>
                </a:solidFill>
              </a:rPr>
              <a:t> for the lowest cost possible.</a:t>
            </a:r>
          </a:p>
          <a:p>
            <a:r>
              <a:rPr lang="en-US" dirty="0" smtClean="0"/>
              <a:t>To measure Precipitation,</a:t>
            </a:r>
            <a:r>
              <a:rPr lang="en-US" baseline="0" dirty="0" smtClean="0"/>
              <a:t> soil moisture and water in/out, we decided to used Davis WS, Mass balance system and soil moisture sensors.</a:t>
            </a:r>
          </a:p>
          <a:p>
            <a:r>
              <a:rPr lang="en-US" baseline="0" dirty="0" smtClean="0"/>
              <a:t>To measure Ambient &amp; Surface temperatures, we used Davis WS and T-type thermocouples</a:t>
            </a:r>
          </a:p>
          <a:p>
            <a:r>
              <a:rPr lang="en-US" baseline="0" dirty="0" smtClean="0"/>
              <a:t>To measure temperature difference and heat flux, we used heat flux sensor and t-type thermocouples.</a:t>
            </a:r>
            <a:endParaRPr lang="en-US" dirty="0"/>
          </a:p>
        </p:txBody>
      </p:sp>
      <p:sp>
        <p:nvSpPr>
          <p:cNvPr id="4" name="Slide Number Placeholder 3"/>
          <p:cNvSpPr>
            <a:spLocks noGrp="1"/>
          </p:cNvSpPr>
          <p:nvPr>
            <p:ph type="sldNum" sz="quarter" idx="10"/>
          </p:nvPr>
        </p:nvSpPr>
        <p:spPr/>
        <p:txBody>
          <a:bodyPr/>
          <a:lstStyle/>
          <a:p>
            <a:fld id="{F578B465-3937-4834-9C24-34C3D88DBBD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a:t>
            </a:r>
            <a:r>
              <a:rPr lang="en-US" baseline="0" dirty="0" smtClean="0"/>
              <a:t> of all, we have a </a:t>
            </a:r>
            <a:r>
              <a:rPr lang="en-US" baseline="0" dirty="0" err="1" smtClean="0"/>
              <a:t>davis</a:t>
            </a:r>
            <a:r>
              <a:rPr lang="en-US" baseline="0" dirty="0" smtClean="0"/>
              <a:t> WS, which measures ambient temperature and precipitation.  We also have a Campbell’s data logger which collects data from decagon </a:t>
            </a:r>
            <a:r>
              <a:rPr lang="en-US" baseline="0" dirty="0" err="1" smtClean="0"/>
              <a:t>moisuture</a:t>
            </a:r>
            <a:r>
              <a:rPr lang="en-US" baseline="0" dirty="0" smtClean="0"/>
              <a:t> sensor, which is located in the middle, </a:t>
            </a:r>
            <a:r>
              <a:rPr lang="en-US" baseline="0" dirty="0" err="1" smtClean="0"/>
              <a:t>huskeflux</a:t>
            </a:r>
            <a:r>
              <a:rPr lang="en-US" baseline="0" dirty="0" smtClean="0"/>
              <a:t> heat flux sensor, which is also located in the middle. T-type thermocouples, one at the top, middle, and bottom and load sensors located at the bottom. </a:t>
            </a:r>
            <a:endParaRPr lang="en-US" dirty="0"/>
          </a:p>
        </p:txBody>
      </p:sp>
      <p:sp>
        <p:nvSpPr>
          <p:cNvPr id="4" name="Slide Number Placeholder 3"/>
          <p:cNvSpPr>
            <a:spLocks noGrp="1"/>
          </p:cNvSpPr>
          <p:nvPr>
            <p:ph type="sldNum" sz="quarter" idx="10"/>
          </p:nvPr>
        </p:nvSpPr>
        <p:spPr/>
        <p:txBody>
          <a:bodyPr/>
          <a:lstStyle/>
          <a:p>
            <a:fld id="{F578B465-3937-4834-9C24-34C3D88DBBD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Davis 6152 model weather station was used to </a:t>
            </a:r>
            <a:r>
              <a:rPr lang="en-US" sz="1200" kern="1200" baseline="0" dirty="0" smtClean="0">
                <a:solidFill>
                  <a:schemeClr val="tx1"/>
                </a:solidFill>
                <a:latin typeface="+mn-lt"/>
                <a:ea typeface="+mn-ea"/>
                <a:cs typeface="+mn-cs"/>
              </a:rPr>
              <a:t> get </a:t>
            </a:r>
            <a:r>
              <a:rPr lang="en-US" sz="1200" kern="1200" dirty="0" smtClean="0">
                <a:solidFill>
                  <a:schemeClr val="tx1"/>
                </a:solidFill>
                <a:latin typeface="+mn-lt"/>
                <a:ea typeface="+mn-ea"/>
                <a:cs typeface="+mn-cs"/>
              </a:rPr>
              <a:t>rainfall data</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air temperature. This station could</a:t>
            </a:r>
            <a:r>
              <a:rPr lang="en-US" sz="1200" kern="1200" baseline="0" dirty="0" smtClean="0">
                <a:solidFill>
                  <a:schemeClr val="tx1"/>
                </a:solidFill>
                <a:latin typeface="+mn-lt"/>
                <a:ea typeface="+mn-ea"/>
                <a:cs typeface="+mn-cs"/>
              </a:rPr>
              <a:t> also measure, humidity, wind speed and direction; however, we didn’t need this information for our project. </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To validate</a:t>
            </a:r>
            <a:r>
              <a:rPr lang="en-US" sz="1200" kern="1200" baseline="0" dirty="0" smtClean="0">
                <a:solidFill>
                  <a:schemeClr val="tx1"/>
                </a:solidFill>
                <a:latin typeface="+mn-lt"/>
                <a:ea typeface="+mn-ea"/>
                <a:cs typeface="+mn-cs"/>
              </a:rPr>
              <a:t> that this green roof provides 60% reduction in storm water runoff, we had to monitor water in and out. So, we used</a:t>
            </a:r>
            <a:r>
              <a:rPr lang="en-US" sz="1200" kern="1200" dirty="0" smtClean="0">
                <a:solidFill>
                  <a:schemeClr val="tx1"/>
                </a:solidFill>
                <a:latin typeface="+mn-lt"/>
                <a:ea typeface="+mn-ea"/>
                <a:cs typeface="+mn-cs"/>
              </a:rPr>
              <a:t> load sensors at the</a:t>
            </a:r>
            <a:r>
              <a:rPr lang="en-US" sz="1200" kern="1200" baseline="0" dirty="0" smtClean="0">
                <a:solidFill>
                  <a:schemeClr val="tx1"/>
                </a:solidFill>
                <a:latin typeface="+mn-lt"/>
                <a:ea typeface="+mn-ea"/>
                <a:cs typeface="+mn-cs"/>
              </a:rPr>
              <a:t> bottom of the tray</a:t>
            </a:r>
            <a:r>
              <a:rPr lang="en-US" sz="1200" kern="1200" dirty="0" smtClean="0">
                <a:solidFill>
                  <a:schemeClr val="tx1"/>
                </a:solidFill>
                <a:latin typeface="+mn-lt"/>
                <a:ea typeface="+mn-ea"/>
                <a:cs typeface="+mn-cs"/>
              </a:rPr>
              <a:t> to determine the water mass of a 2’x2’ area of green roof. </a:t>
            </a:r>
            <a:r>
              <a:rPr lang="en-US" sz="1200" kern="1200" baseline="0" dirty="0" smtClean="0">
                <a:solidFill>
                  <a:schemeClr val="tx1"/>
                </a:solidFill>
                <a:latin typeface="+mn-lt"/>
                <a:ea typeface="+mn-ea"/>
                <a:cs typeface="+mn-cs"/>
              </a:rPr>
              <a:t> We also used </a:t>
            </a:r>
            <a:r>
              <a:rPr lang="en-US" sz="1200" kern="1200" dirty="0" smtClean="0">
                <a:solidFill>
                  <a:schemeClr val="tx1"/>
                </a:solidFill>
                <a:latin typeface="+mn-lt"/>
                <a:ea typeface="+mn-ea"/>
                <a:cs typeface="+mn-cs"/>
              </a:rPr>
              <a:t>soil moisture sensors to</a:t>
            </a:r>
            <a:r>
              <a:rPr lang="en-US" sz="1200" kern="1200" baseline="0" dirty="0" smtClean="0">
                <a:solidFill>
                  <a:schemeClr val="tx1"/>
                </a:solidFill>
                <a:latin typeface="+mn-lt"/>
                <a:ea typeface="+mn-ea"/>
                <a:cs typeface="+mn-cs"/>
              </a:rPr>
              <a:t> determine when system was saturated</a:t>
            </a:r>
            <a:r>
              <a:rPr lang="en-US" sz="1200" kern="1200" dirty="0" smtClean="0">
                <a:solidFill>
                  <a:schemeClr val="tx1"/>
                </a:solidFill>
                <a:latin typeface="+mn-lt"/>
                <a:ea typeface="+mn-ea"/>
                <a:cs typeface="+mn-cs"/>
              </a:rPr>
              <a:t>. This combination of load</a:t>
            </a:r>
            <a:r>
              <a:rPr lang="en-US" sz="1200" kern="1200" baseline="0" dirty="0" smtClean="0">
                <a:solidFill>
                  <a:schemeClr val="tx1"/>
                </a:solidFill>
                <a:latin typeface="+mn-lt"/>
                <a:ea typeface="+mn-ea"/>
                <a:cs typeface="+mn-cs"/>
              </a:rPr>
              <a:t> sensors and soil moisture sensors</a:t>
            </a:r>
            <a:r>
              <a:rPr lang="en-US" sz="1200" kern="1200" dirty="0" smtClean="0">
                <a:solidFill>
                  <a:schemeClr val="tx1"/>
                </a:solidFill>
                <a:latin typeface="+mn-lt"/>
                <a:ea typeface="+mn-ea"/>
                <a:cs typeface="+mn-cs"/>
              </a:rPr>
              <a:t> allows</a:t>
            </a:r>
            <a:r>
              <a:rPr lang="en-US" sz="1200" kern="1200" baseline="0" dirty="0" smtClean="0">
                <a:solidFill>
                  <a:schemeClr val="tx1"/>
                </a:solidFill>
                <a:latin typeface="+mn-lt"/>
                <a:ea typeface="+mn-ea"/>
                <a:cs typeface="+mn-cs"/>
              </a:rPr>
              <a:t> us to monitor </a:t>
            </a:r>
            <a:r>
              <a:rPr lang="en-US" sz="1200" kern="1200" dirty="0" smtClean="0">
                <a:solidFill>
                  <a:schemeClr val="tx1"/>
                </a:solidFill>
                <a:latin typeface="+mn-lt"/>
                <a:ea typeface="+mn-ea"/>
                <a:cs typeface="+mn-cs"/>
              </a:rPr>
              <a:t>the water entering and leaving the system, from which we can</a:t>
            </a:r>
            <a:r>
              <a:rPr lang="en-US" sz="1200" kern="1200" baseline="0" dirty="0" smtClean="0">
                <a:solidFill>
                  <a:schemeClr val="tx1"/>
                </a:solidFill>
                <a:latin typeface="+mn-lt"/>
                <a:ea typeface="+mn-ea"/>
                <a:cs typeface="+mn-cs"/>
              </a:rPr>
              <a:t> validate the </a:t>
            </a:r>
            <a:r>
              <a:rPr lang="en-US" sz="1200" kern="1200" dirty="0" smtClean="0">
                <a:solidFill>
                  <a:schemeClr val="tx1"/>
                </a:solidFill>
                <a:latin typeface="+mn-lt"/>
                <a:ea typeface="+mn-ea"/>
                <a:cs typeface="+mn-cs"/>
              </a:rPr>
              <a:t>60% storm water retention criteria.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To validate</a:t>
            </a:r>
            <a:r>
              <a:rPr lang="en-US" sz="1200" kern="1200" baseline="0" dirty="0" smtClean="0">
                <a:solidFill>
                  <a:schemeClr val="tx1"/>
                </a:solidFill>
                <a:latin typeface="+mn-lt"/>
                <a:ea typeface="+mn-ea"/>
                <a:cs typeface="+mn-cs"/>
              </a:rPr>
              <a:t> that green roof</a:t>
            </a:r>
            <a:r>
              <a:rPr lang="en-US" sz="1200" b="0" kern="1200" dirty="0" smtClean="0">
                <a:solidFill>
                  <a:schemeClr val="tx1"/>
                </a:solidFill>
                <a:latin typeface="+mn-lt"/>
                <a:ea typeface="+mn-ea"/>
                <a:cs typeface="+mn-cs"/>
              </a:rPr>
              <a:t> surface temperature no greater than 10°C over ambient air temperature,</a:t>
            </a:r>
            <a:r>
              <a:rPr lang="en-US" sz="1200" b="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T-type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thermocouple were placed at the </a:t>
            </a:r>
            <a:r>
              <a:rPr lang="en-US" sz="1200" kern="1200" baseline="0" dirty="0" smtClean="0">
                <a:solidFill>
                  <a:schemeClr val="tx1"/>
                </a:solidFill>
                <a:latin typeface="+mn-lt"/>
                <a:ea typeface="+mn-ea"/>
                <a:cs typeface="+mn-cs"/>
              </a:rPr>
              <a:t>at the </a:t>
            </a:r>
            <a:r>
              <a:rPr lang="en-US" sz="1200" kern="1200" dirty="0" smtClean="0">
                <a:solidFill>
                  <a:schemeClr val="tx1"/>
                </a:solidFill>
                <a:latin typeface="+mn-lt"/>
                <a:ea typeface="+mn-ea"/>
                <a:cs typeface="+mn-cs"/>
              </a:rPr>
              <a:t>surface of the soil. Temperature</a:t>
            </a:r>
            <a:r>
              <a:rPr lang="en-US" sz="1200" kern="1200" baseline="0" dirty="0" smtClean="0">
                <a:solidFill>
                  <a:schemeClr val="tx1"/>
                </a:solidFill>
                <a:latin typeface="+mn-lt"/>
                <a:ea typeface="+mn-ea"/>
                <a:cs typeface="+mn-cs"/>
              </a:rPr>
              <a:t> value from that thermocouple was compared to ambient air temperature value obtained from</a:t>
            </a:r>
            <a:r>
              <a:rPr lang="en-US" sz="1200" kern="1200" dirty="0" smtClean="0">
                <a:solidFill>
                  <a:schemeClr val="tx1"/>
                </a:solidFill>
                <a:latin typeface="+mn-lt"/>
                <a:ea typeface="+mn-ea"/>
                <a:cs typeface="+mn-cs"/>
              </a:rPr>
              <a:t> Davis</a:t>
            </a:r>
            <a:r>
              <a:rPr lang="en-US" sz="1200" kern="1200" baseline="0" dirty="0" smtClean="0">
                <a:solidFill>
                  <a:schemeClr val="tx1"/>
                </a:solidFill>
                <a:latin typeface="+mn-lt"/>
                <a:ea typeface="+mn-ea"/>
                <a:cs typeface="+mn-cs"/>
              </a:rPr>
              <a:t> weather station  to see if we met that criteria.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578B465-3937-4834-9C24-34C3D88DBBD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9CD460A-EB82-4733-8B97-DCA1A74A27B0}" type="datetimeFigureOut">
              <a:rPr lang="en-US" smtClean="0"/>
              <a:pPr/>
              <a:t>6/1/2010</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170E7E3-3676-4C6C-9991-87292FF5311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9CD460A-EB82-4733-8B97-DCA1A74A27B0}" type="datetimeFigureOut">
              <a:rPr lang="en-US" smtClean="0"/>
              <a:pPr/>
              <a:t>6/1/2010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170E7E3-3676-4C6C-9991-87292FF5311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9CD460A-EB82-4733-8B97-DCA1A74A27B0}" type="datetimeFigureOut">
              <a:rPr lang="en-US" smtClean="0"/>
              <a:pPr/>
              <a:t>6/1/2010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170E7E3-3676-4C6C-9991-87292FF5311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9CD460A-EB82-4733-8B97-DCA1A74A27B0}" type="datetimeFigureOut">
              <a:rPr lang="en-US" smtClean="0"/>
              <a:pPr/>
              <a:t>6/1/2010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170E7E3-3676-4C6C-9991-87292FF5311D}"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9CD460A-EB82-4733-8B97-DCA1A74A27B0}" type="datetimeFigureOut">
              <a:rPr lang="en-US" smtClean="0"/>
              <a:pPr/>
              <a:t>6/1/2010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170E7E3-3676-4C6C-9991-87292FF5311D}"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9CD460A-EB82-4733-8B97-DCA1A74A27B0}" type="datetimeFigureOut">
              <a:rPr lang="en-US" smtClean="0"/>
              <a:pPr/>
              <a:t>6/1/2010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F170E7E3-3676-4C6C-9991-87292FF5311D}"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9CD460A-EB82-4733-8B97-DCA1A74A27B0}" type="datetimeFigureOut">
              <a:rPr lang="en-US" smtClean="0"/>
              <a:pPr/>
              <a:t>6/1/2010</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F170E7E3-3676-4C6C-9991-87292FF5311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9CD460A-EB82-4733-8B97-DCA1A74A27B0}" type="datetimeFigureOut">
              <a:rPr lang="en-US" smtClean="0"/>
              <a:pPr/>
              <a:t>6/1/2010</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F170E7E3-3676-4C6C-9991-87292FF5311D}"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9CD460A-EB82-4733-8B97-DCA1A74A27B0}" type="datetimeFigureOut">
              <a:rPr lang="en-US" smtClean="0"/>
              <a:pPr/>
              <a:t>6/1/2010</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F170E7E3-3676-4C6C-9991-87292FF5311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9CD460A-EB82-4733-8B97-DCA1A74A27B0}" type="datetimeFigureOut">
              <a:rPr lang="en-US" smtClean="0"/>
              <a:pPr/>
              <a:t>6/1/2010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F170E7E3-3676-4C6C-9991-87292FF5311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9CD460A-EB82-4733-8B97-DCA1A74A27B0}" type="datetimeFigureOut">
              <a:rPr lang="en-US" smtClean="0"/>
              <a:pPr/>
              <a:t>6/1/2010</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170E7E3-3676-4C6C-9991-87292FF5311D}"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9CD460A-EB82-4733-8B97-DCA1A74A27B0}" type="datetimeFigureOut">
              <a:rPr lang="en-US" smtClean="0"/>
              <a:pPr/>
              <a:t>6/1/2010</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170E7E3-3676-4C6C-9991-87292FF5311D}"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imgres?imgurl=http://adiamondinsunlight.files.wordpress.com/2008/12/chicken.jpg&amp;imgrefurl=http://adiamondinsunlight.wordpress.com/category/humor/&amp;usg=__bzSFHwMZEEBeq1_E0UGi3sngXM8=&amp;h=386&amp;w=360&amp;sz=26&amp;hl=en&amp;start=2&amp;sig2=zIUXy3k2tDhZEMyGoSYfUw&amp;itbs=1&amp;tbnid=PMZ7VM0B92l8-M:&amp;tbnh=123&amp;tbnw=115&amp;prev=/images?q=chicken&amp;hl=en&amp;gbv=2&amp;tbs=isch:1&amp;ei=GiUETLynNqO0MIbwsT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4.jpeg"/><Relationship Id="rId5" Type="http://schemas.openxmlformats.org/officeDocument/2006/relationships/diagramQuickStyle" Target="../diagrams/quickStyle1.xml"/><Relationship Id="rId10" Type="http://schemas.openxmlformats.org/officeDocument/2006/relationships/image" Target="../media/image13.jpeg"/><Relationship Id="rId4" Type="http://schemas.openxmlformats.org/officeDocument/2006/relationships/diagramLayout" Target="../diagrams/layout1.xml"/><Relationship Id="rId9" Type="http://schemas.openxmlformats.org/officeDocument/2006/relationships/image" Target="../media/image12.gif"/></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200" y="1371600"/>
            <a:ext cx="4038600" cy="4953000"/>
          </a:xfrm>
        </p:spPr>
        <p:txBody>
          <a:bodyPr>
            <a:normAutofit fontScale="92500" lnSpcReduction="10000"/>
          </a:bodyPr>
          <a:lstStyle/>
          <a:p>
            <a:pPr>
              <a:buFont typeface="Wingdings" pitchFamily="2" charset="2"/>
              <a:buChar char="Ø"/>
            </a:pPr>
            <a:r>
              <a:rPr lang="en-US" sz="3000" b="1" dirty="0" smtClean="0">
                <a:solidFill>
                  <a:schemeClr val="accent1">
                    <a:lumMod val="60000"/>
                    <a:lumOff val="40000"/>
                  </a:schemeClr>
                </a:solidFill>
                <a:effectLst>
                  <a:outerShdw blurRad="38100" dist="38100" dir="2700000" algn="tl">
                    <a:srgbClr val="000000">
                      <a:alpha val="43137"/>
                    </a:srgbClr>
                  </a:outerShdw>
                </a:effectLst>
              </a:rPr>
              <a:t>  </a:t>
            </a:r>
            <a:r>
              <a:rPr lang="en-US" sz="2600" b="1" dirty="0" smtClean="0">
                <a:effectLst>
                  <a:outerShdw blurRad="38100" dist="38100" dir="2700000" algn="tl">
                    <a:srgbClr val="000000">
                      <a:alpha val="43137"/>
                    </a:srgbClr>
                  </a:outerShdw>
                </a:effectLst>
              </a:rPr>
              <a:t>Team Members:</a:t>
            </a:r>
          </a:p>
          <a:p>
            <a:pPr marL="971550" lvl="1" indent="-514350">
              <a:buNone/>
            </a:pPr>
            <a:r>
              <a:rPr lang="en-US" sz="1800" b="1" dirty="0" smtClean="0">
                <a:effectLst>
                  <a:outerShdw blurRad="38100" dist="38100" dir="2700000" algn="tl">
                    <a:srgbClr val="000000">
                      <a:alpha val="43137"/>
                    </a:srgbClr>
                  </a:outerShdw>
                </a:effectLst>
              </a:rPr>
              <a:t>Amanda Pierce</a:t>
            </a:r>
          </a:p>
          <a:p>
            <a:pPr marL="971550" lvl="1" indent="-514350">
              <a:buNone/>
            </a:pPr>
            <a:r>
              <a:rPr lang="en-US" sz="1800" b="1" dirty="0" smtClean="0">
                <a:effectLst>
                  <a:outerShdw blurRad="38100" dist="38100" dir="2700000" algn="tl">
                    <a:srgbClr val="000000">
                      <a:alpha val="43137"/>
                    </a:srgbClr>
                  </a:outerShdw>
                </a:effectLst>
              </a:rPr>
              <a:t>Jay Kamani</a:t>
            </a:r>
          </a:p>
          <a:p>
            <a:pPr marL="971550" lvl="1" indent="-514350">
              <a:buNone/>
            </a:pPr>
            <a:r>
              <a:rPr lang="en-US" sz="1800" b="1" dirty="0" smtClean="0">
                <a:effectLst>
                  <a:outerShdw blurRad="38100" dist="38100" dir="2700000" algn="tl">
                    <a:srgbClr val="000000">
                      <a:alpha val="43137"/>
                    </a:srgbClr>
                  </a:outerShdw>
                </a:effectLst>
              </a:rPr>
              <a:t>Seth Moody</a:t>
            </a:r>
          </a:p>
          <a:p>
            <a:pPr marL="971550" lvl="1" indent="-514350">
              <a:buNone/>
            </a:pPr>
            <a:r>
              <a:rPr lang="en-US" sz="1800" b="1" dirty="0" smtClean="0">
                <a:effectLst>
                  <a:outerShdw blurRad="38100" dist="38100" dir="2700000" algn="tl">
                    <a:srgbClr val="000000">
                      <a:alpha val="43137"/>
                    </a:srgbClr>
                  </a:outerShdw>
                </a:effectLst>
              </a:rPr>
              <a:t>Curtis BrandSmith</a:t>
            </a:r>
          </a:p>
          <a:p>
            <a:pPr marL="971550" lvl="1" indent="-514350">
              <a:buNone/>
            </a:pPr>
            <a:r>
              <a:rPr lang="en-US" sz="1800" b="1" dirty="0" smtClean="0">
                <a:effectLst>
                  <a:outerShdw blurRad="38100" dist="38100" dir="2700000" algn="tl">
                    <a:srgbClr val="000000">
                      <a:alpha val="43137"/>
                    </a:srgbClr>
                  </a:outerShdw>
                </a:effectLst>
              </a:rPr>
              <a:t>Nicolas Johnson</a:t>
            </a:r>
          </a:p>
          <a:p>
            <a:pPr marL="971550" lvl="1" indent="-514350">
              <a:buNone/>
            </a:pPr>
            <a:endParaRPr lang="en-US" sz="1800" b="1" dirty="0" smtClean="0">
              <a:solidFill>
                <a:schemeClr val="accent1">
                  <a:lumMod val="60000"/>
                  <a:lumOff val="40000"/>
                </a:schemeClr>
              </a:solidFill>
              <a:effectLst>
                <a:outerShdw blurRad="38100" dist="38100" dir="2700000" algn="tl">
                  <a:srgbClr val="000000">
                    <a:alpha val="43137"/>
                  </a:srgbClr>
                </a:outerShdw>
              </a:effectLst>
            </a:endParaRPr>
          </a:p>
          <a:p>
            <a:pPr marL="651510" indent="-514350">
              <a:buFont typeface="Wingdings" pitchFamily="2" charset="2"/>
              <a:buChar char="Ø"/>
            </a:pPr>
            <a:r>
              <a:rPr lang="en-US" sz="2600" b="1" dirty="0" smtClean="0">
                <a:effectLst>
                  <a:outerShdw blurRad="38100" dist="38100" dir="2700000" algn="tl">
                    <a:srgbClr val="000000">
                      <a:alpha val="43137"/>
                    </a:srgbClr>
                  </a:outerShdw>
                </a:effectLst>
              </a:rPr>
              <a:t>Sponsors:</a:t>
            </a:r>
          </a:p>
          <a:p>
            <a:pPr marL="971550" lvl="1" indent="-514350">
              <a:buNone/>
            </a:pPr>
            <a:r>
              <a:rPr lang="en-US" sz="1800" b="1" dirty="0" smtClean="0">
                <a:effectLst>
                  <a:outerShdw blurRad="38100" dist="38100" dir="2700000" algn="tl">
                    <a:srgbClr val="000000">
                      <a:alpha val="43137"/>
                    </a:srgbClr>
                  </a:outerShdw>
                </a:effectLst>
              </a:rPr>
              <a:t>CH2MHILL	</a:t>
            </a:r>
          </a:p>
          <a:p>
            <a:pPr marL="971550" lvl="1" indent="-514350">
              <a:buNone/>
            </a:pPr>
            <a:r>
              <a:rPr lang="en-US" sz="1800" b="1" dirty="0" smtClean="0">
                <a:effectLst>
                  <a:outerShdw blurRad="38100" dist="38100" dir="2700000" algn="tl">
                    <a:srgbClr val="000000">
                      <a:alpha val="43137"/>
                    </a:srgbClr>
                  </a:outerShdw>
                </a:effectLst>
              </a:rPr>
              <a:t>Oregon Pacific Development</a:t>
            </a:r>
          </a:p>
          <a:p>
            <a:pPr marL="971550" lvl="1" indent="-514350">
              <a:buNone/>
            </a:pPr>
            <a:r>
              <a:rPr lang="en-US" sz="1800" b="1" dirty="0" smtClean="0">
                <a:effectLst>
                  <a:outerShdw blurRad="38100" dist="38100" dir="2700000" algn="tl">
                    <a:srgbClr val="000000">
                      <a:alpha val="43137"/>
                    </a:srgbClr>
                  </a:outerShdw>
                </a:effectLst>
              </a:rPr>
              <a:t>Columbia Green</a:t>
            </a:r>
          </a:p>
          <a:p>
            <a:pPr marL="971550" lvl="1" indent="-514350">
              <a:buNone/>
            </a:pPr>
            <a:r>
              <a:rPr lang="en-US" sz="1800" b="1" dirty="0" smtClean="0">
                <a:effectLst>
                  <a:outerShdw blurRad="38100" dist="38100" dir="2700000" algn="tl">
                    <a:srgbClr val="000000">
                      <a:alpha val="43137"/>
                    </a:srgbClr>
                  </a:outerShdw>
                </a:effectLst>
              </a:rPr>
              <a:t>WDY Structural Engineers</a:t>
            </a:r>
          </a:p>
          <a:p>
            <a:pPr marL="971550" lvl="1" indent="-514350">
              <a:buNone/>
            </a:pPr>
            <a:r>
              <a:rPr lang="en-US" sz="1800" b="1" dirty="0" smtClean="0">
                <a:effectLst>
                  <a:outerShdw blurRad="38100" dist="38100" dir="2700000" algn="tl">
                    <a:srgbClr val="000000">
                      <a:alpha val="43137"/>
                    </a:srgbClr>
                  </a:outerShdw>
                </a:effectLst>
              </a:rPr>
              <a:t>Pro-</a:t>
            </a:r>
            <a:r>
              <a:rPr lang="en-US" sz="1800" b="1" dirty="0" err="1" smtClean="0">
                <a:effectLst>
                  <a:outerShdw blurRad="38100" dist="38100" dir="2700000" algn="tl">
                    <a:srgbClr val="000000">
                      <a:alpha val="43137"/>
                    </a:srgbClr>
                  </a:outerShdw>
                </a:effectLst>
              </a:rPr>
              <a:t>Gro</a:t>
            </a:r>
            <a:endParaRPr lang="en-US" sz="1800" b="1" dirty="0" smtClean="0">
              <a:effectLst>
                <a:outerShdw blurRad="38100" dist="38100" dir="2700000" algn="tl">
                  <a:srgbClr val="000000">
                    <a:alpha val="43137"/>
                  </a:srgbClr>
                </a:outerShdw>
              </a:effectLst>
            </a:endParaRPr>
          </a:p>
          <a:p>
            <a:pPr marL="971550" lvl="1" indent="-514350">
              <a:buNone/>
            </a:pPr>
            <a:endParaRPr lang="en-US" sz="1800" b="1" dirty="0" smtClean="0">
              <a:solidFill>
                <a:schemeClr val="accent1">
                  <a:lumMod val="60000"/>
                  <a:lumOff val="40000"/>
                </a:schemeClr>
              </a:solidFill>
              <a:effectLst>
                <a:outerShdw blurRad="38100" dist="38100" dir="2700000" algn="tl">
                  <a:srgbClr val="000000">
                    <a:alpha val="43137"/>
                  </a:srgbClr>
                </a:outerShdw>
              </a:effectLst>
            </a:endParaRPr>
          </a:p>
          <a:p>
            <a:pPr marL="651510" indent="-514350">
              <a:buFont typeface="Wingdings" pitchFamily="2" charset="2"/>
              <a:buChar char="Ø"/>
            </a:pPr>
            <a:r>
              <a:rPr lang="en-US" sz="2600" b="1" dirty="0" smtClean="0">
                <a:effectLst>
                  <a:outerShdw blurRad="38100" dist="38100" dir="2700000" algn="tl">
                    <a:srgbClr val="000000">
                      <a:alpha val="43137"/>
                    </a:srgbClr>
                  </a:outerShdw>
                </a:effectLst>
              </a:rPr>
              <a:t>Advisor:</a:t>
            </a:r>
          </a:p>
          <a:p>
            <a:pPr marL="971550" lvl="1" indent="-514350">
              <a:buNone/>
            </a:pPr>
            <a:r>
              <a:rPr lang="en-US" sz="2000" b="1" dirty="0" smtClean="0">
                <a:solidFill>
                  <a:schemeClr val="accent1">
                    <a:lumMod val="60000"/>
                    <a:lumOff val="40000"/>
                  </a:schemeClr>
                </a:solidFill>
                <a:effectLst>
                  <a:outerShdw blurRad="38100" dist="38100" dir="2700000" algn="tl">
                    <a:srgbClr val="000000">
                      <a:alpha val="43137"/>
                    </a:srgbClr>
                  </a:outerShdw>
                </a:effectLst>
              </a:rPr>
              <a:t> </a:t>
            </a:r>
            <a:r>
              <a:rPr lang="en-US" sz="1800" b="1" dirty="0" smtClean="0">
                <a:effectLst>
                  <a:outerShdw blurRad="38100" dist="38100" dir="2700000" algn="tl">
                    <a:srgbClr val="000000">
                      <a:alpha val="43137"/>
                    </a:srgbClr>
                  </a:outerShdw>
                </a:effectLst>
              </a:rPr>
              <a:t>Dr. David J. Sailor</a:t>
            </a:r>
          </a:p>
          <a:p>
            <a:pPr marL="971550" lvl="1" indent="-514350">
              <a:buNone/>
            </a:pPr>
            <a:endParaRPr lang="en-US" dirty="0"/>
          </a:p>
        </p:txBody>
      </p:sp>
      <p:sp>
        <p:nvSpPr>
          <p:cNvPr id="2" name="Title 1"/>
          <p:cNvSpPr>
            <a:spLocks noGrp="1"/>
          </p:cNvSpPr>
          <p:nvPr>
            <p:ph type="title"/>
          </p:nvPr>
        </p:nvSpPr>
        <p:spPr>
          <a:xfrm>
            <a:off x="457200" y="228600"/>
            <a:ext cx="8229600" cy="1143000"/>
          </a:xfrm>
        </p:spPr>
        <p:txBody>
          <a:bodyPr>
            <a:noAutofit/>
          </a:bodyPr>
          <a:lstStyle/>
          <a:p>
            <a:pPr algn="ctr"/>
            <a:r>
              <a:rPr lang="en-US" sz="4000" dirty="0" smtClean="0">
                <a:solidFill>
                  <a:schemeClr val="accent1">
                    <a:lumMod val="60000"/>
                    <a:lumOff val="40000"/>
                  </a:schemeClr>
                </a:solidFill>
              </a:rPr>
              <a:t>Final Presentation</a:t>
            </a:r>
            <a:r>
              <a:rPr lang="en-US" sz="4800" dirty="0" smtClean="0">
                <a:solidFill>
                  <a:schemeClr val="accent1">
                    <a:lumMod val="60000"/>
                    <a:lumOff val="40000"/>
                  </a:schemeClr>
                </a:solidFill>
              </a:rPr>
              <a:t/>
            </a:r>
            <a:br>
              <a:rPr lang="en-US" sz="4800" dirty="0" smtClean="0">
                <a:solidFill>
                  <a:schemeClr val="accent1">
                    <a:lumMod val="60000"/>
                    <a:lumOff val="40000"/>
                  </a:schemeClr>
                </a:solidFill>
              </a:rPr>
            </a:br>
            <a:r>
              <a:rPr lang="en-US" sz="4000" dirty="0" smtClean="0">
                <a:solidFill>
                  <a:schemeClr val="accent1">
                    <a:lumMod val="60000"/>
                    <a:lumOff val="40000"/>
                  </a:schemeClr>
                </a:solidFill>
              </a:rPr>
              <a:t>Green Roof Test Module (GRTM)</a:t>
            </a:r>
            <a:endParaRPr lang="en-US" sz="4000" dirty="0">
              <a:solidFill>
                <a:schemeClr val="accent1">
                  <a:lumMod val="60000"/>
                  <a:lumOff val="40000"/>
                </a:schemeClr>
              </a:solidFill>
            </a:endParaRPr>
          </a:p>
        </p:txBody>
      </p:sp>
      <p:pic>
        <p:nvPicPr>
          <p:cNvPr id="26626" name="Picture 2"/>
          <p:cNvPicPr>
            <a:picLocks noGrp="1" noChangeAspect="1" noChangeArrowheads="1"/>
          </p:cNvPicPr>
          <p:nvPr>
            <p:ph sz="half" idx="2"/>
          </p:nvPr>
        </p:nvPicPr>
        <p:blipFill>
          <a:blip r:embed="rId3" cstate="print"/>
          <a:srcRect/>
          <a:stretch>
            <a:fillRect/>
          </a:stretch>
        </p:blipFill>
        <p:spPr bwMode="auto">
          <a:xfrm>
            <a:off x="4267200" y="1828800"/>
            <a:ext cx="4698236" cy="42582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b="1" dirty="0" smtClean="0"/>
              <a:t>Soil Heat Flux</a:t>
            </a:r>
          </a:p>
          <a:p>
            <a:pPr lvl="1"/>
            <a:r>
              <a:rPr lang="en-US" sz="2400" b="1" dirty="0" smtClean="0"/>
              <a:t>Huxeflux</a:t>
            </a:r>
          </a:p>
          <a:p>
            <a:pPr lvl="1"/>
            <a:r>
              <a:rPr lang="en-US" sz="2400" b="1" dirty="0" smtClean="0"/>
              <a:t>R = </a:t>
            </a:r>
            <a:r>
              <a:rPr lang="el-GR" sz="2400" b="1" dirty="0" smtClean="0"/>
              <a:t>Δ</a:t>
            </a:r>
            <a:r>
              <a:rPr lang="en-US" sz="2400" b="1" dirty="0" smtClean="0"/>
              <a:t>T/ q</a:t>
            </a:r>
            <a:r>
              <a:rPr lang="en-US" sz="2400" b="1" baseline="-25000" dirty="0" smtClean="0"/>
              <a:t>flux</a:t>
            </a:r>
            <a:endParaRPr lang="en-US" sz="2400" b="1" dirty="0" smtClean="0"/>
          </a:p>
          <a:p>
            <a:pPr lvl="1">
              <a:buNone/>
            </a:pPr>
            <a:endParaRPr lang="en-US" dirty="0" smtClean="0"/>
          </a:p>
          <a:p>
            <a:pPr lvl="1"/>
            <a:endParaRPr lang="en-US" dirty="0" smtClean="0"/>
          </a:p>
          <a:p>
            <a:endParaRPr lang="en-US" dirty="0"/>
          </a:p>
        </p:txBody>
      </p:sp>
      <p:sp>
        <p:nvSpPr>
          <p:cNvPr id="3" name="Title 2"/>
          <p:cNvSpPr>
            <a:spLocks noGrp="1"/>
          </p:cNvSpPr>
          <p:nvPr>
            <p:ph type="title"/>
          </p:nvPr>
        </p:nvSpPr>
        <p:spPr/>
        <p:txBody>
          <a:bodyPr/>
          <a:lstStyle/>
          <a:p>
            <a:pPr algn="ctr"/>
            <a:r>
              <a:rPr lang="en-US" dirty="0" smtClean="0">
                <a:solidFill>
                  <a:schemeClr val="accent1">
                    <a:lumMod val="60000"/>
                    <a:lumOff val="40000"/>
                  </a:schemeClr>
                </a:solidFill>
              </a:rPr>
              <a:t>Monitoring</a:t>
            </a:r>
            <a:endParaRPr lang="en-US" dirty="0">
              <a:solidFill>
                <a:schemeClr val="accent1">
                  <a:lumMod val="60000"/>
                  <a:lumOff val="40000"/>
                </a:schemeClr>
              </a:solidFill>
            </a:endParaRPr>
          </a:p>
        </p:txBody>
      </p:sp>
      <p:pic>
        <p:nvPicPr>
          <p:cNvPr id="4097" name="Picture 1" descr="C:\Users\VAIO\Desktop\jay\pictures_from_Sat\Picture 007.jpg"/>
          <p:cNvPicPr>
            <a:picLocks noChangeAspect="1" noChangeArrowheads="1"/>
          </p:cNvPicPr>
          <p:nvPr/>
        </p:nvPicPr>
        <p:blipFill>
          <a:blip r:embed="rId3" cstate="print"/>
          <a:srcRect/>
          <a:stretch>
            <a:fillRect/>
          </a:stretch>
        </p:blipFill>
        <p:spPr bwMode="auto">
          <a:xfrm>
            <a:off x="609600" y="3657600"/>
            <a:ext cx="4191000" cy="2743200"/>
          </a:xfrm>
          <a:prstGeom prst="rect">
            <a:avLst/>
          </a:prstGeom>
          <a:noFill/>
        </p:spPr>
      </p:pic>
      <p:pic>
        <p:nvPicPr>
          <p:cNvPr id="4098" name="Picture 2" descr="C:\Users\VAIO\Desktop\jay\pictures_from_Sat\Picture 017.jpg"/>
          <p:cNvPicPr>
            <a:picLocks noChangeAspect="1" noChangeArrowheads="1"/>
          </p:cNvPicPr>
          <p:nvPr/>
        </p:nvPicPr>
        <p:blipFill>
          <a:blip r:embed="rId4" cstate="print"/>
          <a:srcRect/>
          <a:stretch>
            <a:fillRect/>
          </a:stretch>
        </p:blipFill>
        <p:spPr bwMode="auto">
          <a:xfrm>
            <a:off x="5181600" y="1524000"/>
            <a:ext cx="3733800" cy="4876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chemeClr val="accent1"/>
                </a:solidFill>
              </a:rPr>
              <a:t>Insulation</a:t>
            </a:r>
            <a:r>
              <a:rPr lang="en-US" dirty="0" smtClean="0"/>
              <a:t> </a:t>
            </a:r>
            <a:r>
              <a:rPr lang="en-US" dirty="0" smtClean="0">
                <a:solidFill>
                  <a:schemeClr val="accent1"/>
                </a:solidFill>
              </a:rPr>
              <a:t>Properties</a:t>
            </a:r>
            <a:endParaRPr lang="en-US" dirty="0">
              <a:solidFill>
                <a:schemeClr val="accent1"/>
              </a:solidFill>
            </a:endParaRPr>
          </a:p>
        </p:txBody>
      </p:sp>
      <p:graphicFrame>
        <p:nvGraphicFramePr>
          <p:cNvPr id="9" name="Chart 8"/>
          <p:cNvGraphicFramePr/>
          <p:nvPr/>
        </p:nvGraphicFramePr>
        <p:xfrm>
          <a:off x="2209800" y="9906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nvGraphicFramePr>
        <p:xfrm>
          <a:off x="4648200" y="3657600"/>
          <a:ext cx="4267200" cy="2438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nvGraphicFramePr>
        <p:xfrm>
          <a:off x="228600" y="3657600"/>
          <a:ext cx="4114800" cy="24384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000" dirty="0" smtClean="0">
                <a:solidFill>
                  <a:schemeClr val="accent1"/>
                </a:solidFill>
                <a:effectLst>
                  <a:outerShdw blurRad="38100" dist="38100" dir="2700000" algn="tl">
                    <a:srgbClr val="000000">
                      <a:alpha val="43137"/>
                    </a:srgbClr>
                  </a:outerShdw>
                </a:effectLst>
              </a:rPr>
              <a:t>Water Retention</a:t>
            </a:r>
            <a:endParaRPr lang="en-US" sz="4000" dirty="0">
              <a:solidFill>
                <a:schemeClr val="accent1"/>
              </a:solidFill>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chemeClr val="accent1">
                    <a:lumMod val="60000"/>
                    <a:lumOff val="40000"/>
                  </a:schemeClr>
                </a:solidFill>
              </a:rPr>
              <a:t>Temperature Reduction</a:t>
            </a:r>
            <a:endParaRPr lang="en-US" dirty="0">
              <a:solidFill>
                <a:schemeClr val="accent1">
                  <a:lumMod val="60000"/>
                  <a:lumOff val="40000"/>
                </a:schemeClr>
              </a:solidFill>
            </a:endParaRPr>
          </a:p>
        </p:txBody>
      </p:sp>
      <p:pic>
        <p:nvPicPr>
          <p:cNvPr id="15364" name="Picture 4"/>
          <p:cNvPicPr>
            <a:picLocks noChangeAspect="1" noChangeArrowheads="1"/>
          </p:cNvPicPr>
          <p:nvPr/>
        </p:nvPicPr>
        <p:blipFill>
          <a:blip r:embed="rId3" cstate="print"/>
          <a:srcRect/>
          <a:stretch>
            <a:fillRect/>
          </a:stretch>
        </p:blipFill>
        <p:spPr bwMode="auto">
          <a:xfrm>
            <a:off x="5181600" y="2438400"/>
            <a:ext cx="3162300" cy="2352675"/>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685800" y="1981200"/>
            <a:ext cx="4114800" cy="32213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b="1" dirty="0" smtClean="0"/>
              <a:t>Planning 3</a:t>
            </a:r>
            <a:r>
              <a:rPr lang="en-US" sz="2800" b="1" baseline="30000" dirty="0" smtClean="0"/>
              <a:t>rd</a:t>
            </a:r>
            <a:r>
              <a:rPr lang="en-US" sz="2800" b="1" dirty="0" smtClean="0"/>
              <a:t> party involvement in a project</a:t>
            </a:r>
          </a:p>
          <a:p>
            <a:pPr lvl="8"/>
            <a:endParaRPr lang="en-US" dirty="0" smtClean="0"/>
          </a:p>
          <a:p>
            <a:endParaRPr lang="en-US" dirty="0" smtClean="0"/>
          </a:p>
          <a:p>
            <a:r>
              <a:rPr lang="en-US" sz="2800" b="1" dirty="0" smtClean="0"/>
              <a:t>City Permits</a:t>
            </a:r>
          </a:p>
          <a:p>
            <a:pPr lvl="8"/>
            <a:endParaRPr lang="en-US" dirty="0" smtClean="0"/>
          </a:p>
          <a:p>
            <a:endParaRPr lang="en-US" dirty="0" smtClean="0"/>
          </a:p>
          <a:p>
            <a:r>
              <a:rPr lang="en-US" sz="2800" b="1" dirty="0" smtClean="0"/>
              <a:t>Chickens</a:t>
            </a:r>
          </a:p>
          <a:p>
            <a:pPr lvl="8"/>
            <a:endParaRPr lang="en-US" dirty="0"/>
          </a:p>
        </p:txBody>
      </p:sp>
      <p:sp>
        <p:nvSpPr>
          <p:cNvPr id="3" name="Title 2"/>
          <p:cNvSpPr>
            <a:spLocks noGrp="1"/>
          </p:cNvSpPr>
          <p:nvPr>
            <p:ph type="title"/>
          </p:nvPr>
        </p:nvSpPr>
        <p:spPr/>
        <p:txBody>
          <a:bodyPr>
            <a:normAutofit/>
          </a:bodyPr>
          <a:lstStyle/>
          <a:p>
            <a:pPr algn="ctr"/>
            <a:r>
              <a:rPr lang="en-US" sz="4000" dirty="0" smtClean="0">
                <a:solidFill>
                  <a:schemeClr val="accent1">
                    <a:lumMod val="60000"/>
                    <a:lumOff val="40000"/>
                  </a:schemeClr>
                </a:solidFill>
              </a:rPr>
              <a:t>Challenges and Opportunities</a:t>
            </a:r>
            <a:endParaRPr lang="en-US" sz="4000" dirty="0">
              <a:solidFill>
                <a:schemeClr val="accent1">
                  <a:lumMod val="60000"/>
                  <a:lumOff val="40000"/>
                </a:schemeClr>
              </a:solidFill>
            </a:endParaRPr>
          </a:p>
        </p:txBody>
      </p:sp>
      <p:pic>
        <p:nvPicPr>
          <p:cNvPr id="4098" name="Picture 2" descr="http://t3.gstatic.com/images?q=tbn:PMZ7VM0B92l8-M:http://adiamondinsunlight.files.wordpress.com/2008/12/chicken.jpg">
            <a:hlinkClick r:id="rId3"/>
          </p:cNvPr>
          <p:cNvPicPr>
            <a:picLocks noChangeAspect="1" noChangeArrowheads="1"/>
          </p:cNvPicPr>
          <p:nvPr/>
        </p:nvPicPr>
        <p:blipFill>
          <a:blip r:embed="rId4" cstate="print"/>
          <a:srcRect/>
          <a:stretch>
            <a:fillRect/>
          </a:stretch>
        </p:blipFill>
        <p:spPr bwMode="auto">
          <a:xfrm>
            <a:off x="2819400" y="3810000"/>
            <a:ext cx="1752600" cy="1874520"/>
          </a:xfrm>
          <a:prstGeom prst="rect">
            <a:avLst/>
          </a:prstGeom>
          <a:noFill/>
        </p:spPr>
      </p:pic>
      <p:pic>
        <p:nvPicPr>
          <p:cNvPr id="4099" name="Picture 3" descr="C:\Users\Brooke\AppData\Local\Microsoft\Windows\Temporary Internet Files\Low\Content.IE5\ET2O9R6X\Picture 003[1].jpg"/>
          <p:cNvPicPr>
            <a:picLocks noChangeAspect="1" noChangeArrowheads="1"/>
          </p:cNvPicPr>
          <p:nvPr/>
        </p:nvPicPr>
        <p:blipFill>
          <a:blip r:embed="rId5" cstate="print"/>
          <a:srcRect/>
          <a:stretch>
            <a:fillRect/>
          </a:stretch>
        </p:blipFill>
        <p:spPr bwMode="auto">
          <a:xfrm>
            <a:off x="4953000" y="2286000"/>
            <a:ext cx="3143250" cy="4191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1"/>
          <p:cNvSpPr txBox="1">
            <a:spLocks/>
          </p:cNvSpPr>
          <p:nvPr/>
        </p:nvSpPr>
        <p:spPr>
          <a:xfrm>
            <a:off x="457200" y="228600"/>
            <a:ext cx="8229600" cy="1143000"/>
          </a:xfrm>
          <a:prstGeom prst="rect">
            <a:avLst/>
          </a:prstGeom>
        </p:spPr>
        <p:txBody>
          <a:bodyPr vert="horz" rtlCol="0" anchor="ctr">
            <a:noAutofit/>
            <a:scene3d>
              <a:camera prst="orthographicFront"/>
              <a:lightRig rig="soft" dir="t"/>
            </a:scene3d>
            <a:sp3d prstMaterial="softEdge">
              <a:bevelT w="25400" h="25400"/>
            </a:sp3d>
          </a:bodyPr>
          <a:lstStyle/>
          <a:p>
            <a:pPr algn="ctr">
              <a:spcBef>
                <a:spcPct val="0"/>
              </a:spcBef>
            </a:pPr>
            <a:r>
              <a:rPr lang="en-US" sz="4000" b="1" dirty="0" smtClean="0">
                <a:solidFill>
                  <a:schemeClr val="accent1">
                    <a:lumMod val="60000"/>
                    <a:lumOff val="40000"/>
                  </a:schemeClr>
                </a:solidFill>
                <a:effectLst>
                  <a:outerShdw blurRad="38100" dist="38100" dir="2700000" algn="tl">
                    <a:srgbClr val="000000">
                      <a:alpha val="43137"/>
                    </a:srgbClr>
                  </a:outerShdw>
                </a:effectLst>
              </a:rPr>
              <a:t>Questions</a:t>
            </a:r>
            <a:r>
              <a:rPr kumimoji="0" lang="en-US" sz="4800" b="1" i="0" u="none" strike="noStrike" kern="1200" cap="none" spc="0" normalizeH="0" baseline="0" noProof="0" dirty="0" smtClean="0">
                <a:ln>
                  <a:noFill/>
                </a:ln>
                <a:solidFill>
                  <a:schemeClr val="accent1">
                    <a:lumMod val="60000"/>
                    <a:lumOff val="40000"/>
                  </a:schemeClr>
                </a:solidFill>
                <a:effectLst>
                  <a:outerShdw blurRad="31750" dist="25400" dir="5400000" algn="tl" rotWithShape="0">
                    <a:srgbClr val="000000">
                      <a:alpha val="25000"/>
                    </a:srgbClr>
                  </a:outerShdw>
                </a:effectLst>
                <a:uLnTx/>
                <a:uFillTx/>
                <a:latin typeface="+mj-lt"/>
                <a:ea typeface="+mj-ea"/>
                <a:cs typeface="+mj-cs"/>
              </a:rPr>
              <a:t/>
            </a:r>
            <a:br>
              <a:rPr kumimoji="0" lang="en-US" sz="4800" b="1" i="0" u="none" strike="noStrike" kern="1200" cap="none" spc="0" normalizeH="0" baseline="0" noProof="0" dirty="0" smtClean="0">
                <a:ln>
                  <a:noFill/>
                </a:ln>
                <a:solidFill>
                  <a:schemeClr val="accent1">
                    <a:lumMod val="60000"/>
                    <a:lumOff val="40000"/>
                  </a:schemeClr>
                </a:solidFill>
                <a:effectLst>
                  <a:outerShdw blurRad="31750" dist="25400" dir="5400000" algn="tl" rotWithShape="0">
                    <a:srgbClr val="000000">
                      <a:alpha val="25000"/>
                    </a:srgbClr>
                  </a:outerShdw>
                </a:effectLst>
                <a:uLnTx/>
                <a:uFillTx/>
                <a:latin typeface="+mj-lt"/>
                <a:ea typeface="+mj-ea"/>
                <a:cs typeface="+mj-cs"/>
              </a:rPr>
            </a:br>
            <a:r>
              <a:rPr kumimoji="0" lang="en-US" sz="4000" b="1" i="0" u="none" strike="noStrike" kern="1200" cap="none" spc="0" normalizeH="0" baseline="0" noProof="0" dirty="0" smtClean="0">
                <a:ln>
                  <a:noFill/>
                </a:ln>
                <a:solidFill>
                  <a:schemeClr val="accent1">
                    <a:lumMod val="60000"/>
                    <a:lumOff val="40000"/>
                  </a:schemeClr>
                </a:solidFill>
                <a:effectLst>
                  <a:outerShdw blurRad="31750" dist="25400" dir="5400000" algn="tl" rotWithShape="0">
                    <a:srgbClr val="000000">
                      <a:alpha val="25000"/>
                    </a:srgbClr>
                  </a:outerShdw>
                </a:effectLst>
                <a:uLnTx/>
                <a:uFillTx/>
                <a:latin typeface="+mj-lt"/>
                <a:ea typeface="+mj-ea"/>
                <a:cs typeface="+mj-cs"/>
              </a:rPr>
              <a:t>(GRTM)</a:t>
            </a:r>
            <a:endParaRPr kumimoji="0" lang="en-US" sz="4000" b="1" i="0" u="none" strike="noStrike" kern="1200" cap="none" spc="0" normalizeH="0" baseline="0" noProof="0" dirty="0">
              <a:ln>
                <a:noFill/>
              </a:ln>
              <a:solidFill>
                <a:schemeClr val="accent1">
                  <a:lumMod val="60000"/>
                  <a:lumOff val="40000"/>
                </a:schemeClr>
              </a:solidFill>
              <a:effectLst>
                <a:outerShdw blurRad="31750" dist="25400" dir="5400000" algn="tl" rotWithShape="0">
                  <a:srgbClr val="000000">
                    <a:alpha val="25000"/>
                  </a:srgbClr>
                </a:outerShdw>
              </a:effectLst>
              <a:uLnTx/>
              <a:uFillTx/>
              <a:latin typeface="+mj-lt"/>
              <a:ea typeface="+mj-ea"/>
              <a:cs typeface="+mj-cs"/>
            </a:endParaRPr>
          </a:p>
        </p:txBody>
      </p:sp>
      <p:pic>
        <p:nvPicPr>
          <p:cNvPr id="9220" name="Picture 4" descr="http://www.strategicprofits.com/wp-content/uploads/2009/01/redfigure-raised-hand.jpg"/>
          <p:cNvPicPr>
            <a:picLocks noChangeAspect="1" noChangeArrowheads="1"/>
          </p:cNvPicPr>
          <p:nvPr/>
        </p:nvPicPr>
        <p:blipFill>
          <a:blip r:embed="rId3" cstate="print"/>
          <a:srcRect/>
          <a:stretch>
            <a:fillRect/>
          </a:stretch>
        </p:blipFill>
        <p:spPr bwMode="auto">
          <a:xfrm>
            <a:off x="1676400" y="1858742"/>
            <a:ext cx="5791200" cy="385625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953000" y="1447800"/>
            <a:ext cx="4038600" cy="4525963"/>
          </a:xfrm>
        </p:spPr>
        <p:txBody>
          <a:bodyPr/>
          <a:lstStyle/>
          <a:p>
            <a:endParaRPr lang="en-US" dirty="0" smtClean="0"/>
          </a:p>
          <a:p>
            <a:r>
              <a:rPr lang="en-US" u="sng" dirty="0" smtClean="0"/>
              <a:t>Objective 1</a:t>
            </a:r>
            <a:r>
              <a:rPr lang="en-US" dirty="0" smtClean="0"/>
              <a:t>: </a:t>
            </a:r>
            <a:r>
              <a:rPr lang="en-US" sz="2400" dirty="0" smtClean="0"/>
              <a:t>Design Optimized Green Roof  </a:t>
            </a:r>
          </a:p>
          <a:p>
            <a:endParaRPr lang="en-US" dirty="0" smtClean="0"/>
          </a:p>
          <a:p>
            <a:endParaRPr lang="en-US" dirty="0" smtClean="0"/>
          </a:p>
          <a:p>
            <a:r>
              <a:rPr lang="en-US" u="sng" dirty="0" smtClean="0"/>
              <a:t>Objective 2</a:t>
            </a:r>
            <a:r>
              <a:rPr lang="en-US" dirty="0" smtClean="0"/>
              <a:t>: </a:t>
            </a:r>
            <a:r>
              <a:rPr lang="en-US" sz="2400" dirty="0" smtClean="0"/>
              <a:t>Design Mobile Monitoring System</a:t>
            </a:r>
          </a:p>
          <a:p>
            <a:endParaRPr lang="en-US" dirty="0"/>
          </a:p>
        </p:txBody>
      </p:sp>
      <p:sp>
        <p:nvSpPr>
          <p:cNvPr id="3" name="Title 2"/>
          <p:cNvSpPr>
            <a:spLocks noGrp="1"/>
          </p:cNvSpPr>
          <p:nvPr>
            <p:ph type="title"/>
          </p:nvPr>
        </p:nvSpPr>
        <p:spPr/>
        <p:txBody>
          <a:bodyPr/>
          <a:lstStyle/>
          <a:p>
            <a:pPr algn="ctr"/>
            <a:r>
              <a:rPr lang="en-US" sz="4000" dirty="0" smtClean="0">
                <a:solidFill>
                  <a:schemeClr val="accent1">
                    <a:lumMod val="60000"/>
                    <a:lumOff val="40000"/>
                  </a:schemeClr>
                </a:solidFill>
                <a:effectLst>
                  <a:outerShdw blurRad="38100" dist="38100" dir="2700000" algn="tl">
                    <a:srgbClr val="000000">
                      <a:alpha val="43137"/>
                    </a:srgbClr>
                  </a:outerShdw>
                </a:effectLst>
              </a:rPr>
              <a:t>Project Overview</a:t>
            </a:r>
            <a:endParaRPr lang="en-US" dirty="0">
              <a:effectLst>
                <a:outerShdw blurRad="38100" dist="38100" dir="2700000" algn="tl">
                  <a:srgbClr val="000000">
                    <a:alpha val="43137"/>
                  </a:srgbClr>
                </a:outerShdw>
              </a:effectLst>
            </a:endParaRPr>
          </a:p>
        </p:txBody>
      </p:sp>
      <p:pic>
        <p:nvPicPr>
          <p:cNvPr id="1026" name="Picture 2"/>
          <p:cNvPicPr>
            <a:picLocks noGrp="1" noChangeAspect="1" noChangeArrowheads="1"/>
          </p:cNvPicPr>
          <p:nvPr>
            <p:ph sz="half" idx="2"/>
          </p:nvPr>
        </p:nvPicPr>
        <p:blipFill>
          <a:blip r:embed="rId3" cstate="print"/>
          <a:srcRect/>
          <a:stretch>
            <a:fillRect/>
          </a:stretch>
        </p:blipFill>
        <p:spPr bwMode="auto">
          <a:xfrm>
            <a:off x="381000" y="1889930"/>
            <a:ext cx="4038600" cy="36417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48000" y="2057400"/>
            <a:ext cx="8229600" cy="1143000"/>
          </a:xfrm>
          <a:prstGeom prst="rect">
            <a:avLst/>
          </a:prstGeom>
        </p:spPr>
        <p:txBody>
          <a:bodyPr vert="horz" rtlCol="0" anchor="ctr">
            <a:noAutofit/>
            <a:scene3d>
              <a:camera prst="orthographicFront"/>
              <a:lightRig rig="soft" dir="t"/>
            </a:scene3d>
            <a:sp3d prstMaterial="softEdge">
              <a:bevelT w="25400" h="25400"/>
            </a:sp3d>
          </a:bodyPr>
          <a:lstStyle/>
          <a:p>
            <a:pPr algn="ctr">
              <a:spcBef>
                <a:spcPct val="0"/>
              </a:spcBef>
            </a:pPr>
            <a:endParaRPr kumimoji="0" lang="en-US" sz="4000" b="1" i="0" u="none" strike="noStrike" kern="1200" cap="none" spc="0" normalizeH="0" baseline="0" noProof="0" dirty="0">
              <a:ln>
                <a:noFill/>
              </a:ln>
              <a:solidFill>
                <a:schemeClr val="accent1">
                  <a:lumMod val="60000"/>
                  <a:lumOff val="40000"/>
                </a:schemeClr>
              </a:solidFill>
              <a:effectLst>
                <a:outerShdw blurRad="31750" dist="25400" dir="5400000" algn="tl" rotWithShape="0">
                  <a:srgbClr val="000000">
                    <a:alpha val="25000"/>
                  </a:srgbClr>
                </a:outerShdw>
              </a:effectLst>
              <a:uLnTx/>
              <a:uFillTx/>
              <a:latin typeface="+mj-lt"/>
              <a:ea typeface="+mj-ea"/>
              <a:cs typeface="+mj-cs"/>
            </a:endParaRPr>
          </a:p>
        </p:txBody>
      </p:sp>
      <p:sp>
        <p:nvSpPr>
          <p:cNvPr id="7" name="Content Placeholder 6"/>
          <p:cNvSpPr>
            <a:spLocks noGrp="1"/>
          </p:cNvSpPr>
          <p:nvPr>
            <p:ph sz="half" idx="1"/>
          </p:nvPr>
        </p:nvSpPr>
        <p:spPr>
          <a:xfrm>
            <a:off x="457200" y="1481328"/>
            <a:ext cx="3657600" cy="4525963"/>
          </a:xfrm>
        </p:spPr>
        <p:txBody>
          <a:bodyPr/>
          <a:lstStyle/>
          <a:p>
            <a:r>
              <a:rPr lang="en-US" dirty="0" smtClean="0"/>
              <a:t>Insulation</a:t>
            </a:r>
          </a:p>
          <a:p>
            <a:endParaRPr lang="en-US" sz="2400" dirty="0" smtClean="0"/>
          </a:p>
          <a:p>
            <a:endParaRPr lang="en-US" sz="2400" dirty="0" smtClean="0"/>
          </a:p>
          <a:p>
            <a:r>
              <a:rPr lang="en-US" dirty="0" smtClean="0"/>
              <a:t>Water Retention</a:t>
            </a:r>
          </a:p>
          <a:p>
            <a:endParaRPr lang="en-US" sz="2400" dirty="0" smtClean="0"/>
          </a:p>
          <a:p>
            <a:endParaRPr lang="en-US" sz="2400" dirty="0" smtClean="0"/>
          </a:p>
          <a:p>
            <a:r>
              <a:rPr lang="en-US" dirty="0" smtClean="0"/>
              <a:t>Temperature Reduction</a:t>
            </a:r>
          </a:p>
          <a:p>
            <a:endParaRPr lang="en-US" b="1" dirty="0"/>
          </a:p>
        </p:txBody>
      </p:sp>
      <p:sp>
        <p:nvSpPr>
          <p:cNvPr id="5" name="Title 4"/>
          <p:cNvSpPr>
            <a:spLocks noGrp="1"/>
          </p:cNvSpPr>
          <p:nvPr>
            <p:ph type="title"/>
          </p:nvPr>
        </p:nvSpPr>
        <p:spPr/>
        <p:txBody>
          <a:bodyPr>
            <a:normAutofit/>
          </a:bodyPr>
          <a:lstStyle/>
          <a:p>
            <a:pPr algn="ctr"/>
            <a:r>
              <a:rPr lang="en-US" sz="4000" dirty="0" smtClean="0">
                <a:solidFill>
                  <a:schemeClr val="accent1">
                    <a:lumMod val="60000"/>
                    <a:lumOff val="40000"/>
                  </a:schemeClr>
                </a:solidFill>
              </a:rPr>
              <a:t>The Design Criteria</a:t>
            </a:r>
            <a:endParaRPr lang="en-US" sz="4000" dirty="0"/>
          </a:p>
        </p:txBody>
      </p:sp>
      <p:pic>
        <p:nvPicPr>
          <p:cNvPr id="1030" name="Picture 6"/>
          <p:cNvPicPr>
            <a:picLocks noChangeAspect="1" noChangeArrowheads="1"/>
          </p:cNvPicPr>
          <p:nvPr/>
        </p:nvPicPr>
        <p:blipFill>
          <a:blip r:embed="rId3" cstate="print"/>
          <a:srcRect/>
          <a:stretch>
            <a:fillRect/>
          </a:stretch>
        </p:blipFill>
        <p:spPr bwMode="auto">
          <a:xfrm>
            <a:off x="4114800" y="1828800"/>
            <a:ext cx="4748597"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0" y="1"/>
            <a:ext cx="5517964" cy="4038600"/>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3548468" y="2667000"/>
            <a:ext cx="5595532"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p:txBody>
          <a:bodyPr/>
          <a:lstStyle/>
          <a:p>
            <a:r>
              <a:rPr lang="en-US" dirty="0" smtClean="0"/>
              <a:t>R-Value Variation</a:t>
            </a:r>
          </a:p>
          <a:p>
            <a:pPr lvl="1"/>
            <a:r>
              <a:rPr lang="en-US" dirty="0" smtClean="0"/>
              <a:t>Sun</a:t>
            </a:r>
          </a:p>
          <a:p>
            <a:pPr lvl="1"/>
            <a:r>
              <a:rPr lang="en-US" dirty="0" smtClean="0"/>
              <a:t>Humidity</a:t>
            </a:r>
          </a:p>
          <a:p>
            <a:pPr lvl="1"/>
            <a:r>
              <a:rPr lang="en-US" dirty="0" smtClean="0"/>
              <a:t>Soil Moisture</a:t>
            </a:r>
          </a:p>
          <a:p>
            <a:pPr lvl="1"/>
            <a:endParaRPr lang="en-US" dirty="0" smtClean="0"/>
          </a:p>
          <a:p>
            <a:r>
              <a:rPr lang="en-US" dirty="0" smtClean="0"/>
              <a:t>Other Effects</a:t>
            </a:r>
          </a:p>
          <a:p>
            <a:pPr lvl="1"/>
            <a:r>
              <a:rPr lang="en-US" dirty="0" smtClean="0"/>
              <a:t>Radiation</a:t>
            </a:r>
          </a:p>
          <a:p>
            <a:pPr lvl="1"/>
            <a:r>
              <a:rPr lang="en-US" dirty="0" smtClean="0"/>
              <a:t>Convection</a:t>
            </a:r>
          </a:p>
          <a:p>
            <a:pPr lvl="1"/>
            <a:r>
              <a:rPr lang="en-US" dirty="0" smtClean="0"/>
              <a:t>Evaporative Cooling</a:t>
            </a:r>
          </a:p>
        </p:txBody>
      </p:sp>
      <p:sp>
        <p:nvSpPr>
          <p:cNvPr id="3" name="Title 2"/>
          <p:cNvSpPr>
            <a:spLocks noGrp="1"/>
          </p:cNvSpPr>
          <p:nvPr>
            <p:ph type="title"/>
          </p:nvPr>
        </p:nvSpPr>
        <p:spPr/>
        <p:txBody>
          <a:bodyPr>
            <a:normAutofit/>
          </a:bodyPr>
          <a:lstStyle/>
          <a:p>
            <a:pPr algn="ctr"/>
            <a:r>
              <a:rPr lang="en-US" sz="4000" dirty="0" smtClean="0">
                <a:solidFill>
                  <a:schemeClr val="accent1">
                    <a:lumMod val="60000"/>
                    <a:lumOff val="40000"/>
                  </a:schemeClr>
                </a:solidFill>
              </a:rPr>
              <a:t>Insulation - Effective R-Value</a:t>
            </a:r>
            <a:endParaRPr lang="en-US" sz="4000" dirty="0">
              <a:solidFill>
                <a:schemeClr val="accent1">
                  <a:lumMod val="60000"/>
                  <a:lumOff val="40000"/>
                </a:schemeClr>
              </a:solidFill>
            </a:endParaRPr>
          </a:p>
        </p:txBody>
      </p:sp>
      <p:pic>
        <p:nvPicPr>
          <p:cNvPr id="18434" name="Picture 2" descr="http://www.retreatrooms.co.uk/images/green-roof.jpg"/>
          <p:cNvPicPr>
            <a:picLocks noChangeAspect="1" noChangeArrowheads="1"/>
          </p:cNvPicPr>
          <p:nvPr/>
        </p:nvPicPr>
        <p:blipFill>
          <a:blip r:embed="rId3" cstate="print"/>
          <a:srcRect/>
          <a:stretch>
            <a:fillRect/>
          </a:stretch>
        </p:blipFill>
        <p:spPr bwMode="auto">
          <a:xfrm>
            <a:off x="152400" y="1752600"/>
            <a:ext cx="4380936" cy="32766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1"/>
          <p:cNvSpPr txBox="1">
            <a:spLocks/>
          </p:cNvSpPr>
          <p:nvPr/>
        </p:nvSpPr>
        <p:spPr>
          <a:xfrm>
            <a:off x="457200" y="228600"/>
            <a:ext cx="8229600" cy="1143000"/>
          </a:xfrm>
          <a:prstGeom prst="rect">
            <a:avLst/>
          </a:prstGeom>
        </p:spPr>
        <p:txBody>
          <a:bodyPr vert="horz" rtlCol="0" anchor="ctr">
            <a:noAutofit/>
            <a:scene3d>
              <a:camera prst="orthographicFront"/>
              <a:lightRig rig="soft" dir="t"/>
            </a:scene3d>
            <a:sp3d prstMaterial="softEdge">
              <a:bevelT w="25400" h="25400"/>
            </a:sp3d>
          </a:bodyPr>
          <a:lstStyle/>
          <a:p>
            <a:pPr algn="ctr">
              <a:spcBef>
                <a:spcPct val="0"/>
              </a:spcBef>
            </a:pPr>
            <a:r>
              <a:rPr lang="en-US" sz="4000" b="1" dirty="0" smtClean="0">
                <a:solidFill>
                  <a:schemeClr val="accent1">
                    <a:lumMod val="60000"/>
                    <a:lumOff val="40000"/>
                  </a:schemeClr>
                </a:solidFill>
                <a:effectLst>
                  <a:outerShdw blurRad="38100" dist="38100" dir="2700000" algn="tl">
                    <a:srgbClr val="000000">
                      <a:alpha val="43137"/>
                    </a:srgbClr>
                  </a:outerShdw>
                </a:effectLst>
              </a:rPr>
              <a:t>Objective 1: Green Roof Design</a:t>
            </a:r>
            <a:endParaRPr kumimoji="0" lang="en-US" sz="4000" b="1" i="0" u="none" strike="noStrike" kern="1200" cap="none" spc="0" normalizeH="0" baseline="0" noProof="0" dirty="0">
              <a:ln>
                <a:noFill/>
              </a:ln>
              <a:solidFill>
                <a:schemeClr val="accent1">
                  <a:lumMod val="60000"/>
                  <a:lumOff val="40000"/>
                </a:schemeClr>
              </a:solidFill>
              <a:effectLst>
                <a:outerShdw blurRad="31750" dist="25400" dir="5400000" algn="tl" rotWithShape="0">
                  <a:srgbClr val="000000">
                    <a:alpha val="25000"/>
                  </a:srgbClr>
                </a:outerShdw>
              </a:effectLst>
              <a:uLnTx/>
              <a:uFillTx/>
              <a:latin typeface="+mj-lt"/>
              <a:ea typeface="+mj-ea"/>
              <a:cs typeface="+mj-cs"/>
            </a:endParaRPr>
          </a:p>
        </p:txBody>
      </p:sp>
      <p:pic>
        <p:nvPicPr>
          <p:cNvPr id="23554" name="Picture 2" descr="AVRS_Tray_Layout"/>
          <p:cNvPicPr>
            <a:picLocks noChangeAspect="1" noChangeArrowheads="1"/>
          </p:cNvPicPr>
          <p:nvPr/>
        </p:nvPicPr>
        <p:blipFill>
          <a:blip r:embed="rId3" cstate="print"/>
          <a:srcRect/>
          <a:stretch>
            <a:fillRect/>
          </a:stretch>
        </p:blipFill>
        <p:spPr bwMode="auto">
          <a:xfrm>
            <a:off x="609600" y="3962400"/>
            <a:ext cx="3541887" cy="2638098"/>
          </a:xfrm>
          <a:prstGeom prst="rect">
            <a:avLst/>
          </a:prstGeom>
          <a:noFill/>
        </p:spPr>
      </p:pic>
      <p:pic>
        <p:nvPicPr>
          <p:cNvPr id="23561" name="Picture 9"/>
          <p:cNvPicPr>
            <a:picLocks noChangeAspect="1" noChangeArrowheads="1"/>
          </p:cNvPicPr>
          <p:nvPr/>
        </p:nvPicPr>
        <p:blipFill>
          <a:blip r:embed="rId4" cstate="print"/>
          <a:srcRect/>
          <a:stretch>
            <a:fillRect/>
          </a:stretch>
        </p:blipFill>
        <p:spPr bwMode="auto">
          <a:xfrm>
            <a:off x="4800600" y="4419600"/>
            <a:ext cx="2209800" cy="2237773"/>
          </a:xfrm>
          <a:prstGeom prst="rect">
            <a:avLst/>
          </a:prstGeom>
          <a:noFill/>
          <a:ln w="9525">
            <a:noFill/>
            <a:miter lim="800000"/>
            <a:headEnd/>
            <a:tailEnd/>
          </a:ln>
        </p:spPr>
      </p:pic>
      <p:pic>
        <p:nvPicPr>
          <p:cNvPr id="2050" name="Picture 2"/>
          <p:cNvPicPr>
            <a:picLocks noGrp="1" noChangeAspect="1" noChangeArrowheads="1"/>
          </p:cNvPicPr>
          <p:nvPr>
            <p:ph sz="half" idx="1"/>
          </p:nvPr>
        </p:nvPicPr>
        <p:blipFill>
          <a:blip r:embed="rId5" cstate="print"/>
          <a:stretch>
            <a:fillRect/>
          </a:stretch>
        </p:blipFill>
        <p:spPr bwMode="auto">
          <a:xfrm>
            <a:off x="4876800" y="1295400"/>
            <a:ext cx="4038600" cy="2871266"/>
          </a:xfrm>
          <a:prstGeom prst="rect">
            <a:avLst/>
          </a:prstGeom>
          <a:noFill/>
          <a:ln w="9525">
            <a:noFill/>
            <a:miter lim="800000"/>
            <a:headEnd/>
            <a:tailEnd/>
          </a:ln>
        </p:spPr>
      </p:pic>
      <p:sp>
        <p:nvSpPr>
          <p:cNvPr id="20" name="Content Placeholder 19"/>
          <p:cNvSpPr>
            <a:spLocks noGrp="1"/>
          </p:cNvSpPr>
          <p:nvPr>
            <p:ph sz="half" idx="2"/>
          </p:nvPr>
        </p:nvSpPr>
        <p:spPr>
          <a:xfrm>
            <a:off x="457200" y="1524000"/>
            <a:ext cx="4038600" cy="4525963"/>
          </a:xfrm>
        </p:spPr>
        <p:txBody>
          <a:bodyPr/>
          <a:lstStyle/>
          <a:p>
            <a:r>
              <a:rPr lang="en-US" dirty="0" smtClean="0"/>
              <a:t>Green Roof Design</a:t>
            </a:r>
          </a:p>
          <a:p>
            <a:pPr lvl="1"/>
            <a:r>
              <a:rPr lang="en-US" dirty="0" smtClean="0"/>
              <a:t>Plants</a:t>
            </a:r>
          </a:p>
          <a:p>
            <a:pPr lvl="1"/>
            <a:r>
              <a:rPr lang="en-US" dirty="0" smtClean="0"/>
              <a:t>Soil</a:t>
            </a:r>
          </a:p>
          <a:p>
            <a:pPr lvl="1"/>
            <a:r>
              <a:rPr lang="en-US" dirty="0" smtClean="0"/>
              <a:t>Trays</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600" y="838200"/>
          <a:ext cx="8229600" cy="5224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0" y="0"/>
            <a:ext cx="8229600" cy="1143000"/>
          </a:xfrm>
        </p:spPr>
        <p:txBody>
          <a:bodyPr>
            <a:normAutofit/>
          </a:bodyPr>
          <a:lstStyle/>
          <a:p>
            <a:r>
              <a:rPr lang="en-US" sz="3200" dirty="0" smtClean="0">
                <a:solidFill>
                  <a:schemeClr val="accent1">
                    <a:lumMod val="60000"/>
                    <a:lumOff val="40000"/>
                  </a:schemeClr>
                </a:solidFill>
                <a:effectLst>
                  <a:outerShdw blurRad="38100" dist="38100" dir="2700000" algn="tl">
                    <a:srgbClr val="000000">
                      <a:alpha val="43137"/>
                    </a:srgbClr>
                  </a:outerShdw>
                </a:effectLst>
              </a:rPr>
              <a:t>Objective 2: Instrumentation</a:t>
            </a:r>
            <a:endParaRPr lang="en-US" sz="3200" dirty="0"/>
          </a:p>
        </p:txBody>
      </p:sp>
      <p:pic>
        <p:nvPicPr>
          <p:cNvPr id="5" name="Picture 1"/>
          <p:cNvPicPr>
            <a:picLocks noChangeAspect="1" noChangeArrowheads="1"/>
          </p:cNvPicPr>
          <p:nvPr/>
        </p:nvPicPr>
        <p:blipFill>
          <a:blip r:embed="rId8" cstate="print"/>
          <a:srcRect/>
          <a:stretch>
            <a:fillRect/>
          </a:stretch>
        </p:blipFill>
        <p:spPr bwMode="auto">
          <a:xfrm>
            <a:off x="7620000" y="228600"/>
            <a:ext cx="1295400" cy="1371600"/>
          </a:xfrm>
          <a:prstGeom prst="rect">
            <a:avLst/>
          </a:prstGeom>
          <a:noFill/>
          <a:ln w="9525">
            <a:noFill/>
            <a:miter lim="800000"/>
            <a:headEnd/>
            <a:tailEnd/>
          </a:ln>
        </p:spPr>
      </p:pic>
      <p:pic>
        <p:nvPicPr>
          <p:cNvPr id="8196" name="Picture 4" descr="EC-5 Soil Moisture Sensor"/>
          <p:cNvPicPr>
            <a:picLocks noChangeAspect="1" noChangeArrowheads="1"/>
          </p:cNvPicPr>
          <p:nvPr/>
        </p:nvPicPr>
        <p:blipFill>
          <a:blip r:embed="rId9" cstate="print"/>
          <a:srcRect/>
          <a:stretch>
            <a:fillRect/>
          </a:stretch>
        </p:blipFill>
        <p:spPr bwMode="auto">
          <a:xfrm>
            <a:off x="7848600" y="3048000"/>
            <a:ext cx="1066800" cy="1066800"/>
          </a:xfrm>
          <a:prstGeom prst="rect">
            <a:avLst/>
          </a:prstGeom>
          <a:noFill/>
        </p:spPr>
      </p:pic>
      <p:pic>
        <p:nvPicPr>
          <p:cNvPr id="8198" name="Picture 6" descr="http://www.azosensors.com/images/Equipments/EquipmentThumbImage_20.jpg"/>
          <p:cNvPicPr>
            <a:picLocks noChangeAspect="1" noChangeArrowheads="1"/>
          </p:cNvPicPr>
          <p:nvPr/>
        </p:nvPicPr>
        <p:blipFill>
          <a:blip r:embed="rId10" cstate="print"/>
          <a:srcRect/>
          <a:stretch>
            <a:fillRect/>
          </a:stretch>
        </p:blipFill>
        <p:spPr bwMode="auto">
          <a:xfrm>
            <a:off x="7924800" y="5638800"/>
            <a:ext cx="990600" cy="990600"/>
          </a:xfrm>
          <a:prstGeom prst="rect">
            <a:avLst/>
          </a:prstGeom>
          <a:noFill/>
        </p:spPr>
      </p:pic>
      <p:pic>
        <p:nvPicPr>
          <p:cNvPr id="8200" name="Picture 8" descr="http://www.instronics.com/pics/futek/l16010.jpg"/>
          <p:cNvPicPr>
            <a:picLocks noChangeAspect="1" noChangeArrowheads="1"/>
          </p:cNvPicPr>
          <p:nvPr/>
        </p:nvPicPr>
        <p:blipFill>
          <a:blip r:embed="rId11" cstate="print"/>
          <a:srcRect/>
          <a:stretch>
            <a:fillRect/>
          </a:stretch>
        </p:blipFill>
        <p:spPr bwMode="auto">
          <a:xfrm>
            <a:off x="7696200" y="1828800"/>
            <a:ext cx="1295400" cy="990600"/>
          </a:xfrm>
          <a:prstGeom prst="rect">
            <a:avLst/>
          </a:prstGeom>
          <a:noFill/>
        </p:spPr>
      </p:pic>
      <p:pic>
        <p:nvPicPr>
          <p:cNvPr id="8202" name="Picture 10" descr="http://www.lukemiller.org/journal/journal_pics/Thermocouples/02_Thermocouple.JPG"/>
          <p:cNvPicPr>
            <a:picLocks noChangeAspect="1" noChangeArrowheads="1"/>
          </p:cNvPicPr>
          <p:nvPr/>
        </p:nvPicPr>
        <p:blipFill>
          <a:blip r:embed="rId12" cstate="print"/>
          <a:srcRect/>
          <a:stretch>
            <a:fillRect/>
          </a:stretch>
        </p:blipFill>
        <p:spPr bwMode="auto">
          <a:xfrm>
            <a:off x="7924800" y="4343400"/>
            <a:ext cx="914400" cy="1066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864291"/>
          </a:xfrm>
        </p:spPr>
        <p:txBody>
          <a:bodyPr/>
          <a:lstStyle/>
          <a:p>
            <a:pPr marL="566928" indent="-457200" algn="just"/>
            <a:endParaRPr lang="en-US" sz="2000" b="1" dirty="0" smtClean="0">
              <a:solidFill>
                <a:schemeClr val="accent1">
                  <a:lumMod val="60000"/>
                  <a:lumOff val="40000"/>
                </a:schemeClr>
              </a:solidFill>
            </a:endParaRPr>
          </a:p>
          <a:p>
            <a:pPr marL="566928" indent="-457200" algn="just"/>
            <a:r>
              <a:rPr lang="en-US" sz="2800" b="1" dirty="0" smtClean="0"/>
              <a:t>A Davis weather station</a:t>
            </a:r>
          </a:p>
          <a:p>
            <a:pPr marL="566928" indent="-457200" algn="just"/>
            <a:r>
              <a:rPr lang="en-US" sz="2800" b="1" dirty="0" smtClean="0"/>
              <a:t>Campbell data logger sensors</a:t>
            </a:r>
          </a:p>
          <a:p>
            <a:pPr marL="1060704" lvl="2" indent="-457200" algn="just">
              <a:buFont typeface="Wingdings" pitchFamily="2" charset="2"/>
              <a:buChar char="§"/>
            </a:pPr>
            <a:r>
              <a:rPr lang="en-US" sz="2400" b="1" dirty="0" smtClean="0"/>
              <a:t>Decagon moisture sensor</a:t>
            </a:r>
          </a:p>
          <a:p>
            <a:pPr marL="1060704" lvl="2" indent="-457200" algn="just">
              <a:buFont typeface="Wingdings" pitchFamily="2" charset="2"/>
              <a:buChar char="§"/>
            </a:pPr>
            <a:r>
              <a:rPr lang="en-US" sz="2400" b="1" dirty="0" err="1" smtClean="0"/>
              <a:t>Huskeflux</a:t>
            </a:r>
            <a:r>
              <a:rPr lang="en-US" sz="2400" b="1" dirty="0" smtClean="0"/>
              <a:t> heat flux sensor</a:t>
            </a:r>
          </a:p>
          <a:p>
            <a:pPr marL="1060704" lvl="2" indent="-457200" algn="just">
              <a:buFont typeface="Wingdings" pitchFamily="2" charset="2"/>
              <a:buChar char="§"/>
            </a:pPr>
            <a:r>
              <a:rPr lang="en-US" sz="2400" b="1" dirty="0" smtClean="0"/>
              <a:t>T-type thermocouples</a:t>
            </a:r>
          </a:p>
          <a:p>
            <a:pPr marL="1060704" lvl="2" indent="-457200" algn="just">
              <a:buFont typeface="Wingdings" pitchFamily="2" charset="2"/>
              <a:buChar char="§"/>
            </a:pPr>
            <a:r>
              <a:rPr lang="en-US" sz="2400" b="1" dirty="0" smtClean="0"/>
              <a:t>Futek load cells </a:t>
            </a:r>
          </a:p>
          <a:p>
            <a:pPr algn="just">
              <a:buNone/>
            </a:pPr>
            <a:r>
              <a:rPr lang="en-US" sz="2800" b="1" dirty="0" smtClean="0">
                <a:solidFill>
                  <a:schemeClr val="accent1">
                    <a:lumMod val="60000"/>
                    <a:lumOff val="40000"/>
                  </a:schemeClr>
                </a:solidFill>
                <a:latin typeface="Univers" pitchFamily="34" charset="0"/>
              </a:rPr>
              <a:t>	</a:t>
            </a:r>
            <a:r>
              <a:rPr lang="en-US" sz="2400" b="1" dirty="0" smtClean="0">
                <a:solidFill>
                  <a:schemeClr val="accent1">
                    <a:lumMod val="60000"/>
                    <a:lumOff val="40000"/>
                  </a:schemeClr>
                </a:solidFill>
                <a:latin typeface="Univers" pitchFamily="34" charset="0"/>
              </a:rPr>
              <a:t>	</a:t>
            </a:r>
            <a:r>
              <a:rPr lang="en-US" sz="2800" b="1" dirty="0" smtClean="0">
                <a:solidFill>
                  <a:schemeClr val="accent1">
                    <a:lumMod val="60000"/>
                    <a:lumOff val="40000"/>
                  </a:schemeClr>
                </a:solidFill>
                <a:latin typeface="Univers" pitchFamily="34" charset="0"/>
              </a:rPr>
              <a:t>	</a:t>
            </a:r>
          </a:p>
          <a:p>
            <a:pPr>
              <a:buNone/>
            </a:pPr>
            <a:endParaRPr lang="en-US" dirty="0">
              <a:solidFill>
                <a:schemeClr val="accent1">
                  <a:lumMod val="60000"/>
                  <a:lumOff val="40000"/>
                </a:schemeClr>
              </a:solidFill>
            </a:endParaRPr>
          </a:p>
        </p:txBody>
      </p:sp>
      <p:sp>
        <p:nvSpPr>
          <p:cNvPr id="3" name="Title 2"/>
          <p:cNvSpPr>
            <a:spLocks noGrp="1"/>
          </p:cNvSpPr>
          <p:nvPr>
            <p:ph type="title"/>
          </p:nvPr>
        </p:nvSpPr>
        <p:spPr/>
        <p:txBody>
          <a:bodyPr>
            <a:noAutofit/>
          </a:bodyPr>
          <a:lstStyle/>
          <a:p>
            <a:pPr algn="ctr"/>
            <a:r>
              <a:rPr lang="en-US" sz="4000" dirty="0" smtClean="0">
                <a:solidFill>
                  <a:schemeClr val="accent1">
                    <a:lumMod val="60000"/>
                    <a:lumOff val="40000"/>
                  </a:schemeClr>
                </a:solidFill>
                <a:effectLst>
                  <a:outerShdw blurRad="38100" dist="38100" dir="2700000" algn="tl">
                    <a:srgbClr val="000000">
                      <a:alpha val="43137"/>
                    </a:srgbClr>
                  </a:outerShdw>
                </a:effectLst>
              </a:rPr>
              <a:t>Instrumentation Components</a:t>
            </a:r>
            <a:endParaRPr lang="en-US" sz="4000" dirty="0">
              <a:solidFill>
                <a:schemeClr val="accent1">
                  <a:lumMod val="60000"/>
                  <a:lumOff val="40000"/>
                </a:schemeClr>
              </a:solidFill>
            </a:endParaRPr>
          </a:p>
        </p:txBody>
      </p:sp>
      <p:pic>
        <p:nvPicPr>
          <p:cNvPr id="1027" name="Picture 3"/>
          <p:cNvPicPr>
            <a:picLocks noChangeAspect="1" noChangeArrowheads="1"/>
          </p:cNvPicPr>
          <p:nvPr/>
        </p:nvPicPr>
        <p:blipFill>
          <a:blip r:embed="rId3" cstate="print"/>
          <a:srcRect/>
          <a:stretch>
            <a:fillRect/>
          </a:stretch>
        </p:blipFill>
        <p:spPr bwMode="auto">
          <a:xfrm>
            <a:off x="304800" y="4495800"/>
            <a:ext cx="5791200" cy="2362200"/>
          </a:xfrm>
          <a:prstGeom prst="rect">
            <a:avLst/>
          </a:prstGeom>
          <a:noFill/>
          <a:ln w="9525">
            <a:noFill/>
            <a:miter lim="800000"/>
            <a:headEnd/>
            <a:tailEnd/>
          </a:ln>
          <a:effectLst/>
        </p:spPr>
      </p:pic>
      <p:pic>
        <p:nvPicPr>
          <p:cNvPr id="7" name="Picture 6"/>
          <p:cNvPicPr/>
          <p:nvPr/>
        </p:nvPicPr>
        <p:blipFill>
          <a:blip r:embed="rId4" cstate="print"/>
          <a:srcRect/>
          <a:stretch>
            <a:fillRect/>
          </a:stretch>
        </p:blipFill>
        <p:spPr bwMode="auto">
          <a:xfrm>
            <a:off x="6400800" y="2895600"/>
            <a:ext cx="25146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b="1" dirty="0" smtClean="0"/>
              <a:t>Local Weather Data</a:t>
            </a:r>
          </a:p>
          <a:p>
            <a:pPr lvl="1"/>
            <a:r>
              <a:rPr lang="en-US" sz="2400" b="1" dirty="0" smtClean="0"/>
              <a:t>Davis Weather Station 615</a:t>
            </a:r>
          </a:p>
          <a:p>
            <a:pPr lvl="1"/>
            <a:endParaRPr lang="en-US" dirty="0" smtClean="0"/>
          </a:p>
          <a:p>
            <a:r>
              <a:rPr lang="en-US" sz="2800" b="1" dirty="0" smtClean="0"/>
              <a:t>Water In/Out</a:t>
            </a:r>
          </a:p>
          <a:p>
            <a:pPr lvl="1"/>
            <a:r>
              <a:rPr lang="en-US" sz="2400" b="1" dirty="0" smtClean="0"/>
              <a:t>Mass Balance</a:t>
            </a:r>
          </a:p>
          <a:p>
            <a:pPr lvl="1"/>
            <a:r>
              <a:rPr lang="en-US" sz="2400" b="1" dirty="0" smtClean="0"/>
              <a:t>Soil Moisture Sensors</a:t>
            </a:r>
          </a:p>
          <a:p>
            <a:pPr lvl="1"/>
            <a:endParaRPr lang="en-US" dirty="0" smtClean="0"/>
          </a:p>
          <a:p>
            <a:r>
              <a:rPr lang="en-US" sz="2800" b="1" dirty="0" smtClean="0"/>
              <a:t>Soil Temperature</a:t>
            </a:r>
          </a:p>
          <a:p>
            <a:pPr lvl="1"/>
            <a:r>
              <a:rPr lang="en-US" sz="2400" b="1" dirty="0" smtClean="0"/>
              <a:t>T-Type Thermocouples</a:t>
            </a:r>
          </a:p>
          <a:p>
            <a:pPr lvl="1"/>
            <a:endParaRPr lang="en-US" dirty="0" smtClean="0"/>
          </a:p>
          <a:p>
            <a:endParaRPr lang="en-US" dirty="0"/>
          </a:p>
        </p:txBody>
      </p:sp>
      <p:sp>
        <p:nvSpPr>
          <p:cNvPr id="3" name="Title 2"/>
          <p:cNvSpPr>
            <a:spLocks noGrp="1"/>
          </p:cNvSpPr>
          <p:nvPr>
            <p:ph type="title"/>
          </p:nvPr>
        </p:nvSpPr>
        <p:spPr/>
        <p:txBody>
          <a:bodyPr>
            <a:normAutofit/>
          </a:bodyPr>
          <a:lstStyle/>
          <a:p>
            <a:pPr algn="ctr"/>
            <a:r>
              <a:rPr lang="en-US" dirty="0" smtClean="0">
                <a:solidFill>
                  <a:schemeClr val="accent1">
                    <a:lumMod val="60000"/>
                    <a:lumOff val="40000"/>
                  </a:schemeClr>
                </a:solidFill>
              </a:rPr>
              <a:t>Monitoring</a:t>
            </a:r>
            <a:endParaRPr lang="en-US" dirty="0">
              <a:solidFill>
                <a:schemeClr val="accent1">
                  <a:lumMod val="60000"/>
                  <a:lumOff val="40000"/>
                </a:schemeClr>
              </a:solidFill>
            </a:endParaRPr>
          </a:p>
        </p:txBody>
      </p:sp>
      <p:pic>
        <p:nvPicPr>
          <p:cNvPr id="6145" name="Picture 1" descr="C:\Users\VAIO\Desktop\jay\pictures_from_Sat\Picture 003.jpg"/>
          <p:cNvPicPr>
            <a:picLocks noChangeAspect="1" noChangeArrowheads="1"/>
          </p:cNvPicPr>
          <p:nvPr/>
        </p:nvPicPr>
        <p:blipFill>
          <a:blip r:embed="rId3" cstate="print"/>
          <a:srcRect/>
          <a:stretch>
            <a:fillRect/>
          </a:stretch>
        </p:blipFill>
        <p:spPr bwMode="auto">
          <a:xfrm>
            <a:off x="5410200" y="1219200"/>
            <a:ext cx="3352800" cy="51816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1617</TotalTime>
  <Words>2357</Words>
  <Application>Microsoft Office PowerPoint</Application>
  <PresentationFormat>On-screen Show (4:3)</PresentationFormat>
  <Paragraphs>167</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Concourse</vt:lpstr>
      <vt:lpstr>Final Presentation Green Roof Test Module (GRTM)</vt:lpstr>
      <vt:lpstr>Project Overview</vt:lpstr>
      <vt:lpstr>The Design Criteria</vt:lpstr>
      <vt:lpstr>Slide 4</vt:lpstr>
      <vt:lpstr>Insulation - Effective R-Value</vt:lpstr>
      <vt:lpstr>Slide 6</vt:lpstr>
      <vt:lpstr>Objective 2: Instrumentation</vt:lpstr>
      <vt:lpstr>Instrumentation Components</vt:lpstr>
      <vt:lpstr>Monitoring</vt:lpstr>
      <vt:lpstr>Monitoring</vt:lpstr>
      <vt:lpstr>Insulation Properties</vt:lpstr>
      <vt:lpstr>Water Retention</vt:lpstr>
      <vt:lpstr>Temperature Reduction</vt:lpstr>
      <vt:lpstr>Challenges and Opportunities</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Roof Test Module Team</dc:title>
  <dc:creator>Tim</dc:creator>
  <cp:lastModifiedBy>Brooke</cp:lastModifiedBy>
  <cp:revision>195</cp:revision>
  <dcterms:created xsi:type="dcterms:W3CDTF">2010-02-18T15:03:31Z</dcterms:created>
  <dcterms:modified xsi:type="dcterms:W3CDTF">2010-06-02T05:07:07Z</dcterms:modified>
</cp:coreProperties>
</file>