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6" r:id="rId9"/>
    <p:sldId id="265" r:id="rId10"/>
    <p:sldId id="267" r:id="rId11"/>
    <p:sldId id="268" r:id="rId12"/>
    <p:sldId id="264" r:id="rId13"/>
    <p:sldId id="269" r:id="rId14"/>
    <p:sldId id="270"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43" autoAdjust="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aron%20Poole\My%20Documents\aaronsbackup\Flow%20Sensor%20Information\exp_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Pressure drop of</a:t>
            </a:r>
            <a:r>
              <a:rPr lang="en-US" baseline="0"/>
              <a:t> quadrant</a:t>
            </a:r>
            <a:endParaRPr lang="en-US"/>
          </a:p>
        </c:rich>
      </c:tx>
      <c:layout>
        <c:manualLayout>
          <c:xMode val="edge"/>
          <c:yMode val="edge"/>
          <c:x val="0.18445822397200354"/>
          <c:y val="2.777777777777779E-2"/>
        </c:manualLayout>
      </c:layout>
    </c:title>
    <c:plotArea>
      <c:layout>
        <c:manualLayout>
          <c:layoutTarget val="inner"/>
          <c:xMode val="edge"/>
          <c:yMode val="edge"/>
          <c:x val="0.16431306445322599"/>
          <c:y val="0.19506405464283086"/>
          <c:w val="0.53246913566759924"/>
          <c:h val="0.55605766815986368"/>
        </c:manualLayout>
      </c:layout>
      <c:scatterChart>
        <c:scatterStyle val="lineMarker"/>
        <c:ser>
          <c:idx val="0"/>
          <c:order val="0"/>
          <c:tx>
            <c:v>Without Sensor</c:v>
          </c:tx>
          <c:spPr>
            <a:ln w="28575">
              <a:noFill/>
            </a:ln>
          </c:spPr>
          <c:marker>
            <c:spPr>
              <a:solidFill>
                <a:srgbClr val="FF0000"/>
              </a:solidFill>
            </c:spPr>
          </c:marker>
          <c:trendline>
            <c:trendlineType val="linear"/>
            <c:dispRSqr val="1"/>
            <c:dispEq val="1"/>
            <c:trendlineLbl>
              <c:layout>
                <c:manualLayout>
                  <c:x val="0.11929838744036611"/>
                  <c:y val="0.26551686124949947"/>
                </c:manualLayout>
              </c:layout>
              <c:numFmt formatCode="General" sourceLinked="0"/>
            </c:trendlineLbl>
          </c:trendline>
          <c:xVal>
            <c:numRef>
              <c:f>Sheet1!$K$2:$K$20</c:f>
              <c:numCache>
                <c:formatCode>0.0</c:formatCode>
                <c:ptCount val="19"/>
                <c:pt idx="0">
                  <c:v>45.296000000000063</c:v>
                </c:pt>
                <c:pt idx="1">
                  <c:v>50.957999999999998</c:v>
                </c:pt>
                <c:pt idx="2">
                  <c:v>56.620000000000012</c:v>
                </c:pt>
                <c:pt idx="3">
                  <c:v>62.282000000000011</c:v>
                </c:pt>
                <c:pt idx="4">
                  <c:v>67.944000000000386</c:v>
                </c:pt>
                <c:pt idx="5">
                  <c:v>73.60599999999998</c:v>
                </c:pt>
                <c:pt idx="6">
                  <c:v>79.268000000000001</c:v>
                </c:pt>
                <c:pt idx="7">
                  <c:v>84.929999999999993</c:v>
                </c:pt>
                <c:pt idx="8">
                  <c:v>90.592000000000013</c:v>
                </c:pt>
                <c:pt idx="9">
                  <c:v>101.91600000000012</c:v>
                </c:pt>
                <c:pt idx="10">
                  <c:v>50.957999999999998</c:v>
                </c:pt>
                <c:pt idx="11">
                  <c:v>62.282000000000011</c:v>
                </c:pt>
                <c:pt idx="12">
                  <c:v>79.268000000000001</c:v>
                </c:pt>
                <c:pt idx="13">
                  <c:v>90.592000000000013</c:v>
                </c:pt>
                <c:pt idx="14">
                  <c:v>50.957999999999998</c:v>
                </c:pt>
                <c:pt idx="15">
                  <c:v>67.944000000000386</c:v>
                </c:pt>
                <c:pt idx="16">
                  <c:v>79.268000000000001</c:v>
                </c:pt>
                <c:pt idx="17">
                  <c:v>90.592000000000013</c:v>
                </c:pt>
                <c:pt idx="18">
                  <c:v>101.91600000000012</c:v>
                </c:pt>
              </c:numCache>
            </c:numRef>
          </c:xVal>
          <c:yVal>
            <c:numRef>
              <c:f>Sheet1!$L$2:$L$20</c:f>
              <c:numCache>
                <c:formatCode>General</c:formatCode>
                <c:ptCount val="19"/>
                <c:pt idx="0">
                  <c:v>9.000000000000041E-3</c:v>
                </c:pt>
                <c:pt idx="1">
                  <c:v>2.0000000000000052E-2</c:v>
                </c:pt>
                <c:pt idx="2">
                  <c:v>2.8000000000000011E-2</c:v>
                </c:pt>
                <c:pt idx="3">
                  <c:v>3.0000000000000096E-2</c:v>
                </c:pt>
                <c:pt idx="4">
                  <c:v>4.0000000000000112E-2</c:v>
                </c:pt>
                <c:pt idx="5">
                  <c:v>5.3000000000000033E-2</c:v>
                </c:pt>
                <c:pt idx="6">
                  <c:v>5.7000000000000134E-2</c:v>
                </c:pt>
                <c:pt idx="7">
                  <c:v>6.2000000000000194E-2</c:v>
                </c:pt>
                <c:pt idx="8">
                  <c:v>7.7000000000000193E-2</c:v>
                </c:pt>
                <c:pt idx="9">
                  <c:v>8.5000000000000048E-2</c:v>
                </c:pt>
                <c:pt idx="10">
                  <c:v>1.4999999999999998E-2</c:v>
                </c:pt>
                <c:pt idx="11">
                  <c:v>2.8000000000000011E-2</c:v>
                </c:pt>
                <c:pt idx="12">
                  <c:v>5.0000000000000114E-2</c:v>
                </c:pt>
                <c:pt idx="13">
                  <c:v>8.0000000000000224E-2</c:v>
                </c:pt>
                <c:pt idx="14">
                  <c:v>1.2000000000000021E-2</c:v>
                </c:pt>
                <c:pt idx="15">
                  <c:v>3.3000000000000002E-2</c:v>
                </c:pt>
                <c:pt idx="16">
                  <c:v>5.1000000000000004E-2</c:v>
                </c:pt>
                <c:pt idx="17">
                  <c:v>6.2000000000000194E-2</c:v>
                </c:pt>
                <c:pt idx="18">
                  <c:v>8.4000000000000227E-2</c:v>
                </c:pt>
              </c:numCache>
            </c:numRef>
          </c:yVal>
        </c:ser>
        <c:ser>
          <c:idx val="1"/>
          <c:order val="1"/>
          <c:tx>
            <c:v>With Sensor</c:v>
          </c:tx>
          <c:spPr>
            <a:ln w="28575">
              <a:noFill/>
            </a:ln>
          </c:spPr>
          <c:marker>
            <c:symbol val="square"/>
            <c:size val="4"/>
          </c:marker>
          <c:trendline>
            <c:trendlineType val="linear"/>
            <c:dispRSqr val="1"/>
            <c:dispEq val="1"/>
            <c:trendlineLbl>
              <c:layout>
                <c:manualLayout>
                  <c:x val="-9.4161858993617675E-2"/>
                  <c:y val="1.0929588076229011E-2"/>
                </c:manualLayout>
              </c:layout>
              <c:numFmt formatCode="General" sourceLinked="0"/>
            </c:trendlineLbl>
          </c:trendline>
          <c:xVal>
            <c:numRef>
              <c:f>Sheet1!$K$23:$K$39</c:f>
              <c:numCache>
                <c:formatCode>0.0</c:formatCode>
                <c:ptCount val="17"/>
                <c:pt idx="0">
                  <c:v>50.957999999999998</c:v>
                </c:pt>
                <c:pt idx="1">
                  <c:v>62.282000000000011</c:v>
                </c:pt>
                <c:pt idx="2">
                  <c:v>73.60599999999998</c:v>
                </c:pt>
                <c:pt idx="3">
                  <c:v>84.929999999999993</c:v>
                </c:pt>
                <c:pt idx="4">
                  <c:v>96.253999999999991</c:v>
                </c:pt>
                <c:pt idx="5">
                  <c:v>39.634</c:v>
                </c:pt>
                <c:pt idx="6">
                  <c:v>45.296000000000063</c:v>
                </c:pt>
                <c:pt idx="7">
                  <c:v>50.957999999999998</c:v>
                </c:pt>
                <c:pt idx="8">
                  <c:v>62.282000000000011</c:v>
                </c:pt>
                <c:pt idx="9">
                  <c:v>73.60599999999998</c:v>
                </c:pt>
                <c:pt idx="10">
                  <c:v>84.929999999999993</c:v>
                </c:pt>
                <c:pt idx="11">
                  <c:v>90.592000000000013</c:v>
                </c:pt>
                <c:pt idx="12">
                  <c:v>39.634</c:v>
                </c:pt>
                <c:pt idx="13">
                  <c:v>50.957999999999998</c:v>
                </c:pt>
                <c:pt idx="14">
                  <c:v>62.282000000000011</c:v>
                </c:pt>
                <c:pt idx="15">
                  <c:v>73.60599999999998</c:v>
                </c:pt>
                <c:pt idx="16">
                  <c:v>90.592000000000013</c:v>
                </c:pt>
              </c:numCache>
            </c:numRef>
          </c:xVal>
          <c:yVal>
            <c:numRef>
              <c:f>Sheet1!$L$23:$L$39</c:f>
              <c:numCache>
                <c:formatCode>General</c:formatCode>
                <c:ptCount val="17"/>
                <c:pt idx="0">
                  <c:v>2.0000000000000052E-2</c:v>
                </c:pt>
                <c:pt idx="1">
                  <c:v>4.0000000000000112E-2</c:v>
                </c:pt>
                <c:pt idx="2">
                  <c:v>6.0000000000000164E-2</c:v>
                </c:pt>
                <c:pt idx="3">
                  <c:v>8.0000000000000224E-2</c:v>
                </c:pt>
                <c:pt idx="4">
                  <c:v>0.12000000000000002</c:v>
                </c:pt>
                <c:pt idx="5">
                  <c:v>1.4999999999999998E-2</c:v>
                </c:pt>
                <c:pt idx="6">
                  <c:v>1.8000000000000075E-2</c:v>
                </c:pt>
                <c:pt idx="7">
                  <c:v>2.5000000000000078E-2</c:v>
                </c:pt>
                <c:pt idx="8">
                  <c:v>5.2000000000000164E-2</c:v>
                </c:pt>
                <c:pt idx="9">
                  <c:v>6.5000000000000113E-2</c:v>
                </c:pt>
                <c:pt idx="10">
                  <c:v>9.2000000000000026E-2</c:v>
                </c:pt>
                <c:pt idx="11">
                  <c:v>0.10500000000000002</c:v>
                </c:pt>
                <c:pt idx="12">
                  <c:v>1.4999999999999998E-2</c:v>
                </c:pt>
                <c:pt idx="13">
                  <c:v>2.8000000000000011E-2</c:v>
                </c:pt>
                <c:pt idx="14">
                  <c:v>5.0000000000000114E-2</c:v>
                </c:pt>
                <c:pt idx="15">
                  <c:v>7.0000000000000034E-2</c:v>
                </c:pt>
                <c:pt idx="16">
                  <c:v>0.11000000000000013</c:v>
                </c:pt>
              </c:numCache>
            </c:numRef>
          </c:yVal>
        </c:ser>
        <c:axId val="47780224"/>
        <c:axId val="47782144"/>
      </c:scatterChart>
      <c:valAx>
        <c:axId val="47780224"/>
        <c:scaling>
          <c:orientation val="minMax"/>
          <c:max val="120"/>
          <c:min val="30"/>
        </c:scaling>
        <c:axPos val="b"/>
        <c:title>
          <c:tx>
            <c:rich>
              <a:bodyPr/>
              <a:lstStyle/>
              <a:p>
                <a:pPr>
                  <a:defRPr/>
                </a:pPr>
                <a:r>
                  <a:rPr lang="en-US"/>
                  <a:t>Flow</a:t>
                </a:r>
                <a:r>
                  <a:rPr lang="en-US" baseline="0"/>
                  <a:t> Rate (slm)</a:t>
                </a:r>
                <a:endParaRPr lang="en-US"/>
              </a:p>
            </c:rich>
          </c:tx>
        </c:title>
        <c:numFmt formatCode="0.0" sourceLinked="1"/>
        <c:tickLblPos val="nextTo"/>
        <c:crossAx val="47782144"/>
        <c:crosses val="autoZero"/>
        <c:crossBetween val="midCat"/>
      </c:valAx>
      <c:valAx>
        <c:axId val="47782144"/>
        <c:scaling>
          <c:orientation val="minMax"/>
        </c:scaling>
        <c:axPos val="l"/>
        <c:majorGridlines/>
        <c:minorGridlines/>
        <c:title>
          <c:tx>
            <c:rich>
              <a:bodyPr/>
              <a:lstStyle/>
              <a:p>
                <a:pPr>
                  <a:defRPr/>
                </a:pPr>
                <a:r>
                  <a:rPr lang="en-US"/>
                  <a:t>Pressure (in of H2O)</a:t>
                </a:r>
              </a:p>
            </c:rich>
          </c:tx>
        </c:title>
        <c:numFmt formatCode="General" sourceLinked="1"/>
        <c:tickLblPos val="nextTo"/>
        <c:crossAx val="47780224"/>
        <c:crosses val="autoZero"/>
        <c:crossBetween val="midCat"/>
      </c:valAx>
    </c:plotArea>
    <c:legend>
      <c:legendPos val="r"/>
      <c:layout>
        <c:manualLayout>
          <c:xMode val="edge"/>
          <c:yMode val="edge"/>
          <c:x val="0.71424189159220763"/>
          <c:y val="0.29238808690580698"/>
          <c:w val="0.26909131428908528"/>
          <c:h val="0.55862642169728782"/>
        </c:manualLayout>
      </c:layout>
    </c:legend>
    <c:plotVisOnly val="1"/>
  </c:chart>
  <c:spPr>
    <a:effectLst>
      <a:outerShdw blurRad="50800" dist="38100" dir="2700000" algn="tl" rotWithShape="0">
        <a:prstClr val="black">
          <a:alpha val="40000"/>
        </a:prstClr>
      </a:outerShdw>
    </a:effectLst>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E81EEF2-529F-457F-A794-6DC216128564}" type="datetimeFigureOut">
              <a:rPr lang="en-US" smtClean="0"/>
              <a:pPr/>
              <a:t>6/8/2010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3FC8A6C-2D98-4922-ABCA-971B92AECDD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1EEF2-529F-457F-A794-6DC216128564}"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C8A6C-2D98-4922-ABCA-971B92AECD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1EEF2-529F-457F-A794-6DC216128564}"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C8A6C-2D98-4922-ABCA-971B92AECD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1EEF2-529F-457F-A794-6DC216128564}"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C8A6C-2D98-4922-ABCA-971B92AECD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81EEF2-529F-457F-A794-6DC216128564}"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C8A6C-2D98-4922-ABCA-971B92AECDD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1EEF2-529F-457F-A794-6DC216128564}"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C8A6C-2D98-4922-ABCA-971B92AECD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81EEF2-529F-457F-A794-6DC216128564}" type="datetimeFigureOut">
              <a:rPr lang="en-US" smtClean="0"/>
              <a:pPr/>
              <a:t>6/8/2010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C8A6C-2D98-4922-ABCA-971B92AECD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81EEF2-529F-457F-A794-6DC216128564}" type="datetimeFigureOut">
              <a:rPr lang="en-US" smtClean="0"/>
              <a:pPr/>
              <a:t>6/8/2010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C8A6C-2D98-4922-ABCA-971B92AECD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1EEF2-529F-457F-A794-6DC216128564}" type="datetimeFigureOut">
              <a:rPr lang="en-US" smtClean="0"/>
              <a:pPr/>
              <a:t>6/8/2010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C8A6C-2D98-4922-ABCA-971B92AECD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1EEF2-529F-457F-A794-6DC216128564}"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C8A6C-2D98-4922-ABCA-971B92AECD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81EEF2-529F-457F-A794-6DC216128564}"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3FC8A6C-2D98-4922-ABCA-971B92AECDD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81EEF2-529F-457F-A794-6DC216128564}" type="datetimeFigureOut">
              <a:rPr lang="en-US" smtClean="0"/>
              <a:pPr/>
              <a:t>6/8/2010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FC8A6C-2D98-4922-ABCA-971B92AECDD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Volumetric Flow Sensor Group</a:t>
            </a:r>
            <a:endParaRPr lang="en-US" dirty="0"/>
          </a:p>
        </p:txBody>
      </p:sp>
      <p:sp>
        <p:nvSpPr>
          <p:cNvPr id="3" name="Subtitle 2"/>
          <p:cNvSpPr>
            <a:spLocks noGrp="1"/>
          </p:cNvSpPr>
          <p:nvPr>
            <p:ph type="subTitle" idx="1"/>
          </p:nvPr>
        </p:nvSpPr>
        <p:spPr/>
        <p:txBody>
          <a:bodyPr/>
          <a:lstStyle/>
          <a:p>
            <a:r>
              <a:rPr lang="en-US" dirty="0" smtClean="0"/>
              <a:t>Project Summary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96112"/>
          </a:xfrm>
        </p:spPr>
        <p:txBody>
          <a:bodyPr/>
          <a:lstStyle/>
          <a:p>
            <a:r>
              <a:rPr lang="en-US" dirty="0" smtClean="0"/>
              <a:t>Results – Pressure Drop</a:t>
            </a:r>
            <a:endParaRPr lang="en-US" dirty="0"/>
          </a:p>
        </p:txBody>
      </p:sp>
      <p:sp>
        <p:nvSpPr>
          <p:cNvPr id="5" name="TextBox 4"/>
          <p:cNvSpPr txBox="1"/>
          <p:nvPr/>
        </p:nvSpPr>
        <p:spPr>
          <a:xfrm>
            <a:off x="838200" y="5486400"/>
            <a:ext cx="5334000" cy="646331"/>
          </a:xfrm>
          <a:prstGeom prst="rect">
            <a:avLst/>
          </a:prstGeom>
          <a:noFill/>
        </p:spPr>
        <p:txBody>
          <a:bodyPr wrap="square" rtlCol="0">
            <a:spAutoFit/>
          </a:bodyPr>
          <a:lstStyle/>
          <a:p>
            <a:pPr>
              <a:buFont typeface="Arial" pitchFamily="34" charset="0"/>
              <a:buChar char="•"/>
            </a:pPr>
            <a:r>
              <a:rPr lang="en-US" dirty="0" smtClean="0"/>
              <a:t>Pressure marginal, which was what was expected</a:t>
            </a:r>
          </a:p>
          <a:p>
            <a:pPr>
              <a:buFont typeface="Arial" pitchFamily="34" charset="0"/>
              <a:buChar char="•"/>
            </a:pPr>
            <a:r>
              <a:rPr lang="en-US" dirty="0" smtClean="0"/>
              <a:t>Design condition of minimal pressure drop met</a:t>
            </a:r>
            <a:endParaRPr lang="en-US" dirty="0"/>
          </a:p>
        </p:txBody>
      </p:sp>
      <p:graphicFrame>
        <p:nvGraphicFramePr>
          <p:cNvPr id="8" name="Chart 7"/>
          <p:cNvGraphicFramePr/>
          <p:nvPr/>
        </p:nvGraphicFramePr>
        <p:xfrm>
          <a:off x="609600" y="1295400"/>
          <a:ext cx="79248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912"/>
          </a:xfrm>
        </p:spPr>
        <p:txBody>
          <a:bodyPr/>
          <a:lstStyle/>
          <a:p>
            <a:r>
              <a:rPr lang="en-US" dirty="0" smtClean="0"/>
              <a:t>Future Design Considerations</a:t>
            </a:r>
            <a:endParaRPr lang="en-US" dirty="0"/>
          </a:p>
        </p:txBody>
      </p:sp>
      <p:sp>
        <p:nvSpPr>
          <p:cNvPr id="5" name="TextBox 4"/>
          <p:cNvSpPr txBox="1"/>
          <p:nvPr/>
        </p:nvSpPr>
        <p:spPr>
          <a:xfrm>
            <a:off x="609600" y="5105400"/>
            <a:ext cx="7924800" cy="1200329"/>
          </a:xfrm>
          <a:prstGeom prst="rect">
            <a:avLst/>
          </a:prstGeom>
          <a:noFill/>
        </p:spPr>
        <p:txBody>
          <a:bodyPr wrap="square" rtlCol="0">
            <a:spAutoFit/>
          </a:bodyPr>
          <a:lstStyle/>
          <a:p>
            <a:pPr>
              <a:buFont typeface="Arial" pitchFamily="34" charset="0"/>
              <a:buChar char="•"/>
            </a:pPr>
            <a:r>
              <a:rPr lang="en-US" dirty="0" smtClean="0"/>
              <a:t>Proposed Transducer Sleeve to be made from PEEK plastic</a:t>
            </a:r>
          </a:p>
          <a:p>
            <a:pPr>
              <a:buFont typeface="Arial" pitchFamily="34" charset="0"/>
              <a:buChar char="•"/>
            </a:pPr>
            <a:r>
              <a:rPr lang="en-US" dirty="0" smtClean="0"/>
              <a:t>Sleeve will insulate radiating heat from Quadrant and Welded fitting</a:t>
            </a:r>
          </a:p>
          <a:p>
            <a:pPr>
              <a:buFont typeface="Arial" pitchFamily="34" charset="0"/>
              <a:buChar char="•"/>
            </a:pPr>
            <a:r>
              <a:rPr lang="en-US" dirty="0" smtClean="0"/>
              <a:t>Could be custom made by a transducer company, lead time 6+ months</a:t>
            </a:r>
          </a:p>
          <a:p>
            <a:pPr>
              <a:buFont typeface="Arial" pitchFamily="34" charset="0"/>
              <a:buChar char="•"/>
            </a:pPr>
            <a:r>
              <a:rPr lang="en-US" dirty="0" smtClean="0"/>
              <a:t>FEA model shows that upper most temperature would 70 C</a:t>
            </a:r>
            <a:endParaRPr lang="en-US" dirty="0"/>
          </a:p>
        </p:txBody>
      </p:sp>
      <p:pic>
        <p:nvPicPr>
          <p:cNvPr id="6" name="Picture 5"/>
          <p:cNvPicPr/>
          <p:nvPr/>
        </p:nvPicPr>
        <p:blipFill>
          <a:blip r:embed="rId2" cstate="print"/>
          <a:srcRect/>
          <a:stretch>
            <a:fillRect/>
          </a:stretch>
        </p:blipFill>
        <p:spPr bwMode="auto">
          <a:xfrm>
            <a:off x="609600" y="1066800"/>
            <a:ext cx="7543800" cy="3657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Main Electrical Design</a:t>
            </a:r>
            <a:endParaRPr lang="en-US" dirty="0"/>
          </a:p>
        </p:txBody>
      </p:sp>
      <p:sp>
        <p:nvSpPr>
          <p:cNvPr id="3" name="Content Placeholder 2"/>
          <p:cNvSpPr>
            <a:spLocks noGrp="1"/>
          </p:cNvSpPr>
          <p:nvPr>
            <p:ph idx="1"/>
          </p:nvPr>
        </p:nvSpPr>
        <p:spPr>
          <a:xfrm>
            <a:off x="457200" y="1219200"/>
            <a:ext cx="8229600" cy="2286000"/>
          </a:xfrm>
        </p:spPr>
        <p:txBody>
          <a:bodyPr/>
          <a:lstStyle/>
          <a:p>
            <a:r>
              <a:rPr lang="en-US" dirty="0" smtClean="0"/>
              <a:t>This is the main PCB circuit schematic.</a:t>
            </a:r>
          </a:p>
          <a:p>
            <a:pPr lvl="1"/>
            <a:r>
              <a:rPr lang="en-US" dirty="0" smtClean="0"/>
              <a:t>MC and TDC had a few connection errors</a:t>
            </a:r>
          </a:p>
          <a:p>
            <a:pPr lvl="1"/>
            <a:r>
              <a:rPr lang="en-US" dirty="0" smtClean="0"/>
              <a:t>The analog switch IC’s do not function properly</a:t>
            </a:r>
          </a:p>
          <a:p>
            <a:pPr lvl="1"/>
            <a:r>
              <a:rPr lang="en-US" dirty="0" smtClean="0"/>
              <a:t>The DC transformer circuit does not function properly</a:t>
            </a:r>
          </a:p>
          <a:p>
            <a:r>
              <a:rPr lang="en-US" dirty="0" smtClean="0"/>
              <a:t>Significant modifications were made to the PCB.</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819400" y="3505200"/>
            <a:ext cx="6090965" cy="32918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6200" y="4267200"/>
            <a:ext cx="2560320" cy="18057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7-Segment Electrical Design</a:t>
            </a:r>
            <a:endParaRPr lang="en-US" dirty="0"/>
          </a:p>
        </p:txBody>
      </p:sp>
      <p:sp>
        <p:nvSpPr>
          <p:cNvPr id="3" name="Content Placeholder 2"/>
          <p:cNvSpPr>
            <a:spLocks noGrp="1"/>
          </p:cNvSpPr>
          <p:nvPr>
            <p:ph idx="1"/>
          </p:nvPr>
        </p:nvSpPr>
        <p:spPr>
          <a:xfrm>
            <a:off x="457200" y="1935480"/>
            <a:ext cx="8229600" cy="1798320"/>
          </a:xfrm>
        </p:spPr>
        <p:txBody>
          <a:bodyPr/>
          <a:lstStyle/>
          <a:p>
            <a:r>
              <a:rPr lang="en-US" dirty="0" smtClean="0"/>
              <a:t>This circuit was straight forward, but design was put off due to the design of the electrical box and the main circuit. It functions properly, however new 7-segment displays will need to be purchased.</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 y="4495800"/>
            <a:ext cx="2743200" cy="123630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941320" y="3790101"/>
            <a:ext cx="6126480" cy="29916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Results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Complications:</a:t>
            </a:r>
          </a:p>
          <a:p>
            <a:pPr lvl="1"/>
            <a:r>
              <a:rPr lang="en-US" dirty="0" smtClean="0"/>
              <a:t>High voltage DC transformer circuit does not work properly.</a:t>
            </a:r>
          </a:p>
          <a:p>
            <a:pPr lvl="2"/>
            <a:r>
              <a:rPr lang="en-US" dirty="0" smtClean="0"/>
              <a:t>Due to the low current on the primary side not causing a large enough voltage drop across the primary inductor. Higher current will be needed to produce 200+V on the secondary.</a:t>
            </a:r>
          </a:p>
          <a:p>
            <a:pPr lvl="1"/>
            <a:r>
              <a:rPr lang="en-US" dirty="0" smtClean="0"/>
              <a:t>Analog switch IC’s do not work properly.</a:t>
            </a:r>
          </a:p>
          <a:p>
            <a:pPr lvl="2"/>
            <a:r>
              <a:rPr lang="en-US" dirty="0" smtClean="0"/>
              <a:t>We are unsure as to why they were not working. We removed one from the PCB and tested it, it was working exactly as it should. The only difference is the resistors in the circuit, but we do not think that should have an adverse effect on the performance of the switches.</a:t>
            </a:r>
          </a:p>
          <a:p>
            <a:pPr lvl="1"/>
            <a:r>
              <a:rPr lang="en-US" dirty="0" smtClean="0"/>
              <a:t>Being that those two circuits don’t work, we were not able to test anything beyond that point. What wasn’t tested is:</a:t>
            </a:r>
          </a:p>
          <a:p>
            <a:pPr lvl="2"/>
            <a:r>
              <a:rPr lang="en-US" dirty="0" smtClean="0"/>
              <a:t>Time-of-flight of the pulse</a:t>
            </a:r>
          </a:p>
          <a:p>
            <a:pPr lvl="2"/>
            <a:r>
              <a:rPr lang="en-US" dirty="0" smtClean="0"/>
              <a:t>Whether the transducer would send and be able to receive within the walls of the pipe (due to not having the voltage required)</a:t>
            </a:r>
          </a:p>
          <a:p>
            <a:pPr lvl="2"/>
            <a:r>
              <a:rPr lang="en-US" dirty="0" smtClean="0"/>
              <a:t>Flow measurement and display of that flow (the display does work, however)</a:t>
            </a:r>
          </a:p>
          <a:p>
            <a:pPr lvl="2"/>
            <a:r>
              <a:rPr lang="en-US" dirty="0" smtClean="0"/>
              <a:t>The receiving circuitry was not tested.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You Think?</a:t>
            </a:r>
            <a:endParaRPr lang="en-US" dirty="0"/>
          </a:p>
        </p:txBody>
      </p:sp>
      <p:sp>
        <p:nvSpPr>
          <p:cNvPr id="3" name="Content Placeholder 2"/>
          <p:cNvSpPr>
            <a:spLocks noGrp="1"/>
          </p:cNvSpPr>
          <p:nvPr>
            <p:ph idx="1"/>
          </p:nvPr>
        </p:nvSpPr>
        <p:spPr/>
        <p:txBody>
          <a:bodyPr/>
          <a:lstStyle/>
          <a:p>
            <a:r>
              <a:rPr lang="en-US" dirty="0" smtClean="0"/>
              <a:t>Comments</a:t>
            </a:r>
          </a:p>
          <a:p>
            <a:r>
              <a:rPr lang="en-US" dirty="0" smtClean="0"/>
              <a:t>Questions</a:t>
            </a:r>
          </a:p>
          <a:p>
            <a:r>
              <a:rPr lang="en-US" dirty="0" smtClean="0"/>
              <a:t>Concerns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lstStyle/>
          <a:p>
            <a:r>
              <a:rPr lang="en-US" dirty="0" smtClean="0"/>
              <a:t>To develop a Volumetric Flow Sensor to measure the volume of gas flowing through a quadrant and into the combustion chamber of the Thermal Abatement System.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 Objective</a:t>
            </a:r>
            <a:endParaRPr lang="en-US" dirty="0"/>
          </a:p>
        </p:txBody>
      </p:sp>
      <p:sp>
        <p:nvSpPr>
          <p:cNvPr id="3" name="Content Placeholder 2"/>
          <p:cNvSpPr>
            <a:spLocks noGrp="1"/>
          </p:cNvSpPr>
          <p:nvPr>
            <p:ph idx="1"/>
          </p:nvPr>
        </p:nvSpPr>
        <p:spPr/>
        <p:txBody>
          <a:bodyPr/>
          <a:lstStyle/>
          <a:p>
            <a:r>
              <a:rPr lang="en-US" dirty="0" smtClean="0"/>
              <a:t>Be able to demonstrate the ability to prove that Ultrasonic Technology works with a working sensor</a:t>
            </a:r>
          </a:p>
          <a:p>
            <a:r>
              <a:rPr lang="en-US" dirty="0" smtClean="0"/>
              <a:t>Temperature design criteria to be ignored due to “lead time” of transducers that existed.</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normAutofit/>
          </a:bodyPr>
          <a:lstStyle/>
          <a:p>
            <a:r>
              <a:rPr lang="en-US" dirty="0" smtClean="0"/>
              <a:t>Sensor Housing Assembly</a:t>
            </a:r>
            <a:endParaRPr lang="en-US" dirty="0"/>
          </a:p>
        </p:txBody>
      </p:sp>
      <p:pic>
        <p:nvPicPr>
          <p:cNvPr id="4" name="Content Placeholder 3" descr="Flow Sensor.jpg"/>
          <p:cNvPicPr>
            <a:picLocks noGrp="1"/>
          </p:cNvPicPr>
          <p:nvPr>
            <p:ph idx="1"/>
          </p:nvPr>
        </p:nvPicPr>
        <p:blipFill>
          <a:blip r:embed="rId2" cstate="print"/>
          <a:stretch>
            <a:fillRect/>
          </a:stretch>
        </p:blipFill>
        <p:spPr>
          <a:xfrm>
            <a:off x="990600" y="1295400"/>
            <a:ext cx="3581400" cy="4953000"/>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5029200" y="1295400"/>
            <a:ext cx="3886200" cy="3416320"/>
          </a:xfrm>
          <a:prstGeom prst="rect">
            <a:avLst/>
          </a:prstGeom>
          <a:noFill/>
        </p:spPr>
        <p:txBody>
          <a:bodyPr wrap="square" rtlCol="0">
            <a:spAutoFit/>
          </a:bodyPr>
          <a:lstStyle/>
          <a:p>
            <a:pPr>
              <a:buFont typeface="Arial" pitchFamily="34" charset="0"/>
              <a:buChar char="•"/>
            </a:pPr>
            <a:r>
              <a:rPr lang="en-US" sz="2400" dirty="0" smtClean="0"/>
              <a:t>Based of standard vacuum seal flange assemblies</a:t>
            </a:r>
          </a:p>
          <a:p>
            <a:pPr>
              <a:buFont typeface="Arial" pitchFamily="34" charset="0"/>
              <a:buChar char="•"/>
            </a:pPr>
            <a:endParaRPr lang="en-US" sz="2400" dirty="0"/>
          </a:p>
          <a:p>
            <a:pPr>
              <a:buFont typeface="Arial" pitchFamily="34" charset="0"/>
              <a:buChar char="•"/>
            </a:pPr>
            <a:r>
              <a:rPr lang="en-US" sz="2400" dirty="0" smtClean="0"/>
              <a:t>Uses a combination of standard and non-standard parts</a:t>
            </a:r>
          </a:p>
          <a:p>
            <a:pPr>
              <a:buFont typeface="Arial" pitchFamily="34" charset="0"/>
              <a:buChar char="•"/>
            </a:pPr>
            <a:endParaRPr lang="en-US" sz="2400" dirty="0"/>
          </a:p>
          <a:p>
            <a:pPr>
              <a:buFont typeface="Arial" pitchFamily="34" charset="0"/>
              <a:buChar char="•"/>
            </a:pPr>
            <a:r>
              <a:rPr lang="en-US" sz="2400" dirty="0" smtClean="0"/>
              <a:t>Components made of 316L 304 stainless steel</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96112"/>
          </a:xfrm>
        </p:spPr>
        <p:txBody>
          <a:bodyPr/>
          <a:lstStyle/>
          <a:p>
            <a:r>
              <a:rPr lang="en-US" dirty="0" smtClean="0"/>
              <a:t>Modifications to quadrant</a:t>
            </a:r>
            <a:endParaRPr lang="en-US" dirty="0"/>
          </a:p>
        </p:txBody>
      </p:sp>
      <p:pic>
        <p:nvPicPr>
          <p:cNvPr id="4" name="Content Placeholder 3" descr="Fig_Edwards_Quadrant.jpg"/>
          <p:cNvPicPr>
            <a:picLocks noGrp="1"/>
          </p:cNvPicPr>
          <p:nvPr>
            <p:ph idx="1"/>
          </p:nvPr>
        </p:nvPicPr>
        <p:blipFill>
          <a:blip r:embed="rId2" cstate="print"/>
          <a:stretch>
            <a:fillRect/>
          </a:stretch>
        </p:blipFill>
        <p:spPr>
          <a:xfrm>
            <a:off x="1219200" y="1143000"/>
            <a:ext cx="6705600" cy="5486400"/>
          </a:xfrm>
          <a:prstGeom prst="rect">
            <a:avLst/>
          </a:prstGeom>
          <a:ln>
            <a:solidFill>
              <a:schemeClr val="tx1"/>
            </a:solidFill>
          </a:ln>
          <a:effectLst>
            <a:outerShdw blurRad="50800" dist="38100" dir="2700000" sx="101000" sy="101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96112"/>
          </a:xfrm>
        </p:spPr>
        <p:txBody>
          <a:bodyPr>
            <a:normAutofit/>
          </a:bodyPr>
          <a:lstStyle/>
          <a:p>
            <a:r>
              <a:rPr lang="en-US" dirty="0" smtClean="0"/>
              <a:t>Sensor Housing</a:t>
            </a:r>
            <a:endParaRPr lang="en-US" dirty="0"/>
          </a:p>
        </p:txBody>
      </p:sp>
      <p:pic>
        <p:nvPicPr>
          <p:cNvPr id="4" name="Content Placeholder 3" descr="PRESENTATION2.jpg"/>
          <p:cNvPicPr>
            <a:picLocks noGrp="1"/>
          </p:cNvPicPr>
          <p:nvPr>
            <p:ph idx="1"/>
          </p:nvPr>
        </p:nvPicPr>
        <p:blipFill>
          <a:blip r:embed="rId2" cstate="print"/>
          <a:stretch>
            <a:fillRect/>
          </a:stretch>
        </p:blipFill>
        <p:spPr>
          <a:xfrm>
            <a:off x="838200" y="1295400"/>
            <a:ext cx="7010400" cy="5181600"/>
          </a:xfrm>
          <a:prstGeom prst="rect">
            <a:avLst/>
          </a:prstGeom>
          <a:noFill/>
          <a:ln>
            <a:solidFill>
              <a:schemeClr val="tx1"/>
            </a:solidFill>
          </a:ln>
          <a:effectLst>
            <a:outerShdw blurRad="50800" dist="38100" dir="2700000" sx="101000" sy="101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43712"/>
          </a:xfrm>
        </p:spPr>
        <p:txBody>
          <a:bodyPr>
            <a:normAutofit fontScale="90000"/>
          </a:bodyPr>
          <a:lstStyle/>
          <a:p>
            <a:r>
              <a:rPr lang="en-US" dirty="0" smtClean="0"/>
              <a:t>Circuit Box</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105400" y="1676400"/>
            <a:ext cx="3751989" cy="2743200"/>
          </a:xfrm>
          <a:prstGeom prst="rect">
            <a:avLst/>
          </a:prstGeom>
          <a:noFill/>
          <a:ln w="9525">
            <a:noFill/>
            <a:miter lim="800000"/>
            <a:headEnd/>
            <a:tailEnd/>
          </a:ln>
        </p:spPr>
      </p:pic>
      <p:pic>
        <p:nvPicPr>
          <p:cNvPr id="5" name="Picture 4"/>
          <p:cNvPicPr/>
          <p:nvPr/>
        </p:nvPicPr>
        <p:blipFill>
          <a:blip r:embed="rId3" cstate="print"/>
          <a:stretch>
            <a:fillRect/>
          </a:stretch>
        </p:blipFill>
        <p:spPr bwMode="auto">
          <a:xfrm>
            <a:off x="152400" y="1371600"/>
            <a:ext cx="4439151" cy="343159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914400" y="5257800"/>
            <a:ext cx="7848600" cy="923330"/>
          </a:xfrm>
          <a:prstGeom prst="rect">
            <a:avLst/>
          </a:prstGeom>
          <a:noFill/>
        </p:spPr>
        <p:txBody>
          <a:bodyPr wrap="square" rtlCol="0">
            <a:spAutoFit/>
          </a:bodyPr>
          <a:lstStyle/>
          <a:p>
            <a:pPr>
              <a:buFont typeface="Arial" pitchFamily="34" charset="0"/>
              <a:buChar char="•"/>
            </a:pPr>
            <a:r>
              <a:rPr lang="en-US" dirty="0" smtClean="0"/>
              <a:t>Made of Stainless Steel, prototype design</a:t>
            </a:r>
          </a:p>
          <a:p>
            <a:pPr>
              <a:buFont typeface="Arial" pitchFamily="34" charset="0"/>
              <a:buChar char="•"/>
            </a:pPr>
            <a:r>
              <a:rPr lang="en-US" dirty="0" smtClean="0"/>
              <a:t>Has provisions for RS-232, Power Switch, Power Input, BNC, LCD display, and cooling fan and vents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Flow properties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219200"/>
            <a:ext cx="2785004" cy="2895600"/>
          </a:xfrm>
          <a:prstGeom prst="rect">
            <a:avLst/>
          </a:prstGeom>
          <a:noFill/>
          <a:ln w="9525">
            <a:noFill/>
            <a:miter lim="800000"/>
            <a:headEnd/>
            <a:tailEnd/>
          </a:ln>
          <a:effectLst>
            <a:outerShdw blurRad="50800" dist="38100" dir="2700000" algn="tl" rotWithShape="0">
              <a:prstClr val="black">
                <a:alpha val="64000"/>
              </a:prstClr>
            </a:outerShdw>
          </a:effectLst>
        </p:spPr>
      </p:pic>
      <p:pic>
        <p:nvPicPr>
          <p:cNvPr id="1027" name="Picture 3"/>
          <p:cNvPicPr>
            <a:picLocks noGrp="1" noChangeAspect="1" noChangeArrowheads="1"/>
          </p:cNvPicPr>
          <p:nvPr>
            <p:ph idx="1"/>
          </p:nvPr>
        </p:nvPicPr>
        <p:blipFill>
          <a:blip r:embed="rId3" cstate="print"/>
          <a:srcRect/>
          <a:stretch>
            <a:fillRect/>
          </a:stretch>
        </p:blipFill>
        <p:spPr bwMode="auto">
          <a:xfrm>
            <a:off x="3505200" y="1219200"/>
            <a:ext cx="5019675" cy="2905125"/>
          </a:xfrm>
          <a:prstGeom prst="rect">
            <a:avLst/>
          </a:prstGeom>
          <a:noFill/>
          <a:ln w="9525">
            <a:noFill/>
            <a:miter lim="800000"/>
            <a:headEnd/>
            <a:tailEnd/>
          </a:ln>
          <a:effectLst>
            <a:outerShdw blurRad="50800" dist="38100" dir="2700000" algn="tl" rotWithShape="0">
              <a:prstClr val="black">
                <a:alpha val="51000"/>
              </a:prstClr>
            </a:outerShdw>
          </a:effectLst>
        </p:spPr>
      </p:pic>
      <p:sp>
        <p:nvSpPr>
          <p:cNvPr id="8" name="TextBox 7"/>
          <p:cNvSpPr txBox="1"/>
          <p:nvPr/>
        </p:nvSpPr>
        <p:spPr>
          <a:xfrm>
            <a:off x="685800" y="4495800"/>
            <a:ext cx="7772400" cy="1477328"/>
          </a:xfrm>
          <a:prstGeom prst="rect">
            <a:avLst/>
          </a:prstGeom>
          <a:noFill/>
        </p:spPr>
        <p:txBody>
          <a:bodyPr wrap="square" rtlCol="0">
            <a:spAutoFit/>
          </a:bodyPr>
          <a:lstStyle/>
          <a:p>
            <a:pPr>
              <a:buFont typeface="Arial" pitchFamily="34" charset="0"/>
              <a:buChar char="•"/>
            </a:pPr>
            <a:r>
              <a:rPr lang="en-US" dirty="0" smtClean="0"/>
              <a:t>Reynolds number </a:t>
            </a:r>
          </a:p>
          <a:p>
            <a:r>
              <a:rPr lang="en-US" dirty="0" smtClean="0"/>
              <a:t>	minimum – 442 – maximum – 4416</a:t>
            </a:r>
          </a:p>
          <a:p>
            <a:pPr>
              <a:buFont typeface="Arial" pitchFamily="34" charset="0"/>
              <a:buChar char="•"/>
            </a:pPr>
            <a:r>
              <a:rPr lang="en-US" dirty="0" smtClean="0"/>
              <a:t>Conclusion is that flow ranges from laminar to transitional turbulent flow</a:t>
            </a:r>
          </a:p>
          <a:p>
            <a:pPr>
              <a:buFont typeface="Arial" pitchFamily="34" charset="0"/>
              <a:buChar char="•"/>
            </a:pPr>
            <a:r>
              <a:rPr lang="en-US" dirty="0" smtClean="0"/>
              <a:t>Flow is ‘semi-normal’ due to the oxygen inlet and transducer cavities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Evaluation – Pressure Drop</a:t>
            </a:r>
            <a:endParaRPr lang="en-US" dirty="0"/>
          </a:p>
        </p:txBody>
      </p:sp>
      <p:pic>
        <p:nvPicPr>
          <p:cNvPr id="4" name="Content Placeholder 3" descr="C:\Documents and Settings\Aaron Poole\My Documents\test_Setup.jpg"/>
          <p:cNvPicPr>
            <a:picLocks noGrp="1"/>
          </p:cNvPicPr>
          <p:nvPr>
            <p:ph idx="1"/>
          </p:nvPr>
        </p:nvPicPr>
        <p:blipFill>
          <a:blip r:embed="rId2" cstate="print"/>
          <a:srcRect/>
          <a:stretch>
            <a:fillRect/>
          </a:stretch>
        </p:blipFill>
        <p:spPr bwMode="auto">
          <a:xfrm>
            <a:off x="1066800" y="1219200"/>
            <a:ext cx="6781800" cy="3810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TextBox 4"/>
          <p:cNvSpPr txBox="1"/>
          <p:nvPr/>
        </p:nvSpPr>
        <p:spPr>
          <a:xfrm>
            <a:off x="1219200" y="5562600"/>
            <a:ext cx="6629400" cy="646331"/>
          </a:xfrm>
          <a:prstGeom prst="rect">
            <a:avLst/>
          </a:prstGeom>
          <a:noFill/>
        </p:spPr>
        <p:txBody>
          <a:bodyPr wrap="square" rtlCol="0">
            <a:spAutoFit/>
          </a:bodyPr>
          <a:lstStyle/>
          <a:p>
            <a:pPr>
              <a:buFont typeface="Arial" pitchFamily="34" charset="0"/>
              <a:buChar char="•"/>
            </a:pPr>
            <a:r>
              <a:rPr lang="en-US" dirty="0" smtClean="0"/>
              <a:t>Differential Pressure meter used to measure pressure drop</a:t>
            </a:r>
          </a:p>
          <a:p>
            <a:pPr>
              <a:buFont typeface="Arial" pitchFamily="34" charset="0"/>
              <a:buChar char="•"/>
            </a:pPr>
            <a:r>
              <a:rPr lang="en-US" dirty="0" smtClean="0"/>
              <a:t>‘Rotameter’ flow meter used to measure flow</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270</TotalTime>
  <Words>515</Words>
  <Application>Microsoft Office PowerPoint</Application>
  <PresentationFormat>On-screen Show (4:3)</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Volumetric Flow Sensor Group</vt:lpstr>
      <vt:lpstr>Mission Statement</vt:lpstr>
      <vt:lpstr>New Project Objective</vt:lpstr>
      <vt:lpstr>Sensor Housing Assembly</vt:lpstr>
      <vt:lpstr>Modifications to quadrant</vt:lpstr>
      <vt:lpstr>Sensor Housing</vt:lpstr>
      <vt:lpstr>Circuit Box</vt:lpstr>
      <vt:lpstr>Flow properties</vt:lpstr>
      <vt:lpstr>Evaluation – Pressure Drop</vt:lpstr>
      <vt:lpstr>Results – Pressure Drop</vt:lpstr>
      <vt:lpstr>Future Design Considerations</vt:lpstr>
      <vt:lpstr>Main Electrical Design</vt:lpstr>
      <vt:lpstr>7-Segment Electrical Design</vt:lpstr>
      <vt:lpstr>Electrical Results</vt:lpstr>
      <vt:lpstr>What Do You Think?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Volumetric Flow Sensor Group</dc:title>
  <dc:creator>Aaron Poole</dc:creator>
  <cp:lastModifiedBy>James Miller</cp:lastModifiedBy>
  <cp:revision>27</cp:revision>
  <dcterms:created xsi:type="dcterms:W3CDTF">2010-06-04T00:56:01Z</dcterms:created>
  <dcterms:modified xsi:type="dcterms:W3CDTF">2010-06-08T21:53:54Z</dcterms:modified>
</cp:coreProperties>
</file>