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D8B"/>
    <a:srgbClr val="2E0E7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49F0D5D-5C90-4511-9B88-41465B20ECDE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CD44E1-46FA-4191-A823-6411A09C95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228600" y="914400"/>
            <a:ext cx="2819400" cy="2133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pic>
        <p:nvPicPr>
          <p:cNvPr id="11266" name="Picture 2" descr="http://www.tablix.org/~avian/blog/images2/2009/04/computer_fan_cut_ou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2133600"/>
            <a:ext cx="3659198" cy="2743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0"/>
            <a:ext cx="7772400" cy="1904999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bg2">
                    <a:lumMod val="50000"/>
                  </a:schemeClr>
                </a:solidFill>
              </a:rPr>
              <a:t>Intel Ultra Slim</a:t>
            </a:r>
            <a:br>
              <a:rPr lang="en-US" sz="48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4800" dirty="0" smtClean="0">
                <a:solidFill>
                  <a:schemeClr val="bg2">
                    <a:lumMod val="50000"/>
                  </a:schemeClr>
                </a:solidFill>
              </a:rPr>
              <a:t>Air-Moving Device</a:t>
            </a: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410200"/>
            <a:ext cx="4800600" cy="14478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C00000"/>
                </a:solidFill>
              </a:rPr>
              <a:t>2010 Capstone Project </a:t>
            </a:r>
          </a:p>
          <a:p>
            <a:pPr algn="l"/>
            <a:r>
              <a:rPr lang="en-US" dirty="0" smtClean="0">
                <a:solidFill>
                  <a:srgbClr val="C00000"/>
                </a:solidFill>
              </a:rPr>
              <a:t>Portland State University</a:t>
            </a:r>
          </a:p>
          <a:p>
            <a:pPr algn="l"/>
            <a:r>
              <a:rPr lang="en-US" dirty="0" smtClean="0">
                <a:solidFill>
                  <a:srgbClr val="C00000"/>
                </a:solidFill>
              </a:rPr>
              <a:t>Intel Corporation</a:t>
            </a:r>
          </a:p>
          <a:p>
            <a:pPr algn="l"/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81400"/>
            <a:ext cx="3352800" cy="838200"/>
          </a:xfrm>
          <a:prstGeom prst="rect">
            <a:avLst/>
          </a:prstGeom>
          <a:noFill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>
                <a:solidFill>
                  <a:srgbClr val="FFFFFF" mc:Ignorable="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2.bp.blogspot.com/_d3X3LByqp8Q/SZ8LiJKMxzI/AAAAAAAAAGg/VWdfqNlz8Co/s1600/sketches_vector_07_windy_tre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1905000"/>
            <a:ext cx="4953000" cy="4953000"/>
          </a:xfrm>
          <a:prstGeom prst="rect">
            <a:avLst/>
          </a:prstGeom>
          <a:noFill/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905001"/>
            <a:ext cx="8001000" cy="3657600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n-US" sz="4800" dirty="0" smtClean="0">
                <a:solidFill>
                  <a:schemeClr val="accent2"/>
                </a:solidFill>
              </a:rPr>
              <a:t>Does it work?</a:t>
            </a:r>
            <a:endParaRPr lang="en-US" sz="4800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bottom line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100questionsbeforemarriage.com/blog/wp-content/uploads/2008/10/random-question-mar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447800"/>
            <a:ext cx="5562600" cy="4178131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54787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2800" u="sng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en-US" sz="2800" u="sng" dirty="0" smtClean="0">
                <a:solidFill>
                  <a:schemeClr val="bg2">
                    <a:lumMod val="25000"/>
                  </a:schemeClr>
                </a:solidFill>
              </a:rPr>
              <a:t>Team Members:</a:t>
            </a:r>
          </a:p>
          <a:p>
            <a:pPr algn="ctr">
              <a:buNone/>
            </a:pPr>
            <a:endParaRPr lang="en-US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Tim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Brodovsky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Joe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Eccleston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Joe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Frankovich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Paul Marshall</a:t>
            </a:r>
            <a:endParaRPr lang="en-US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 anchor="t">
            <a:normAutofit/>
          </a:bodyPr>
          <a:lstStyle/>
          <a:p>
            <a:pPr algn="ctr"/>
            <a:r>
              <a:rPr lang="en-US" sz="2800" u="sng" dirty="0" smtClean="0">
                <a:solidFill>
                  <a:schemeClr val="accent2">
                    <a:lumMod val="75000"/>
                  </a:schemeClr>
                </a:solidFill>
              </a:rPr>
              <a:t>Advisors:</a:t>
            </a:r>
            <a:br>
              <a:rPr lang="en-US" sz="2800" u="sng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PSU: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</a:rPr>
              <a:t>Chien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Wern		Intel: Jered Wikander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http://swipht.com/files/Results/Portland_State/psu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4419600"/>
            <a:ext cx="1676400" cy="169097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://citi2.rice.edu/OG-HPC-WS/757px-Intel_4c_100tag_svg.png"/>
          <p:cNvPicPr>
            <a:picLocks noChangeAspect="1" noChangeArrowheads="1"/>
          </p:cNvPicPr>
          <p:nvPr/>
        </p:nvPicPr>
        <p:blipFill>
          <a:blip r:embed="rId2" cstate="print">
            <a:lum bright="-6000"/>
          </a:blip>
          <a:stretch>
            <a:fillRect/>
          </a:stretch>
        </p:blipFill>
        <p:spPr bwMode="auto">
          <a:xfrm>
            <a:off x="2667000" y="4114800"/>
            <a:ext cx="6282350" cy="2514600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C00000"/>
                </a:solidFill>
              </a:rPr>
              <a:t>Why make an ultra-slim air moving device?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C00000"/>
                </a:solidFill>
              </a:rPr>
              <a:t>Why not make a traditional fan?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C00000"/>
                </a:solidFill>
              </a:rPr>
              <a:t>What does Intel want?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14D8B"/>
                </a:solidFill>
              </a:rPr>
              <a:t>Intel Corporation</a:t>
            </a:r>
            <a:endParaRPr lang="en-US" dirty="0">
              <a:solidFill>
                <a:srgbClr val="014D8B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14D8B"/>
                </a:solidFill>
              </a:rPr>
              <a:t>Intel Corporation</a:t>
            </a:r>
            <a:endParaRPr lang="en-US" dirty="0"/>
          </a:p>
        </p:txBody>
      </p:sp>
      <p:pic>
        <p:nvPicPr>
          <p:cNvPr id="4" name="Picture 4" descr="http://citi2.rice.edu/OG-HPC-WS/757px-Intel_4c_100tag_svg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6000"/>
          </a:blip>
          <a:stretch>
            <a:fillRect/>
          </a:stretch>
        </p:blipFill>
        <p:spPr bwMode="auto">
          <a:xfrm>
            <a:off x="2667000" y="4114800"/>
            <a:ext cx="6296025" cy="2520073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1676400"/>
            <a:ext cx="8229600" cy="433089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Courier New" pitchFamily="49" charset="0"/>
              <a:buChar char="o"/>
              <a:tabLst/>
              <a:defRPr/>
            </a:pPr>
            <a:r>
              <a:rPr lang="en-US" sz="2700" dirty="0" smtClean="0">
                <a:solidFill>
                  <a:srgbClr val="C00000"/>
                </a:solidFill>
              </a:rPr>
              <a:t>The device is no thicker than 3 mm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Courier New" pitchFamily="49" charset="0"/>
              <a:buChar char="o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Courier New" pitchFamily="49" charset="0"/>
              <a:buChar char="o"/>
              <a:tabLst/>
              <a:defRPr/>
            </a:pPr>
            <a:r>
              <a:rPr lang="en-US" sz="2700" dirty="0" smtClean="0">
                <a:solidFill>
                  <a:srgbClr val="C00000"/>
                </a:solidFill>
              </a:rPr>
              <a:t>The device moves 0.075 ACFM of air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Courier New" pitchFamily="49" charset="0"/>
              <a:buChar char="o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Courier New" pitchFamily="49" charset="0"/>
              <a:buChar char="o"/>
              <a:tabLst/>
              <a:defRPr/>
            </a:pPr>
            <a:r>
              <a:rPr lang="en-US" sz="2700" dirty="0" smtClean="0">
                <a:solidFill>
                  <a:srgbClr val="C00000"/>
                </a:solidFill>
              </a:rPr>
              <a:t>The device has a maximum pressure of 0.045 IWG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295400" y="1676400"/>
            <a:ext cx="2057400" cy="13716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Passive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638800" y="1676400"/>
            <a:ext cx="2057400" cy="1371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Active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4"/>
            <a:endCxn id="25" idx="0"/>
          </p:cNvCxnSpPr>
          <p:nvPr/>
        </p:nvCxnSpPr>
        <p:spPr>
          <a:xfrm rot="5400000">
            <a:off x="1371600" y="3009900"/>
            <a:ext cx="914400" cy="990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4"/>
            <a:endCxn id="26" idx="0"/>
          </p:cNvCxnSpPr>
          <p:nvPr/>
        </p:nvCxnSpPr>
        <p:spPr>
          <a:xfrm rot="16200000" flipH="1">
            <a:off x="2228850" y="3143250"/>
            <a:ext cx="914400" cy="723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4"/>
            <a:endCxn id="30" idx="0"/>
          </p:cNvCxnSpPr>
          <p:nvPr/>
        </p:nvCxnSpPr>
        <p:spPr>
          <a:xfrm rot="16200000" flipH="1">
            <a:off x="6705600" y="3009900"/>
            <a:ext cx="914400" cy="990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4"/>
            <a:endCxn id="27" idx="0"/>
          </p:cNvCxnSpPr>
          <p:nvPr/>
        </p:nvCxnSpPr>
        <p:spPr>
          <a:xfrm rot="5400000">
            <a:off x="5810250" y="3105150"/>
            <a:ext cx="914400" cy="80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85800" y="3962400"/>
            <a:ext cx="12954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Ionic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362200" y="3962400"/>
            <a:ext cx="13716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Tesla valve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5181600" y="3962400"/>
            <a:ext cx="13716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Flapper valves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34200" y="3962400"/>
            <a:ext cx="14478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Check valves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581400" y="2743200"/>
            <a:ext cx="1676400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Piezoelectric</a:t>
            </a: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3810000" y="5334000"/>
            <a:ext cx="1295400" cy="12192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6000" dirty="0" smtClean="0">
                <a:solidFill>
                  <a:schemeClr val="tx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?</a:t>
            </a:r>
            <a:endParaRPr lang="en-US" sz="6000" dirty="0">
              <a:solidFill>
                <a:schemeClr val="tx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cxnSp>
        <p:nvCxnSpPr>
          <p:cNvPr id="36" name="Straight Arrow Connector 35"/>
          <p:cNvCxnSpPr>
            <a:endCxn id="34" idx="2"/>
          </p:cNvCxnSpPr>
          <p:nvPr/>
        </p:nvCxnSpPr>
        <p:spPr>
          <a:xfrm>
            <a:off x="1981200" y="4724400"/>
            <a:ext cx="1828800" cy="1219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34" idx="1"/>
          </p:cNvCxnSpPr>
          <p:nvPr/>
        </p:nvCxnSpPr>
        <p:spPr>
          <a:xfrm rot="16200000" flipH="1">
            <a:off x="3472679" y="4985520"/>
            <a:ext cx="788148" cy="26590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34" idx="7"/>
          </p:cNvCxnSpPr>
          <p:nvPr/>
        </p:nvCxnSpPr>
        <p:spPr>
          <a:xfrm rot="5400000">
            <a:off x="4654573" y="4985521"/>
            <a:ext cx="788148" cy="26590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34" idx="6"/>
          </p:cNvCxnSpPr>
          <p:nvPr/>
        </p:nvCxnSpPr>
        <p:spPr>
          <a:xfrm rot="10800000" flipV="1">
            <a:off x="5105400" y="4724400"/>
            <a:ext cx="1828800" cy="1219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1" idx="2"/>
            <a:endCxn id="34" idx="0"/>
          </p:cNvCxnSpPr>
          <p:nvPr/>
        </p:nvCxnSpPr>
        <p:spPr>
          <a:xfrm rot="16200000" flipH="1">
            <a:off x="3600450" y="4476750"/>
            <a:ext cx="1676400" cy="38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295400" y="1676400"/>
            <a:ext cx="2057400" cy="13716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Passive</a:t>
            </a:r>
            <a:endParaRPr lang="en-US" dirty="0"/>
          </a:p>
        </p:txBody>
      </p:sp>
      <p:cxnSp>
        <p:nvCxnSpPr>
          <p:cNvPr id="7" name="Straight Arrow Connector 6"/>
          <p:cNvCxnSpPr>
            <a:stCxn id="4" idx="4"/>
            <a:endCxn id="11" idx="0"/>
          </p:cNvCxnSpPr>
          <p:nvPr/>
        </p:nvCxnSpPr>
        <p:spPr>
          <a:xfrm rot="16200000" flipH="1">
            <a:off x="2228850" y="3143250"/>
            <a:ext cx="914400" cy="723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362200" y="3962400"/>
            <a:ext cx="13716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Tesla valve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3810000" y="5334000"/>
            <a:ext cx="1295400" cy="12192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chemeClr val="tx1"/>
                </a:solidFill>
                <a:effectLst/>
              </a:rPr>
              <a:t> </a:t>
            </a:r>
            <a:endParaRPr lang="en-US" sz="6000" dirty="0">
              <a:solidFill>
                <a:schemeClr val="tx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cxnSp>
        <p:nvCxnSpPr>
          <p:cNvPr id="17" name="Straight Arrow Connector 16"/>
          <p:cNvCxnSpPr>
            <a:endCxn id="15" idx="1"/>
          </p:cNvCxnSpPr>
          <p:nvPr/>
        </p:nvCxnSpPr>
        <p:spPr>
          <a:xfrm rot="16200000" flipH="1">
            <a:off x="3472679" y="4985520"/>
            <a:ext cx="788148" cy="26590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miley Face 20"/>
          <p:cNvSpPr/>
          <p:nvPr/>
        </p:nvSpPr>
        <p:spPr>
          <a:xfrm>
            <a:off x="4038600" y="5562600"/>
            <a:ext cx="838200" cy="762000"/>
          </a:xfrm>
          <a:prstGeom prst="smileyFac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/>
                </a:solidFill>
              </a:rPr>
              <a:t>Modified Tesla valve design with a flat solenoid-magnet actuator</a:t>
            </a:r>
          </a:p>
          <a:p>
            <a:pPr marL="624078" indent="-514350">
              <a:buFont typeface="Courier New" pitchFamily="49" charset="0"/>
              <a:buChar char="o"/>
            </a:pPr>
            <a:endParaRPr lang="en-US" dirty="0" smtClean="0">
              <a:solidFill>
                <a:schemeClr val="accent2"/>
              </a:solidFill>
            </a:endParaRPr>
          </a:p>
          <a:p>
            <a:pPr marL="624078" indent="-514350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/>
                </a:solidFill>
              </a:rPr>
              <a:t>Valve works on the principle </a:t>
            </a:r>
            <a:r>
              <a:rPr lang="en-US" dirty="0" smtClean="0">
                <a:solidFill>
                  <a:schemeClr val="accent2"/>
                </a:solidFill>
              </a:rPr>
              <a:t>of </a:t>
            </a:r>
            <a:r>
              <a:rPr lang="en-US" i="1" dirty="0" smtClean="0">
                <a:solidFill>
                  <a:schemeClr val="accent2"/>
                </a:solidFill>
              </a:rPr>
              <a:t>diodicity</a:t>
            </a:r>
            <a:r>
              <a:rPr lang="en-US" dirty="0" smtClean="0">
                <a:solidFill>
                  <a:schemeClr val="accent2"/>
                </a:solidFill>
              </a:rPr>
              <a:t> (the ratio of the backward pressure drop to the forward pressure </a:t>
            </a:r>
            <a:r>
              <a:rPr lang="en-US" dirty="0" smtClean="0">
                <a:solidFill>
                  <a:schemeClr val="accent2"/>
                </a:solidFill>
              </a:rPr>
              <a:t>drop)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solidFill>
                <a:schemeClr val="accent2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/>
                </a:solidFill>
              </a:rPr>
              <a:t>Valve compels fluid flow in one direction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Our Approach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C:\Users\Paul\Desktop\p_5atmvel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371600"/>
            <a:ext cx="4828389" cy="4800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652272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chemeClr val="accent2"/>
                </a:solidFill>
              </a:rPr>
              <a:t>An example of a Tesla valve: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Our Approach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3810000" y="4800600"/>
            <a:ext cx="3124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29200" y="4953000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FLOW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0" y="5867400"/>
            <a:ext cx="4953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Image from http://lettuce.me.washington.edu/micropump/animation/2/p.5atmvel.gif</a:t>
            </a:r>
            <a:endParaRPr lang="en-US" sz="1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USA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1447800"/>
            <a:ext cx="6000890" cy="4483100"/>
          </a:xfrm>
          <a:prstGeom prst="rect">
            <a:avLst/>
          </a:prstGeom>
          <a:ln w="127000" cap="sq">
            <a:solidFill>
              <a:schemeClr val="tx1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result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3810000" y="2971800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5448300" y="2933700"/>
            <a:ext cx="53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038600" y="2971800"/>
            <a:ext cx="1676400" cy="1588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>
            <a:off x="3581400" y="3352800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3581400" y="4800600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3086100" y="4076700"/>
            <a:ext cx="1447800" cy="1588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19600" y="25908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51 mm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3047588" y="3962812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45 mm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829</TotalTime>
  <Words>161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Intel Ultra Slim Air-Moving Device</vt:lpstr>
      <vt:lpstr>Advisors:  PSU: Chien Wern  Intel: Jered Wikander</vt:lpstr>
      <vt:lpstr>Intel Corporation</vt:lpstr>
      <vt:lpstr>Intel Corporation</vt:lpstr>
      <vt:lpstr>Our Approach</vt:lpstr>
      <vt:lpstr>Our Approach</vt:lpstr>
      <vt:lpstr>Our Approach</vt:lpstr>
      <vt:lpstr>Our Approach</vt:lpstr>
      <vt:lpstr>The result</vt:lpstr>
      <vt:lpstr>The bottom line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</dc:creator>
  <cp:lastModifiedBy>Paul Marshall</cp:lastModifiedBy>
  <cp:revision>97</cp:revision>
  <dcterms:created xsi:type="dcterms:W3CDTF">2010-02-01T03:03:28Z</dcterms:created>
  <dcterms:modified xsi:type="dcterms:W3CDTF">2010-06-02T05:44:38Z</dcterms:modified>
</cp:coreProperties>
</file>