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41C25C-4A6A-4A7A-B8BD-B26E926D84CA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8F4367-6E94-4E54-B8C5-EDE3F85E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80C2-6F21-4718-9007-C5FA94ED271A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D81A-176A-43CE-96C1-68E2DA09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DF2C-424B-4315-AB5E-73499CE4AA26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260B-05DF-41D4-BE61-8A97AE8B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3B67-2155-46E3-928A-0C52015C5E66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0697-F131-494E-9931-53715935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F4DD1D-9612-449E-AD34-B99EDF18694A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C5D56-6925-4D9D-A2EC-72241AF5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61865-D56C-4A77-AAA7-AB8A35254EA8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E5A5B-E2D7-4151-9C18-DB6EE8FD2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FB8052-2886-4F80-A9FC-4B5FE0BF9E77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AFE447-2F33-4090-9115-3EE4C2880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4BCF74-6D03-456E-9EF7-048649B52CDB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FB84B7-7A68-4AB3-8556-A41DCC884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22F4-002F-45E8-8A7A-5190FB1C2D04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14A8-1244-49CB-8D3C-49886213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F44D4B-D8C7-412B-A056-2B440512903E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03BFA-1CD0-4BCD-943C-3732698C8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C85F93-F5E8-45C7-8FC4-791DE4934A90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B4914C-F571-46FC-BC76-8624DDE64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86E2FC-6C5D-49E2-9F7F-009C80FEE7B6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0D570B-C751-4F56-8B28-7F0CF8828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5429427&amp;id=1970297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838200"/>
            <a:ext cx="77724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FSAE Intake Manifold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26670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en-US" sz="2000" b="1" smtClean="0"/>
              <a:t>Members: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Rob Brown 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Scott Cone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Thuc Le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Brandon Wilen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David Winkleman</a:t>
            </a:r>
          </a:p>
          <a:p>
            <a:pPr marR="0">
              <a:lnSpc>
                <a:spcPct val="80000"/>
              </a:lnSpc>
            </a:pPr>
            <a:endParaRPr lang="en-US" sz="1800" smtClean="0"/>
          </a:p>
          <a:p>
            <a:pPr marR="0">
              <a:lnSpc>
                <a:spcPct val="80000"/>
              </a:lnSpc>
            </a:pPr>
            <a:r>
              <a:rPr lang="en-US" sz="2000" b="1" smtClean="0"/>
              <a:t>Advisor:</a:t>
            </a:r>
          </a:p>
          <a:p>
            <a:pPr marR="0">
              <a:lnSpc>
                <a:spcPct val="80000"/>
              </a:lnSpc>
            </a:pPr>
            <a:r>
              <a:rPr lang="en-US" sz="1800" smtClean="0"/>
              <a:t>Dr. Turcic</a:t>
            </a:r>
          </a:p>
        </p:txBody>
      </p:sp>
      <p:pic>
        <p:nvPicPr>
          <p:cNvPr id="13316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2438400" cy="1092200"/>
          </a:xfrm>
          <a:prstGeom prst="rect">
            <a:avLst/>
          </a:prstGeom>
          <a:noFill/>
        </p:spPr>
      </p:pic>
      <p:pic>
        <p:nvPicPr>
          <p:cNvPr id="13317" name="Picture 5" descr="formula_sae_logo-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200400" cy="182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Finite Element Analysis</a:t>
            </a:r>
          </a:p>
        </p:txBody>
      </p:sp>
      <p:pic>
        <p:nvPicPr>
          <p:cNvPr id="43012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2438400" cy="1092200"/>
          </a:xfrm>
          <a:prstGeom prst="rect">
            <a:avLst/>
          </a:prstGeom>
          <a:noFill/>
        </p:spPr>
      </p:pic>
      <p:pic>
        <p:nvPicPr>
          <p:cNvPr id="43015" name="Picture 2" descr="disp.ti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r="41827"/>
          <a:stretch>
            <a:fillRect/>
          </a:stretch>
        </p:blipFill>
        <p:spPr>
          <a:xfrm>
            <a:off x="152400" y="1066800"/>
            <a:ext cx="4572000" cy="3449638"/>
          </a:xfrm>
        </p:spPr>
      </p:pic>
      <p:pic>
        <p:nvPicPr>
          <p:cNvPr id="43017" name="Picture 4" descr="mise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6957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838200" y="4419600"/>
            <a:ext cx="72374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/>
              <a:t>Using a wall thickness of .2 in we get a max deflection of .075 in and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/>
              <a:t> max von mises stress of 2000 PSI leaving us with a F.O.S ~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Sponsors</a:t>
            </a:r>
          </a:p>
        </p:txBody>
      </p:sp>
      <p:pic>
        <p:nvPicPr>
          <p:cNvPr id="45060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19400" cy="1263650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7772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561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19812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>
                <a:effectLst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457200"/>
            <a:ext cx="8153400" cy="6397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700" smtClean="0">
                <a:effectLst/>
              </a:rPr>
              <a:t>What is Formula SAE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endParaRPr lang="en-US" sz="1600" smtClean="0"/>
          </a:p>
          <a:p>
            <a:r>
              <a:rPr lang="en-US" sz="1600" smtClean="0"/>
              <a:t>The Formula SAE ® Series competitions challenge teams of university undergraduate and graduate students to conceive, design, fabricate and compete with small, formula style, autocross vehicles. </a:t>
            </a:r>
          </a:p>
          <a:p>
            <a:pPr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29703" name="Picture 7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438400" cy="1092200"/>
          </a:xfrm>
          <a:prstGeom prst="rect">
            <a:avLst/>
          </a:prstGeom>
          <a:noFill/>
        </p:spPr>
      </p:pic>
      <p:pic>
        <p:nvPicPr>
          <p:cNvPr id="29704" name="Picture 8" descr="2010 CAD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5105400" cy="268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8683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General Engine rules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4940300"/>
          </a:xfrm>
        </p:spPr>
        <p:txBody>
          <a:bodyPr/>
          <a:lstStyle/>
          <a:p>
            <a:endParaRPr lang="en-US" sz="1400" smtClean="0"/>
          </a:p>
          <a:p>
            <a:endParaRPr lang="en-US" sz="1400" smtClean="0"/>
          </a:p>
          <a:p>
            <a:r>
              <a:rPr lang="en-US" sz="1400" smtClean="0"/>
              <a:t>B8.1.1 	The engine(s) used to power the car must be four-stroke piston 		engine(s) with a displacement not exceeding 610 cc per cycle.</a:t>
            </a:r>
          </a:p>
          <a:p>
            <a:endParaRPr lang="en-US" sz="1400" smtClean="0"/>
          </a:p>
          <a:p>
            <a:r>
              <a:rPr lang="en-US" sz="1400" smtClean="0"/>
              <a:t>Current Viking Motorsports Engine CBR600 F4I</a:t>
            </a:r>
          </a:p>
          <a:p>
            <a:endParaRPr lang="en-US" sz="1400" smtClean="0"/>
          </a:p>
          <a:p>
            <a:endParaRPr lang="en-US" sz="1400" smtClean="0"/>
          </a:p>
          <a:p>
            <a:endParaRPr lang="en-US" sz="1400" smtClean="0"/>
          </a:p>
        </p:txBody>
      </p:sp>
      <p:pic>
        <p:nvPicPr>
          <p:cNvPr id="30724" name="Picture 6" descr="CBR600 F4i Eng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ae_l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38400" cy="10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Intake Rules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1400" smtClean="0"/>
              <a:t>B8.6.1 	In order to limit the power capability from the engine, a single circular 		restrictor must be placed in the intake system between the throttle an 		the engine and all engine airflow must pass through the restrictor.</a:t>
            </a:r>
          </a:p>
          <a:p>
            <a:endParaRPr lang="en-US" sz="1400" smtClean="0"/>
          </a:p>
          <a:p>
            <a:r>
              <a:rPr lang="en-US" sz="1400" smtClean="0"/>
              <a:t>B8.6.2 	Any device that has the ability to throttle the engine downstream of the 		restrictor is prohibited.</a:t>
            </a:r>
          </a:p>
          <a:p>
            <a:endParaRPr lang="en-US" sz="1400" smtClean="0"/>
          </a:p>
          <a:p>
            <a:r>
              <a:rPr lang="en-US" sz="1400" smtClean="0"/>
              <a:t>B8.6.3 	The maximum restrictor diameters are                                                                     		- Gasoline fueled cars - 20.0 mm (0.7874 inch)</a:t>
            </a:r>
          </a:p>
          <a:p>
            <a:pPr>
              <a:buFont typeface="Wingdings 3" pitchFamily="18" charset="2"/>
              <a:buNone/>
            </a:pPr>
            <a:r>
              <a:rPr lang="en-US" sz="1400" smtClean="0"/>
              <a:t>			- E-85 fueled cars – 19.0 mm (0.7480 inch)</a:t>
            </a:r>
          </a:p>
        </p:txBody>
      </p:sp>
      <p:pic>
        <p:nvPicPr>
          <p:cNvPr id="32772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438400" cy="10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700" dirty="0" smtClean="0">
                <a:effectLst/>
              </a:rPr>
              <a:t>Design Goals of the </a:t>
            </a:r>
            <a:br>
              <a:rPr lang="en-US" sz="3700" dirty="0" smtClean="0">
                <a:effectLst/>
              </a:rPr>
            </a:br>
            <a:r>
              <a:rPr lang="en-US" sz="3700" dirty="0" smtClean="0">
                <a:effectLst/>
              </a:rPr>
              <a:t>Capstone </a:t>
            </a:r>
            <a:r>
              <a:rPr lang="en-US" sz="3700" dirty="0" smtClean="0">
                <a:effectLst/>
              </a:rPr>
              <a:t>Team</a:t>
            </a:r>
            <a:endParaRPr lang="en-US" sz="3700" dirty="0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525962"/>
          </a:xfrm>
        </p:spPr>
        <p:txBody>
          <a:bodyPr/>
          <a:lstStyle/>
          <a:p>
            <a:r>
              <a:rPr lang="en-US" sz="1600" dirty="0" smtClean="0"/>
              <a:t>Fit a Honda CBR600 F4I engine </a:t>
            </a:r>
          </a:p>
          <a:p>
            <a:r>
              <a:rPr lang="en-US" sz="1600" dirty="0" smtClean="0"/>
              <a:t>Fit in current car chassis</a:t>
            </a:r>
          </a:p>
          <a:p>
            <a:r>
              <a:rPr lang="en-US" sz="1600" dirty="0" smtClean="0"/>
              <a:t>Run through the RPM range of 12,500 with maximum power around 8000 RPM</a:t>
            </a:r>
          </a:p>
          <a:p>
            <a:r>
              <a:rPr lang="en-US" sz="1600" dirty="0" smtClean="0"/>
              <a:t>5lbs lighter than last years intake</a:t>
            </a:r>
          </a:p>
          <a:p>
            <a:r>
              <a:rPr lang="en-US" sz="1600" dirty="0" smtClean="0"/>
              <a:t>Maximize fluid flow from the intake restrictor to each open cylinder.</a:t>
            </a:r>
          </a:p>
          <a:p>
            <a:r>
              <a:rPr lang="en-US" sz="1600" dirty="0" smtClean="0"/>
              <a:t>Withstand ambient temperatures of 120 degrees Fahrenheit</a:t>
            </a:r>
          </a:p>
          <a:p>
            <a:r>
              <a:rPr lang="en-US" sz="1600" dirty="0" smtClean="0"/>
              <a:t>Appropriate Fuel Injector Selection</a:t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9940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438400" cy="10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686800" cy="14176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Plenum Design Options</a:t>
            </a:r>
          </a:p>
        </p:txBody>
      </p:sp>
      <p:pic>
        <p:nvPicPr>
          <p:cNvPr id="31748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2438400" cy="1092200"/>
          </a:xfrm>
          <a:prstGeom prst="rect">
            <a:avLst/>
          </a:prstGeom>
          <a:noFill/>
        </p:spPr>
      </p:pic>
      <p:pic>
        <p:nvPicPr>
          <p:cNvPr id="31752" name="Picture 9" descr="Oregon State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2819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UA_intake.siz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28194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OSU_intak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524000"/>
            <a:ext cx="2895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28600" y="4191000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Side Venturi Entrance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200400" y="19812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Top Venturi Entrance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248400" y="41910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Rear Venturi Entrance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152400"/>
            <a:ext cx="8686800" cy="14176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Material Selection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Options</a:t>
            </a:r>
          </a:p>
        </p:txBody>
      </p:sp>
      <p:pic>
        <p:nvPicPr>
          <p:cNvPr id="36867" name="Picture 3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2438400" cy="1092200"/>
          </a:xfrm>
          <a:prstGeom prst="rect">
            <a:avLst/>
          </a:prstGeom>
          <a:noFill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85800" y="38862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Welded Aluminum</a:t>
            </a:r>
          </a:p>
        </p:txBody>
      </p:sp>
      <p:pic>
        <p:nvPicPr>
          <p:cNvPr id="368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124200" y="1752600"/>
            <a:ext cx="245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Carbon Fiber wrapped</a:t>
            </a:r>
          </a:p>
          <a:p>
            <a:r>
              <a:rPr lang="en-US"/>
              <a:t>Fused Deposition</a:t>
            </a:r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667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1450"/>
            <a:ext cx="2438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477000" y="3886200"/>
            <a:ext cx="179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SLS (Selective </a:t>
            </a:r>
          </a:p>
          <a:p>
            <a:r>
              <a:rPr lang="en-US"/>
              <a:t>Laser Sintering)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352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Final Design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3716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Top Venturi Entrance Made of Selective Laser Sintered </a:t>
            </a:r>
            <a:r>
              <a:rPr lang="en-US" dirty="0" smtClean="0"/>
              <a:t>PA 2200 Fine</a:t>
            </a:r>
            <a:r>
              <a:rPr lang="en-US" dirty="0" smtClean="0"/>
              <a:t> </a:t>
            </a:r>
            <a:r>
              <a:rPr lang="en-US" dirty="0" smtClean="0"/>
              <a:t>Polyamide</a:t>
            </a:r>
            <a:endParaRPr lang="en-US" dirty="0" smtClean="0"/>
          </a:p>
        </p:txBody>
      </p:sp>
      <p:pic>
        <p:nvPicPr>
          <p:cNvPr id="40965" name="Picture 5" descr="32559_679407390178_19702972_38617230_5064991_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3760788" cy="2820988"/>
          </a:xfrm>
          <a:prstGeom prst="rect">
            <a:avLst/>
          </a:prstGeom>
          <a:noFill/>
        </p:spPr>
      </p:pic>
      <p:pic>
        <p:nvPicPr>
          <p:cNvPr id="40968" name="Picture 8" descr="sae_l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2400"/>
            <a:ext cx="2438400" cy="10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700" smtClean="0">
                <a:effectLst/>
              </a:rPr>
              <a:t>Detailed Design </a:t>
            </a:r>
            <a:br>
              <a:rPr lang="en-US" sz="3700" smtClean="0">
                <a:effectLst/>
              </a:rPr>
            </a:br>
            <a:r>
              <a:rPr lang="en-US" sz="3700" smtClean="0">
                <a:effectLst/>
              </a:rPr>
              <a:t>(Impedance Transform)</a:t>
            </a:r>
          </a:p>
        </p:txBody>
      </p:sp>
      <p:pic>
        <p:nvPicPr>
          <p:cNvPr id="41988" name="Picture 4" descr="sae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2438400" cy="1092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32" y="1371600"/>
            <a:ext cx="77292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8E42D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8E42D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8E42D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8E42D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8E42D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201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FSAE Intake Manifold</vt:lpstr>
      <vt:lpstr>What is Formula SAE</vt:lpstr>
      <vt:lpstr>General Engine rules</vt:lpstr>
      <vt:lpstr>Intake Rules</vt:lpstr>
      <vt:lpstr>Design Goals of the  Capstone Team</vt:lpstr>
      <vt:lpstr>Plenum Design Options</vt:lpstr>
      <vt:lpstr>Material Selection  Options</vt:lpstr>
      <vt:lpstr>Final Design</vt:lpstr>
      <vt:lpstr>Detailed Design  (Impedance Transform)</vt:lpstr>
      <vt:lpstr>Finite Element Analysis</vt:lpstr>
      <vt:lpstr>Sponsors</vt:lpstr>
      <vt:lpstr>Questions?</vt:lpstr>
    </vt:vector>
  </TitlesOfParts>
  <Company>Nike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cblank</dc:creator>
  <cp:lastModifiedBy>wilenbj</cp:lastModifiedBy>
  <cp:revision>4</cp:revision>
  <dcterms:created xsi:type="dcterms:W3CDTF">2010-06-01T14:14:46Z</dcterms:created>
  <dcterms:modified xsi:type="dcterms:W3CDTF">2010-06-02T07:37:36Z</dcterms:modified>
</cp:coreProperties>
</file>