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7" r:id="rId3"/>
    <p:sldId id="427" r:id="rId4"/>
    <p:sldId id="428" r:id="rId5"/>
    <p:sldId id="433" r:id="rId6"/>
    <p:sldId id="432" r:id="rId7"/>
    <p:sldId id="440" r:id="rId8"/>
    <p:sldId id="441" r:id="rId9"/>
    <p:sldId id="429" r:id="rId10"/>
    <p:sldId id="438" r:id="rId11"/>
    <p:sldId id="439" r:id="rId12"/>
    <p:sldId id="444" r:id="rId13"/>
    <p:sldId id="445" r:id="rId14"/>
    <p:sldId id="442" r:id="rId15"/>
    <p:sldId id="430" r:id="rId16"/>
    <p:sldId id="443" r:id="rId17"/>
  </p:sldIdLst>
  <p:sldSz cx="9144000" cy="6858000" type="screen4x3"/>
  <p:notesSz cx="6669088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Arial" charset="0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Arial" charset="0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Arial" charset="0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Arial" charset="0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769" autoAdjust="0"/>
  </p:normalViewPr>
  <p:slideViewPr>
    <p:cSldViewPr snapToGrid="0">
      <p:cViewPr varScale="1">
        <p:scale>
          <a:sx n="106" d="100"/>
          <a:sy n="106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54" y="-96"/>
      </p:cViewPr>
      <p:guideLst>
        <p:guide orient="horz" pos="3127"/>
        <p:guide pos="210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2F6330E-27E4-3442-9FC5-566373F58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033D75-7DDC-3B49-B313-443DCDE49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F709-CD60-614B-B0E7-BC6D6024A3A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3D75-7DDC-3B49-B313-443DCDE495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8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l_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6163" y="538163"/>
            <a:ext cx="12906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304800" y="914400"/>
            <a:ext cx="5514701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smtClean="0"/>
              <a:t>Netbook Passive Cooling Capstone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20938" y="3651250"/>
            <a:ext cx="6265862" cy="457200"/>
          </a:xfrm>
        </p:spPr>
        <p:txBody>
          <a:bodyPr wrap="none" anchor="b">
            <a:spAutoFit/>
          </a:bodyPr>
          <a:lstStyle>
            <a:lvl1pPr algn="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6650" y="4478338"/>
            <a:ext cx="6280150" cy="457200"/>
          </a:xfrm>
        </p:spPr>
        <p:txBody>
          <a:bodyPr wrap="none">
            <a:spAutoFit/>
          </a:bodyPr>
          <a:lstStyle>
            <a:lvl1pPr algn="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psulogo_horiz_bw.tif"/>
          <p:cNvPicPr>
            <a:picLocks noChangeAspect="1"/>
          </p:cNvPicPr>
          <p:nvPr userDrawn="1"/>
        </p:nvPicPr>
        <p:blipFill>
          <a:blip r:embed="rId3"/>
          <a:srcRect l="2874" t="9804" r="2299" b="11765"/>
          <a:stretch>
            <a:fillRect/>
          </a:stretch>
        </p:blipFill>
        <p:spPr>
          <a:xfrm>
            <a:off x="6400800" y="1600200"/>
            <a:ext cx="2514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73050"/>
            <a:ext cx="2058987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2615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7537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371600"/>
            <a:ext cx="40417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371600"/>
            <a:ext cx="4043362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619500"/>
            <a:ext cx="4043362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7537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371600"/>
            <a:ext cx="40417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71600"/>
            <a:ext cx="4043362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7537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1600"/>
            <a:ext cx="8237537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3619500"/>
            <a:ext cx="8237537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1600"/>
            <a:ext cx="4041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71600"/>
            <a:ext cx="40433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6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white">
          <a:xfrm>
            <a:off x="3175" y="6029325"/>
            <a:ext cx="9140825" cy="828675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375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5" descr="Intel_whi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89875" y="6169025"/>
            <a:ext cx="8112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6" name="Text Box 8"/>
          <p:cNvSpPr txBox="1">
            <a:spLocks noChangeArrowheads="1"/>
          </p:cNvSpPr>
          <p:nvPr userDrawn="1"/>
        </p:nvSpPr>
        <p:spPr bwMode="auto">
          <a:xfrm>
            <a:off x="336899" y="6172200"/>
            <a:ext cx="3337823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 smtClean="0"/>
              <a:t>Netbook Passive Cooling</a:t>
            </a:r>
            <a:endParaRPr lang="en-US" sz="2000" dirty="0"/>
          </a:p>
        </p:txBody>
      </p:sp>
      <p:sp>
        <p:nvSpPr>
          <p:cNvPr id="181258" name="Text Box 10"/>
          <p:cNvSpPr txBox="1">
            <a:spLocks noChangeArrowheads="1"/>
          </p:cNvSpPr>
          <p:nvPr userDrawn="1"/>
        </p:nvSpPr>
        <p:spPr bwMode="auto">
          <a:xfrm>
            <a:off x="8575675" y="6477000"/>
            <a:ext cx="57785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52F4BD41-4F26-464B-AA61-2ADB5157498F}" type="slidenum">
              <a:rPr lang="en-US" sz="1800"/>
              <a:pPr>
                <a:defRPr/>
              </a:pPr>
              <a:t>‹#›</a:t>
            </a:fld>
            <a:endParaRPr lang="en-US" sz="1800"/>
          </a:p>
        </p:txBody>
      </p:sp>
      <p:pic>
        <p:nvPicPr>
          <p:cNvPr id="9" name="Picture 8" descr="psulogo_horiz_bw.tif"/>
          <p:cNvPicPr>
            <a:picLocks noChangeAspect="1"/>
          </p:cNvPicPr>
          <p:nvPr userDrawn="1"/>
        </p:nvPicPr>
        <p:blipFill>
          <a:blip r:embed="rId17"/>
          <a:srcRect l="2874" t="9804" r="2299" b="11765"/>
          <a:stretch>
            <a:fillRect/>
          </a:stretch>
        </p:blipFill>
        <p:spPr>
          <a:xfrm>
            <a:off x="5257800" y="6141768"/>
            <a:ext cx="2514600" cy="6096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46063" indent="-244475" algn="l" rtl="0" eaLnBrk="0" fontAlgn="base" hangingPunct="0">
        <a:spcBef>
          <a:spcPct val="40000"/>
        </a:spcBef>
        <a:spcAft>
          <a:spcPct val="0"/>
        </a:spcAft>
        <a:buSzPct val="125000"/>
        <a:buFont typeface="Times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571500" indent="-3238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725488" indent="-1524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136650" indent="-4095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15938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0510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5082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29654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gif"/><Relationship Id="rId2" Type="http://schemas.openxmlformats.org/officeDocument/2006/relationships/hyperlink" Target="http://mhw-intl.com/index.htm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tek.com/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raftechaet.com/Home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964" y="3541927"/>
            <a:ext cx="5543184" cy="461665"/>
          </a:xfrm>
        </p:spPr>
        <p:txBody>
          <a:bodyPr/>
          <a:lstStyle/>
          <a:p>
            <a:pPr eaLnBrk="1" hangingPunct="1"/>
            <a:r>
              <a:rPr lang="en-US" dirty="0" smtClean="0"/>
              <a:t>Final Design 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0505" y="4427335"/>
            <a:ext cx="52201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eaLnBrk="1" hangingPunct="1">
              <a:spcBef>
                <a:spcPts val="0"/>
              </a:spcBef>
            </a:pPr>
            <a:r>
              <a:rPr lang="en-US" sz="1800" dirty="0" smtClean="0"/>
              <a:t>Jesse Crutchfield</a:t>
            </a:r>
          </a:p>
          <a:p>
            <a:pPr marL="0" indent="0" algn="r" eaLnBrk="1" hangingPunct="1"/>
            <a:r>
              <a:rPr lang="en-US" sz="1800" dirty="0" smtClean="0"/>
              <a:t>Eduardo Guerrero</a:t>
            </a:r>
          </a:p>
          <a:p>
            <a:pPr marL="0" indent="0" algn="r" eaLnBrk="1" hangingPunct="1"/>
            <a:r>
              <a:rPr lang="en-US" sz="1800" dirty="0" smtClean="0"/>
              <a:t>Ronald Payne</a:t>
            </a:r>
          </a:p>
          <a:p>
            <a:pPr marL="0" indent="0" algn="r" eaLnBrk="1" hangingPunct="1"/>
            <a:r>
              <a:rPr lang="en-US" sz="1800" dirty="0" smtClean="0"/>
              <a:t>Gerard Stabley</a:t>
            </a:r>
          </a:p>
          <a:p>
            <a:pPr marL="0" indent="0" algn="r" eaLnBrk="1" hangingPunct="1"/>
            <a:r>
              <a:rPr lang="en-US" sz="1800" dirty="0" smtClean="0"/>
              <a:t>Jeremy Tucker</a:t>
            </a:r>
          </a:p>
          <a:p>
            <a:pPr marL="0" indent="0" algn="r" eaLnBrk="1" hangingPunct="1"/>
            <a:endParaRPr lang="en-US" sz="1800" dirty="0" smtClean="0"/>
          </a:p>
          <a:p>
            <a:pPr marL="0" indent="0" algn="r" eaLnBrk="1" hangingPunct="1"/>
            <a:r>
              <a:rPr lang="en-US" sz="1800" b="1" dirty="0" smtClean="0"/>
              <a:t>June 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2010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5613" y="943721"/>
            <a:ext cx="4041775" cy="504483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Master CAM was used in conjunction with a 2-axis CNC mill to machine multiple plastic prototypes as well as the final copper heat sink.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43" y="2539813"/>
            <a:ext cx="3592228" cy="3201061"/>
          </a:xfrm>
          <a:prstGeom prst="rect">
            <a:avLst/>
          </a:prstGeom>
          <a:noFill/>
        </p:spPr>
      </p:pic>
      <p:pic>
        <p:nvPicPr>
          <p:cNvPr id="15" name="Picture 14" descr="\\khensu\Home01\tuckerj\My Documents\capstone pics\105CANON\IMG_0528.JPG"/>
          <p:cNvPicPr/>
          <p:nvPr/>
        </p:nvPicPr>
        <p:blipFill>
          <a:blip r:embed="rId3" cstate="print"/>
          <a:srcRect l="11714" t="8309" b="19987"/>
          <a:stretch>
            <a:fillRect/>
          </a:stretch>
        </p:blipFill>
        <p:spPr bwMode="auto">
          <a:xfrm>
            <a:off x="4952151" y="3110785"/>
            <a:ext cx="3871826" cy="2609798"/>
          </a:xfrm>
          <a:prstGeom prst="rect">
            <a:avLst/>
          </a:prstGeom>
          <a:noFill/>
        </p:spPr>
      </p:pic>
      <p:pic>
        <p:nvPicPr>
          <p:cNvPr id="6" name="Picture 5" descr="IMG_0545.JPG"/>
          <p:cNvPicPr>
            <a:picLocks noChangeAspect="1"/>
          </p:cNvPicPr>
          <p:nvPr/>
        </p:nvPicPr>
        <p:blipFill>
          <a:blip r:embed="rId4"/>
          <a:srcRect b="8261"/>
          <a:stretch>
            <a:fillRect/>
          </a:stretch>
        </p:blipFill>
        <p:spPr>
          <a:xfrm>
            <a:off x="4975454" y="267971"/>
            <a:ext cx="3835983" cy="26393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Evaluation</a:t>
            </a:r>
            <a:endParaRPr lang="en-US" dirty="0"/>
          </a:p>
        </p:txBody>
      </p:sp>
      <p:pic>
        <p:nvPicPr>
          <p:cNvPr id="7" name="Picture 6" descr="F:\Solar Project &amp; Capstone\Baseline and Passive IR images\Baseline_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42" y="1248589"/>
            <a:ext cx="4064000" cy="3048000"/>
          </a:xfrm>
          <a:prstGeom prst="rect">
            <a:avLst/>
          </a:prstGeom>
          <a:noFill/>
        </p:spPr>
      </p:pic>
      <p:pic>
        <p:nvPicPr>
          <p:cNvPr id="8" name="Picture 7" descr="F:\Solar Project &amp; Capstone\Baseline and Passive IR images\Passive Solution _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170" y="1224626"/>
            <a:ext cx="4064000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9214" y="4648882"/>
            <a:ext cx="8218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IR </a:t>
            </a:r>
            <a:r>
              <a:rPr lang="en-US" dirty="0" err="1" smtClean="0"/>
              <a:t>Thermography</a:t>
            </a:r>
            <a:endParaRPr lang="en-US" dirty="0" smtClean="0"/>
          </a:p>
          <a:p>
            <a:pPr algn="l"/>
            <a:r>
              <a:rPr lang="en-US" sz="1800" dirty="0" smtClean="0"/>
              <a:t>Max skin temperature increased by 7.4°C on top surface and 11.4°C on bottom surface with passive cooling solution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214" y="4648882"/>
            <a:ext cx="82185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Digital Thermal Sensor</a:t>
            </a:r>
          </a:p>
          <a:p>
            <a:pPr algn="l"/>
            <a:r>
              <a:rPr lang="en-US" sz="1800" dirty="0" smtClean="0"/>
              <a:t>The on-board </a:t>
            </a:r>
            <a:r>
              <a:rPr lang="en-US" sz="1800" dirty="0" smtClean="0"/>
              <a:t>CPU temperature increased by </a:t>
            </a:r>
            <a:r>
              <a:rPr lang="en-US" sz="1800" dirty="0" smtClean="0"/>
              <a:t>2°C, and the o</a:t>
            </a:r>
            <a:r>
              <a:rPr lang="en-US" sz="1800" dirty="0" smtClean="0"/>
              <a:t>n-board GMCH temperature increased by 3°C, </a:t>
            </a:r>
            <a:r>
              <a:rPr lang="en-US" sz="1800" dirty="0" smtClean="0"/>
              <a:t>with </a:t>
            </a:r>
            <a:r>
              <a:rPr lang="en-US" sz="1800" dirty="0" smtClean="0"/>
              <a:t>the passive </a:t>
            </a:r>
            <a:r>
              <a:rPr lang="en-US" sz="1800" dirty="0" smtClean="0"/>
              <a:t>cooling </a:t>
            </a:r>
            <a:r>
              <a:rPr lang="en-US" sz="1800" dirty="0" smtClean="0"/>
              <a:t>solution.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25" y="839640"/>
            <a:ext cx="5666276" cy="371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866" y="4435793"/>
            <a:ext cx="8218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dirty="0" smtClean="0">
                <a:solidFill>
                  <a:srgbClr val="FFFFFF"/>
                </a:solidFill>
              </a:rPr>
              <a:t>Thermocouples</a:t>
            </a:r>
          </a:p>
          <a:p>
            <a:pPr algn="l"/>
            <a:r>
              <a:rPr lang="en-US" sz="1800" dirty="0" smtClean="0"/>
              <a:t>CPU </a:t>
            </a:r>
            <a:r>
              <a:rPr lang="en-US" sz="1800" dirty="0" smtClean="0"/>
              <a:t>temperature increased by 3.8°C, and the ICH by 1.1°C, with </a:t>
            </a:r>
            <a:r>
              <a:rPr lang="en-US" sz="1800" dirty="0" smtClean="0"/>
              <a:t>the </a:t>
            </a:r>
            <a:r>
              <a:rPr lang="en-US" sz="1800" dirty="0" smtClean="0"/>
              <a:t>passive solution.  The temperature of the GMCH and the RAM increased by </a:t>
            </a:r>
            <a:r>
              <a:rPr lang="en-US" sz="1800" dirty="0" smtClean="0"/>
              <a:t>21.8</a:t>
            </a:r>
            <a:r>
              <a:rPr lang="en-US" sz="1800" dirty="0" smtClean="0"/>
              <a:t>°C </a:t>
            </a:r>
            <a:r>
              <a:rPr lang="en-US" sz="1800" dirty="0" smtClean="0"/>
              <a:t>and </a:t>
            </a:r>
            <a:r>
              <a:rPr lang="en-US" sz="1800" dirty="0" smtClean="0"/>
              <a:t>11.4°C</a:t>
            </a:r>
            <a:r>
              <a:rPr lang="en-US" sz="1800" dirty="0" smtClean="0"/>
              <a:t>, respectively, with the passive solution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188" y="870322"/>
            <a:ext cx="5920441" cy="356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128" y="1102659"/>
            <a:ext cx="8292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Heat Transfer Calculations</a:t>
            </a:r>
          </a:p>
          <a:p>
            <a:pPr algn="l"/>
            <a:r>
              <a:rPr lang="en-US" dirty="0" smtClean="0"/>
              <a:t>	</a:t>
            </a:r>
            <a:r>
              <a:rPr lang="en-US" sz="1600" dirty="0" smtClean="0"/>
              <a:t>Required assumptions that may not reflect actual circumstances</a:t>
            </a:r>
          </a:p>
          <a:p>
            <a:pPr algn="l"/>
            <a:r>
              <a:rPr lang="en-US" sz="1600" dirty="0" smtClean="0"/>
              <a:t>	</a:t>
            </a:r>
            <a:r>
              <a:rPr lang="en-US" sz="1600" dirty="0" smtClean="0"/>
              <a:t>No closed form solutions</a:t>
            </a:r>
          </a:p>
          <a:p>
            <a:pPr algn="l"/>
            <a:r>
              <a:rPr lang="en-US" sz="1600" dirty="0" smtClean="0"/>
              <a:t>	No empirical correlations for our geometry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Dimensioning and </a:t>
            </a:r>
            <a:r>
              <a:rPr lang="en-US" sz="1600" dirty="0" err="1" smtClean="0"/>
              <a:t>Tolerancing</a:t>
            </a:r>
            <a:endParaRPr lang="en-US" sz="1600" dirty="0" smtClean="0"/>
          </a:p>
          <a:p>
            <a:pPr algn="l"/>
            <a:r>
              <a:rPr lang="en-US" sz="1600" dirty="0" smtClean="0"/>
              <a:t>	</a:t>
            </a:r>
            <a:r>
              <a:rPr lang="en-US" sz="1600" dirty="0" smtClean="0"/>
              <a:t>Designing parts that needed to mate with </a:t>
            </a:r>
          </a:p>
          <a:p>
            <a:pPr algn="l"/>
            <a:r>
              <a:rPr lang="en-US" sz="1600" dirty="0" smtClean="0"/>
              <a:t>	</a:t>
            </a:r>
            <a:r>
              <a:rPr lang="en-US" sz="1600" dirty="0" smtClean="0"/>
              <a:t>existing hardware </a:t>
            </a:r>
          </a:p>
          <a:p>
            <a:pPr algn="l"/>
            <a:r>
              <a:rPr lang="en-US" sz="1600" dirty="0" smtClean="0"/>
              <a:t>	Manufactured Acrylic Prototypes to determine </a:t>
            </a:r>
          </a:p>
          <a:p>
            <a:pPr algn="l"/>
            <a:r>
              <a:rPr lang="en-US" sz="1600" dirty="0" smtClean="0"/>
              <a:t>	</a:t>
            </a:r>
            <a:r>
              <a:rPr lang="en-US" sz="1600" dirty="0" smtClean="0"/>
              <a:t>final dimensions</a:t>
            </a:r>
          </a:p>
          <a:p>
            <a:pPr algn="l"/>
            <a:r>
              <a:rPr lang="en-US" sz="1600" dirty="0" smtClean="0"/>
              <a:t>	</a:t>
            </a:r>
            <a:endParaRPr lang="en-US" sz="1600" dirty="0" smtClean="0"/>
          </a:p>
          <a:p>
            <a:pPr algn="l"/>
            <a:r>
              <a:rPr lang="en-US" sz="1600" dirty="0" smtClean="0"/>
              <a:t>	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  <p:pic>
        <p:nvPicPr>
          <p:cNvPr id="7" name="Picture 6" descr="Warning-Challen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87" y="2223248"/>
            <a:ext cx="235458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562" y="1130135"/>
            <a:ext cx="7911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No change in netbook case dimensions and no visible change in outward appearance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Component and skin temperatures maintained within acceptable limits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No power consumed by cooling solution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56615" y="3578632"/>
            <a:ext cx="792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line: Passive Cooling Solution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47" y="1456813"/>
            <a:ext cx="8237537" cy="3253800"/>
          </a:xfrm>
        </p:spPr>
        <p:txBody>
          <a:bodyPr/>
          <a:lstStyle/>
          <a:p>
            <a:r>
              <a:rPr lang="en-US" dirty="0" smtClean="0"/>
              <a:t>Dr. Raul </a:t>
            </a:r>
            <a:r>
              <a:rPr lang="en-US" dirty="0" smtClean="0"/>
              <a:t>Cal, PSU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Faryar</a:t>
            </a:r>
            <a:r>
              <a:rPr lang="en-US" dirty="0" smtClean="0"/>
              <a:t> </a:t>
            </a:r>
            <a:r>
              <a:rPr lang="en-US" dirty="0" err="1" smtClean="0"/>
              <a:t>Etesami</a:t>
            </a:r>
            <a:r>
              <a:rPr lang="en-US" dirty="0" smtClean="0"/>
              <a:t>, PSU</a:t>
            </a:r>
            <a:endParaRPr lang="en-US" dirty="0" smtClean="0"/>
          </a:p>
          <a:p>
            <a:r>
              <a:rPr lang="en-US" dirty="0" err="1" smtClean="0"/>
              <a:t>Jered</a:t>
            </a:r>
            <a:r>
              <a:rPr lang="en-US" dirty="0" smtClean="0"/>
              <a:t> </a:t>
            </a:r>
            <a:r>
              <a:rPr lang="en-US" dirty="0" err="1" smtClean="0"/>
              <a:t>Wikander</a:t>
            </a:r>
            <a:r>
              <a:rPr lang="en-US" dirty="0" smtClean="0"/>
              <a:t>, Intel</a:t>
            </a:r>
            <a:endParaRPr lang="en-US" dirty="0" smtClean="0"/>
          </a:p>
          <a:p>
            <a:r>
              <a:rPr lang="en-US" dirty="0" smtClean="0"/>
              <a:t>Chris </a:t>
            </a:r>
            <a:r>
              <a:rPr lang="en-US" dirty="0" smtClean="0"/>
              <a:t>Coleman, Tektronix</a:t>
            </a:r>
            <a:endParaRPr lang="en-US" dirty="0" smtClean="0"/>
          </a:p>
          <a:p>
            <a:r>
              <a:rPr lang="en-US" dirty="0" smtClean="0"/>
              <a:t>Michael </a:t>
            </a:r>
            <a:r>
              <a:rPr lang="en-US" dirty="0" err="1" smtClean="0"/>
              <a:t>Chuning</a:t>
            </a:r>
            <a:r>
              <a:rPr lang="en-US" dirty="0" smtClean="0"/>
              <a:t>, PSU</a:t>
            </a:r>
            <a:endParaRPr lang="en-US" dirty="0" smtClean="0"/>
          </a:p>
          <a:p>
            <a:r>
              <a:rPr lang="en-US" dirty="0" smtClean="0"/>
              <a:t>Matt Getz, </a:t>
            </a:r>
            <a:r>
              <a:rPr lang="en-US" dirty="0" err="1" smtClean="0"/>
              <a:t>GrafTech</a:t>
            </a:r>
            <a:r>
              <a:rPr lang="en-US" dirty="0" smtClean="0"/>
              <a:t> </a:t>
            </a:r>
            <a:r>
              <a:rPr lang="en-US" dirty="0" smtClean="0"/>
              <a:t>International Corp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Phil </a:t>
            </a:r>
            <a:r>
              <a:rPr lang="en-US" dirty="0" err="1" smtClean="0"/>
              <a:t>Benos</a:t>
            </a:r>
            <a:r>
              <a:rPr lang="en-US" dirty="0" smtClean="0"/>
              <a:t>, MH&amp;W </a:t>
            </a:r>
            <a:r>
              <a:rPr lang="en-US" dirty="0" smtClean="0"/>
              <a:t>International Corp.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MH&amp;W Hom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2728" y="2141726"/>
            <a:ext cx="3762001" cy="785114"/>
          </a:xfrm>
          <a:prstGeom prst="rect">
            <a:avLst/>
          </a:prstGeom>
          <a:noFill/>
        </p:spPr>
      </p:pic>
      <p:pic>
        <p:nvPicPr>
          <p:cNvPr id="3078" name="Picture 6" descr="http://www.graftechaet.com/imagesaet/headerlink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3122" y="928874"/>
            <a:ext cx="1924050" cy="819151"/>
          </a:xfrm>
          <a:prstGeom prst="rect">
            <a:avLst/>
          </a:prstGeom>
          <a:noFill/>
        </p:spPr>
      </p:pic>
      <p:pic>
        <p:nvPicPr>
          <p:cNvPr id="3080" name="Picture 8" descr="Tektronix Test and Measuremen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2988" y="3482790"/>
            <a:ext cx="20955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5" name="Picture 4" descr="FAN-DL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44" y="606978"/>
            <a:ext cx="2545080" cy="2540000"/>
          </a:xfrm>
          <a:prstGeom prst="rect">
            <a:avLst/>
          </a:prstGeom>
        </p:spPr>
      </p:pic>
      <p:pic>
        <p:nvPicPr>
          <p:cNvPr id="8" name="Picture 7" descr="NP_Skived_Fin_Heat_Si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317" y="3683277"/>
            <a:ext cx="3048000" cy="194564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477736" y="1188390"/>
            <a:ext cx="4299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Design and produce a passive cooling solution to replace the actively cooled system of an MSI Wind netbook with: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257300" lvl="2" indent="-342900" algn="l">
              <a:buFont typeface="+mj-lt"/>
              <a:buAutoNum type="arabicPeriod"/>
            </a:pPr>
            <a:r>
              <a:rPr lang="en-US" sz="1800" dirty="0" smtClean="0"/>
              <a:t>Similar cooling capability as the current active solution</a:t>
            </a:r>
          </a:p>
          <a:p>
            <a:pPr marL="1257300" lvl="2" indent="-342900" algn="l">
              <a:buFont typeface="+mj-lt"/>
              <a:buAutoNum type="arabicPeriod"/>
            </a:pPr>
            <a:endParaRPr lang="en-US" sz="1800" dirty="0" smtClean="0"/>
          </a:p>
          <a:p>
            <a:pPr marL="1257300" lvl="2" indent="-342900" algn="l">
              <a:buFont typeface="+mj-lt"/>
              <a:buAutoNum type="arabicPeriod"/>
            </a:pPr>
            <a:r>
              <a:rPr lang="en-US" sz="1800" dirty="0" smtClean="0"/>
              <a:t>Minimal impact to the exterior case design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Customer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917" y="815789"/>
            <a:ext cx="3759079" cy="466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82962" y="1829114"/>
            <a:ext cx="4792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Primary customer is Intel Corporation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Interested in specific and general applications of a passive cooling solution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Criteria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5614" y="1022074"/>
            <a:ext cx="4741232" cy="4419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Meet baseline temperatures and power dissipation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Skin temperatures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Component temperatures</a:t>
            </a:r>
            <a:endParaRPr lang="en-US" dirty="0"/>
          </a:p>
        </p:txBody>
      </p:sp>
      <p:pic>
        <p:nvPicPr>
          <p:cNvPr id="7" name="Picture 6" descr="IR_0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932" y="464046"/>
            <a:ext cx="3332480" cy="2499360"/>
          </a:xfrm>
          <a:prstGeom prst="rect">
            <a:avLst/>
          </a:prstGeom>
        </p:spPr>
      </p:pic>
      <p:pic>
        <p:nvPicPr>
          <p:cNvPr id="8" name="Picture 7" descr="IR_0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932" y="3236958"/>
            <a:ext cx="3332480" cy="2499360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20657" y="3293995"/>
            <a:ext cx="448488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No power to be drawn from Netbook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Skin temperatures must not exceed safe limits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Netbook dimensions must remain close to original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2781" y="2639118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Performance Constraints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and Analysis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9053" y="2590249"/>
            <a:ext cx="8340092" cy="2206099"/>
            <a:chOff x="429053" y="2333927"/>
            <a:chExt cx="8340092" cy="2206099"/>
          </a:xfrm>
        </p:grpSpPr>
        <p:pic>
          <p:nvPicPr>
            <p:cNvPr id="5" name="Picture 4" descr="solidworks_logo.12_05_2009_14_22_5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553" y="2336424"/>
              <a:ext cx="4030592" cy="21926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053" y="2333927"/>
              <a:ext cx="4558056" cy="22060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547650" y="943721"/>
            <a:ext cx="7865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Infrared (IR) </a:t>
            </a:r>
            <a:r>
              <a:rPr lang="en-US" sz="1800" dirty="0" err="1" smtClean="0"/>
              <a:t>Thermography</a:t>
            </a:r>
            <a:r>
              <a:rPr lang="en-US" sz="1800" dirty="0" smtClean="0"/>
              <a:t> and thermocouples were used to collect temperature data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Solid Modeling and FEA were used in design conceptualization</a:t>
            </a: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se assembly Exploded (no fins).jpg"/>
          <p:cNvPicPr>
            <a:picLocks noChangeAspect="1"/>
          </p:cNvPicPr>
          <p:nvPr/>
        </p:nvPicPr>
        <p:blipFill>
          <a:blip r:embed="rId2"/>
          <a:srcRect l="3748" t="7195" r="5013" b="22066"/>
          <a:stretch>
            <a:fillRect/>
          </a:stretch>
        </p:blipFill>
        <p:spPr>
          <a:xfrm>
            <a:off x="431129" y="2481641"/>
            <a:ext cx="8342917" cy="3541868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half" idx="1"/>
          </p:nvPr>
        </p:nvSpPr>
        <p:spPr>
          <a:xfrm>
            <a:off x="5198026" y="1942493"/>
            <a:ext cx="2434113" cy="480890"/>
          </a:xfrm>
        </p:spPr>
        <p:txBody>
          <a:bodyPr/>
          <a:lstStyle/>
          <a:p>
            <a:pPr marL="0" lvl="0" indent="0">
              <a:spcBef>
                <a:spcPct val="0"/>
              </a:spcBef>
            </a:pPr>
            <a:r>
              <a:rPr lang="en-US" sz="2000" kern="1200" dirty="0" smtClean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Copper Heat sink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786" y="908251"/>
            <a:ext cx="412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Two part design</a:t>
            </a:r>
            <a:r>
              <a:rPr lang="en-US" sz="2000" dirty="0" smtClean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5253" y="1887442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Graphite Heat Spreader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br>
              <a:rPr lang="en-US" dirty="0" smtClean="0"/>
            </a:br>
            <a:r>
              <a:rPr lang="en-US" sz="1800" dirty="0" smtClean="0"/>
              <a:t>Copper Heat Sink</a:t>
            </a:r>
            <a:endParaRPr lang="en-US" sz="1800" dirty="0"/>
          </a:p>
        </p:txBody>
      </p:sp>
      <p:pic>
        <p:nvPicPr>
          <p:cNvPr id="8" name="Picture 7" descr="IMG_05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236" y="361534"/>
            <a:ext cx="3576320" cy="2682240"/>
          </a:xfrm>
          <a:prstGeom prst="rect">
            <a:avLst/>
          </a:prstGeom>
        </p:spPr>
      </p:pic>
      <p:pic>
        <p:nvPicPr>
          <p:cNvPr id="9" name="Picture 8" descr="IMG_05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92" y="3177341"/>
            <a:ext cx="3576320" cy="2682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3371" y="1605541"/>
            <a:ext cx="442074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Heat sink manufactured from Electrolytic tough pitch Copper, UNS C11000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Thermal conductivity of 388 W/</a:t>
            </a:r>
            <a:r>
              <a:rPr lang="en-US" sz="1800" dirty="0" err="1" smtClean="0"/>
              <a:t>m</a:t>
            </a:r>
            <a:r>
              <a:rPr lang="en-US" sz="1800" dirty="0" smtClean="0"/>
              <a:t>-K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Total mass of .4 </a:t>
            </a:r>
            <a:r>
              <a:rPr lang="en-US" sz="1800" dirty="0" smtClean="0"/>
              <a:t>kg (.88 lbs)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Thermally couples the primary heat sources on the motherboard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br>
              <a:rPr lang="en-US" dirty="0" smtClean="0"/>
            </a:br>
            <a:r>
              <a:rPr lang="en-US" sz="1800" dirty="0" smtClean="0"/>
              <a:t>Graphite Heat Spreader</a:t>
            </a:r>
            <a:endParaRPr lang="en-US" sz="1800" dirty="0"/>
          </a:p>
        </p:txBody>
      </p:sp>
      <p:pic>
        <p:nvPicPr>
          <p:cNvPr id="5" name="Picture 4" descr="IMG_0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561" y="540440"/>
            <a:ext cx="32512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371" y="1605541"/>
            <a:ext cx="44207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Heat spreader manufactured from </a:t>
            </a:r>
            <a:r>
              <a:rPr lang="en-US" sz="1800" dirty="0" err="1" smtClean="0"/>
              <a:t>eGRAF</a:t>
            </a:r>
            <a:r>
              <a:rPr lang="en-US" sz="1800" dirty="0" smtClean="0"/>
              <a:t> graphite </a:t>
            </a:r>
            <a:r>
              <a:rPr lang="en-US" sz="1800" dirty="0" err="1" smtClean="0"/>
              <a:t>Spreadershield</a:t>
            </a:r>
            <a:r>
              <a:rPr lang="en-US" sz="1800" dirty="0" smtClean="0"/>
              <a:t> </a:t>
            </a:r>
            <a:r>
              <a:rPr lang="en-US" sz="1800" dirty="0" smtClean="0"/>
              <a:t>material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Anisotropic thermal conductivity: </a:t>
            </a:r>
            <a:r>
              <a:rPr lang="en-US" sz="1800" dirty="0" smtClean="0"/>
              <a:t>500 </a:t>
            </a:r>
            <a:r>
              <a:rPr lang="en-US" sz="1800" dirty="0" smtClean="0"/>
              <a:t>W/m-K in the X and Y directions, 3 W/m-K in the Z </a:t>
            </a:r>
            <a:r>
              <a:rPr lang="en-US" sz="1800" dirty="0" smtClean="0"/>
              <a:t>direction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Total mass of </a:t>
            </a:r>
            <a:r>
              <a:rPr lang="en-US" sz="1800" dirty="0" smtClean="0"/>
              <a:t>.035 kg (.08 lbs)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Distributes heat across its large surface area, eliminating “hot </a:t>
            </a:r>
            <a:r>
              <a:rPr lang="en-US" sz="1800" dirty="0" smtClean="0"/>
              <a:t>spots”</a:t>
            </a:r>
            <a:endParaRPr lang="en-US" sz="1800" dirty="0"/>
          </a:p>
        </p:txBody>
      </p:sp>
      <p:pic>
        <p:nvPicPr>
          <p:cNvPr id="9" name="Picture 8" descr="spreader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594" y="3333723"/>
            <a:ext cx="3238500" cy="23533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Optimization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5613" y="1025278"/>
            <a:ext cx="4041775" cy="4689722"/>
          </a:xfrm>
        </p:spPr>
        <p:txBody>
          <a:bodyPr/>
          <a:lstStyle/>
          <a:p>
            <a:pPr lvl="1"/>
            <a:r>
              <a:rPr lang="en-US" dirty="0" smtClean="0"/>
              <a:t>Solid modeling in conjunction with FEA analysis was used to optimize dimensions of both heat sink and heat spreader.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913" y="1158136"/>
            <a:ext cx="3863962" cy="41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pper Heat Spreader (without fins [060110]) Bottom.JPG"/>
          <p:cNvPicPr>
            <a:picLocks noChangeAspect="1"/>
          </p:cNvPicPr>
          <p:nvPr/>
        </p:nvPicPr>
        <p:blipFill>
          <a:blip r:embed="rId3"/>
          <a:srcRect l="12538" t="26074" r="34137" b="12934"/>
          <a:stretch>
            <a:fillRect/>
          </a:stretch>
        </p:blipFill>
        <p:spPr>
          <a:xfrm>
            <a:off x="515154" y="2564074"/>
            <a:ext cx="4005970" cy="27862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_intel_only">
  <a:themeElements>
    <a:clrScheme name="blue_intel_only 1">
      <a:dk1>
        <a:srgbClr val="FF5C00"/>
      </a:dk1>
      <a:lt1>
        <a:srgbClr val="FFFFFF"/>
      </a:lt1>
      <a:dk2>
        <a:srgbClr val="0C2E86"/>
      </a:dk2>
      <a:lt2>
        <a:srgbClr val="F5E647"/>
      </a:lt2>
      <a:accent1>
        <a:srgbClr val="A6CAE1"/>
      </a:accent1>
      <a:accent2>
        <a:srgbClr val="567EB9"/>
      </a:accent2>
      <a:accent3>
        <a:srgbClr val="AAADC3"/>
      </a:accent3>
      <a:accent4>
        <a:srgbClr val="DADADA"/>
      </a:accent4>
      <a:accent5>
        <a:srgbClr val="D0E1EE"/>
      </a:accent5>
      <a:accent6>
        <a:srgbClr val="4D72A7"/>
      </a:accent6>
      <a:hlink>
        <a:srgbClr val="0860A8"/>
      </a:hlink>
      <a:folHlink>
        <a:srgbClr val="AA014C"/>
      </a:folHlink>
    </a:clrScheme>
    <a:fontScheme name="blue_intel_on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ue_intel_only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intel_only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Intel - UPSD ppt template (blue)</Template>
  <TotalTime>13009</TotalTime>
  <Words>433</Words>
  <Application>Microsoft Office PowerPoint</Application>
  <PresentationFormat>On-screen Show (4:3)</PresentationFormat>
  <Paragraphs>93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blue_intel_only</vt:lpstr>
      <vt:lpstr>Final Design Presentation</vt:lpstr>
      <vt:lpstr>Objective</vt:lpstr>
      <vt:lpstr>Customer</vt:lpstr>
      <vt:lpstr>Performance Criteria</vt:lpstr>
      <vt:lpstr>Design and Analysis</vt:lpstr>
      <vt:lpstr>Final Design</vt:lpstr>
      <vt:lpstr>Final Design Copper Heat Sink</vt:lpstr>
      <vt:lpstr>Final Design Graphite Heat Spreader</vt:lpstr>
      <vt:lpstr>Design Optimization</vt:lpstr>
      <vt:lpstr>Manufacturing</vt:lpstr>
      <vt:lpstr>Design Evaluation</vt:lpstr>
      <vt:lpstr>Design Evaluation</vt:lpstr>
      <vt:lpstr>Design Evaluation</vt:lpstr>
      <vt:lpstr>Challenges</vt:lpstr>
      <vt:lpstr>Conclusion</vt:lpstr>
      <vt:lpstr>Acknowledgements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Board-Level Thermal Mechanical Reliability</dc:title>
  <dc:creator>Kristie S Leiser</dc:creator>
  <cp:lastModifiedBy>Jesse Crtuchfield</cp:lastModifiedBy>
  <cp:revision>99</cp:revision>
  <dcterms:created xsi:type="dcterms:W3CDTF">2010-06-02T00:35:08Z</dcterms:created>
  <dcterms:modified xsi:type="dcterms:W3CDTF">2010-06-02T16:38:43Z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etingDate">
    <vt:lpwstr>2007-09-24T17:30:00Z</vt:lpwstr>
  </property>
</Properties>
</file>