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2"/>
  </p:handoutMasterIdLst>
  <p:sldIdLst>
    <p:sldId id="256" r:id="rId2"/>
    <p:sldId id="267" r:id="rId3"/>
    <p:sldId id="257" r:id="rId4"/>
    <p:sldId id="261" r:id="rId5"/>
    <p:sldId id="258" r:id="rId6"/>
    <p:sldId id="268" r:id="rId7"/>
    <p:sldId id="269" r:id="rId8"/>
    <p:sldId id="259" r:id="rId9"/>
    <p:sldId id="260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6" d="100"/>
          <a:sy n="156" d="100"/>
        </p:scale>
        <p:origin x="-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A94F8-F5C0-554A-98C8-69AB9E60C3A2}" type="datetimeFigureOut">
              <a:rPr lang="en-US" smtClean="0"/>
              <a:t>2/5/13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22CF1-92D9-E441-A9B8-31ADD125A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03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7436-3668-AD4F-AC39-8155BB4AEC81}" type="datetimeFigureOut">
              <a:rPr lang="en-US" smtClean="0"/>
              <a:t>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6C89-F061-DB48-ABB2-8D8FCEA0E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7436-3668-AD4F-AC39-8155BB4AEC81}" type="datetimeFigureOut">
              <a:rPr lang="en-US" smtClean="0"/>
              <a:t>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6C89-F061-DB48-ABB2-8D8FCEA0E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1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7436-3668-AD4F-AC39-8155BB4AEC81}" type="datetimeFigureOut">
              <a:rPr lang="en-US" smtClean="0"/>
              <a:t>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6C89-F061-DB48-ABB2-8D8FCEA0E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90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7436-3668-AD4F-AC39-8155BB4AEC81}" type="datetimeFigureOut">
              <a:rPr lang="en-US" smtClean="0"/>
              <a:t>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6C89-F061-DB48-ABB2-8D8FCEA0E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8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7436-3668-AD4F-AC39-8155BB4AEC81}" type="datetimeFigureOut">
              <a:rPr lang="en-US" smtClean="0"/>
              <a:t>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6C89-F061-DB48-ABB2-8D8FCEA0E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5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7436-3668-AD4F-AC39-8155BB4AEC81}" type="datetimeFigureOut">
              <a:rPr lang="en-US" smtClean="0"/>
              <a:t>2/5/13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6C89-F061-DB48-ABB2-8D8FCEA0E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5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7436-3668-AD4F-AC39-8155BB4AEC81}" type="datetimeFigureOut">
              <a:rPr lang="en-US" smtClean="0"/>
              <a:t>2/5/13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6C89-F061-DB48-ABB2-8D8FCEA0E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7436-3668-AD4F-AC39-8155BB4AEC81}" type="datetimeFigureOut">
              <a:rPr lang="en-US" smtClean="0"/>
              <a:t>2/5/13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6C89-F061-DB48-ABB2-8D8FCEA0E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85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7436-3668-AD4F-AC39-8155BB4AEC81}" type="datetimeFigureOut">
              <a:rPr lang="en-US" smtClean="0"/>
              <a:t>2/5/13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6C89-F061-DB48-ABB2-8D8FCEA0E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9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7436-3668-AD4F-AC39-8155BB4AEC81}" type="datetimeFigureOut">
              <a:rPr lang="en-US" smtClean="0"/>
              <a:t>2/5/13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6C89-F061-DB48-ABB2-8D8FCEA0E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92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7436-3668-AD4F-AC39-8155BB4AEC81}" type="datetimeFigureOut">
              <a:rPr lang="en-US" smtClean="0"/>
              <a:t>2/5/13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6C89-F061-DB48-ABB2-8D8FCEA0E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C7436-3668-AD4F-AC39-8155BB4AEC81}" type="datetimeFigureOut">
              <a:rPr lang="en-US" smtClean="0"/>
              <a:t>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6C89-F061-DB48-ABB2-8D8FCEA0E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1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Cascade switching of an LED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EAS 199B</a:t>
            </a:r>
          </a:p>
          <a:p>
            <a:r>
              <a:rPr lang="en-US" dirty="0" smtClean="0"/>
              <a:t>Winter 2013</a:t>
            </a:r>
          </a:p>
        </p:txBody>
      </p:sp>
    </p:spTree>
    <p:extLst>
      <p:ext uri="{BB962C8B-B14F-4D97-AF65-F5344CB8AC3E}">
        <p14:creationId xmlns:p14="http://schemas.microsoft.com/office/powerpoint/2010/main" val="2857223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</a:t>
            </a:r>
            <a:r>
              <a:rPr lang="en-US" smtClean="0"/>
              <a:t>solenoid switching</a:t>
            </a:r>
            <a:endParaRPr lang="en-US"/>
          </a:p>
        </p:txBody>
      </p:sp>
      <p:pic>
        <p:nvPicPr>
          <p:cNvPr id="5" name="Picture 4" descr="transistor_relay_solenoid_valve_flyback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549" y="2078182"/>
            <a:ext cx="6158903" cy="392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925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Be able to describe the circuit that uses an NPN transistor to switch an LED on and off</a:t>
            </a:r>
          </a:p>
          <a:p>
            <a:r>
              <a:rPr lang="en-US" dirty="0" smtClean="0"/>
              <a:t>Be able to describe the circuit that uses an NPN transistor and a relay to switch an LED on and off</a:t>
            </a:r>
          </a:p>
          <a:p>
            <a:r>
              <a:rPr lang="en-US" dirty="0" smtClean="0"/>
              <a:t>Be able to describe the role of a fly-back diode on a relay coil or solenoid valve</a:t>
            </a:r>
          </a:p>
          <a:p>
            <a:r>
              <a:rPr lang="en-US" dirty="0" smtClean="0"/>
              <a:t>Be able to describe the cascade switching circuit used to control the solenoid valves for the fish tank.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796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Digital I/O pin to switch LED on/off</a:t>
            </a:r>
            <a:endParaRPr lang="en-US" dirty="0"/>
          </a:p>
        </p:txBody>
      </p:sp>
      <p:pic>
        <p:nvPicPr>
          <p:cNvPr id="12" name="Picture 11" descr="LED_switch_arduin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534" y="2540259"/>
            <a:ext cx="2508933" cy="3657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88392" y="1693658"/>
            <a:ext cx="2167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Digital I/O pin</a:t>
            </a:r>
            <a:r>
              <a:rPr lang="en-US" dirty="0"/>
              <a:t> </a:t>
            </a:r>
            <a:r>
              <a:rPr lang="en-US" dirty="0">
                <a:latin typeface="Times New Roman"/>
                <a:ea typeface="Wingdings"/>
                <a:cs typeface="Wingdings"/>
                <a:sym typeface="Wingdings"/>
              </a:rPr>
              <a:t>→ </a:t>
            </a:r>
            <a:r>
              <a:rPr lang="en-US" dirty="0" smtClean="0"/>
              <a:t>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00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21248" y="1417638"/>
            <a:ext cx="7965552" cy="304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to blink the LED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1248" y="1417638"/>
            <a:ext cx="79655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urier"/>
                <a:cs typeface="Courier"/>
              </a:rPr>
              <a:t>int</a:t>
            </a:r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LED_pin</a:t>
            </a:r>
            <a:r>
              <a:rPr lang="en-US" sz="1600" dirty="0" smtClean="0">
                <a:latin typeface="Courier"/>
                <a:cs typeface="Courier"/>
              </a:rPr>
              <a:t> = 11;  // array of pins for digital output</a:t>
            </a:r>
            <a:endParaRPr lang="en-US" sz="1600" dirty="0">
              <a:latin typeface="Courier"/>
              <a:cs typeface="Courier"/>
            </a:endParaRP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void setup() {                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pinMode</a:t>
            </a:r>
            <a:r>
              <a:rPr lang="en-US" sz="1600" dirty="0">
                <a:latin typeface="Courier"/>
                <a:cs typeface="Courier"/>
              </a:rPr>
              <a:t>( </a:t>
            </a:r>
            <a:r>
              <a:rPr lang="en-US" sz="1600" dirty="0" err="1" smtClean="0">
                <a:latin typeface="Courier"/>
                <a:cs typeface="Courier"/>
              </a:rPr>
              <a:t>LED_pin</a:t>
            </a:r>
            <a:r>
              <a:rPr lang="en-US" sz="1600" dirty="0" smtClean="0">
                <a:latin typeface="Courier"/>
                <a:cs typeface="Courier"/>
              </a:rPr>
              <a:t>, </a:t>
            </a:r>
            <a:r>
              <a:rPr lang="en-US" sz="1600" dirty="0">
                <a:latin typeface="Courier"/>
                <a:cs typeface="Courier"/>
              </a:rPr>
              <a:t>OUTPUT )</a:t>
            </a:r>
            <a:r>
              <a:rPr lang="en-US" sz="1600" dirty="0" smtClean="0">
                <a:latin typeface="Courier"/>
                <a:cs typeface="Courier"/>
              </a:rPr>
              <a:t>;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void loop() </a:t>
            </a:r>
            <a:r>
              <a:rPr lang="en-US" sz="1600" dirty="0" smtClean="0">
                <a:latin typeface="Courier"/>
                <a:cs typeface="Courier"/>
              </a:rPr>
              <a:t>{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digitalWrite</a:t>
            </a:r>
            <a:r>
              <a:rPr lang="en-US" sz="1600" dirty="0">
                <a:latin typeface="Courier"/>
                <a:cs typeface="Courier"/>
              </a:rPr>
              <a:t>( </a:t>
            </a:r>
            <a:r>
              <a:rPr lang="en-US" sz="1600" dirty="0" err="1" smtClean="0">
                <a:latin typeface="Courier"/>
                <a:cs typeface="Courier"/>
              </a:rPr>
              <a:t>LED_pin</a:t>
            </a:r>
            <a:r>
              <a:rPr lang="en-US" sz="1600" dirty="0" smtClean="0">
                <a:latin typeface="Courier"/>
                <a:cs typeface="Courier"/>
              </a:rPr>
              <a:t>, </a:t>
            </a:r>
            <a:r>
              <a:rPr lang="en-US" sz="1600" dirty="0">
                <a:latin typeface="Courier"/>
                <a:cs typeface="Courier"/>
              </a:rPr>
              <a:t>HIGH);</a:t>
            </a:r>
          </a:p>
          <a:p>
            <a:r>
              <a:rPr lang="en-US" sz="1600" dirty="0" smtClean="0">
                <a:latin typeface="Courier"/>
                <a:cs typeface="Courier"/>
              </a:rPr>
              <a:t>  delay</a:t>
            </a:r>
            <a:r>
              <a:rPr lang="en-US" sz="1600" dirty="0">
                <a:latin typeface="Courier"/>
                <a:cs typeface="Courier"/>
              </a:rPr>
              <a:t>(1000);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digitalWrite</a:t>
            </a:r>
            <a:r>
              <a:rPr lang="en-US" sz="1600" dirty="0">
                <a:latin typeface="Courier"/>
                <a:cs typeface="Courier"/>
              </a:rPr>
              <a:t>( </a:t>
            </a:r>
            <a:r>
              <a:rPr lang="en-US" sz="1600" dirty="0" err="1" smtClean="0">
                <a:latin typeface="Courier"/>
                <a:cs typeface="Courier"/>
              </a:rPr>
              <a:t>LED_pin</a:t>
            </a:r>
            <a:r>
              <a:rPr lang="en-US" sz="1600" dirty="0" smtClean="0">
                <a:latin typeface="Courier"/>
                <a:cs typeface="Courier"/>
              </a:rPr>
              <a:t>, </a:t>
            </a:r>
            <a:r>
              <a:rPr lang="en-US" sz="1600" dirty="0">
                <a:latin typeface="Courier"/>
                <a:cs typeface="Courier"/>
              </a:rPr>
              <a:t>LOW);</a:t>
            </a:r>
          </a:p>
          <a:p>
            <a:r>
              <a:rPr lang="en-US" sz="1600" dirty="0" smtClean="0">
                <a:latin typeface="Courier"/>
                <a:cs typeface="Courier"/>
              </a:rPr>
              <a:t>  delay</a:t>
            </a:r>
            <a:r>
              <a:rPr lang="en-US" sz="1600" dirty="0">
                <a:latin typeface="Courier"/>
                <a:cs typeface="Courier"/>
              </a:rPr>
              <a:t>(1000);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20272" y="4906818"/>
            <a:ext cx="577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the following examples, the Arduino code does not need to change when the electrical circuit is changed. The Arduino code only needs to used a single digital output pin, which in this code is </a:t>
            </a:r>
            <a:r>
              <a:rPr lang="en-US" dirty="0" err="1" smtClean="0"/>
              <a:t>LED_pin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10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a Transistor to switch LED on/off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2528" y="1693658"/>
            <a:ext cx="351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Digital I/O pin</a:t>
            </a:r>
            <a:r>
              <a:rPr lang="en-US" dirty="0"/>
              <a:t> </a:t>
            </a:r>
            <a:r>
              <a:rPr lang="en-US" dirty="0">
                <a:latin typeface="Times New Roman"/>
                <a:ea typeface="Wingdings"/>
                <a:cs typeface="Wingdings"/>
                <a:sym typeface="Wingdings"/>
              </a:rPr>
              <a:t>→ </a:t>
            </a:r>
            <a:r>
              <a:rPr lang="en-US" dirty="0" smtClean="0"/>
              <a:t>Transistor </a:t>
            </a:r>
            <a:r>
              <a:rPr lang="en-US" dirty="0" smtClean="0">
                <a:latin typeface="Times New Roman"/>
                <a:ea typeface="Wingdings"/>
                <a:cs typeface="Wingdings"/>
                <a:sym typeface="Wingdings"/>
              </a:rPr>
              <a:t>→ </a:t>
            </a:r>
            <a:r>
              <a:rPr lang="en-US" dirty="0" smtClean="0"/>
              <a:t>LED</a:t>
            </a:r>
            <a:endParaRPr lang="en-US" dirty="0"/>
          </a:p>
        </p:txBody>
      </p:sp>
      <p:pic>
        <p:nvPicPr>
          <p:cNvPr id="3" name="Picture 2" descr="LED_switch_transistor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013" y="2584289"/>
            <a:ext cx="2465975" cy="324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638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NPN Transistors as Switches</a:t>
            </a:r>
            <a:endParaRPr lang="en-US" dirty="0"/>
          </a:p>
        </p:txBody>
      </p:sp>
      <p:pic>
        <p:nvPicPr>
          <p:cNvPr id="4" name="Picture 3" descr="NPN_transistor_schematic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630" y="3109740"/>
            <a:ext cx="1586916" cy="22714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28521" y="3625223"/>
            <a:ext cx="3313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 is the collector.</a:t>
            </a:r>
          </a:p>
          <a:p>
            <a:r>
              <a:rPr lang="en-US" dirty="0" smtClean="0"/>
              <a:t>B is the base</a:t>
            </a:r>
          </a:p>
          <a:p>
            <a:r>
              <a:rPr lang="en-US" dirty="0" smtClean="0"/>
              <a:t>E is the emitter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8335" y="1563123"/>
            <a:ext cx="5877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Transistors can be used as switches: By applying relatively small voltage to the Base, electrical current will flow from the collector to the base.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65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PN_transistor_schematic_current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630" y="2971338"/>
            <a:ext cx="1822995" cy="29103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NPN Transistors as Switches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28521" y="3625223"/>
            <a:ext cx="3313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 is the collector.</a:t>
            </a:r>
          </a:p>
          <a:p>
            <a:r>
              <a:rPr lang="en-US" dirty="0" smtClean="0"/>
              <a:t>B is the base</a:t>
            </a:r>
          </a:p>
          <a:p>
            <a:r>
              <a:rPr lang="en-US" dirty="0" smtClean="0"/>
              <a:t>E is the emitter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8335" y="1563123"/>
            <a:ext cx="5877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used as a switch, </a:t>
            </a:r>
            <a:r>
              <a:rPr lang="en-US" i="1" dirty="0" smtClean="0">
                <a:latin typeface="Times New Roman"/>
                <a:cs typeface="Times New Roman"/>
              </a:rPr>
              <a:t>I</a:t>
            </a:r>
            <a:r>
              <a:rPr lang="en-US" i="1" baseline="-25000" dirty="0" smtClean="0">
                <a:latin typeface="Times New Roman"/>
                <a:cs typeface="Times New Roman"/>
              </a:rPr>
              <a:t>CE</a:t>
            </a:r>
            <a:r>
              <a:rPr lang="en-US" dirty="0" smtClean="0"/>
              <a:t>, the current from the collector to the emitter is large compare to </a:t>
            </a:r>
            <a:r>
              <a:rPr lang="en-US" i="1" dirty="0" smtClean="0">
                <a:latin typeface="Times New Roman"/>
                <a:cs typeface="Times New Roman"/>
              </a:rPr>
              <a:t>I</a:t>
            </a:r>
            <a:r>
              <a:rPr lang="en-US" i="1" baseline="-25000" dirty="0" smtClean="0">
                <a:latin typeface="Times New Roman"/>
                <a:cs typeface="Times New Roman"/>
              </a:rPr>
              <a:t>BE</a:t>
            </a:r>
            <a:r>
              <a:rPr lang="en-US" dirty="0" smtClean="0"/>
              <a:t>, the current from the base to the emitter.</a:t>
            </a:r>
          </a:p>
        </p:txBody>
      </p:sp>
    </p:spTree>
    <p:extLst>
      <p:ext uri="{BB962C8B-B14F-4D97-AF65-F5344CB8AC3E}">
        <p14:creationId xmlns:p14="http://schemas.microsoft.com/office/powerpoint/2010/main" val="1923880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a Relay switch the LED on/off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29338" y="1446986"/>
            <a:ext cx="4285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Digital I/O pin</a:t>
            </a:r>
            <a:r>
              <a:rPr lang="en-US" dirty="0"/>
              <a:t> </a:t>
            </a:r>
            <a:r>
              <a:rPr lang="en-US" dirty="0">
                <a:latin typeface="Times New Roman"/>
                <a:ea typeface="Wingdings"/>
                <a:cs typeface="Wingdings"/>
                <a:sym typeface="Wingdings"/>
              </a:rPr>
              <a:t>→ </a:t>
            </a:r>
            <a:r>
              <a:rPr lang="en-US" dirty="0" smtClean="0"/>
              <a:t>Transistor </a:t>
            </a:r>
            <a:r>
              <a:rPr lang="en-US" dirty="0" smtClean="0">
                <a:latin typeface="Times New Roman"/>
                <a:ea typeface="Wingdings"/>
                <a:cs typeface="Wingdings"/>
                <a:sym typeface="Wingdings"/>
              </a:rPr>
              <a:t>→ </a:t>
            </a:r>
            <a:r>
              <a:rPr lang="en-US" dirty="0" smtClean="0"/>
              <a:t>Relay </a:t>
            </a:r>
            <a:r>
              <a:rPr lang="en-US" dirty="0" smtClean="0">
                <a:latin typeface="Times New Roman"/>
                <a:ea typeface="Wingdings"/>
                <a:cs typeface="Wingdings"/>
                <a:sym typeface="Wingdings"/>
              </a:rPr>
              <a:t>→ </a:t>
            </a:r>
            <a:r>
              <a:rPr lang="en-US" dirty="0" smtClean="0"/>
              <a:t>LED</a:t>
            </a:r>
            <a:endParaRPr lang="en-US" dirty="0"/>
          </a:p>
        </p:txBody>
      </p:sp>
      <p:pic>
        <p:nvPicPr>
          <p:cNvPr id="5" name="Picture 4" descr="transistor_relay_LED_flyback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791" y="2382140"/>
            <a:ext cx="3653977" cy="352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80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switching circuits</a:t>
            </a:r>
            <a:endParaRPr lang="en-US" dirty="0"/>
          </a:p>
        </p:txBody>
      </p:sp>
      <p:pic>
        <p:nvPicPr>
          <p:cNvPr id="4" name="Picture 3" descr="LED_switch_arduin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16" y="2857585"/>
            <a:ext cx="1401337" cy="2042913"/>
          </a:xfrm>
          <a:prstGeom prst="rect">
            <a:avLst/>
          </a:prstGeom>
        </p:spPr>
      </p:pic>
      <p:pic>
        <p:nvPicPr>
          <p:cNvPr id="6" name="Picture 5" descr="LED_switch_transisto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702" y="2857585"/>
            <a:ext cx="1686181" cy="2217015"/>
          </a:xfrm>
          <a:prstGeom prst="rect">
            <a:avLst/>
          </a:prstGeom>
        </p:spPr>
      </p:pic>
      <p:pic>
        <p:nvPicPr>
          <p:cNvPr id="9" name="Picture 8" descr="transistor_relay_LED_flyback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248" y="2857585"/>
            <a:ext cx="2320090" cy="223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202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349</Words>
  <Application>Microsoft Macintosh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Cascade switching of an LED</vt:lpstr>
      <vt:lpstr>Objectives</vt:lpstr>
      <vt:lpstr>Use Digital I/O pin to switch LED on/off</vt:lpstr>
      <vt:lpstr>Code to blink the LED</vt:lpstr>
      <vt:lpstr>Use a Transistor to switch LED on/off</vt:lpstr>
      <vt:lpstr>NPN Transistors as Switches</vt:lpstr>
      <vt:lpstr>NPN Transistors as Switches</vt:lpstr>
      <vt:lpstr>Use a Relay switch the LED on/off</vt:lpstr>
      <vt:lpstr>Compare switching circuits</vt:lpstr>
      <vt:lpstr>Application to solenoid switching</vt:lpstr>
    </vt:vector>
  </TitlesOfParts>
  <Company>Portland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Gerald Recktenwald</dc:creator>
  <cp:lastModifiedBy>Gerald Recktenwald</cp:lastModifiedBy>
  <cp:revision>30</cp:revision>
  <cp:lastPrinted>2013-02-05T09:14:05Z</cp:lastPrinted>
  <dcterms:created xsi:type="dcterms:W3CDTF">2011-01-29T10:55:19Z</dcterms:created>
  <dcterms:modified xsi:type="dcterms:W3CDTF">2013-02-05T09:14:08Z</dcterms:modified>
</cp:coreProperties>
</file>