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5" r:id="rId2"/>
    <p:sldId id="386" r:id="rId3"/>
    <p:sldId id="393" r:id="rId4"/>
    <p:sldId id="398" r:id="rId5"/>
    <p:sldId id="399" r:id="rId6"/>
    <p:sldId id="394" r:id="rId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227" autoAdjust="0"/>
  </p:normalViewPr>
  <p:slideViewPr>
    <p:cSldViewPr>
      <p:cViewPr varScale="1">
        <p:scale>
          <a:sx n="128" d="100"/>
          <a:sy n="128" d="100"/>
        </p:scale>
        <p:origin x="-47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2971800" cy="762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relays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"/>
          <p:cNvSpPr txBox="1"/>
          <p:nvPr/>
        </p:nvSpPr>
        <p:spPr>
          <a:xfrm>
            <a:off x="-4763" y="6611779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2011 David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Hall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9550" y="1752600"/>
            <a:ext cx="6121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relay is a switch that is turned on or off using electricity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relays allow a low-power signal to control a large amount of power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relays are all around 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5230" y="2901545"/>
            <a:ext cx="5222728" cy="3634257"/>
            <a:chOff x="115230" y="2901545"/>
            <a:chExt cx="5222728" cy="36342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12" y="3200400"/>
              <a:ext cx="5150246" cy="311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15230" y="6304970"/>
              <a:ext cx="12186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</a:rPr>
                <a:t>http://mrg.bz/ryeosy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231" y="2901545"/>
              <a:ext cx="1095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automobiles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4925" y="3899575"/>
            <a:ext cx="3204275" cy="2653625"/>
            <a:chOff x="5403580" y="2892623"/>
            <a:chExt cx="3204275" cy="26536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172522"/>
              <a:ext cx="3121455" cy="2138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419494" y="2892623"/>
              <a:ext cx="1500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industrial controls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03580" y="5315416"/>
              <a:ext cx="13035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http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://mrg.bz/OwnwHK</a:t>
              </a: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4566424" y="3581400"/>
            <a:ext cx="152400" cy="152400"/>
          </a:xfrm>
          <a:prstGeom prst="star5">
            <a:avLst/>
          </a:prstGeom>
          <a:solidFill>
            <a:srgbClr val="FFFF00"/>
          </a:solidFill>
          <a:ln w="19050">
            <a:noFill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0732" y="224554"/>
            <a:ext cx="2128549" cy="3440107"/>
            <a:chOff x="6690732" y="224554"/>
            <a:chExt cx="2128549" cy="3440107"/>
          </a:xfrm>
        </p:grpSpPr>
        <p:grpSp>
          <p:nvGrpSpPr>
            <p:cNvPr id="15" name="Group 14"/>
            <p:cNvGrpSpPr/>
            <p:nvPr/>
          </p:nvGrpSpPr>
          <p:grpSpPr>
            <a:xfrm>
              <a:off x="6690732" y="224554"/>
              <a:ext cx="2128549" cy="3440107"/>
              <a:chOff x="6690732" y="224554"/>
              <a:chExt cx="2128549" cy="3440107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482" y="490538"/>
                <a:ext cx="2037799" cy="2939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692274" y="224554"/>
                <a:ext cx="1092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refrigerators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90732" y="3433829"/>
                <a:ext cx="124906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http://mrg.bz/DewCLX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957072" y="2952929"/>
              <a:ext cx="1765884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turns on compressor when temp gets low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how relays work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1429176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passing a small current through the coil causes the iron core to become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magnetized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6650" y="3838575"/>
            <a:ext cx="2952750" cy="277177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230030" y="3462761"/>
            <a:ext cx="1269458" cy="717554"/>
            <a:chOff x="4230030" y="3462761"/>
            <a:chExt cx="1269458" cy="717554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>
              <a:off x="4230030" y="3627863"/>
              <a:ext cx="289931" cy="552452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2"/>
            <p:cNvSpPr txBox="1"/>
            <p:nvPr/>
          </p:nvSpPr>
          <p:spPr>
            <a:xfrm>
              <a:off x="4495800" y="3462761"/>
              <a:ext cx="1003688" cy="333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ffectLst/>
                  <a:ea typeface="Calibri"/>
                  <a:cs typeface="Times New Roman"/>
                </a:rPr>
                <a:t>contacts</a:t>
              </a:r>
            </a:p>
          </p:txBody>
        </p:sp>
      </p:grpSp>
      <p:sp>
        <p:nvSpPr>
          <p:cNvPr id="16" name="Text Box 13"/>
          <p:cNvSpPr txBox="1"/>
          <p:nvPr/>
        </p:nvSpPr>
        <p:spPr>
          <a:xfrm>
            <a:off x="6858000" y="3898553"/>
            <a:ext cx="2209800" cy="10576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here, 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ffectLst/>
                <a:ea typeface="Calibri"/>
                <a:cs typeface="Times New Roman"/>
              </a:rPr>
              <a:t>nergizing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ea typeface="Calibri"/>
                <a:cs typeface="Times New Roman"/>
              </a:rPr>
              <a:t>coil pushes the right contact toward the left (stationary) contact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ffectLst/>
                <a:ea typeface="Calibri"/>
                <a:cs typeface="Times New Roman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" y="3790950"/>
            <a:ext cx="3385979" cy="2457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798508"/>
            <a:ext cx="8368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electromagnet attracts an iron mass on the moveable contacts causing the contracts to cause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77898" y="2501823"/>
            <a:ext cx="3769190" cy="2057400"/>
            <a:chOff x="1654098" y="2720898"/>
            <a:chExt cx="3769190" cy="2057400"/>
          </a:xfrm>
        </p:grpSpPr>
        <p:cxnSp>
          <p:nvCxnSpPr>
            <p:cNvPr id="9" name="Straight Arrow Connector 8"/>
            <p:cNvCxnSpPr>
              <a:stCxn id="23" idx="1"/>
            </p:cNvCxnSpPr>
            <p:nvPr/>
          </p:nvCxnSpPr>
          <p:spPr>
            <a:xfrm flipH="1">
              <a:off x="1654098" y="2874787"/>
              <a:ext cx="1143000" cy="1903511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797098" y="2720898"/>
              <a:ext cx="2626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iron mass on moveable contacts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62238" y="2905125"/>
            <a:ext cx="4157662" cy="1676400"/>
            <a:chOff x="2738438" y="3124200"/>
            <a:chExt cx="4157662" cy="1676400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2738438" y="3276600"/>
              <a:ext cx="938212" cy="152400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650166" y="3124200"/>
              <a:ext cx="32459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iron core becomes an electromagnet</a:t>
              </a:r>
              <a:endParaRPr lang="en-US" sz="1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81750" y="3596312"/>
            <a:ext cx="1000067" cy="956638"/>
            <a:chOff x="6381750" y="3596312"/>
            <a:chExt cx="1000067" cy="956638"/>
          </a:xfrm>
        </p:grpSpPr>
        <p:cxnSp>
          <p:nvCxnSpPr>
            <p:cNvPr id="13" name="Straight Arrow Connector 12"/>
            <p:cNvCxnSpPr>
              <a:stCxn id="31" idx="1"/>
            </p:cNvCxnSpPr>
            <p:nvPr/>
          </p:nvCxnSpPr>
          <p:spPr bwMode="auto">
            <a:xfrm flipH="1">
              <a:off x="6381750" y="3750201"/>
              <a:ext cx="563601" cy="80274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30"/>
            <p:cNvSpPr/>
            <p:nvPr/>
          </p:nvSpPr>
          <p:spPr>
            <a:xfrm>
              <a:off x="6945351" y="3596312"/>
              <a:ext cx="4364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coil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44062" y="4844096"/>
            <a:ext cx="1918938" cy="1861504"/>
            <a:chOff x="6844062" y="4844096"/>
            <a:chExt cx="1918938" cy="18615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325" y="5191125"/>
              <a:ext cx="1209675" cy="1114425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>
              <a:off x="7343775" y="5086350"/>
              <a:ext cx="209549" cy="23812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343775" y="5086350"/>
              <a:ext cx="209550" cy="5143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7343775" y="6267450"/>
              <a:ext cx="419735" cy="15240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7343775" y="5934075"/>
              <a:ext cx="352425" cy="48514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39"/>
            <p:cNvSpPr/>
            <p:nvPr/>
          </p:nvSpPr>
          <p:spPr>
            <a:xfrm>
              <a:off x="6844062" y="4844096"/>
              <a:ext cx="8596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coil leads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11898" y="6397823"/>
              <a:ext cx="11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contact leads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576479" y="3462761"/>
            <a:ext cx="5491321" cy="33190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382106" y="3194082"/>
            <a:ext cx="1799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3A8B2D"/>
                </a:solidFill>
              </a:rPr>
              <a:t>relay used in this class</a:t>
            </a:r>
            <a:endParaRPr lang="en-US" sz="1400" i="1" dirty="0">
              <a:solidFill>
                <a:srgbClr val="3A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6" grpId="0"/>
      <p:bldP spid="7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2286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relay vocabulary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3163669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A8B2D"/>
                </a:solidFill>
                <a:latin typeface="+mn-lt"/>
              </a:rPr>
              <a:t>coil voltage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– the voltage that must be applied across the coil leads to open or close the contacts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" y="4001869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A8B2D"/>
                </a:solidFill>
                <a:latin typeface="+mn-lt"/>
              </a:rPr>
              <a:t>coil current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– the amount of current drawn by the coil; this much current is required to close the contacts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4840069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A8B2D"/>
                </a:solidFill>
                <a:latin typeface="+mn-lt"/>
              </a:rPr>
              <a:t>contact rating or contact current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– the amount of current that can pass through the contact leads without damaging the relay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30445" y="735699"/>
            <a:ext cx="3871585" cy="1931301"/>
            <a:chOff x="4177912" y="990600"/>
            <a:chExt cx="3871585" cy="19313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1600" y="990600"/>
              <a:ext cx="2057400" cy="193130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086601" y="1189021"/>
              <a:ext cx="962896" cy="529617"/>
              <a:chOff x="6381751" y="4023333"/>
              <a:chExt cx="962896" cy="529617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6381751" y="4205912"/>
                <a:ext cx="533399" cy="347038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Rectangle 15"/>
              <p:cNvSpPr/>
              <p:nvPr/>
            </p:nvSpPr>
            <p:spPr>
              <a:xfrm>
                <a:off x="6908181" y="4023333"/>
                <a:ext cx="4364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coil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4990170" y="1371600"/>
              <a:ext cx="420030" cy="15240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2"/>
            <p:cNvSpPr txBox="1"/>
            <p:nvPr/>
          </p:nvSpPr>
          <p:spPr>
            <a:xfrm>
              <a:off x="4177912" y="1357312"/>
              <a:ext cx="1003688" cy="333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ffectLst/>
                  <a:ea typeface="Calibri"/>
                  <a:cs typeface="Times New Roman"/>
                </a:rPr>
                <a:t>contacts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92356" y="4271434"/>
            <a:ext cx="4237044" cy="1209094"/>
            <a:chOff x="2392356" y="4271434"/>
            <a:chExt cx="4237044" cy="1209094"/>
          </a:xfrm>
        </p:grpSpPr>
        <p:sp>
          <p:nvSpPr>
            <p:cNvPr id="25" name="TextBox 24"/>
            <p:cNvSpPr txBox="1"/>
            <p:nvPr/>
          </p:nvSpPr>
          <p:spPr>
            <a:xfrm>
              <a:off x="2392356" y="4271434"/>
              <a:ext cx="1439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small current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8256" y="5111196"/>
              <a:ext cx="2071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much larger current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2286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relay vocabulary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838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A8B2D"/>
                </a:solidFill>
                <a:latin typeface="+mn-lt"/>
              </a:rPr>
              <a:t>default state of contacts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– the contacts can be either open (switch =  off) or closed (switch = on) by default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/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contacts of a normally open (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NO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 relay are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open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when no current is passed through the coil; passing current through the coil causes the contacts to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close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allowing power to flow through the contact leads</a:t>
            </a:r>
          </a:p>
          <a:p>
            <a:pPr eaLnBrk="1" hangingPunct="1"/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contacts of a normally closed (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NC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relay are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closed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when no current is passed through the coil; passing current through the coil causes the contacts to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preventing power from flowing through the contact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leads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30445" y="583299"/>
            <a:ext cx="3871585" cy="1931301"/>
            <a:chOff x="4177912" y="990600"/>
            <a:chExt cx="3871585" cy="19313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1600" y="990600"/>
              <a:ext cx="2057400" cy="193130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086601" y="1189021"/>
              <a:ext cx="962896" cy="529617"/>
              <a:chOff x="6381751" y="4023333"/>
              <a:chExt cx="962896" cy="529617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6381751" y="4205912"/>
                <a:ext cx="533399" cy="347038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Rectangle 15"/>
              <p:cNvSpPr/>
              <p:nvPr/>
            </p:nvSpPr>
            <p:spPr>
              <a:xfrm>
                <a:off x="6908181" y="4023333"/>
                <a:ext cx="4364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a typeface="Calibri"/>
                    <a:cs typeface="Times New Roman"/>
                  </a:rPr>
                  <a:t>coil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4990170" y="1371600"/>
              <a:ext cx="420030" cy="15240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2"/>
            <p:cNvSpPr txBox="1"/>
            <p:nvPr/>
          </p:nvSpPr>
          <p:spPr>
            <a:xfrm>
              <a:off x="4177912" y="1357312"/>
              <a:ext cx="1003688" cy="333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ffectLst/>
                  <a:ea typeface="Calibri"/>
                  <a:cs typeface="Times New Roman"/>
                </a:rPr>
                <a:t>contacts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0" y="1311337"/>
            <a:ext cx="5029200" cy="584775"/>
            <a:chOff x="762000" y="1311337"/>
            <a:chExt cx="5029200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762000" y="1311337"/>
              <a:ext cx="4066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Is this a NO or NC relay (assuming no current is currently flowing through the coil)?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3" idx="3"/>
            </p:cNvCxnSpPr>
            <p:nvPr/>
          </p:nvCxnSpPr>
          <p:spPr>
            <a:xfrm flipV="1">
              <a:off x="4828303" y="1548949"/>
              <a:ext cx="962897" cy="5477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relay vocabulary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A8B2D"/>
                </a:solidFill>
                <a:latin typeface="+mn-lt"/>
              </a:rPr>
              <a:t>number of poles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– the number of separate circuits that can be switched by energizing the coil</a:t>
            </a:r>
          </a:p>
          <a:p>
            <a:pPr marL="342900" indent="-342900" eaLnBrk="1" hangingPunct="1">
              <a:buFont typeface="+mj-lt"/>
              <a:buAutoNum type="alphaLcPeriod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SP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= single pole (one circuit is switched)</a:t>
            </a:r>
          </a:p>
          <a:p>
            <a:pPr marL="342900" indent="-342900" eaLnBrk="1" hangingPunct="1">
              <a:buFont typeface="+mj-lt"/>
              <a:buAutoNum type="alphaLcPeriod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DP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= double pole (two circuits are switch)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33400" y="2685871"/>
            <a:ext cx="838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3A8B2D"/>
                </a:solidFill>
                <a:latin typeface="+mn-lt"/>
              </a:rPr>
              <a:t>throw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–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throw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describes what happens to the contacts when the coil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energized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+mj-lt"/>
              <a:buAutoNum type="alphaLcPeriod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Single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Throw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–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energizing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coil of a single throw (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relay closes the contacts if it is a NO relay; energizing the coil of a ST relay opens the contacts if it is a NC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relay</a:t>
            </a:r>
          </a:p>
        </p:txBody>
      </p:sp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724150" y="4598670"/>
            <a:ext cx="1009650" cy="199263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4705350" y="4572000"/>
            <a:ext cx="1009650" cy="201930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6478905" y="4572000"/>
            <a:ext cx="1522095" cy="20193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800600" y="191360"/>
            <a:ext cx="3619500" cy="1180240"/>
            <a:chOff x="4800600" y="191360"/>
            <a:chExt cx="3619500" cy="11802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62800" y="191360"/>
              <a:ext cx="1257300" cy="11802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00600" y="412148"/>
              <a:ext cx="223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bg1">
                      <a:lumMod val="50000"/>
                    </a:schemeClr>
                  </a:solidFill>
                </a:rPr>
                <a:t>is this relay SP or DP?</a:t>
              </a:r>
              <a:endParaRPr lang="en-US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33400" y="3505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+mj-lt"/>
              <a:buAutoNum type="alphaLcPeriod" startAt="2"/>
            </a:pPr>
            <a:r>
              <a:rPr lang="en-US" dirty="0">
                <a:solidFill>
                  <a:srgbClr val="C00000"/>
                </a:solidFill>
              </a:rPr>
              <a:t>Double Throw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energizing the coil of a double throw (</a:t>
            </a:r>
            <a:r>
              <a:rPr lang="en-US" b="1" dirty="0">
                <a:solidFill>
                  <a:srgbClr val="C00000"/>
                </a:solidFill>
              </a:rPr>
              <a:t>DT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relay can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either open or close the contacts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depending on how it is wired; a DT relay can be wired to either come on or go off when the coil is energized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03714" y="4648200"/>
            <a:ext cx="1624163" cy="2176346"/>
            <a:chOff x="903714" y="4648200"/>
            <a:chExt cx="1624163" cy="2176346"/>
          </a:xfrm>
        </p:grpSpPr>
        <p:pic>
          <p:nvPicPr>
            <p:cNvPr id="26" name="Picture 2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33450" y="4648200"/>
              <a:ext cx="971550" cy="19431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903714" y="6593714"/>
              <a:ext cx="1624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relay diagrams from Wikipedia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25" grpId="0" build="p" bldLvl="2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what type of relay is this?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15795" y="1524001"/>
            <a:ext cx="3726238" cy="2743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724150" y="4598670"/>
            <a:ext cx="1009650" cy="199263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705350" y="4572000"/>
            <a:ext cx="1009650" cy="20193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478905" y="4572000"/>
            <a:ext cx="1522095" cy="20193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03714" y="4648200"/>
            <a:ext cx="1624163" cy="2176346"/>
            <a:chOff x="903714" y="4648200"/>
            <a:chExt cx="1624163" cy="2176346"/>
          </a:xfrm>
        </p:grpSpPr>
        <p:pic>
          <p:nvPicPr>
            <p:cNvPr id="15" name="Picture 1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33450" y="4648200"/>
              <a:ext cx="971550" cy="19431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03714" y="6593714"/>
              <a:ext cx="1624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relay diagrams from Wikipedia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0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2060"/>
          </a:solidFill>
          <a:tailEnd type="non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497</Words>
  <Application>Microsoft Office PowerPoint</Application>
  <PresentationFormat>On-screen Show (4:3)</PresentationFormat>
  <Paragraphs>64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relays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David</cp:lastModifiedBy>
  <cp:revision>473</cp:revision>
  <cp:lastPrinted>2011-01-30T19:21:15Z</cp:lastPrinted>
  <dcterms:created xsi:type="dcterms:W3CDTF">2010-11-22T19:22:38Z</dcterms:created>
  <dcterms:modified xsi:type="dcterms:W3CDTF">2011-12-20T16:48:46Z</dcterms:modified>
</cp:coreProperties>
</file>