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301" r:id="rId3"/>
    <p:sldId id="291" r:id="rId4"/>
    <p:sldId id="296" r:id="rId5"/>
    <p:sldId id="302" r:id="rId6"/>
    <p:sldId id="309" r:id="rId7"/>
    <p:sldId id="303" r:id="rId8"/>
    <p:sldId id="311" r:id="rId9"/>
    <p:sldId id="310" r:id="rId10"/>
    <p:sldId id="304" r:id="rId1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368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467B4D2-F27D-B142-B508-870994AF41EF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4FC47AD-6B5C-4E49-B19C-06E9757CE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12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94B89A5-C6C0-F646-B36B-46349F956088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A46AA08-9FF6-F24C-B0AA-8ABC79AF1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40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9EC5547-70DA-024D-B120-0D960BE8CB99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D8ACC-0198-284E-9524-C466156F1A09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3FC6-F170-1B47-AB1A-9F3C73CAA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62EB-A1EF-9544-AB06-159ACCF04DE0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5A4C-66EE-6D4B-8BE2-E32D248A8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0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1E76-B6B3-7849-9C7D-30AD69C747C9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3E39-C5DF-1744-B7F9-A4B6821CC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8522-7719-7247-9B95-60FDBFE48FD3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9BBA-DCF8-454E-A704-2295CB8B9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2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6F8CC-3CF5-A049-917E-181F55597C50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0939-2AB9-6C45-BC7C-5CBE0ACD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9135-FFA3-6F43-BA76-7D05F58178E8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DF0A-A498-5344-8971-82974BAE0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4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2FC7-FF16-4646-95F7-AEEEC16B9F9F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817A-F1C1-3E4C-B398-1534D2DA7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1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0D41-B415-FE42-A626-A1DD5DFA9B3F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8650-BE4A-0448-B0DE-D5B624B9F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5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B6E6B-6AE8-F44F-B1FD-A2F10C550B00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B7FE-FCBF-EB44-8EB3-C18575D0B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2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423C-6003-F747-951F-0D0B91D83CD5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796B-1717-1C47-9BA4-440F9547C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CF8A-F067-2A4D-8E80-5AEF549A1E92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A3E7F-1C7A-BD45-9EA8-55D89234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0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E838A70-87D1-8848-8E6A-C689359994CF}" type="datetimeFigureOut">
              <a:rPr lang="en-US"/>
              <a:pPr>
                <a:defRPr/>
              </a:pPr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8C0D54B9-6581-E744-AB53-ADE0659E3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0.png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806575"/>
            <a:ext cx="5029200" cy="708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a typeface="+mj-ea"/>
                <a:cs typeface="+mj-cs"/>
              </a:rPr>
              <a:t>Calibration of Conductivity Sensors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971800"/>
            <a:ext cx="640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EAS 199B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36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0"/>
            <a:ext cx="2836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253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095375"/>
            <a:ext cx="8305800" cy="76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Fit Output of Sensor to Salt Concentration</a:t>
            </a:r>
          </a:p>
        </p:txBody>
      </p:sp>
      <p:pic>
        <p:nvPicPr>
          <p:cNvPr id="3" name="Picture 2" descr="linear_f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5442585" cy="42354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4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20" descr="Description: diction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257300"/>
            <a:ext cx="3028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21"/>
          <p:cNvGrpSpPr>
            <a:grpSpLocks/>
          </p:cNvGrpSpPr>
          <p:nvPr/>
        </p:nvGrpSpPr>
        <p:grpSpPr bwMode="auto">
          <a:xfrm>
            <a:off x="3303588" y="1266825"/>
            <a:ext cx="5611812" cy="1247775"/>
            <a:chOff x="331788" y="4876800"/>
            <a:chExt cx="5611812" cy="1247775"/>
          </a:xfrm>
        </p:grpSpPr>
        <p:sp>
          <p:nvSpPr>
            <p:cNvPr id="17" name="Rectangle 16"/>
            <p:cNvSpPr/>
            <p:nvPr/>
          </p:nvSpPr>
          <p:spPr>
            <a:xfrm>
              <a:off x="331788" y="4876800"/>
              <a:ext cx="5611812" cy="12477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19" name="TextBox 12"/>
            <p:cNvSpPr txBox="1">
              <a:spLocks noChangeArrowheads="1"/>
            </p:cNvSpPr>
            <p:nvPr/>
          </p:nvSpPr>
          <p:spPr bwMode="auto">
            <a:xfrm>
              <a:off x="331788" y="4895850"/>
              <a:ext cx="5611812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cal ∙ i ∙ brate    </a:t>
              </a:r>
              <a:r>
                <a:rPr lang="en-US" sz="1800">
                  <a:solidFill>
                    <a:srgbClr val="C00000"/>
                  </a:solidFill>
                </a:rPr>
                <a:t>[kal-uh-breyt]</a:t>
              </a:r>
            </a:p>
            <a:p>
              <a:pPr eaLnBrk="1" hangingPunct="1"/>
              <a:r>
                <a:rPr lang="en-US" sz="1800"/>
                <a:t>    </a:t>
              </a:r>
              <a:r>
                <a:rPr lang="en-US" sz="1800" i="1">
                  <a:solidFill>
                    <a:srgbClr val="92D050"/>
                  </a:solidFill>
                </a:rPr>
                <a:t>-verb (used with object), </a:t>
              </a:r>
              <a:r>
                <a:rPr lang="en-US" sz="1800"/>
                <a:t>-brat ∙ ed, -brat ∙ ing.</a:t>
              </a:r>
            </a:p>
            <a:p>
              <a:pPr eaLnBrk="1" hangingPunct="1"/>
              <a:r>
                <a:rPr lang="en-US" sz="1800"/>
                <a:t>    </a:t>
              </a:r>
              <a:r>
                <a:rPr lang="en-US" sz="1800">
                  <a:solidFill>
                    <a:srgbClr val="7F7F7F"/>
                  </a:solidFill>
                </a:rPr>
                <a:t>1. to determine, check, or rectify the graduation of (any</a:t>
              </a:r>
            </a:p>
            <a:p>
              <a:pPr eaLnBrk="1" hangingPunct="1"/>
              <a:r>
                <a:rPr lang="en-US" sz="1800">
                  <a:solidFill>
                    <a:srgbClr val="7F7F7F"/>
                  </a:solidFill>
                </a:rPr>
                <a:t>         instrument giving quantitative measurements). </a:t>
              </a:r>
            </a:p>
          </p:txBody>
        </p:sp>
      </p:grp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266700" y="3048000"/>
            <a:ext cx="31623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Calibration</a:t>
            </a: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228600" y="3638550"/>
            <a:ext cx="472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Associate sensor output with salt concentration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Relate sensor output and salt concentration using an equation (linear regression)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goal is to be able to compute the salt concentration based on sensor output</a:t>
            </a:r>
          </a:p>
        </p:txBody>
      </p:sp>
      <p:pic>
        <p:nvPicPr>
          <p:cNvPr id="3" name="Picture 2" descr="linear_fi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971800"/>
            <a:ext cx="3949319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84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457200"/>
            <a:ext cx="6269038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The Basic Idea</a:t>
            </a:r>
          </a:p>
        </p:txBody>
      </p:sp>
      <p:sp>
        <p:nvSpPr>
          <p:cNvPr id="18438" name="Rectangle 2"/>
          <p:cNvSpPr txBox="1">
            <a:spLocks noChangeArrowheads="1"/>
          </p:cNvSpPr>
          <p:nvPr/>
        </p:nvSpPr>
        <p:spPr bwMode="auto">
          <a:xfrm>
            <a:off x="152400" y="1066800"/>
            <a:ext cx="899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7F7F7F"/>
                </a:solidFill>
              </a:rPr>
              <a:t>Adding salt to the water will increase the availability of Cl</a:t>
            </a:r>
            <a:r>
              <a:rPr lang="en-US" sz="1600" baseline="30000">
                <a:solidFill>
                  <a:srgbClr val="7F7F7F"/>
                </a:solidFill>
              </a:rPr>
              <a:t>-</a:t>
            </a:r>
            <a:r>
              <a:rPr lang="en-US" sz="1600">
                <a:solidFill>
                  <a:srgbClr val="7F7F7F"/>
                </a:solidFill>
              </a:rPr>
              <a:t> ions at the anode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7F7F7F"/>
                </a:solidFill>
              </a:rPr>
              <a:t>More ions at the anode will increase the rate at which chemical reactions can occur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7F7F7F"/>
                </a:solidFill>
              </a:rPr>
              <a:t>The </a:t>
            </a:r>
            <a:r>
              <a:rPr lang="ja-JP" altLang="en-US" sz="1600">
                <a:solidFill>
                  <a:srgbClr val="7F7F7F"/>
                </a:solidFill>
              </a:rPr>
              <a:t>“</a:t>
            </a:r>
            <a:r>
              <a:rPr lang="en-US" altLang="ja-JP" sz="1600">
                <a:solidFill>
                  <a:srgbClr val="7F7F7F"/>
                </a:solidFill>
              </a:rPr>
              <a:t>electrical resistance</a:t>
            </a:r>
            <a:r>
              <a:rPr lang="ja-JP" altLang="en-US" sz="1600">
                <a:solidFill>
                  <a:srgbClr val="7F7F7F"/>
                </a:solidFill>
              </a:rPr>
              <a:t>”</a:t>
            </a:r>
            <a:r>
              <a:rPr lang="en-US" altLang="ja-JP" sz="1600">
                <a:solidFill>
                  <a:srgbClr val="7F7F7F"/>
                </a:solidFill>
              </a:rPr>
              <a:t> of the salt water will decrease as more salt is added to the water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7F7F7F"/>
                </a:solidFill>
              </a:rPr>
              <a:t>The analog voltage on the + side of the 10k</a:t>
            </a:r>
            <a:r>
              <a:rPr lang="el-GR" sz="1600">
                <a:solidFill>
                  <a:srgbClr val="7F7F7F"/>
                </a:solidFill>
              </a:rPr>
              <a:t>Ω</a:t>
            </a:r>
            <a:r>
              <a:rPr lang="en-US" sz="1600">
                <a:solidFill>
                  <a:srgbClr val="7F7F7F"/>
                </a:solidFill>
              </a:rPr>
              <a:t> resistor will increase as more salt is added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>
                <a:solidFill>
                  <a:srgbClr val="7F7F7F"/>
                </a:solidFill>
              </a:rPr>
              <a:t>Correlating this voltage with the salt concentration will allow us to </a:t>
            </a:r>
            <a:r>
              <a:rPr lang="ja-JP" altLang="en-US" sz="1600">
                <a:solidFill>
                  <a:srgbClr val="7F7F7F"/>
                </a:solidFill>
              </a:rPr>
              <a:t>“</a:t>
            </a:r>
            <a:r>
              <a:rPr lang="en-US" altLang="ja-JP" sz="1600">
                <a:solidFill>
                  <a:srgbClr val="7F7F7F"/>
                </a:solidFill>
              </a:rPr>
              <a:t>calibrate</a:t>
            </a:r>
            <a:r>
              <a:rPr lang="ja-JP" altLang="en-US" sz="1600">
                <a:solidFill>
                  <a:srgbClr val="7F7F7F"/>
                </a:solidFill>
              </a:rPr>
              <a:t>”</a:t>
            </a:r>
            <a:r>
              <a:rPr lang="en-US" altLang="ja-JP" sz="1600">
                <a:solidFill>
                  <a:srgbClr val="7F7F7F"/>
                </a:solidFill>
              </a:rPr>
              <a:t> the conductivity sensor </a:t>
            </a:r>
            <a:endParaRPr lang="en-US" sz="1600">
              <a:solidFill>
                <a:srgbClr val="7F7F7F"/>
              </a:solidFill>
            </a:endParaRPr>
          </a:p>
        </p:txBody>
      </p:sp>
      <p:grpSp>
        <p:nvGrpSpPr>
          <p:cNvPr id="18439" name="Group 8"/>
          <p:cNvGrpSpPr>
            <a:grpSpLocks/>
          </p:cNvGrpSpPr>
          <p:nvPr/>
        </p:nvGrpSpPr>
        <p:grpSpPr bwMode="auto">
          <a:xfrm>
            <a:off x="2133600" y="2413000"/>
            <a:ext cx="5048250" cy="4368800"/>
            <a:chOff x="2209800" y="1771650"/>
            <a:chExt cx="5048250" cy="43688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3390900" y="2200275"/>
              <a:ext cx="2686050" cy="50482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443" name="Group 11"/>
            <p:cNvGrpSpPr>
              <a:grpSpLocks/>
            </p:cNvGrpSpPr>
            <p:nvPr/>
          </p:nvGrpSpPr>
          <p:grpSpPr bwMode="auto">
            <a:xfrm>
              <a:off x="3668395" y="2616835"/>
              <a:ext cx="356870" cy="3523615"/>
              <a:chOff x="0" y="0"/>
              <a:chExt cx="356870" cy="3523615"/>
            </a:xfrm>
          </p:grpSpPr>
          <p:sp>
            <p:nvSpPr>
              <p:cNvPr id="13" name="Rectangle 12"/>
              <p:cNvSpPr/>
              <p:nvPr/>
            </p:nvSpPr>
            <p:spPr>
              <a:xfrm rot="5400000">
                <a:off x="-1586388" y="1687671"/>
                <a:ext cx="3524250" cy="14763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609" name="Group 13"/>
              <p:cNvGrpSpPr>
                <a:grpSpLocks/>
              </p:cNvGrpSpPr>
              <p:nvPr/>
            </p:nvGrpSpPr>
            <p:grpSpPr bwMode="auto">
              <a:xfrm>
                <a:off x="0" y="516573"/>
                <a:ext cx="356870" cy="466725"/>
                <a:chOff x="0" y="0"/>
                <a:chExt cx="356870" cy="466725"/>
              </a:xfrm>
            </p:grpSpPr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171768" y="-6033"/>
                  <a:ext cx="0" cy="257175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 Box 31"/>
                <p:cNvSpPr txBox="1"/>
                <p:nvPr/>
              </p:nvSpPr>
              <p:spPr>
                <a:xfrm>
                  <a:off x="318" y="208280"/>
                  <a:ext cx="357187" cy="25876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solidFill>
                        <a:srgbClr val="C00000"/>
                      </a:solidFill>
                      <a:ea typeface="Calibri"/>
                      <a:cs typeface="Times New Roman"/>
                    </a:rPr>
                    <a:t>e</a:t>
                  </a:r>
                  <a:r>
                    <a:rPr lang="en-US" sz="1000" b="1" baseline="30000">
                      <a:solidFill>
                        <a:srgbClr val="C00000"/>
                      </a:solidFill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18444" name="Group 16"/>
            <p:cNvGrpSpPr>
              <a:grpSpLocks/>
            </p:cNvGrpSpPr>
            <p:nvPr/>
          </p:nvGrpSpPr>
          <p:grpSpPr bwMode="auto">
            <a:xfrm>
              <a:off x="2978149" y="1771650"/>
              <a:ext cx="937896" cy="968375"/>
              <a:chOff x="-1" y="-57150"/>
              <a:chExt cx="937896" cy="968376"/>
            </a:xfrm>
          </p:grpSpPr>
          <p:cxnSp>
            <p:nvCxnSpPr>
              <p:cNvPr id="18600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866775" y="581025"/>
                <a:ext cx="0" cy="330201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Text Box 511"/>
              <p:cNvSpPr txBox="1"/>
              <p:nvPr/>
            </p:nvSpPr>
            <p:spPr>
              <a:xfrm>
                <a:off x="0" y="-57150"/>
                <a:ext cx="581025" cy="295275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600" dirty="0">
                    <a:ea typeface="Calibri"/>
                    <a:cs typeface="Times New Roman"/>
                  </a:rPr>
                  <a:t>5V</a:t>
                </a:r>
                <a:r>
                  <a:rPr lang="en-US" sz="1200" dirty="0">
                    <a:ea typeface="Calibri"/>
                    <a:cs typeface="Times New Roman"/>
                  </a:rPr>
                  <a:t> </a:t>
                </a:r>
                <a:endParaRPr lang="en-US" sz="1100" dirty="0">
                  <a:ea typeface="Calibri"/>
                  <a:cs typeface="Times New Roman"/>
                </a:endParaRPr>
              </a:p>
            </p:txBody>
          </p:sp>
          <p:cxnSp>
            <p:nvCxnSpPr>
              <p:cNvPr id="18602" name="AutoShape 3"/>
              <p:cNvCxnSpPr>
                <a:cxnSpLocks noChangeShapeType="1"/>
              </p:cNvCxnSpPr>
              <p:nvPr/>
            </p:nvCxnSpPr>
            <p:spPr bwMode="auto">
              <a:xfrm>
                <a:off x="152400" y="257175"/>
                <a:ext cx="274955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603" name="AutoShape 32"/>
              <p:cNvCxnSpPr>
                <a:cxnSpLocks noChangeShapeType="1"/>
              </p:cNvCxnSpPr>
              <p:nvPr/>
            </p:nvCxnSpPr>
            <p:spPr bwMode="auto">
              <a:xfrm flipV="1">
                <a:off x="285750" y="581025"/>
                <a:ext cx="577850" cy="0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604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295275" y="257175"/>
                <a:ext cx="0" cy="314325"/>
              </a:xfrm>
              <a:prstGeom prst="straightConnector1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605" name="Group 22"/>
              <p:cNvGrpSpPr>
                <a:grpSpLocks/>
              </p:cNvGrpSpPr>
              <p:nvPr/>
            </p:nvGrpSpPr>
            <p:grpSpPr bwMode="auto">
              <a:xfrm>
                <a:off x="419100" y="361950"/>
                <a:ext cx="518795" cy="257175"/>
                <a:chOff x="0" y="0"/>
                <a:chExt cx="518795" cy="257175"/>
              </a:xfrm>
            </p:grpSpPr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0" y="133350"/>
                  <a:ext cx="271463" cy="0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 Box 304"/>
                <p:cNvSpPr txBox="1"/>
                <p:nvPr/>
              </p:nvSpPr>
              <p:spPr>
                <a:xfrm>
                  <a:off x="161925" y="0"/>
                  <a:ext cx="357188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solidFill>
                        <a:srgbClr val="C00000"/>
                      </a:solidFill>
                      <a:ea typeface="Calibri"/>
                      <a:cs typeface="Times New Roman"/>
                    </a:rPr>
                    <a:t>e</a:t>
                  </a:r>
                  <a:r>
                    <a:rPr lang="en-US" sz="1000" b="1" baseline="30000">
                      <a:solidFill>
                        <a:srgbClr val="C00000"/>
                      </a:solidFill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18445" name="Group 25"/>
            <p:cNvGrpSpPr>
              <a:grpSpLocks/>
            </p:cNvGrpSpPr>
            <p:nvPr/>
          </p:nvGrpSpPr>
          <p:grpSpPr bwMode="auto">
            <a:xfrm>
              <a:off x="5634990" y="2181225"/>
              <a:ext cx="1319530" cy="723900"/>
              <a:chOff x="0" y="0"/>
              <a:chExt cx="1319654" cy="723900"/>
            </a:xfrm>
          </p:grpSpPr>
          <p:grpSp>
            <p:nvGrpSpPr>
              <p:cNvPr id="18578" name="Group 26"/>
              <p:cNvGrpSpPr>
                <a:grpSpLocks/>
              </p:cNvGrpSpPr>
              <p:nvPr/>
            </p:nvGrpSpPr>
            <p:grpSpPr bwMode="auto">
              <a:xfrm rot="-5400000">
                <a:off x="507647" y="-392906"/>
                <a:ext cx="182025" cy="1197320"/>
                <a:chOff x="5333" y="2319"/>
                <a:chExt cx="460" cy="2139"/>
              </a:xfrm>
            </p:grpSpPr>
            <p:cxnSp>
              <p:nvCxnSpPr>
                <p:cNvPr id="18591" name="AutoShape 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33" y="3039"/>
                  <a:ext cx="460" cy="18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92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5333" y="3219"/>
                  <a:ext cx="460" cy="9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93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33" y="3309"/>
                  <a:ext cx="460" cy="19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59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333" y="3498"/>
                  <a:ext cx="460" cy="9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18595" name="Group 43"/>
                <p:cNvGrpSpPr>
                  <a:grpSpLocks/>
                </p:cNvGrpSpPr>
                <p:nvPr/>
              </p:nvGrpSpPr>
              <p:grpSpPr bwMode="auto">
                <a:xfrm>
                  <a:off x="5471" y="2319"/>
                  <a:ext cx="322" cy="2139"/>
                  <a:chOff x="5471" y="2319"/>
                  <a:chExt cx="322" cy="2139"/>
                </a:xfrm>
              </p:grpSpPr>
              <p:cxnSp>
                <p:nvCxnSpPr>
                  <p:cNvPr id="18596" name="AutoShap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71" y="2319"/>
                    <a:ext cx="0" cy="61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597" name="AutoShap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83" y="2929"/>
                    <a:ext cx="310" cy="11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598" name="AutoShape 1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553" y="3588"/>
                    <a:ext cx="240" cy="12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599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53" y="3708"/>
                    <a:ext cx="0" cy="75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18579" name="Group 27"/>
              <p:cNvGrpSpPr>
                <a:grpSpLocks/>
              </p:cNvGrpSpPr>
              <p:nvPr/>
            </p:nvGrpSpPr>
            <p:grpSpPr bwMode="auto">
              <a:xfrm>
                <a:off x="9966" y="0"/>
                <a:ext cx="1309688" cy="723900"/>
                <a:chOff x="0" y="0"/>
                <a:chExt cx="1309688" cy="723900"/>
              </a:xfrm>
            </p:grpSpPr>
            <p:cxnSp>
              <p:nvCxnSpPr>
                <p:cNvPr id="18580" name="AutoShape 5"/>
                <p:cNvCxnSpPr>
                  <a:cxnSpLocks noChangeShapeType="1"/>
                </p:cNvCxnSpPr>
                <p:nvPr/>
              </p:nvCxnSpPr>
              <p:spPr bwMode="auto">
                <a:xfrm flipV="1">
                  <a:off x="0" y="238125"/>
                  <a:ext cx="0" cy="330200"/>
                </a:xfrm>
                <a:prstGeom prst="straightConnector1">
                  <a:avLst/>
                </a:prstGeom>
                <a:noFill/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0" name="Text Box 510"/>
                <p:cNvSpPr txBox="1"/>
                <p:nvPr/>
              </p:nvSpPr>
              <p:spPr>
                <a:xfrm>
                  <a:off x="104980" y="285750"/>
                  <a:ext cx="871620" cy="4381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15000"/>
                    </a:lnSpc>
                    <a:spcAft>
                      <a:spcPts val="1000"/>
                    </a:spcAft>
                    <a:defRPr/>
                  </a:pPr>
                  <a:r>
                    <a:rPr lang="en-US" sz="1600" smtClean="0">
                      <a:solidFill>
                        <a:srgbClr val="000000"/>
                      </a:solidFill>
                      <a:ea typeface="Calibri" charset="0"/>
                      <a:cs typeface="Times New Roman" charset="0"/>
                    </a:rPr>
                    <a:t>10 kΩ</a:t>
                  </a:r>
                </a:p>
              </p:txBody>
            </p:sp>
            <p:grpSp>
              <p:nvGrpSpPr>
                <p:cNvPr id="18582" name="Group 30"/>
                <p:cNvGrpSpPr>
                  <a:grpSpLocks/>
                </p:cNvGrpSpPr>
                <p:nvPr/>
              </p:nvGrpSpPr>
              <p:grpSpPr bwMode="auto">
                <a:xfrm rot="5400000">
                  <a:off x="1009650" y="247650"/>
                  <a:ext cx="337185" cy="262890"/>
                  <a:chOff x="0" y="0"/>
                  <a:chExt cx="337185" cy="262890"/>
                </a:xfrm>
              </p:grpSpPr>
              <p:grpSp>
                <p:nvGrpSpPr>
                  <p:cNvPr id="1858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19075" y="0"/>
                    <a:ext cx="118110" cy="262890"/>
                    <a:chOff x="0" y="0"/>
                    <a:chExt cx="118368" cy="262890"/>
                  </a:xfrm>
                </p:grpSpPr>
                <p:cxnSp>
                  <p:nvCxnSpPr>
                    <p:cNvPr id="18588" name="AutoShape 4"/>
                    <p:cNvCxnSpPr>
                      <a:cxnSpLocks noChangeShapeType="1"/>
                    </p:cNvCxnSpPr>
                    <p:nvPr/>
                  </p:nvCxnSpPr>
                  <p:spPr bwMode="auto">
                    <a:xfrm rot="-5400000">
                      <a:off x="68580" y="131445"/>
                      <a:ext cx="99575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8589" name="AutoShape 3"/>
                    <p:cNvCxnSpPr>
                      <a:cxnSpLocks noChangeShapeType="1"/>
                    </p:cNvCxnSpPr>
                    <p:nvPr/>
                  </p:nvCxnSpPr>
                  <p:spPr bwMode="auto">
                    <a:xfrm rot="-5400000">
                      <a:off x="-131445" y="131445"/>
                      <a:ext cx="262890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8590" name="AutoShape 3"/>
                    <p:cNvCxnSpPr>
                      <a:cxnSpLocks noChangeShapeType="1"/>
                    </p:cNvCxnSpPr>
                    <p:nvPr/>
                  </p:nvCxnSpPr>
                  <p:spPr bwMode="auto">
                    <a:xfrm rot="-5400000">
                      <a:off x="-26670" y="131445"/>
                      <a:ext cx="178536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206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8587" name="AutoShape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0" y="133350"/>
                    <a:ext cx="21590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8583" name="Group 31"/>
                <p:cNvGrpSpPr>
                  <a:grpSpLocks/>
                </p:cNvGrpSpPr>
                <p:nvPr/>
              </p:nvGrpSpPr>
              <p:grpSpPr bwMode="auto">
                <a:xfrm>
                  <a:off x="790575" y="0"/>
                  <a:ext cx="518795" cy="257175"/>
                  <a:chOff x="0" y="0"/>
                  <a:chExt cx="518795" cy="257175"/>
                </a:xfrm>
              </p:grpSpPr>
              <p:cxnSp>
                <p:nvCxnSpPr>
                  <p:cNvPr id="33" name="Straight Arrow Connector 32"/>
                  <p:cNvCxnSpPr/>
                  <p:nvPr/>
                </p:nvCxnSpPr>
                <p:spPr>
                  <a:xfrm flipH="1">
                    <a:off x="269" y="133350"/>
                    <a:ext cx="271489" cy="0"/>
                  </a:xfrm>
                  <a:prstGeom prst="straightConnector1">
                    <a:avLst/>
                  </a:prstGeom>
                  <a:ln w="12700">
                    <a:solidFill>
                      <a:srgbClr val="C00000"/>
                    </a:solidFill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Text Box 453"/>
                  <p:cNvSpPr txBox="1"/>
                  <p:nvPr/>
                </p:nvSpPr>
                <p:spPr>
                  <a:xfrm>
                    <a:off x="162209" y="0"/>
                    <a:ext cx="357222" cy="2571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defRPr/>
                    </a:pPr>
                    <a:r>
                      <a:rPr lang="en-US" sz="1000" b="1">
                        <a:solidFill>
                          <a:srgbClr val="C00000"/>
                        </a:solidFill>
                        <a:ea typeface="Calibri"/>
                        <a:cs typeface="Times New Roman"/>
                      </a:rPr>
                      <a:t>e</a:t>
                    </a:r>
                    <a:r>
                      <a:rPr lang="en-US" sz="1000" b="1" baseline="30000">
                        <a:solidFill>
                          <a:srgbClr val="C00000"/>
                        </a:solidFill>
                        <a:ea typeface="Calibri"/>
                        <a:cs typeface="Times New Roman"/>
                      </a:rPr>
                      <a:t>-</a:t>
                    </a:r>
                    <a:endParaRPr lang="en-US" sz="1100">
                      <a:ea typeface="Calibri"/>
                      <a:cs typeface="Times New Roman"/>
                    </a:endParaRPr>
                  </a:p>
                </p:txBody>
              </p:sp>
            </p:grpSp>
          </p:grpSp>
        </p:grpSp>
        <p:grpSp>
          <p:nvGrpSpPr>
            <p:cNvPr id="18446" name="Group 48"/>
            <p:cNvGrpSpPr>
              <a:grpSpLocks/>
            </p:cNvGrpSpPr>
            <p:nvPr/>
          </p:nvGrpSpPr>
          <p:grpSpPr bwMode="auto">
            <a:xfrm>
              <a:off x="4498975" y="4686300"/>
              <a:ext cx="356870" cy="257175"/>
              <a:chOff x="0" y="0"/>
              <a:chExt cx="356870" cy="257175"/>
            </a:xfrm>
          </p:grpSpPr>
          <p:sp>
            <p:nvSpPr>
              <p:cNvPr id="50" name="Text Box 465"/>
              <p:cNvSpPr txBox="1"/>
              <p:nvPr/>
            </p:nvSpPr>
            <p:spPr>
              <a:xfrm>
                <a:off x="0" y="0"/>
                <a:ext cx="357188" cy="2571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000" b="1">
                    <a:ea typeface="Calibri"/>
                    <a:cs typeface="Times New Roman"/>
                  </a:rPr>
                  <a:t>Cl</a:t>
                </a:r>
                <a:r>
                  <a:rPr lang="en-US" sz="1000" b="1" baseline="30000">
                    <a:ea typeface="Calibri"/>
                    <a:cs typeface="Times New Roman"/>
                  </a:rPr>
                  <a:t>-</a:t>
                </a:r>
                <a:endParaRPr lang="en-US" sz="1100">
                  <a:ea typeface="Calibri"/>
                  <a:cs typeface="Times New Roman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7150" y="9525"/>
                <a:ext cx="238125" cy="228600"/>
              </a:xfrm>
              <a:prstGeom prst="ellipse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447" name="Group 51"/>
            <p:cNvGrpSpPr>
              <a:grpSpLocks/>
            </p:cNvGrpSpPr>
            <p:nvPr/>
          </p:nvGrpSpPr>
          <p:grpSpPr bwMode="auto">
            <a:xfrm>
              <a:off x="2744470" y="3814445"/>
              <a:ext cx="1127125" cy="1419225"/>
              <a:chOff x="0" y="0"/>
              <a:chExt cx="1127125" cy="1419225"/>
            </a:xfrm>
          </p:grpSpPr>
          <p:grpSp>
            <p:nvGrpSpPr>
              <p:cNvPr id="18551" name="Group 52"/>
              <p:cNvGrpSpPr>
                <a:grpSpLocks/>
              </p:cNvGrpSpPr>
              <p:nvPr/>
            </p:nvGrpSpPr>
            <p:grpSpPr bwMode="auto">
              <a:xfrm>
                <a:off x="0" y="690562"/>
                <a:ext cx="356870" cy="257175"/>
                <a:chOff x="0" y="0"/>
                <a:chExt cx="356870" cy="257175"/>
              </a:xfrm>
            </p:grpSpPr>
            <p:sp>
              <p:nvSpPr>
                <p:cNvPr id="76" name="Text Box 7"/>
                <p:cNvSpPr txBox="1"/>
                <p:nvPr/>
              </p:nvSpPr>
              <p:spPr>
                <a:xfrm>
                  <a:off x="318" y="318"/>
                  <a:ext cx="357187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Cl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7468" y="9843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552" name="Group 53"/>
              <p:cNvGrpSpPr>
                <a:grpSpLocks/>
              </p:cNvGrpSpPr>
              <p:nvPr/>
            </p:nvGrpSpPr>
            <p:grpSpPr bwMode="auto">
              <a:xfrm>
                <a:off x="238125" y="485775"/>
                <a:ext cx="356870" cy="257175"/>
                <a:chOff x="0" y="0"/>
                <a:chExt cx="356870" cy="257175"/>
              </a:xfrm>
            </p:grpSpPr>
            <p:sp>
              <p:nvSpPr>
                <p:cNvPr id="74" name="Text Box 11"/>
                <p:cNvSpPr txBox="1"/>
                <p:nvPr/>
              </p:nvSpPr>
              <p:spPr>
                <a:xfrm>
                  <a:off x="318" y="318"/>
                  <a:ext cx="357187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Cl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7468" y="9843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557530" y="676593"/>
                <a:ext cx="171450" cy="698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324168" y="881380"/>
                <a:ext cx="371475" cy="12382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147955" y="276543"/>
                <a:ext cx="22225" cy="4000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56" name="Group 57"/>
              <p:cNvGrpSpPr>
                <a:grpSpLocks/>
              </p:cNvGrpSpPr>
              <p:nvPr/>
            </p:nvGrpSpPr>
            <p:grpSpPr bwMode="auto">
              <a:xfrm>
                <a:off x="33337" y="0"/>
                <a:ext cx="356870" cy="257175"/>
                <a:chOff x="0" y="0"/>
                <a:chExt cx="356870" cy="257175"/>
              </a:xfrm>
            </p:grpSpPr>
            <p:sp>
              <p:nvSpPr>
                <p:cNvPr id="72" name="Text Box 19"/>
                <p:cNvSpPr txBox="1"/>
                <p:nvPr/>
              </p:nvSpPr>
              <p:spPr>
                <a:xfrm>
                  <a:off x="318" y="318"/>
                  <a:ext cx="357188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-25000">
                      <a:ea typeface="Calibri"/>
                      <a:cs typeface="Times New Roman"/>
                    </a:rPr>
                    <a:t>2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57468" y="9843"/>
                  <a:ext cx="238125" cy="228600"/>
                </a:xfrm>
                <a:prstGeom prst="ellipse">
                  <a:avLst/>
                </a:prstGeom>
                <a:noFill/>
                <a:ln w="952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267018" y="276543"/>
                <a:ext cx="90487" cy="21272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58" name="Group 59"/>
              <p:cNvGrpSpPr>
                <a:grpSpLocks/>
              </p:cNvGrpSpPr>
              <p:nvPr/>
            </p:nvGrpSpPr>
            <p:grpSpPr bwMode="auto">
              <a:xfrm>
                <a:off x="714375" y="533400"/>
                <a:ext cx="412750" cy="371475"/>
                <a:chOff x="0" y="0"/>
                <a:chExt cx="412750" cy="371475"/>
              </a:xfrm>
            </p:grpSpPr>
            <p:grpSp>
              <p:nvGrpSpPr>
                <p:cNvPr id="18566" name="Group 67"/>
                <p:cNvGrpSpPr>
                  <a:grpSpLocks/>
                </p:cNvGrpSpPr>
                <p:nvPr/>
              </p:nvGrpSpPr>
              <p:grpSpPr bwMode="auto">
                <a:xfrm>
                  <a:off x="0" y="114300"/>
                  <a:ext cx="356870" cy="257175"/>
                  <a:chOff x="0" y="0"/>
                  <a:chExt cx="356870" cy="257175"/>
                </a:xfrm>
              </p:grpSpPr>
              <p:sp>
                <p:nvSpPr>
                  <p:cNvPr id="70" name="Text Box 164"/>
                  <p:cNvSpPr txBox="1"/>
                  <p:nvPr/>
                </p:nvSpPr>
                <p:spPr>
                  <a:xfrm>
                    <a:off x="318" y="318"/>
                    <a:ext cx="357187" cy="2571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defRPr/>
                    </a:pPr>
                    <a:r>
                      <a:rPr lang="en-US" sz="1000" b="1">
                        <a:ea typeface="Calibri"/>
                        <a:cs typeface="Times New Roman"/>
                      </a:rPr>
                      <a:t>Cl</a:t>
                    </a:r>
                    <a:r>
                      <a:rPr lang="en-US" sz="1000" b="1" baseline="30000">
                        <a:ea typeface="Calibri"/>
                        <a:cs typeface="Times New Roman"/>
                      </a:rPr>
                      <a:t>-</a:t>
                    </a:r>
                    <a:endParaRPr lang="en-US" sz="1100"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57468" y="9843"/>
                    <a:ext cx="238125" cy="228600"/>
                  </a:xfrm>
                  <a:prstGeom prst="ellipse">
                    <a:avLst/>
                  </a:prstGeom>
                  <a:noFill/>
                  <a:ln w="952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9" name="Freeform 68"/>
                <p:cNvSpPr/>
                <p:nvPr/>
              </p:nvSpPr>
              <p:spPr>
                <a:xfrm>
                  <a:off x="228918" y="318"/>
                  <a:ext cx="184150" cy="109537"/>
                </a:xfrm>
                <a:custGeom>
                  <a:avLst/>
                  <a:gdLst>
                    <a:gd name="connsiteX0" fmla="*/ 386 w 184536"/>
                    <a:gd name="connsiteY0" fmla="*/ 165100 h 165100"/>
                    <a:gd name="connsiteX1" fmla="*/ 28961 w 184536"/>
                    <a:gd name="connsiteY1" fmla="*/ 85725 h 165100"/>
                    <a:gd name="connsiteX2" fmla="*/ 184536 w 184536"/>
                    <a:gd name="connsiteY2" fmla="*/ 0 h 165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4536" h="165100">
                      <a:moveTo>
                        <a:pt x="386" y="165100"/>
                      </a:moveTo>
                      <a:cubicBezTo>
                        <a:pt x="-673" y="139171"/>
                        <a:pt x="-1731" y="113242"/>
                        <a:pt x="28961" y="85725"/>
                      </a:cubicBezTo>
                      <a:cubicBezTo>
                        <a:pt x="59653" y="58208"/>
                        <a:pt x="158607" y="15875"/>
                        <a:pt x="184536" y="0"/>
                      </a:cubicBezTo>
                    </a:path>
                  </a:pathLst>
                </a:custGeom>
                <a:ln w="12700">
                  <a:solidFill>
                    <a:srgbClr val="C00000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1" name="Text Box 23"/>
              <p:cNvSpPr txBox="1"/>
              <p:nvPr/>
            </p:nvSpPr>
            <p:spPr>
              <a:xfrm rot="19940361">
                <a:off x="767080" y="395605"/>
                <a:ext cx="357188" cy="2571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000" b="1">
                    <a:solidFill>
                      <a:srgbClr val="C00000"/>
                    </a:solidFill>
                    <a:ea typeface="Calibri"/>
                    <a:cs typeface="Times New Roman"/>
                  </a:rPr>
                  <a:t>e</a:t>
                </a:r>
                <a:r>
                  <a:rPr lang="en-US" sz="1000" b="1" baseline="30000">
                    <a:solidFill>
                      <a:srgbClr val="C00000"/>
                    </a:solidFill>
                    <a:ea typeface="Calibri"/>
                    <a:cs typeface="Times New Roman"/>
                  </a:rPr>
                  <a:t>-</a:t>
                </a:r>
                <a:endParaRPr lang="en-US" sz="1100">
                  <a:ea typeface="Calibri"/>
                  <a:cs typeface="Times New Roman"/>
                </a:endParaRPr>
              </a:p>
            </p:txBody>
          </p:sp>
          <p:grpSp>
            <p:nvGrpSpPr>
              <p:cNvPr id="18560" name="Group 61"/>
              <p:cNvGrpSpPr>
                <a:grpSpLocks/>
              </p:cNvGrpSpPr>
              <p:nvPr/>
            </p:nvGrpSpPr>
            <p:grpSpPr bwMode="auto">
              <a:xfrm>
                <a:off x="652462" y="942975"/>
                <a:ext cx="465138" cy="334327"/>
                <a:chOff x="0" y="0"/>
                <a:chExt cx="465138" cy="334327"/>
              </a:xfrm>
            </p:grpSpPr>
            <p:grpSp>
              <p:nvGrpSpPr>
                <p:cNvPr id="18562" name="Group 6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56870" cy="257175"/>
                  <a:chOff x="0" y="0"/>
                  <a:chExt cx="356870" cy="257175"/>
                </a:xfrm>
              </p:grpSpPr>
              <p:sp>
                <p:nvSpPr>
                  <p:cNvPr id="66" name="Text Box 167"/>
                  <p:cNvSpPr txBox="1"/>
                  <p:nvPr/>
                </p:nvSpPr>
                <p:spPr>
                  <a:xfrm>
                    <a:off x="318" y="318"/>
                    <a:ext cx="357188" cy="2571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defRPr/>
                    </a:pPr>
                    <a:r>
                      <a:rPr lang="en-US" sz="1000" b="1">
                        <a:ea typeface="Calibri"/>
                        <a:cs typeface="Times New Roman"/>
                      </a:rPr>
                      <a:t>Cl</a:t>
                    </a:r>
                    <a:r>
                      <a:rPr lang="en-US" sz="1000" b="1" baseline="30000">
                        <a:ea typeface="Calibri"/>
                        <a:cs typeface="Times New Roman"/>
                      </a:rPr>
                      <a:t>-</a:t>
                    </a:r>
                    <a:endParaRPr lang="en-US" sz="1100"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7468" y="9843"/>
                    <a:ext cx="238125" cy="228600"/>
                  </a:xfrm>
                  <a:prstGeom prst="ellipse">
                    <a:avLst/>
                  </a:prstGeom>
                  <a:noFill/>
                  <a:ln w="952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5" name="Freeform 64"/>
                <p:cNvSpPr/>
                <p:nvPr/>
              </p:nvSpPr>
              <p:spPr>
                <a:xfrm flipV="1">
                  <a:off x="281306" y="224155"/>
                  <a:ext cx="184150" cy="115888"/>
                </a:xfrm>
                <a:custGeom>
                  <a:avLst/>
                  <a:gdLst>
                    <a:gd name="connsiteX0" fmla="*/ 386 w 184536"/>
                    <a:gd name="connsiteY0" fmla="*/ 165100 h 165100"/>
                    <a:gd name="connsiteX1" fmla="*/ 28961 w 184536"/>
                    <a:gd name="connsiteY1" fmla="*/ 85725 h 165100"/>
                    <a:gd name="connsiteX2" fmla="*/ 184536 w 184536"/>
                    <a:gd name="connsiteY2" fmla="*/ 0 h 165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4536" h="165100">
                      <a:moveTo>
                        <a:pt x="386" y="165100"/>
                      </a:moveTo>
                      <a:cubicBezTo>
                        <a:pt x="-673" y="139171"/>
                        <a:pt x="-1731" y="113242"/>
                        <a:pt x="28961" y="85725"/>
                      </a:cubicBezTo>
                      <a:cubicBezTo>
                        <a:pt x="59653" y="58208"/>
                        <a:pt x="158607" y="15875"/>
                        <a:pt x="184536" y="0"/>
                      </a:cubicBezTo>
                    </a:path>
                  </a:pathLst>
                </a:custGeom>
                <a:ln w="12700">
                  <a:solidFill>
                    <a:srgbClr val="C00000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3" name="Text Box 28"/>
              <p:cNvSpPr txBox="1"/>
              <p:nvPr/>
            </p:nvSpPr>
            <p:spPr>
              <a:xfrm rot="1727214">
                <a:off x="752793" y="1162368"/>
                <a:ext cx="357187" cy="2571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000" b="1">
                    <a:solidFill>
                      <a:srgbClr val="C00000"/>
                    </a:solidFill>
                    <a:ea typeface="Calibri"/>
                    <a:cs typeface="Times New Roman"/>
                  </a:rPr>
                  <a:t>e</a:t>
                </a:r>
                <a:r>
                  <a:rPr lang="en-US" sz="1000" b="1" baseline="30000">
                    <a:solidFill>
                      <a:srgbClr val="C00000"/>
                    </a:solidFill>
                    <a:ea typeface="Calibri"/>
                    <a:cs typeface="Times New Roman"/>
                  </a:rPr>
                  <a:t>-</a:t>
                </a:r>
                <a:endParaRPr lang="en-US" sz="1100"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8448" name="Group 77"/>
            <p:cNvGrpSpPr>
              <a:grpSpLocks/>
            </p:cNvGrpSpPr>
            <p:nvPr/>
          </p:nvGrpSpPr>
          <p:grpSpPr bwMode="auto">
            <a:xfrm>
              <a:off x="5473700" y="2615565"/>
              <a:ext cx="356870" cy="3523615"/>
              <a:chOff x="0" y="0"/>
              <a:chExt cx="356870" cy="3523615"/>
            </a:xfrm>
          </p:grpSpPr>
          <p:sp>
            <p:nvSpPr>
              <p:cNvPr id="79" name="Rectangle 78"/>
              <p:cNvSpPr/>
              <p:nvPr/>
            </p:nvSpPr>
            <p:spPr>
              <a:xfrm rot="5400000">
                <a:off x="-1585119" y="1693704"/>
                <a:ext cx="3522663" cy="1365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548" name="Group 79"/>
              <p:cNvGrpSpPr>
                <a:grpSpLocks/>
              </p:cNvGrpSpPr>
              <p:nvPr/>
            </p:nvGrpSpPr>
            <p:grpSpPr bwMode="auto">
              <a:xfrm>
                <a:off x="0" y="355917"/>
                <a:ext cx="356870" cy="460375"/>
                <a:chOff x="0" y="0"/>
                <a:chExt cx="356870" cy="460375"/>
              </a:xfrm>
            </p:grpSpPr>
            <p:cxnSp>
              <p:nvCxnSpPr>
                <p:cNvPr id="81" name="Straight Arrow Connector 80"/>
                <p:cNvCxnSpPr/>
                <p:nvPr/>
              </p:nvCxnSpPr>
              <p:spPr>
                <a:xfrm>
                  <a:off x="171450" y="318"/>
                  <a:ext cx="0" cy="257175"/>
                </a:xfrm>
                <a:prstGeom prst="straightConnector1">
                  <a:avLst/>
                </a:prstGeom>
                <a:ln w="12700">
                  <a:solidFill>
                    <a:srgbClr val="C00000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 Box 24"/>
                <p:cNvSpPr txBox="1"/>
                <p:nvPr/>
              </p:nvSpPr>
              <p:spPr>
                <a:xfrm>
                  <a:off x="0" y="203518"/>
                  <a:ext cx="357188" cy="2571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solidFill>
                        <a:srgbClr val="C00000"/>
                      </a:solidFill>
                      <a:ea typeface="Calibri"/>
                      <a:cs typeface="Times New Roman"/>
                    </a:rPr>
                    <a:t>e</a:t>
                  </a:r>
                  <a:r>
                    <a:rPr lang="en-US" sz="1000" b="1" baseline="30000">
                      <a:solidFill>
                        <a:srgbClr val="C00000"/>
                      </a:solidFill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18449" name="Group 82"/>
            <p:cNvGrpSpPr>
              <a:grpSpLocks/>
            </p:cNvGrpSpPr>
            <p:nvPr/>
          </p:nvGrpSpPr>
          <p:grpSpPr bwMode="auto">
            <a:xfrm>
              <a:off x="5478145" y="3947795"/>
              <a:ext cx="1256665" cy="1294765"/>
              <a:chOff x="0" y="0"/>
              <a:chExt cx="1256982" cy="1295082"/>
            </a:xfrm>
          </p:grpSpPr>
          <p:grpSp>
            <p:nvGrpSpPr>
              <p:cNvPr id="18521" name="Group 83"/>
              <p:cNvGrpSpPr>
                <a:grpSpLocks/>
              </p:cNvGrpSpPr>
              <p:nvPr/>
            </p:nvGrpSpPr>
            <p:grpSpPr bwMode="auto">
              <a:xfrm>
                <a:off x="252412" y="0"/>
                <a:ext cx="420370" cy="271145"/>
                <a:chOff x="0" y="0"/>
                <a:chExt cx="420688" cy="271145"/>
              </a:xfrm>
            </p:grpSpPr>
            <p:sp>
              <p:nvSpPr>
                <p:cNvPr id="108" name="Text Box 486"/>
                <p:cNvSpPr txBox="1"/>
                <p:nvPr/>
              </p:nvSpPr>
              <p:spPr>
                <a:xfrm>
                  <a:off x="382" y="318"/>
                  <a:ext cx="419523" cy="271528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OH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90962" y="5081"/>
                  <a:ext cx="241543" cy="238183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522" name="Group 84"/>
              <p:cNvGrpSpPr>
                <a:grpSpLocks/>
              </p:cNvGrpSpPr>
              <p:nvPr/>
            </p:nvGrpSpPr>
            <p:grpSpPr bwMode="auto">
              <a:xfrm>
                <a:off x="257175" y="490537"/>
                <a:ext cx="466725" cy="257175"/>
                <a:chOff x="-53992" y="0"/>
                <a:chExt cx="466842" cy="257175"/>
              </a:xfrm>
            </p:grpSpPr>
            <p:sp>
              <p:nvSpPr>
                <p:cNvPr id="106" name="Text Box 492"/>
                <p:cNvSpPr txBox="1"/>
                <p:nvPr/>
              </p:nvSpPr>
              <p:spPr>
                <a:xfrm>
                  <a:off x="-53609" y="438"/>
                  <a:ext cx="466960" cy="257238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H</a:t>
                  </a:r>
                  <a:r>
                    <a:rPr lang="en-US" sz="1000" b="1" baseline="-25000">
                      <a:ea typeface="Calibri"/>
                      <a:cs typeface="Times New Roman"/>
                    </a:rPr>
                    <a:t>2</a:t>
                  </a:r>
                  <a:r>
                    <a:rPr lang="en-US" sz="1000" b="1">
                      <a:ea typeface="Calibri"/>
                      <a:cs typeface="Times New Roman"/>
                    </a:rPr>
                    <a:t>O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7572" y="9965"/>
                  <a:ext cx="238245" cy="228656"/>
                </a:xfrm>
                <a:prstGeom prst="ellips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523" name="Group 85"/>
              <p:cNvGrpSpPr>
                <a:grpSpLocks/>
              </p:cNvGrpSpPr>
              <p:nvPr/>
            </p:nvGrpSpPr>
            <p:grpSpPr bwMode="auto">
              <a:xfrm>
                <a:off x="242887" y="852487"/>
                <a:ext cx="466725" cy="257175"/>
                <a:chOff x="-53992" y="0"/>
                <a:chExt cx="466842" cy="257175"/>
              </a:xfrm>
            </p:grpSpPr>
            <p:sp>
              <p:nvSpPr>
                <p:cNvPr id="104" name="Text Box 517"/>
                <p:cNvSpPr txBox="1"/>
                <p:nvPr/>
              </p:nvSpPr>
              <p:spPr>
                <a:xfrm>
                  <a:off x="-53613" y="-5824"/>
                  <a:ext cx="466960" cy="257238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H</a:t>
                  </a:r>
                  <a:r>
                    <a:rPr lang="en-US" sz="1000" b="1" baseline="-25000">
                      <a:ea typeface="Calibri"/>
                      <a:cs typeface="Times New Roman"/>
                    </a:rPr>
                    <a:t>2</a:t>
                  </a:r>
                  <a:r>
                    <a:rPr lang="en-US" sz="1000" b="1">
                      <a:ea typeface="Calibri"/>
                      <a:cs typeface="Times New Roman"/>
                    </a:rPr>
                    <a:t>O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57568" y="3703"/>
                  <a:ext cx="238245" cy="228656"/>
                </a:xfrm>
                <a:prstGeom prst="ellips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524" name="Group 86"/>
              <p:cNvGrpSpPr>
                <a:grpSpLocks/>
              </p:cNvGrpSpPr>
              <p:nvPr/>
            </p:nvGrpSpPr>
            <p:grpSpPr bwMode="auto">
              <a:xfrm>
                <a:off x="776287" y="1023937"/>
                <a:ext cx="420370" cy="271145"/>
                <a:chOff x="0" y="0"/>
                <a:chExt cx="420688" cy="271145"/>
              </a:xfrm>
            </p:grpSpPr>
            <p:sp>
              <p:nvSpPr>
                <p:cNvPr id="102" name="Text Box 520"/>
                <p:cNvSpPr txBox="1"/>
                <p:nvPr/>
              </p:nvSpPr>
              <p:spPr>
                <a:xfrm>
                  <a:off x="515" y="-5782"/>
                  <a:ext cx="419523" cy="27629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OH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91094" y="-1018"/>
                  <a:ext cx="241543" cy="242946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88" name="Straight Arrow Connector 87"/>
              <p:cNvCxnSpPr/>
              <p:nvPr/>
            </p:nvCxnSpPr>
            <p:spPr>
              <a:xfrm flipV="1">
                <a:off x="562435" y="686286"/>
                <a:ext cx="369980" cy="1746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V="1">
                <a:off x="614835" y="438575"/>
                <a:ext cx="166730" cy="10321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27" name="Group 89"/>
              <p:cNvGrpSpPr>
                <a:grpSpLocks/>
              </p:cNvGrpSpPr>
              <p:nvPr/>
            </p:nvGrpSpPr>
            <p:grpSpPr bwMode="auto">
              <a:xfrm>
                <a:off x="723900" y="219075"/>
                <a:ext cx="356870" cy="257175"/>
                <a:chOff x="0" y="0"/>
                <a:chExt cx="356870" cy="257175"/>
              </a:xfrm>
            </p:grpSpPr>
            <p:sp>
              <p:nvSpPr>
                <p:cNvPr id="100" name="Text Box 525"/>
                <p:cNvSpPr txBox="1"/>
                <p:nvPr/>
              </p:nvSpPr>
              <p:spPr>
                <a:xfrm>
                  <a:off x="501" y="372"/>
                  <a:ext cx="355690" cy="257238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H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7666" y="9899"/>
                  <a:ext cx="236597" cy="228656"/>
                </a:xfrm>
                <a:prstGeom prst="ellips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528" name="Group 90"/>
              <p:cNvGrpSpPr>
                <a:grpSpLocks/>
              </p:cNvGrpSpPr>
              <p:nvPr/>
            </p:nvGrpSpPr>
            <p:grpSpPr bwMode="auto">
              <a:xfrm>
                <a:off x="900112" y="523875"/>
                <a:ext cx="356870" cy="257175"/>
                <a:chOff x="0" y="0"/>
                <a:chExt cx="356870" cy="257175"/>
              </a:xfrm>
            </p:grpSpPr>
            <p:sp>
              <p:nvSpPr>
                <p:cNvPr id="98" name="Text Box 528"/>
                <p:cNvSpPr txBox="1"/>
                <p:nvPr/>
              </p:nvSpPr>
              <p:spPr>
                <a:xfrm>
                  <a:off x="-5806" y="446"/>
                  <a:ext cx="362041" cy="257238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H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1358" y="9973"/>
                  <a:ext cx="242949" cy="228656"/>
                </a:xfrm>
                <a:prstGeom prst="ellipse">
                  <a:avLst/>
                </a:prstGeom>
                <a:noFill/>
                <a:ln w="952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cxnSp>
            <p:nvCxnSpPr>
              <p:cNvPr id="92" name="Straight Arrow Connector 91"/>
              <p:cNvCxnSpPr/>
              <p:nvPr/>
            </p:nvCxnSpPr>
            <p:spPr>
              <a:xfrm flipV="1">
                <a:off x="448106" y="267083"/>
                <a:ext cx="0" cy="2080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614835" y="1027682"/>
                <a:ext cx="220719" cy="11750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Freeform 93"/>
              <p:cNvSpPr/>
              <p:nvPr/>
            </p:nvSpPr>
            <p:spPr>
              <a:xfrm rot="21300921">
                <a:off x="190866" y="776795"/>
                <a:ext cx="127032" cy="220717"/>
              </a:xfrm>
              <a:custGeom>
                <a:avLst/>
                <a:gdLst>
                  <a:gd name="connsiteX0" fmla="*/ 947 w 127947"/>
                  <a:gd name="connsiteY0" fmla="*/ 0 h 222250"/>
                  <a:gd name="connsiteX1" fmla="*/ 7297 w 127947"/>
                  <a:gd name="connsiteY1" fmla="*/ 88900 h 222250"/>
                  <a:gd name="connsiteX2" fmla="*/ 54922 w 127947"/>
                  <a:gd name="connsiteY2" fmla="*/ 184150 h 222250"/>
                  <a:gd name="connsiteX3" fmla="*/ 127947 w 127947"/>
                  <a:gd name="connsiteY3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7" h="222250">
                    <a:moveTo>
                      <a:pt x="947" y="0"/>
                    </a:moveTo>
                    <a:cubicBezTo>
                      <a:pt x="-376" y="29104"/>
                      <a:pt x="-1699" y="58208"/>
                      <a:pt x="7297" y="88900"/>
                    </a:cubicBezTo>
                    <a:cubicBezTo>
                      <a:pt x="16293" y="119592"/>
                      <a:pt x="34814" y="161925"/>
                      <a:pt x="54922" y="184150"/>
                    </a:cubicBezTo>
                    <a:cubicBezTo>
                      <a:pt x="75030" y="206375"/>
                      <a:pt x="115247" y="216429"/>
                      <a:pt x="127947" y="222250"/>
                    </a:cubicBezTo>
                  </a:path>
                </a:pathLst>
              </a:custGeom>
              <a:ln w="12700">
                <a:solidFill>
                  <a:srgbClr val="C00000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 rot="20806264">
                <a:off x="209921" y="400466"/>
                <a:ext cx="127032" cy="222304"/>
              </a:xfrm>
              <a:custGeom>
                <a:avLst/>
                <a:gdLst>
                  <a:gd name="connsiteX0" fmla="*/ 947 w 127947"/>
                  <a:gd name="connsiteY0" fmla="*/ 0 h 222250"/>
                  <a:gd name="connsiteX1" fmla="*/ 7297 w 127947"/>
                  <a:gd name="connsiteY1" fmla="*/ 88900 h 222250"/>
                  <a:gd name="connsiteX2" fmla="*/ 54922 w 127947"/>
                  <a:gd name="connsiteY2" fmla="*/ 184150 h 222250"/>
                  <a:gd name="connsiteX3" fmla="*/ 127947 w 127947"/>
                  <a:gd name="connsiteY3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947" h="222250">
                    <a:moveTo>
                      <a:pt x="947" y="0"/>
                    </a:moveTo>
                    <a:cubicBezTo>
                      <a:pt x="-376" y="29104"/>
                      <a:pt x="-1699" y="58208"/>
                      <a:pt x="7297" y="88900"/>
                    </a:cubicBezTo>
                    <a:cubicBezTo>
                      <a:pt x="16293" y="119592"/>
                      <a:pt x="34814" y="161925"/>
                      <a:pt x="54922" y="184150"/>
                    </a:cubicBezTo>
                    <a:cubicBezTo>
                      <a:pt x="75030" y="206375"/>
                      <a:pt x="115247" y="216429"/>
                      <a:pt x="127947" y="222250"/>
                    </a:cubicBezTo>
                  </a:path>
                </a:pathLst>
              </a:custGeom>
              <a:ln w="12700">
                <a:solidFill>
                  <a:srgbClr val="C00000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Text Box 26"/>
              <p:cNvSpPr txBox="1"/>
              <p:nvPr/>
            </p:nvSpPr>
            <p:spPr>
              <a:xfrm>
                <a:off x="318" y="586248"/>
                <a:ext cx="357277" cy="25565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000" b="1">
                    <a:solidFill>
                      <a:srgbClr val="C00000"/>
                    </a:solidFill>
                    <a:ea typeface="Calibri"/>
                    <a:cs typeface="Times New Roman"/>
                  </a:rPr>
                  <a:t>e</a:t>
                </a:r>
                <a:r>
                  <a:rPr lang="en-US" sz="1000" b="1" baseline="30000">
                    <a:solidFill>
                      <a:srgbClr val="C00000"/>
                    </a:solidFill>
                    <a:ea typeface="Calibri"/>
                    <a:cs typeface="Times New Roman"/>
                  </a:rPr>
                  <a:t>-</a:t>
                </a:r>
                <a:endParaRPr lang="en-US" sz="1100">
                  <a:ea typeface="Calibri"/>
                  <a:cs typeface="Times New Roman"/>
                </a:endParaRPr>
              </a:p>
            </p:txBody>
          </p:sp>
          <p:sp>
            <p:nvSpPr>
              <p:cNvPr id="97" name="Text Box 300"/>
              <p:cNvSpPr txBox="1"/>
              <p:nvPr/>
            </p:nvSpPr>
            <p:spPr>
              <a:xfrm>
                <a:off x="318" y="224210"/>
                <a:ext cx="357277" cy="2572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000" b="1">
                    <a:solidFill>
                      <a:srgbClr val="C00000"/>
                    </a:solidFill>
                    <a:ea typeface="Calibri"/>
                    <a:cs typeface="Times New Roman"/>
                  </a:rPr>
                  <a:t>e</a:t>
                </a:r>
                <a:r>
                  <a:rPr lang="en-US" sz="1000" b="1" baseline="30000">
                    <a:solidFill>
                      <a:srgbClr val="C00000"/>
                    </a:solidFill>
                    <a:ea typeface="Calibri"/>
                    <a:cs typeface="Times New Roman"/>
                  </a:rPr>
                  <a:t>-</a:t>
                </a:r>
                <a:endParaRPr lang="en-US" sz="1100">
                  <a:ea typeface="Calibri"/>
                  <a:cs typeface="Times New Roman"/>
                </a:endParaRPr>
              </a:p>
            </p:txBody>
          </p:sp>
        </p:grpSp>
        <p:sp>
          <p:nvSpPr>
            <p:cNvPr id="110" name="Text Box 305"/>
            <p:cNvSpPr txBox="1"/>
            <p:nvPr/>
          </p:nvSpPr>
          <p:spPr>
            <a:xfrm>
              <a:off x="2382838" y="2871788"/>
              <a:ext cx="1443037" cy="571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200" smtClean="0">
                  <a:solidFill>
                    <a:srgbClr val="000000"/>
                  </a:solidFill>
                  <a:ea typeface="Calibri" charset="0"/>
                  <a:cs typeface="Times New Roman" charset="0"/>
                </a:rPr>
                <a:t>anode – oxidation</a:t>
              </a:r>
              <a:br>
                <a:rPr lang="en-US" sz="1200" smtClean="0">
                  <a:solidFill>
                    <a:srgbClr val="000000"/>
                  </a:solidFill>
                  <a:ea typeface="Calibri" charset="0"/>
                  <a:cs typeface="Times New Roman" charset="0"/>
                </a:rPr>
              </a:br>
              <a:r>
                <a:rPr lang="en-US" sz="1000" i="1" smtClean="0">
                  <a:solidFill>
                    <a:srgbClr val="000000"/>
                  </a:solidFill>
                  <a:ea typeface="Calibri" charset="0"/>
                  <a:cs typeface="Times New Roman" charset="0"/>
                </a:rPr>
                <a:t>(loss of electrons)</a:t>
              </a:r>
              <a:endParaRPr lang="en-US" sz="1100" smtClean="0">
                <a:solidFill>
                  <a:srgbClr val="000000"/>
                </a:solidFill>
                <a:ea typeface="Calibri" charset="0"/>
                <a:cs typeface="Times New Roman" charset="0"/>
              </a:endParaRPr>
            </a:p>
          </p:txBody>
        </p:sp>
        <p:sp>
          <p:nvSpPr>
            <p:cNvPr id="111" name="Text Box 306"/>
            <p:cNvSpPr txBox="1"/>
            <p:nvPr/>
          </p:nvSpPr>
          <p:spPr>
            <a:xfrm>
              <a:off x="5716588" y="2908300"/>
              <a:ext cx="1443037" cy="5715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200" smtClean="0">
                  <a:solidFill>
                    <a:srgbClr val="000000"/>
                  </a:solidFill>
                  <a:ea typeface="Calibri" charset="0"/>
                  <a:cs typeface="Times New Roman" charset="0"/>
                </a:rPr>
                <a:t>cathode – reduction</a:t>
              </a:r>
              <a:br>
                <a:rPr lang="en-US" sz="1200" smtClean="0">
                  <a:solidFill>
                    <a:srgbClr val="000000"/>
                  </a:solidFill>
                  <a:ea typeface="Calibri" charset="0"/>
                  <a:cs typeface="Times New Roman" charset="0"/>
                </a:rPr>
              </a:br>
              <a:r>
                <a:rPr lang="en-US" sz="1000" i="1" smtClean="0">
                  <a:solidFill>
                    <a:srgbClr val="000000"/>
                  </a:solidFill>
                  <a:ea typeface="Calibri" charset="0"/>
                  <a:cs typeface="Times New Roman" charset="0"/>
                </a:rPr>
                <a:t>(gain of electrons)</a:t>
              </a:r>
              <a:endParaRPr lang="en-US" sz="1100" smtClean="0">
                <a:solidFill>
                  <a:srgbClr val="000000"/>
                </a:solidFill>
                <a:ea typeface="Calibri" charset="0"/>
                <a:cs typeface="Times New Roman" charset="0"/>
              </a:endParaRPr>
            </a:p>
          </p:txBody>
        </p:sp>
        <p:grpSp>
          <p:nvGrpSpPr>
            <p:cNvPr id="18452" name="Group 111"/>
            <p:cNvGrpSpPr>
              <a:grpSpLocks/>
            </p:cNvGrpSpPr>
            <p:nvPr/>
          </p:nvGrpSpPr>
          <p:grpSpPr bwMode="auto">
            <a:xfrm>
              <a:off x="3868420" y="3514725"/>
              <a:ext cx="1763395" cy="2414270"/>
              <a:chOff x="0" y="0"/>
              <a:chExt cx="1763395" cy="2414588"/>
            </a:xfrm>
          </p:grpSpPr>
          <p:grpSp>
            <p:nvGrpSpPr>
              <p:cNvPr id="18459" name="Group 112"/>
              <p:cNvGrpSpPr>
                <a:grpSpLocks/>
              </p:cNvGrpSpPr>
              <p:nvPr/>
            </p:nvGrpSpPr>
            <p:grpSpPr bwMode="auto">
              <a:xfrm>
                <a:off x="271462" y="881063"/>
                <a:ext cx="356870" cy="257175"/>
                <a:chOff x="0" y="0"/>
                <a:chExt cx="356870" cy="257175"/>
              </a:xfrm>
            </p:grpSpPr>
            <p:sp>
              <p:nvSpPr>
                <p:cNvPr id="173" name="Text Box 88"/>
                <p:cNvSpPr txBox="1"/>
                <p:nvPr/>
              </p:nvSpPr>
              <p:spPr>
                <a:xfrm>
                  <a:off x="318" y="116"/>
                  <a:ext cx="357188" cy="25720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57468" y="9642"/>
                  <a:ext cx="238125" cy="22863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60" name="Group 113"/>
              <p:cNvGrpSpPr>
                <a:grpSpLocks/>
              </p:cNvGrpSpPr>
              <p:nvPr/>
            </p:nvGrpSpPr>
            <p:grpSpPr bwMode="auto">
              <a:xfrm>
                <a:off x="61912" y="1181100"/>
                <a:ext cx="356870" cy="257175"/>
                <a:chOff x="0" y="0"/>
                <a:chExt cx="356870" cy="257175"/>
              </a:xfrm>
            </p:grpSpPr>
            <p:sp>
              <p:nvSpPr>
                <p:cNvPr id="171" name="Text Box 91"/>
                <p:cNvSpPr txBox="1"/>
                <p:nvPr/>
              </p:nvSpPr>
              <p:spPr>
                <a:xfrm>
                  <a:off x="318" y="156"/>
                  <a:ext cx="357188" cy="25720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57468" y="9682"/>
                  <a:ext cx="238125" cy="22863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61" name="Group 114"/>
              <p:cNvGrpSpPr>
                <a:grpSpLocks/>
              </p:cNvGrpSpPr>
              <p:nvPr/>
            </p:nvGrpSpPr>
            <p:grpSpPr bwMode="auto">
              <a:xfrm>
                <a:off x="42862" y="1628775"/>
                <a:ext cx="356870" cy="257175"/>
                <a:chOff x="0" y="0"/>
                <a:chExt cx="356870" cy="257175"/>
              </a:xfrm>
            </p:grpSpPr>
            <p:sp>
              <p:nvSpPr>
                <p:cNvPr id="169" name="Text Box 95"/>
                <p:cNvSpPr txBox="1"/>
                <p:nvPr/>
              </p:nvSpPr>
              <p:spPr>
                <a:xfrm>
                  <a:off x="318" y="215"/>
                  <a:ext cx="357188" cy="25720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57468" y="9741"/>
                  <a:ext cx="238125" cy="22863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62" name="Group 115"/>
              <p:cNvGrpSpPr>
                <a:grpSpLocks/>
              </p:cNvGrpSpPr>
              <p:nvPr/>
            </p:nvGrpSpPr>
            <p:grpSpPr bwMode="auto">
              <a:xfrm>
                <a:off x="42862" y="2157413"/>
                <a:ext cx="356870" cy="257175"/>
                <a:chOff x="0" y="0"/>
                <a:chExt cx="356870" cy="257175"/>
              </a:xfrm>
            </p:grpSpPr>
            <p:sp>
              <p:nvSpPr>
                <p:cNvPr id="167" name="Text Box 290"/>
                <p:cNvSpPr txBox="1"/>
                <p:nvPr/>
              </p:nvSpPr>
              <p:spPr>
                <a:xfrm>
                  <a:off x="318" y="284"/>
                  <a:ext cx="357188" cy="25720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57468" y="9810"/>
                  <a:ext cx="238125" cy="22863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63" name="Group 116"/>
              <p:cNvGrpSpPr>
                <a:grpSpLocks/>
              </p:cNvGrpSpPr>
              <p:nvPr/>
            </p:nvGrpSpPr>
            <p:grpSpPr bwMode="auto">
              <a:xfrm>
                <a:off x="180975" y="390525"/>
                <a:ext cx="420370" cy="271145"/>
                <a:chOff x="0" y="0"/>
                <a:chExt cx="420688" cy="271145"/>
              </a:xfrm>
            </p:grpSpPr>
            <p:sp>
              <p:nvSpPr>
                <p:cNvPr id="165" name="Text Box 348"/>
                <p:cNvSpPr txBox="1"/>
                <p:nvPr/>
              </p:nvSpPr>
              <p:spPr>
                <a:xfrm>
                  <a:off x="318" y="51"/>
                  <a:ext cx="421005" cy="27149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+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90874" y="4815"/>
                  <a:ext cx="243072" cy="238157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64" name="Group 117"/>
              <p:cNvGrpSpPr>
                <a:grpSpLocks/>
              </p:cNvGrpSpPr>
              <p:nvPr/>
            </p:nvGrpSpPr>
            <p:grpSpPr bwMode="auto">
              <a:xfrm>
                <a:off x="962025" y="666750"/>
                <a:ext cx="420370" cy="271145"/>
                <a:chOff x="0" y="0"/>
                <a:chExt cx="420688" cy="271145"/>
              </a:xfrm>
            </p:grpSpPr>
            <p:sp>
              <p:nvSpPr>
                <p:cNvPr id="163" name="Text Box 351"/>
                <p:cNvSpPr txBox="1"/>
                <p:nvPr/>
              </p:nvSpPr>
              <p:spPr>
                <a:xfrm>
                  <a:off x="318" y="88"/>
                  <a:ext cx="421005" cy="27149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+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90874" y="4852"/>
                  <a:ext cx="243072" cy="238157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65" name="Group 118"/>
              <p:cNvGrpSpPr>
                <a:grpSpLocks/>
              </p:cNvGrpSpPr>
              <p:nvPr/>
            </p:nvGrpSpPr>
            <p:grpSpPr bwMode="auto">
              <a:xfrm>
                <a:off x="828675" y="1000125"/>
                <a:ext cx="420370" cy="271145"/>
                <a:chOff x="0" y="0"/>
                <a:chExt cx="420688" cy="271145"/>
              </a:xfrm>
            </p:grpSpPr>
            <p:sp>
              <p:nvSpPr>
                <p:cNvPr id="161" name="Text Box 354"/>
                <p:cNvSpPr txBox="1"/>
                <p:nvPr/>
              </p:nvSpPr>
              <p:spPr>
                <a:xfrm>
                  <a:off x="318" y="132"/>
                  <a:ext cx="421005" cy="27149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+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90874" y="4896"/>
                  <a:ext cx="243072" cy="238157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66" name="Group 119"/>
              <p:cNvGrpSpPr>
                <a:grpSpLocks/>
              </p:cNvGrpSpPr>
              <p:nvPr/>
            </p:nvGrpSpPr>
            <p:grpSpPr bwMode="auto">
              <a:xfrm>
                <a:off x="157162" y="1943100"/>
                <a:ext cx="420370" cy="271145"/>
                <a:chOff x="0" y="0"/>
                <a:chExt cx="420688" cy="271145"/>
              </a:xfrm>
            </p:grpSpPr>
            <p:sp>
              <p:nvSpPr>
                <p:cNvPr id="159" name="Text Box 160"/>
                <p:cNvSpPr txBox="1"/>
                <p:nvPr/>
              </p:nvSpPr>
              <p:spPr>
                <a:xfrm>
                  <a:off x="318" y="256"/>
                  <a:ext cx="421006" cy="27149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+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90875" y="5020"/>
                  <a:ext cx="243071" cy="238157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67" name="Group 120"/>
              <p:cNvGrpSpPr>
                <a:grpSpLocks/>
              </p:cNvGrpSpPr>
              <p:nvPr/>
            </p:nvGrpSpPr>
            <p:grpSpPr bwMode="auto">
              <a:xfrm>
                <a:off x="1214437" y="2143125"/>
                <a:ext cx="420370" cy="271145"/>
                <a:chOff x="0" y="0"/>
                <a:chExt cx="420688" cy="271145"/>
              </a:xfrm>
            </p:grpSpPr>
            <p:sp>
              <p:nvSpPr>
                <p:cNvPr id="157" name="Text Box 182"/>
                <p:cNvSpPr txBox="1"/>
                <p:nvPr/>
              </p:nvSpPr>
              <p:spPr>
                <a:xfrm>
                  <a:off x="318" y="282"/>
                  <a:ext cx="421006" cy="27149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+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90875" y="5046"/>
                  <a:ext cx="243071" cy="238157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68" name="Group 121"/>
              <p:cNvGrpSpPr>
                <a:grpSpLocks/>
              </p:cNvGrpSpPr>
              <p:nvPr/>
            </p:nvGrpSpPr>
            <p:grpSpPr bwMode="auto">
              <a:xfrm>
                <a:off x="1338262" y="1785938"/>
                <a:ext cx="420370" cy="271145"/>
                <a:chOff x="0" y="0"/>
                <a:chExt cx="420688" cy="271145"/>
              </a:xfrm>
            </p:grpSpPr>
            <p:sp>
              <p:nvSpPr>
                <p:cNvPr id="155" name="Text Box 185"/>
                <p:cNvSpPr txBox="1"/>
                <p:nvPr/>
              </p:nvSpPr>
              <p:spPr>
                <a:xfrm>
                  <a:off x="318" y="235"/>
                  <a:ext cx="421006" cy="271498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+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90875" y="4998"/>
                  <a:ext cx="243071" cy="238157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69" name="Group 122"/>
              <p:cNvGrpSpPr>
                <a:grpSpLocks/>
              </p:cNvGrpSpPr>
              <p:nvPr/>
            </p:nvGrpSpPr>
            <p:grpSpPr bwMode="auto">
              <a:xfrm>
                <a:off x="1104900" y="1900238"/>
                <a:ext cx="356870" cy="257175"/>
                <a:chOff x="0" y="0"/>
                <a:chExt cx="356870" cy="257175"/>
              </a:xfrm>
            </p:grpSpPr>
            <p:sp>
              <p:nvSpPr>
                <p:cNvPr id="153" name="Text Box 456"/>
                <p:cNvSpPr txBox="1"/>
                <p:nvPr/>
              </p:nvSpPr>
              <p:spPr>
                <a:xfrm>
                  <a:off x="318" y="250"/>
                  <a:ext cx="357187" cy="25720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57468" y="9776"/>
                  <a:ext cx="238125" cy="22863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70" name="Group 123"/>
              <p:cNvGrpSpPr>
                <a:grpSpLocks/>
              </p:cNvGrpSpPr>
              <p:nvPr/>
            </p:nvGrpSpPr>
            <p:grpSpPr bwMode="auto">
              <a:xfrm>
                <a:off x="1190625" y="338138"/>
                <a:ext cx="356870" cy="257175"/>
                <a:chOff x="0" y="0"/>
                <a:chExt cx="356870" cy="257175"/>
              </a:xfrm>
            </p:grpSpPr>
            <p:sp>
              <p:nvSpPr>
                <p:cNvPr id="151" name="Text Box 459"/>
                <p:cNvSpPr txBox="1"/>
                <p:nvPr/>
              </p:nvSpPr>
              <p:spPr>
                <a:xfrm>
                  <a:off x="318" y="45"/>
                  <a:ext cx="357187" cy="25720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57468" y="9571"/>
                  <a:ext cx="238125" cy="22863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71" name="Group 124"/>
              <p:cNvGrpSpPr>
                <a:grpSpLocks/>
              </p:cNvGrpSpPr>
              <p:nvPr/>
            </p:nvGrpSpPr>
            <p:grpSpPr bwMode="auto">
              <a:xfrm>
                <a:off x="0" y="90488"/>
                <a:ext cx="356870" cy="257175"/>
                <a:chOff x="0" y="0"/>
                <a:chExt cx="356870" cy="257175"/>
              </a:xfrm>
            </p:grpSpPr>
            <p:sp>
              <p:nvSpPr>
                <p:cNvPr id="149" name="Text Box 462"/>
                <p:cNvSpPr txBox="1"/>
                <p:nvPr/>
              </p:nvSpPr>
              <p:spPr>
                <a:xfrm>
                  <a:off x="318" y="12"/>
                  <a:ext cx="357187" cy="25720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57468" y="9538"/>
                  <a:ext cx="238125" cy="22863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72" name="Group 125"/>
              <p:cNvGrpSpPr>
                <a:grpSpLocks/>
              </p:cNvGrpSpPr>
              <p:nvPr/>
            </p:nvGrpSpPr>
            <p:grpSpPr bwMode="auto">
              <a:xfrm>
                <a:off x="28575" y="623888"/>
                <a:ext cx="356870" cy="257175"/>
                <a:chOff x="0" y="0"/>
                <a:chExt cx="356870" cy="257175"/>
              </a:xfrm>
            </p:grpSpPr>
            <p:sp>
              <p:nvSpPr>
                <p:cNvPr id="147" name="Text Box 468"/>
                <p:cNvSpPr txBox="1"/>
                <p:nvPr/>
              </p:nvSpPr>
              <p:spPr>
                <a:xfrm>
                  <a:off x="318" y="82"/>
                  <a:ext cx="357187" cy="25720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57468" y="9608"/>
                  <a:ext cx="238125" cy="22863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73" name="Group 126"/>
              <p:cNvGrpSpPr>
                <a:grpSpLocks/>
              </p:cNvGrpSpPr>
              <p:nvPr/>
            </p:nvGrpSpPr>
            <p:grpSpPr bwMode="auto">
              <a:xfrm>
                <a:off x="1290637" y="28575"/>
                <a:ext cx="420370" cy="271145"/>
                <a:chOff x="0" y="0"/>
                <a:chExt cx="420688" cy="271145"/>
              </a:xfrm>
            </p:grpSpPr>
            <p:sp>
              <p:nvSpPr>
                <p:cNvPr id="145" name="Text Box 471"/>
                <p:cNvSpPr txBox="1"/>
                <p:nvPr/>
              </p:nvSpPr>
              <p:spPr>
                <a:xfrm>
                  <a:off x="318" y="4"/>
                  <a:ext cx="421006" cy="27149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+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90875" y="4768"/>
                  <a:ext cx="243071" cy="238157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74" name="Group 127"/>
              <p:cNvGrpSpPr>
                <a:grpSpLocks/>
              </p:cNvGrpSpPr>
              <p:nvPr/>
            </p:nvGrpSpPr>
            <p:grpSpPr bwMode="auto">
              <a:xfrm>
                <a:off x="823912" y="161925"/>
                <a:ext cx="420370" cy="271145"/>
                <a:chOff x="0" y="0"/>
                <a:chExt cx="420688" cy="271145"/>
              </a:xfrm>
            </p:grpSpPr>
            <p:sp>
              <p:nvSpPr>
                <p:cNvPr id="143" name="Text Box 474"/>
                <p:cNvSpPr txBox="1"/>
                <p:nvPr/>
              </p:nvSpPr>
              <p:spPr>
                <a:xfrm>
                  <a:off x="318" y="21"/>
                  <a:ext cx="421006" cy="27149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+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90875" y="4785"/>
                  <a:ext cx="243071" cy="238157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75" name="Group 128"/>
              <p:cNvGrpSpPr>
                <a:grpSpLocks/>
              </p:cNvGrpSpPr>
              <p:nvPr/>
            </p:nvGrpSpPr>
            <p:grpSpPr bwMode="auto">
              <a:xfrm>
                <a:off x="1343025" y="566738"/>
                <a:ext cx="420370" cy="271145"/>
                <a:chOff x="0" y="0"/>
                <a:chExt cx="420688" cy="271145"/>
              </a:xfrm>
            </p:grpSpPr>
            <p:sp>
              <p:nvSpPr>
                <p:cNvPr id="141" name="Text Box 477"/>
                <p:cNvSpPr txBox="1"/>
                <p:nvPr/>
              </p:nvSpPr>
              <p:spPr>
                <a:xfrm>
                  <a:off x="318" y="75"/>
                  <a:ext cx="421005" cy="271498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+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90874" y="4838"/>
                  <a:ext cx="243072" cy="238157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76" name="Group 129"/>
              <p:cNvGrpSpPr>
                <a:grpSpLocks/>
              </p:cNvGrpSpPr>
              <p:nvPr/>
            </p:nvGrpSpPr>
            <p:grpSpPr bwMode="auto">
              <a:xfrm>
                <a:off x="1252537" y="904875"/>
                <a:ext cx="420370" cy="271145"/>
                <a:chOff x="0" y="0"/>
                <a:chExt cx="420688" cy="271145"/>
              </a:xfrm>
            </p:grpSpPr>
            <p:sp>
              <p:nvSpPr>
                <p:cNvPr id="139" name="Text Box 480"/>
                <p:cNvSpPr txBox="1"/>
                <p:nvPr/>
              </p:nvSpPr>
              <p:spPr>
                <a:xfrm>
                  <a:off x="318" y="119"/>
                  <a:ext cx="421006" cy="27149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+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90875" y="4883"/>
                  <a:ext cx="243071" cy="238157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77" name="Group 130"/>
              <p:cNvGrpSpPr>
                <a:grpSpLocks/>
              </p:cNvGrpSpPr>
              <p:nvPr/>
            </p:nvGrpSpPr>
            <p:grpSpPr bwMode="auto">
              <a:xfrm>
                <a:off x="1290637" y="1400175"/>
                <a:ext cx="420370" cy="271145"/>
                <a:chOff x="0" y="0"/>
                <a:chExt cx="420688" cy="271145"/>
              </a:xfrm>
            </p:grpSpPr>
            <p:sp>
              <p:nvSpPr>
                <p:cNvPr id="137" name="Text Box 483"/>
                <p:cNvSpPr txBox="1"/>
                <p:nvPr/>
              </p:nvSpPr>
              <p:spPr>
                <a:xfrm>
                  <a:off x="318" y="184"/>
                  <a:ext cx="421006" cy="27149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+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90875" y="4948"/>
                  <a:ext cx="243071" cy="238157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478" name="Group 131"/>
              <p:cNvGrpSpPr>
                <a:grpSpLocks/>
              </p:cNvGrpSpPr>
              <p:nvPr/>
            </p:nvGrpSpPr>
            <p:grpSpPr bwMode="auto">
              <a:xfrm>
                <a:off x="385762" y="0"/>
                <a:ext cx="356870" cy="257175"/>
                <a:chOff x="0" y="0"/>
                <a:chExt cx="356870" cy="257175"/>
              </a:xfrm>
            </p:grpSpPr>
            <p:sp>
              <p:nvSpPr>
                <p:cNvPr id="135" name="Text Box 489"/>
                <p:cNvSpPr txBox="1"/>
                <p:nvPr/>
              </p:nvSpPr>
              <p:spPr>
                <a:xfrm>
                  <a:off x="318" y="0"/>
                  <a:ext cx="357188" cy="25720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Cl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-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57468" y="9526"/>
                  <a:ext cx="238125" cy="228630"/>
                </a:xfrm>
                <a:prstGeom prst="ellipse">
                  <a:avLst/>
                </a:prstGeom>
                <a:noFill/>
                <a:ln w="95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33" name="Left-Right Arrow 132"/>
              <p:cNvSpPr/>
              <p:nvPr/>
            </p:nvSpPr>
            <p:spPr>
              <a:xfrm>
                <a:off x="386080" y="1419412"/>
                <a:ext cx="957263" cy="323893"/>
              </a:xfrm>
              <a:prstGeom prst="leftRightArrow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Text Box 308"/>
              <p:cNvSpPr txBox="1"/>
              <p:nvPr/>
            </p:nvSpPr>
            <p:spPr>
              <a:xfrm>
                <a:off x="343218" y="1457517"/>
                <a:ext cx="1057275" cy="29531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000">
                    <a:ea typeface="Calibri"/>
                    <a:cs typeface="Times New Roman"/>
                  </a:rPr>
                  <a:t>ion migration </a:t>
                </a:r>
                <a:endParaRPr lang="en-US" sz="1100"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8453" name="Group 174"/>
            <p:cNvGrpSpPr>
              <a:grpSpLocks/>
            </p:cNvGrpSpPr>
            <p:nvPr/>
          </p:nvGrpSpPr>
          <p:grpSpPr bwMode="auto">
            <a:xfrm>
              <a:off x="5768975" y="5548630"/>
              <a:ext cx="1390650" cy="518160"/>
              <a:chOff x="0" y="0"/>
              <a:chExt cx="1390650" cy="518320"/>
            </a:xfrm>
          </p:grpSpPr>
          <p:sp>
            <p:nvSpPr>
              <p:cNvPr id="176" name="Rectangle 175"/>
              <p:cNvSpPr/>
              <p:nvPr/>
            </p:nvSpPr>
            <p:spPr>
              <a:xfrm rot="5400000">
                <a:off x="461893" y="-343147"/>
                <a:ext cx="455753" cy="114141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455" name="Group 176"/>
              <p:cNvGrpSpPr>
                <a:grpSpLocks/>
              </p:cNvGrpSpPr>
              <p:nvPr/>
            </p:nvGrpSpPr>
            <p:grpSpPr bwMode="auto">
              <a:xfrm>
                <a:off x="433388" y="32545"/>
                <a:ext cx="420370" cy="271145"/>
                <a:chOff x="0" y="0"/>
                <a:chExt cx="420688" cy="271145"/>
              </a:xfrm>
            </p:grpSpPr>
            <p:sp>
              <p:nvSpPr>
                <p:cNvPr id="179" name="Text Box 310"/>
                <p:cNvSpPr txBox="1"/>
                <p:nvPr/>
              </p:nvSpPr>
              <p:spPr>
                <a:xfrm>
                  <a:off x="0" y="485"/>
                  <a:ext cx="421005" cy="276311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defRPr/>
                  </a:pPr>
                  <a:r>
                    <a:rPr lang="en-US" sz="1000" b="1">
                      <a:ea typeface="Calibri"/>
                      <a:cs typeface="Times New Roman"/>
                    </a:rPr>
                    <a:t>Na</a:t>
                  </a:r>
                  <a:r>
                    <a:rPr lang="en-US" sz="1000" b="1" baseline="30000">
                      <a:ea typeface="Calibri"/>
                      <a:cs typeface="Times New Roman"/>
                    </a:rPr>
                    <a:t>+</a:t>
                  </a:r>
                  <a:endParaRPr lang="en-US" sz="110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90555" y="5250"/>
                  <a:ext cx="243072" cy="242962"/>
                </a:xfrm>
                <a:prstGeom prst="ellipse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8" name="Text Box 312"/>
              <p:cNvSpPr txBox="1"/>
              <p:nvPr/>
            </p:nvSpPr>
            <p:spPr>
              <a:xfrm>
                <a:off x="0" y="223589"/>
                <a:ext cx="1390650" cy="29536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000">
                    <a:ea typeface="Calibri"/>
                    <a:cs typeface="Times New Roman"/>
                  </a:rPr>
                  <a:t>Na</a:t>
                </a:r>
                <a:r>
                  <a:rPr lang="en-US" sz="1000" baseline="30000">
                    <a:ea typeface="Calibri"/>
                    <a:cs typeface="Times New Roman"/>
                  </a:rPr>
                  <a:t>+</a:t>
                </a:r>
                <a:r>
                  <a:rPr lang="en-US" sz="1000">
                    <a:ea typeface="Calibri"/>
                    <a:cs typeface="Times New Roman"/>
                  </a:rPr>
                  <a:t> is a spectator ion </a:t>
                </a:r>
                <a:endParaRPr lang="en-US" sz="1100"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4105" name="Rectangle 18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06" name="Rectangle 22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945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692525" y="304800"/>
            <a:ext cx="6137275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The Circuit and Sketch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95400"/>
            <a:ext cx="7585075" cy="5078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latin typeface="Consolas"/>
                <a:cs typeface="Consolas"/>
              </a:rPr>
              <a:t>int</a:t>
            </a: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err="1">
                <a:latin typeface="Consolas"/>
                <a:cs typeface="Consolas"/>
              </a:rPr>
              <a:t>salinity_power_pin</a:t>
            </a:r>
            <a:r>
              <a:rPr lang="en-US" sz="1200" dirty="0">
                <a:latin typeface="Consolas"/>
                <a:cs typeface="Consolas"/>
              </a:rPr>
              <a:t> = 4;   //  Digital I/O pin, Global variable</a:t>
            </a:r>
          </a:p>
          <a:p>
            <a:endParaRPr lang="en-US" sz="1200" dirty="0">
              <a:latin typeface="Consolas"/>
              <a:cs typeface="Consolas"/>
            </a:endParaRPr>
          </a:p>
          <a:p>
            <a:r>
              <a:rPr lang="en-US" sz="1200" dirty="0">
                <a:latin typeface="Consolas"/>
                <a:cs typeface="Consolas"/>
              </a:rPr>
              <a:t>void setup()</a:t>
            </a:r>
          </a:p>
          <a:p>
            <a:r>
              <a:rPr lang="en-US" sz="1200" dirty="0">
                <a:latin typeface="Consolas"/>
                <a:cs typeface="Consolas"/>
              </a:rPr>
              <a:t>{</a:t>
            </a:r>
          </a:p>
          <a:p>
            <a:r>
              <a:rPr lang="nl-NL" sz="1200" dirty="0">
                <a:latin typeface="Consolas"/>
                <a:cs typeface="Consolas"/>
              </a:rPr>
              <a:t>  </a:t>
            </a:r>
            <a:r>
              <a:rPr lang="nl-NL" sz="1200" dirty="0" err="1">
                <a:latin typeface="Consolas"/>
                <a:cs typeface="Consolas"/>
              </a:rPr>
              <a:t>Serial.begin</a:t>
            </a:r>
            <a:r>
              <a:rPr lang="nl-NL" sz="1200" dirty="0">
                <a:latin typeface="Consolas"/>
                <a:cs typeface="Consolas"/>
              </a:rPr>
              <a:t>(9600);</a:t>
            </a:r>
          </a:p>
          <a:p>
            <a:r>
              <a:rPr lang="nl-NL" sz="1200" dirty="0">
                <a:latin typeface="Consolas"/>
                <a:cs typeface="Consolas"/>
              </a:rPr>
              <a:t>  </a:t>
            </a:r>
            <a:r>
              <a:rPr lang="nl-NL" sz="1200" dirty="0" err="1">
                <a:latin typeface="Consolas"/>
                <a:cs typeface="Consolas"/>
              </a:rPr>
              <a:t>pinMode</a:t>
            </a:r>
            <a:r>
              <a:rPr lang="nl-NL" sz="1200" dirty="0">
                <a:latin typeface="Consolas"/>
                <a:cs typeface="Consolas"/>
              </a:rPr>
              <a:t>(</a:t>
            </a:r>
            <a:r>
              <a:rPr lang="nl-NL" sz="1200" dirty="0" err="1">
                <a:latin typeface="Consolas"/>
                <a:cs typeface="Consolas"/>
              </a:rPr>
              <a:t>power_pin</a:t>
            </a:r>
            <a:r>
              <a:rPr lang="nl-NL" sz="1200" dirty="0">
                <a:latin typeface="Consolas"/>
                <a:cs typeface="Consolas"/>
              </a:rPr>
              <a:t>, OUTPUT);</a:t>
            </a:r>
          </a:p>
          <a:p>
            <a:r>
              <a:rPr lang="nl-NL" sz="1200" dirty="0">
                <a:latin typeface="Consolas"/>
                <a:cs typeface="Consolas"/>
              </a:rPr>
              <a:t>}</a:t>
            </a:r>
          </a:p>
          <a:p>
            <a:endParaRPr lang="nl-NL" sz="1200" dirty="0">
              <a:latin typeface="Consolas"/>
              <a:cs typeface="Consolas"/>
            </a:endParaRPr>
          </a:p>
          <a:p>
            <a:r>
              <a:rPr lang="nl-NL" sz="1200" dirty="0" err="1">
                <a:latin typeface="Consolas"/>
                <a:cs typeface="Consolas"/>
              </a:rPr>
              <a:t>void</a:t>
            </a:r>
            <a:r>
              <a:rPr lang="nl-NL" sz="1200" dirty="0">
                <a:latin typeface="Consolas"/>
                <a:cs typeface="Consolas"/>
              </a:rPr>
              <a:t> loop()</a:t>
            </a:r>
          </a:p>
          <a:p>
            <a:r>
              <a:rPr lang="nl-NL" sz="1200" dirty="0">
                <a:latin typeface="Consolas"/>
                <a:cs typeface="Consolas"/>
              </a:rPr>
              <a:t>{</a:t>
            </a:r>
          </a:p>
          <a:p>
            <a:r>
              <a:rPr lang="nl-NL" sz="1200" dirty="0">
                <a:latin typeface="Consolas"/>
                <a:cs typeface="Consolas"/>
              </a:rPr>
              <a:t>  int </a:t>
            </a:r>
            <a:r>
              <a:rPr lang="nl-NL" sz="1200" dirty="0" err="1">
                <a:latin typeface="Consolas"/>
                <a:cs typeface="Consolas"/>
              </a:rPr>
              <a:t>salinity_input_pin</a:t>
            </a:r>
            <a:r>
              <a:rPr lang="nl-NL" sz="1200" dirty="0">
                <a:latin typeface="Consolas"/>
                <a:cs typeface="Consolas"/>
              </a:rPr>
              <a:t> = 2; //  </a:t>
            </a:r>
            <a:r>
              <a:rPr lang="nl-NL" sz="1200" dirty="0" err="1">
                <a:latin typeface="Consolas"/>
                <a:cs typeface="Consolas"/>
              </a:rPr>
              <a:t>Analog</a:t>
            </a:r>
            <a:r>
              <a:rPr lang="nl-NL" sz="1200" dirty="0">
                <a:latin typeface="Consolas"/>
                <a:cs typeface="Consolas"/>
              </a:rPr>
              <a:t> input pin</a:t>
            </a:r>
          </a:p>
          <a:p>
            <a:r>
              <a:rPr lang="nl-NL" sz="1200" dirty="0">
                <a:latin typeface="Consolas"/>
                <a:cs typeface="Consolas"/>
              </a:rPr>
              <a:t>  int </a:t>
            </a:r>
            <a:r>
              <a:rPr lang="nl-NL" sz="1200" dirty="0" err="1">
                <a:latin typeface="Consolas"/>
                <a:cs typeface="Consolas"/>
              </a:rPr>
              <a:t>salinity</a:t>
            </a:r>
            <a:r>
              <a:rPr lang="nl-NL" sz="1200" dirty="0">
                <a:latin typeface="Consolas"/>
                <a:cs typeface="Consolas"/>
              </a:rPr>
              <a:t>;</a:t>
            </a:r>
          </a:p>
          <a:p>
            <a:endParaRPr lang="nl-NL" sz="1200" dirty="0">
              <a:latin typeface="Consolas"/>
              <a:cs typeface="Consolas"/>
            </a:endParaRPr>
          </a:p>
          <a:p>
            <a:r>
              <a:rPr lang="nl-NL" sz="1200" dirty="0">
                <a:latin typeface="Consolas"/>
                <a:cs typeface="Consolas"/>
              </a:rPr>
              <a:t>  </a:t>
            </a:r>
            <a:r>
              <a:rPr lang="nl-NL" sz="1200" dirty="0" err="1">
                <a:latin typeface="Consolas"/>
                <a:cs typeface="Consolas"/>
              </a:rPr>
              <a:t>salinity</a:t>
            </a:r>
            <a:r>
              <a:rPr lang="nl-NL" sz="1200" dirty="0">
                <a:latin typeface="Consolas"/>
                <a:cs typeface="Consolas"/>
              </a:rPr>
              <a:t> = </a:t>
            </a:r>
            <a:r>
              <a:rPr lang="nl-NL" sz="1200" dirty="0" err="1">
                <a:latin typeface="Consolas"/>
                <a:cs typeface="Consolas"/>
              </a:rPr>
              <a:t>salinity_reading</a:t>
            </a:r>
            <a:r>
              <a:rPr lang="nl-NL" sz="1200" dirty="0">
                <a:latin typeface="Consolas"/>
                <a:cs typeface="Consolas"/>
              </a:rPr>
              <a:t>( </a:t>
            </a:r>
            <a:r>
              <a:rPr lang="nl-NL" sz="1200" dirty="0" err="1">
                <a:latin typeface="Consolas"/>
                <a:cs typeface="Consolas"/>
              </a:rPr>
              <a:t>salinity_power_pin</a:t>
            </a:r>
            <a:r>
              <a:rPr lang="nl-NL" sz="1200" dirty="0">
                <a:latin typeface="Consolas"/>
                <a:cs typeface="Consolas"/>
              </a:rPr>
              <a:t>, </a:t>
            </a:r>
            <a:r>
              <a:rPr lang="nl-NL" sz="1200" dirty="0" err="1">
                <a:latin typeface="Consolas"/>
                <a:cs typeface="Consolas"/>
              </a:rPr>
              <a:t>salinity_input_pin</a:t>
            </a:r>
            <a:r>
              <a:rPr lang="nl-NL" sz="1200" dirty="0">
                <a:latin typeface="Consolas"/>
                <a:cs typeface="Consolas"/>
              </a:rPr>
              <a:t> );</a:t>
            </a:r>
          </a:p>
          <a:p>
            <a:r>
              <a:rPr lang="nl-NL" sz="1200" dirty="0">
                <a:latin typeface="Consolas"/>
                <a:cs typeface="Consolas"/>
              </a:rPr>
              <a:t>  </a:t>
            </a:r>
            <a:r>
              <a:rPr lang="nl-NL" sz="1200" dirty="0" err="1">
                <a:latin typeface="Consolas"/>
                <a:cs typeface="Consolas"/>
              </a:rPr>
              <a:t>Serial.println</a:t>
            </a:r>
            <a:r>
              <a:rPr lang="nl-NL" sz="1200" dirty="0">
                <a:latin typeface="Consolas"/>
                <a:cs typeface="Consolas"/>
              </a:rPr>
              <a:t>(</a:t>
            </a:r>
            <a:r>
              <a:rPr lang="nl-NL" sz="1200" dirty="0" err="1">
                <a:latin typeface="Consolas"/>
                <a:cs typeface="Consolas"/>
              </a:rPr>
              <a:t>salinity</a:t>
            </a:r>
            <a:r>
              <a:rPr lang="nl-NL" sz="1200" dirty="0">
                <a:latin typeface="Consolas"/>
                <a:cs typeface="Consolas"/>
              </a:rPr>
              <a:t>);</a:t>
            </a:r>
          </a:p>
          <a:p>
            <a:r>
              <a:rPr lang="nl-NL" sz="1200" dirty="0">
                <a:latin typeface="Consolas"/>
                <a:cs typeface="Consolas"/>
              </a:rPr>
              <a:t>}</a:t>
            </a:r>
          </a:p>
          <a:p>
            <a:r>
              <a:rPr lang="nl-NL" sz="1200" dirty="0">
                <a:latin typeface="Consolas"/>
                <a:cs typeface="Consolas"/>
              </a:rPr>
              <a:t>// ---------------------------------------------------</a:t>
            </a:r>
          </a:p>
          <a:p>
            <a:r>
              <a:rPr lang="nl-NL" sz="1200" dirty="0">
                <a:latin typeface="Consolas"/>
                <a:cs typeface="Consolas"/>
              </a:rPr>
              <a:t>int </a:t>
            </a:r>
            <a:r>
              <a:rPr lang="nl-NL" sz="1200" dirty="0" err="1">
                <a:latin typeface="Consolas"/>
                <a:cs typeface="Consolas"/>
              </a:rPr>
              <a:t>salinity_reading</a:t>
            </a:r>
            <a:r>
              <a:rPr lang="nl-NL" sz="1200" dirty="0">
                <a:latin typeface="Consolas"/>
                <a:cs typeface="Consolas"/>
              </a:rPr>
              <a:t>( int </a:t>
            </a:r>
            <a:r>
              <a:rPr lang="nl-NL" sz="1200" dirty="0" err="1">
                <a:latin typeface="Consolas"/>
                <a:cs typeface="Consolas"/>
              </a:rPr>
              <a:t>power_pin</a:t>
            </a:r>
            <a:r>
              <a:rPr lang="nl-NL" sz="1200" dirty="0">
                <a:latin typeface="Consolas"/>
                <a:cs typeface="Consolas"/>
              </a:rPr>
              <a:t>, int </a:t>
            </a:r>
            <a:r>
              <a:rPr lang="nl-NL" sz="1200" dirty="0" err="1">
                <a:latin typeface="Consolas"/>
                <a:cs typeface="Consolas"/>
              </a:rPr>
              <a:t>input_pin</a:t>
            </a:r>
            <a:r>
              <a:rPr lang="nl-NL" sz="1200" dirty="0">
                <a:latin typeface="Consolas"/>
                <a:cs typeface="Consolas"/>
              </a:rPr>
              <a:t> ) {</a:t>
            </a:r>
          </a:p>
          <a:p>
            <a:r>
              <a:rPr lang="nl-NL" sz="1200" dirty="0">
                <a:latin typeface="Consolas"/>
                <a:cs typeface="Consolas"/>
              </a:rPr>
              <a:t>  </a:t>
            </a:r>
          </a:p>
          <a:p>
            <a:r>
              <a:rPr lang="nl-NL" sz="1200" dirty="0">
                <a:latin typeface="Consolas"/>
                <a:cs typeface="Consolas"/>
              </a:rPr>
              <a:t>  int reading;</a:t>
            </a:r>
          </a:p>
          <a:p>
            <a:r>
              <a:rPr lang="nl-NL" sz="1200" dirty="0">
                <a:latin typeface="Consolas"/>
                <a:cs typeface="Consolas"/>
              </a:rPr>
              <a:t>  </a:t>
            </a:r>
          </a:p>
          <a:p>
            <a:r>
              <a:rPr lang="nl-NL" sz="1200" dirty="0">
                <a:latin typeface="Consolas"/>
                <a:cs typeface="Consolas"/>
              </a:rPr>
              <a:t>  </a:t>
            </a:r>
            <a:r>
              <a:rPr lang="nl-NL" sz="1200" dirty="0" err="1">
                <a:latin typeface="Consolas"/>
                <a:cs typeface="Consolas"/>
              </a:rPr>
              <a:t>digitalWrite</a:t>
            </a:r>
            <a:r>
              <a:rPr lang="nl-NL" sz="1200" dirty="0">
                <a:latin typeface="Consolas"/>
                <a:cs typeface="Consolas"/>
              </a:rPr>
              <a:t>( </a:t>
            </a:r>
            <a:r>
              <a:rPr lang="nl-NL" sz="1200" dirty="0" err="1">
                <a:latin typeface="Consolas"/>
                <a:cs typeface="Consolas"/>
              </a:rPr>
              <a:t>power_pin</a:t>
            </a:r>
            <a:r>
              <a:rPr lang="nl-NL" sz="1200" dirty="0">
                <a:latin typeface="Consolas"/>
                <a:cs typeface="Consolas"/>
              </a:rPr>
              <a:t>, HIGH );    //  Turn on the sensor</a:t>
            </a:r>
          </a:p>
          <a:p>
            <a:r>
              <a:rPr lang="en-US" sz="1200" dirty="0">
                <a:latin typeface="Consolas"/>
                <a:cs typeface="Consolas"/>
              </a:rPr>
              <a:t>  delay(</a:t>
            </a:r>
            <a:r>
              <a:rPr lang="en-US" sz="1200" dirty="0" smtClean="0">
                <a:latin typeface="Consolas"/>
                <a:cs typeface="Consolas"/>
              </a:rPr>
              <a:t>10</a:t>
            </a:r>
            <a:r>
              <a:rPr lang="en-US" sz="1200" dirty="0">
                <a:latin typeface="Consolas"/>
                <a:cs typeface="Consolas"/>
              </a:rPr>
              <a:t>);                        </a:t>
            </a:r>
            <a:r>
              <a:rPr lang="en-US" sz="1200" dirty="0" smtClean="0">
                <a:latin typeface="Consolas"/>
                <a:cs typeface="Consolas"/>
              </a:rPr>
              <a:t>  </a:t>
            </a:r>
            <a:r>
              <a:rPr lang="en-US" sz="1200" dirty="0">
                <a:latin typeface="Consolas"/>
                <a:cs typeface="Consolas"/>
              </a:rPr>
              <a:t>//  Wait to settle</a:t>
            </a:r>
          </a:p>
          <a:p>
            <a:r>
              <a:rPr lang="en-US" sz="1200" dirty="0">
                <a:latin typeface="Consolas"/>
                <a:cs typeface="Consolas"/>
              </a:rPr>
              <a:t>  reading = </a:t>
            </a:r>
            <a:r>
              <a:rPr lang="en-US" sz="1200" dirty="0" err="1">
                <a:latin typeface="Consolas"/>
                <a:cs typeface="Consolas"/>
              </a:rPr>
              <a:t>analogRead</a:t>
            </a:r>
            <a:r>
              <a:rPr lang="en-US" sz="1200" dirty="0">
                <a:latin typeface="Consolas"/>
                <a:cs typeface="Consolas"/>
              </a:rPr>
              <a:t>( </a:t>
            </a:r>
            <a:r>
              <a:rPr lang="en-US" sz="1200" dirty="0" err="1">
                <a:latin typeface="Consolas"/>
                <a:cs typeface="Consolas"/>
              </a:rPr>
              <a:t>input_pin</a:t>
            </a:r>
            <a:r>
              <a:rPr lang="en-US" sz="1200" dirty="0">
                <a:latin typeface="Consolas"/>
                <a:cs typeface="Consolas"/>
              </a:rPr>
              <a:t> );  //  Read voltage</a:t>
            </a:r>
          </a:p>
          <a:p>
            <a:r>
              <a:rPr lang="en-US" sz="1200" dirty="0">
                <a:latin typeface="Consolas"/>
                <a:cs typeface="Consolas"/>
              </a:rPr>
              <a:t>  </a:t>
            </a:r>
            <a:r>
              <a:rPr lang="en-US" sz="1200" dirty="0" err="1">
                <a:latin typeface="Consolas"/>
                <a:cs typeface="Consolas"/>
              </a:rPr>
              <a:t>digitalWrite</a:t>
            </a:r>
            <a:r>
              <a:rPr lang="en-US" sz="1200" dirty="0">
                <a:latin typeface="Consolas"/>
                <a:cs typeface="Consolas"/>
              </a:rPr>
              <a:t>( </a:t>
            </a:r>
            <a:r>
              <a:rPr lang="en-US" sz="1200" dirty="0" err="1">
                <a:latin typeface="Consolas"/>
                <a:cs typeface="Consolas"/>
              </a:rPr>
              <a:t>power_pin</a:t>
            </a:r>
            <a:r>
              <a:rPr lang="en-US" sz="1200" dirty="0">
                <a:latin typeface="Consolas"/>
                <a:cs typeface="Consolas"/>
              </a:rPr>
              <a:t>, LOW );     //  Turn off the sensor</a:t>
            </a:r>
          </a:p>
          <a:p>
            <a:r>
              <a:rPr lang="en-US" sz="1200" dirty="0">
                <a:latin typeface="Consolas"/>
                <a:cs typeface="Consolas"/>
              </a:rPr>
              <a:t>  return reading;</a:t>
            </a:r>
          </a:p>
          <a:p>
            <a:r>
              <a:rPr lang="en-US" sz="1200" dirty="0">
                <a:latin typeface="Consolas"/>
                <a:cs typeface="Consolas"/>
              </a:rPr>
              <a:t>}</a:t>
            </a:r>
            <a:endParaRPr lang="en-US" sz="1200" dirty="0">
              <a:latin typeface="Consolas"/>
              <a:ea typeface="+mn-ea"/>
              <a:cs typeface="Consolas"/>
            </a:endParaRPr>
          </a:p>
        </p:txBody>
      </p:sp>
      <p:pic>
        <p:nvPicPr>
          <p:cNvPr id="6" name="Picture 5" descr="salinity_sensor_circuit_Digital_IO_pow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95400"/>
            <a:ext cx="2387600" cy="2617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48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457200"/>
            <a:ext cx="6269038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Salt Concentrations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1219200"/>
            <a:ext cx="685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Each group of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students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should put about 1.5 inches of water in four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bottles 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four bottles should contain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. . 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DI water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0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.05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% weight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NaCl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0.10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% weight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NaCl</a:t>
            </a:r>
          </a:p>
          <a:p>
            <a:pPr marL="742950" lvl="1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0.15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% weight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a typeface="+mn-ea"/>
                <a:cs typeface="Arial" charset="0"/>
              </a:rPr>
              <a:t>NaCl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Please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take ONLY the amount that you will need to use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TODAY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sure to label your water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bottles</a:t>
            </a:r>
          </a:p>
          <a:p>
            <a:pPr marL="285750" indent="-2857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Swish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small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amount of DI water around in your bottle to wash out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impurities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before filling with calibration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water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487" name="Picture 7" descr="water tan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09638"/>
            <a:ext cx="1981200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lab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744913"/>
            <a:ext cx="389572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water bott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3744913"/>
            <a:ext cx="141763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945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19400" y="304800"/>
            <a:ext cx="6137275" cy="762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Capture data during calibration</a:t>
            </a:r>
            <a:endParaRPr lang="en-US" sz="4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Serial_Monitor_Copy_to_Exc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0866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5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50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685800"/>
            <a:ext cx="6269038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Calibration steps in the lab</a:t>
            </a:r>
            <a:endParaRPr lang="en-US" sz="4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1676400"/>
            <a:ext cx="83915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Configure your flow loop as required for homework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Implement the conductivity sensor circuit on your breadboard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Flush tank with DI water.</a:t>
            </a:r>
          </a:p>
          <a:p>
            <a:pPr marL="800100" lvl="1" indent="-342900">
              <a:buFont typeface="Calibri" charset="0"/>
              <a:buAutoNum type="alphaLcPeriod"/>
            </a:pPr>
            <a:r>
              <a:rPr lang="en-US" sz="1600" dirty="0">
                <a:solidFill>
                  <a:srgbClr val="7F7F7F"/>
                </a:solidFill>
              </a:rPr>
              <a:t>Pour enough DI water into your </a:t>
            </a:r>
            <a:r>
              <a:rPr lang="en-US" sz="1600" dirty="0" err="1">
                <a:solidFill>
                  <a:srgbClr val="7F7F7F"/>
                </a:solidFill>
              </a:rPr>
              <a:t>fishtank</a:t>
            </a:r>
            <a:r>
              <a:rPr lang="en-US" sz="1600" dirty="0">
                <a:solidFill>
                  <a:srgbClr val="7F7F7F"/>
                </a:solidFill>
              </a:rPr>
              <a:t> to fill the flow loop</a:t>
            </a:r>
          </a:p>
          <a:p>
            <a:pPr marL="800100" lvl="1" indent="-342900">
              <a:buFont typeface="Calibri" charset="0"/>
              <a:buAutoNum type="alphaLcPeriod"/>
            </a:pPr>
            <a:r>
              <a:rPr lang="en-US" sz="1600" dirty="0">
                <a:solidFill>
                  <a:srgbClr val="7F7F7F"/>
                </a:solidFill>
              </a:rPr>
              <a:t>Turn on the pump to run the flow loop for about a minute to </a:t>
            </a:r>
            <a:r>
              <a:rPr lang="ja-JP" altLang="en-US" sz="1600" dirty="0">
                <a:solidFill>
                  <a:srgbClr val="7F7F7F"/>
                </a:solidFill>
              </a:rPr>
              <a:t>“</a:t>
            </a:r>
            <a:r>
              <a:rPr lang="en-US" altLang="ja-JP" sz="1600" dirty="0">
                <a:solidFill>
                  <a:srgbClr val="7F7F7F"/>
                </a:solidFill>
              </a:rPr>
              <a:t>wash out</a:t>
            </a:r>
            <a:r>
              <a:rPr lang="ja-JP" altLang="en-US" sz="1600" dirty="0">
                <a:solidFill>
                  <a:srgbClr val="7F7F7F"/>
                </a:solidFill>
              </a:rPr>
              <a:t>”</a:t>
            </a:r>
            <a:r>
              <a:rPr lang="en-US" altLang="ja-JP" sz="1600" dirty="0">
                <a:solidFill>
                  <a:srgbClr val="7F7F7F"/>
                </a:solidFill>
              </a:rPr>
              <a:t> the impurities.</a:t>
            </a:r>
          </a:p>
          <a:p>
            <a:pPr marL="800100" lvl="1" indent="-342900">
              <a:buFont typeface="Calibri" charset="0"/>
              <a:buAutoNum type="alphaLcPeriod"/>
            </a:pPr>
            <a:r>
              <a:rPr lang="en-US" sz="1600" dirty="0" smtClean="0">
                <a:solidFill>
                  <a:srgbClr val="7F7F7F"/>
                </a:solidFill>
              </a:rPr>
              <a:t>Turn </a:t>
            </a:r>
            <a:r>
              <a:rPr lang="en-US" sz="1600" dirty="0">
                <a:solidFill>
                  <a:srgbClr val="7F7F7F"/>
                </a:solidFill>
              </a:rPr>
              <a:t>the three-way valve toward the drain to flush the system</a:t>
            </a:r>
          </a:p>
          <a:p>
            <a:pPr marL="800100" lvl="1" indent="-342900">
              <a:buFont typeface="Calibri" charset="0"/>
              <a:buAutoNum type="alphaLcPeriod"/>
            </a:pPr>
            <a:r>
              <a:rPr lang="en-US" sz="1600" dirty="0">
                <a:solidFill>
                  <a:srgbClr val="7F7F7F"/>
                </a:solidFill>
              </a:rPr>
              <a:t>Repeat to completely clean the system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Fill the system with DI water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Collect calibration </a:t>
            </a:r>
            <a:r>
              <a:rPr lang="en-US" sz="1600" dirty="0" smtClean="0">
                <a:solidFill>
                  <a:srgbClr val="7F7F7F"/>
                </a:solidFill>
              </a:rPr>
              <a:t>data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solidFill>
                  <a:srgbClr val="7F7F7F"/>
                </a:solidFill>
              </a:rPr>
              <a:t>Wait for the system to come into equilibrium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solidFill>
                  <a:srgbClr val="7F7F7F"/>
                </a:solidFill>
              </a:rPr>
              <a:t>Copy a large (50 to 100) readings from the Serial Monitor to a text file or Excel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>
                <a:solidFill>
                  <a:srgbClr val="7F7F7F"/>
                </a:solidFill>
              </a:rPr>
              <a:t>Save the file with a name that allows you to identify it later</a:t>
            </a:r>
            <a:endParaRPr lang="en-US" sz="1600" dirty="0">
              <a:solidFill>
                <a:srgbClr val="7F7F7F"/>
              </a:solidFill>
            </a:endParaRP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Fill the system with 0.05 </a:t>
            </a:r>
            <a:r>
              <a:rPr lang="en-US" sz="1600" dirty="0" err="1">
                <a:solidFill>
                  <a:srgbClr val="7F7F7F"/>
                </a:solidFill>
              </a:rPr>
              <a:t>wt</a:t>
            </a:r>
            <a:r>
              <a:rPr lang="en-US" sz="1600" dirty="0">
                <a:solidFill>
                  <a:srgbClr val="7F7F7F"/>
                </a:solidFill>
              </a:rPr>
              <a:t>% salt water. Flush once, and refill with 0.05 </a:t>
            </a:r>
            <a:r>
              <a:rPr lang="en-US" sz="1600" dirty="0" err="1">
                <a:solidFill>
                  <a:srgbClr val="7F7F7F"/>
                </a:solidFill>
              </a:rPr>
              <a:t>wt</a:t>
            </a:r>
            <a:r>
              <a:rPr lang="en-US" sz="1600" dirty="0">
                <a:solidFill>
                  <a:srgbClr val="7F7F7F"/>
                </a:solidFill>
              </a:rPr>
              <a:t>% salt </a:t>
            </a:r>
            <a:r>
              <a:rPr lang="en-US" sz="1600" dirty="0" smtClean="0">
                <a:solidFill>
                  <a:srgbClr val="7F7F7F"/>
                </a:solidFill>
              </a:rPr>
              <a:t>water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 smtClean="0">
                <a:solidFill>
                  <a:srgbClr val="7F7F7F"/>
                </a:solidFill>
              </a:rPr>
              <a:t>Repeat steps 5a through 5c</a:t>
            </a:r>
            <a:endParaRPr lang="en-US" sz="1600" dirty="0">
              <a:solidFill>
                <a:srgbClr val="7F7F7F"/>
              </a:solidFill>
            </a:endParaRP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 smtClean="0">
                <a:solidFill>
                  <a:srgbClr val="7F7F7F"/>
                </a:solidFill>
              </a:rPr>
              <a:t>Repeat </a:t>
            </a:r>
            <a:r>
              <a:rPr lang="en-US" sz="1600" dirty="0">
                <a:solidFill>
                  <a:srgbClr val="7F7F7F"/>
                </a:solidFill>
              </a:rPr>
              <a:t>steps </a:t>
            </a:r>
            <a:r>
              <a:rPr lang="en-US" sz="1600" dirty="0" smtClean="0">
                <a:solidFill>
                  <a:srgbClr val="7F7F7F"/>
                </a:solidFill>
              </a:rPr>
              <a:t>5 through </a:t>
            </a:r>
            <a:r>
              <a:rPr lang="en-US" sz="1600" dirty="0">
                <a:solidFill>
                  <a:srgbClr val="7F7F7F"/>
                </a:solidFill>
              </a:rPr>
              <a:t>7 for 0.10 </a:t>
            </a:r>
            <a:r>
              <a:rPr lang="en-US" sz="1600" dirty="0" err="1">
                <a:solidFill>
                  <a:srgbClr val="7F7F7F"/>
                </a:solidFill>
              </a:rPr>
              <a:t>wt</a:t>
            </a:r>
            <a:r>
              <a:rPr lang="en-US" sz="1600" dirty="0">
                <a:solidFill>
                  <a:srgbClr val="7F7F7F"/>
                </a:solidFill>
              </a:rPr>
              <a:t>% salt water and 0.15 </a:t>
            </a:r>
            <a:r>
              <a:rPr lang="en-US" sz="1600" dirty="0" err="1">
                <a:solidFill>
                  <a:srgbClr val="7F7F7F"/>
                </a:solidFill>
              </a:rPr>
              <a:t>wt</a:t>
            </a:r>
            <a:r>
              <a:rPr lang="en-US" sz="1600" dirty="0">
                <a:solidFill>
                  <a:srgbClr val="7F7F7F"/>
                </a:solidFill>
              </a:rPr>
              <a:t>% salt water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50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685800"/>
            <a:ext cx="6269038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Analysis of calibration data</a:t>
            </a:r>
            <a:endParaRPr lang="en-US" sz="4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1" y="1676400"/>
            <a:ext cx="3733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Calibri" charset="0"/>
              <a:buAutoNum type="arabicPeriod"/>
            </a:pPr>
            <a:r>
              <a:rPr lang="en-US" sz="1600" dirty="0" smtClean="0">
                <a:solidFill>
                  <a:srgbClr val="7F7F7F"/>
                </a:solidFill>
              </a:rPr>
              <a:t>Use MATLAB to create a histogram of your data</a:t>
            </a:r>
            <a:endParaRPr lang="en-US" sz="1600" dirty="0">
              <a:solidFill>
                <a:srgbClr val="7F7F7F"/>
              </a:solidFill>
            </a:endParaRP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 smtClean="0">
                <a:solidFill>
                  <a:srgbClr val="7F7F7F"/>
                </a:solidFill>
              </a:rPr>
              <a:t>Compute the mean, standard deviation and median of the data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 smtClean="0">
                <a:solidFill>
                  <a:srgbClr val="7F7F7F"/>
                </a:solidFill>
              </a:rPr>
              <a:t>Record the data in the following table</a:t>
            </a:r>
            <a:endParaRPr lang="en-US" sz="1600" dirty="0">
              <a:solidFill>
                <a:srgbClr val="7F7F7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912618"/>
              </p:ext>
            </p:extLst>
          </p:nvPr>
        </p:nvGraphicFramePr>
        <p:xfrm>
          <a:off x="-1295400" y="4419600"/>
          <a:ext cx="8821994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Document" r:id="rId4" imgW="5638800" imgH="1574800" progId="Word.Document.12">
                  <p:embed/>
                </p:oleObj>
              </mc:Choice>
              <mc:Fallback>
                <p:oleObj name="Document" r:id="rId4" imgW="5638800" imgH="157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295400" y="4419600"/>
                        <a:ext cx="8821994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istogram_05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3350967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8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50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457200"/>
            <a:ext cx="6269038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Steps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1127125"/>
            <a:ext cx="83915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Configure your flow loop as required for homework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Implement the conductivity sensor circuit on your breadboard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Flush tank with DI water.</a:t>
            </a:r>
          </a:p>
          <a:p>
            <a:pPr marL="800100" lvl="1" indent="-342900">
              <a:buFont typeface="Calibri" charset="0"/>
              <a:buAutoNum type="alphaLcPeriod"/>
            </a:pPr>
            <a:r>
              <a:rPr lang="en-US" sz="1600" dirty="0">
                <a:solidFill>
                  <a:srgbClr val="7F7F7F"/>
                </a:solidFill>
              </a:rPr>
              <a:t>Pour enough DI water into your </a:t>
            </a:r>
            <a:r>
              <a:rPr lang="en-US" sz="1600" dirty="0" err="1">
                <a:solidFill>
                  <a:srgbClr val="7F7F7F"/>
                </a:solidFill>
              </a:rPr>
              <a:t>fishtank</a:t>
            </a:r>
            <a:r>
              <a:rPr lang="en-US" sz="1600" dirty="0">
                <a:solidFill>
                  <a:srgbClr val="7F7F7F"/>
                </a:solidFill>
              </a:rPr>
              <a:t> to fill the flow loop</a:t>
            </a:r>
          </a:p>
          <a:p>
            <a:pPr marL="800100" lvl="1" indent="-342900">
              <a:buFont typeface="Calibri" charset="0"/>
              <a:buAutoNum type="alphaLcPeriod"/>
            </a:pPr>
            <a:r>
              <a:rPr lang="en-US" sz="1600" dirty="0">
                <a:solidFill>
                  <a:srgbClr val="7F7F7F"/>
                </a:solidFill>
              </a:rPr>
              <a:t>Turn on the pump to run the flow loop for about a minute to </a:t>
            </a:r>
            <a:r>
              <a:rPr lang="ja-JP" altLang="en-US" sz="1600" dirty="0">
                <a:solidFill>
                  <a:srgbClr val="7F7F7F"/>
                </a:solidFill>
              </a:rPr>
              <a:t>“</a:t>
            </a:r>
            <a:r>
              <a:rPr lang="en-US" altLang="ja-JP" sz="1600" dirty="0">
                <a:solidFill>
                  <a:srgbClr val="7F7F7F"/>
                </a:solidFill>
              </a:rPr>
              <a:t>wash out</a:t>
            </a:r>
            <a:r>
              <a:rPr lang="ja-JP" altLang="en-US" sz="1600" dirty="0">
                <a:solidFill>
                  <a:srgbClr val="7F7F7F"/>
                </a:solidFill>
              </a:rPr>
              <a:t>”</a:t>
            </a:r>
            <a:r>
              <a:rPr lang="en-US" altLang="ja-JP" sz="1600" dirty="0">
                <a:solidFill>
                  <a:srgbClr val="7F7F7F"/>
                </a:solidFill>
              </a:rPr>
              <a:t> the impurities.</a:t>
            </a:r>
          </a:p>
          <a:p>
            <a:pPr marL="800100" lvl="1" indent="-342900">
              <a:buFont typeface="Calibri" charset="0"/>
              <a:buAutoNum type="alphaLcPeriod"/>
            </a:pPr>
            <a:r>
              <a:rPr lang="en-US" sz="1600" dirty="0" smtClean="0">
                <a:solidFill>
                  <a:srgbClr val="7F7F7F"/>
                </a:solidFill>
              </a:rPr>
              <a:t>Turn </a:t>
            </a:r>
            <a:r>
              <a:rPr lang="en-US" sz="1600" dirty="0">
                <a:solidFill>
                  <a:srgbClr val="7F7F7F"/>
                </a:solidFill>
              </a:rPr>
              <a:t>the three-way valve toward the drain to flush the system</a:t>
            </a:r>
          </a:p>
          <a:p>
            <a:pPr marL="800100" lvl="1" indent="-342900">
              <a:buFont typeface="Calibri" charset="0"/>
              <a:buAutoNum type="alphaLcPeriod"/>
            </a:pPr>
            <a:r>
              <a:rPr lang="en-US" sz="1600" dirty="0">
                <a:solidFill>
                  <a:srgbClr val="7F7F7F"/>
                </a:solidFill>
              </a:rPr>
              <a:t>Repeat to completely clean the system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Fill the system with DI water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Collect calibration data for DI water 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Fill the system with 0.05 </a:t>
            </a:r>
            <a:r>
              <a:rPr lang="en-US" sz="1600" dirty="0" err="1">
                <a:solidFill>
                  <a:srgbClr val="7F7F7F"/>
                </a:solidFill>
              </a:rPr>
              <a:t>wt</a:t>
            </a:r>
            <a:r>
              <a:rPr lang="en-US" sz="1600" dirty="0">
                <a:solidFill>
                  <a:srgbClr val="7F7F7F"/>
                </a:solidFill>
              </a:rPr>
              <a:t>% salt water. Flush once, and refill with 0.05 </a:t>
            </a:r>
            <a:r>
              <a:rPr lang="en-US" sz="1600" dirty="0" err="1">
                <a:solidFill>
                  <a:srgbClr val="7F7F7F"/>
                </a:solidFill>
              </a:rPr>
              <a:t>wt</a:t>
            </a:r>
            <a:r>
              <a:rPr lang="en-US" sz="1600" dirty="0">
                <a:solidFill>
                  <a:srgbClr val="7F7F7F"/>
                </a:solidFill>
              </a:rPr>
              <a:t>% salt water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Collect calibration data for 0.05wt% salt water</a:t>
            </a:r>
          </a:p>
          <a:p>
            <a:pPr marL="342900" indent="-342900">
              <a:buFont typeface="Calibri" charset="0"/>
              <a:buAutoNum type="arabicPeriod"/>
            </a:pPr>
            <a:r>
              <a:rPr lang="en-US" sz="1600" dirty="0">
                <a:solidFill>
                  <a:srgbClr val="7F7F7F"/>
                </a:solidFill>
              </a:rPr>
              <a:t>Repeat steps 6 and 7 for 0.10 </a:t>
            </a:r>
            <a:r>
              <a:rPr lang="en-US" sz="1600" dirty="0" err="1">
                <a:solidFill>
                  <a:srgbClr val="7F7F7F"/>
                </a:solidFill>
              </a:rPr>
              <a:t>wt</a:t>
            </a:r>
            <a:r>
              <a:rPr lang="en-US" sz="1600" dirty="0">
                <a:solidFill>
                  <a:srgbClr val="7F7F7F"/>
                </a:solidFill>
              </a:rPr>
              <a:t>% salt water and 0.15 </a:t>
            </a:r>
            <a:r>
              <a:rPr lang="en-US" sz="1600" dirty="0" err="1">
                <a:solidFill>
                  <a:srgbClr val="7F7F7F"/>
                </a:solidFill>
              </a:rPr>
              <a:t>wt</a:t>
            </a:r>
            <a:r>
              <a:rPr lang="en-US" sz="1600" dirty="0">
                <a:solidFill>
                  <a:srgbClr val="7F7F7F"/>
                </a:solidFill>
              </a:rPr>
              <a:t>% salt water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4495800"/>
          <a:ext cx="4572000" cy="2171700"/>
        </p:xfrm>
        <a:graphic>
          <a:graphicData uri="http://schemas.openxmlformats.org/drawingml/2006/table">
            <a:tbl>
              <a:tblPr/>
              <a:tblGrid>
                <a:gridCol w="2743200"/>
                <a:gridCol w="1828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salt concentration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(%wt)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output to LCD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0.00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0.05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0.10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0.15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5486400" y="5562600"/>
            <a:ext cx="6096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34100" y="5372100"/>
            <a:ext cx="2514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collect this data</a:t>
            </a:r>
          </a:p>
        </p:txBody>
      </p:sp>
    </p:spTree>
    <p:extLst>
      <p:ext uri="{BB962C8B-B14F-4D97-AF65-F5344CB8AC3E}">
        <p14:creationId xmlns:p14="http://schemas.microsoft.com/office/powerpoint/2010/main" val="3089157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952</Words>
  <Application>Microsoft Macintosh PowerPoint</Application>
  <PresentationFormat>On-screen Show (4:3)</PresentationFormat>
  <Paragraphs>155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ＭＳ Ｐゴシック</vt:lpstr>
      <vt:lpstr>Arial</vt:lpstr>
      <vt:lpstr>Office Theme</vt:lpstr>
      <vt:lpstr>Microsoft Word Document</vt:lpstr>
      <vt:lpstr>Calibration of Conductivity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with the lab</dc:title>
  <dc:creator>David</dc:creator>
  <cp:lastModifiedBy>Gerald Recktenwald</cp:lastModifiedBy>
  <cp:revision>122</cp:revision>
  <cp:lastPrinted>2010-11-22T20:55:48Z</cp:lastPrinted>
  <dcterms:created xsi:type="dcterms:W3CDTF">2010-11-22T19:22:38Z</dcterms:created>
  <dcterms:modified xsi:type="dcterms:W3CDTF">2013-01-29T10:32:16Z</dcterms:modified>
</cp:coreProperties>
</file>