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5" r:id="rId2"/>
    <p:sldId id="386" r:id="rId3"/>
    <p:sldId id="393" r:id="rId4"/>
    <p:sldId id="394" r:id="rId5"/>
    <p:sldId id="395" r:id="rId6"/>
    <p:sldId id="396" r:id="rId7"/>
    <p:sldId id="398" r:id="rId8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B2D"/>
    <a:srgbClr val="FFFFCC"/>
    <a:srgbClr val="E9F0FB"/>
    <a:srgbClr val="E4EDF8"/>
    <a:srgbClr val="CCECFF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0" autoAdjust="0"/>
    <p:restoredTop sz="94227" autoAdjust="0"/>
  </p:normalViewPr>
  <p:slideViewPr>
    <p:cSldViewPr>
      <p:cViewPr varScale="1">
        <p:scale>
          <a:sx n="131" d="100"/>
          <a:sy n="131" d="100"/>
        </p:scale>
        <p:origin x="-15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BF7D34-B967-42DC-A601-F06BC1777829}" type="datetimeFigureOut">
              <a:rPr lang="en-US"/>
              <a:pPr>
                <a:defRPr/>
              </a:pPr>
              <a:t>1/15/13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4324C1-4315-4720-B399-CE3798AD7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6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F03D38-EB54-4A2B-9D40-50C66FE4E5B3}" type="datetimeFigureOut">
              <a:rPr lang="en-US"/>
              <a:pPr>
                <a:defRPr/>
              </a:pPr>
              <a:t>1/15/13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597D9A-0A57-4BDE-B5A8-FB871EF7D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0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27B76-B036-4FE8-8146-0022DCC9EC6B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6136-F53F-47AA-8F9D-3BF0491E05CB}" type="datetimeFigureOut">
              <a:rPr lang="en-US"/>
              <a:pPr>
                <a:defRPr/>
              </a:pPr>
              <a:t>1/15/13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D71B-FEEF-48D3-84B1-870911CCA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2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A8F1-04E2-4357-9743-3578B370D55E}" type="datetimeFigureOut">
              <a:rPr lang="en-US"/>
              <a:pPr>
                <a:defRPr/>
              </a:pPr>
              <a:t>1/15/13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3099-3454-4DBD-9A47-B9841B8A6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1C65-BFCC-4B4C-BBE0-18F1DBFB0368}" type="datetimeFigureOut">
              <a:rPr lang="en-US"/>
              <a:pPr>
                <a:defRPr/>
              </a:pPr>
              <a:t>1/15/13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0089-2C8B-448C-BFFB-86AD2F23B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2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0F22-17C9-4351-BE5C-55A1FB50B2FA}" type="datetimeFigureOut">
              <a:rPr lang="en-US"/>
              <a:pPr>
                <a:defRPr/>
              </a:pPr>
              <a:t>1/15/13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0EC9-4EAB-4D0B-AEB5-1BC39B97C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9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16A0-0E2C-426E-B550-6B1C9C8298DA}" type="datetimeFigureOut">
              <a:rPr lang="en-US"/>
              <a:pPr>
                <a:defRPr/>
              </a:pPr>
              <a:t>1/15/13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7FAA-A82D-46E4-97AA-FF8D17DF4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8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8F7B-3625-43E6-8F2D-A10294309AF6}" type="datetimeFigureOut">
              <a:rPr lang="en-US"/>
              <a:pPr>
                <a:defRPr/>
              </a:pPr>
              <a:t>1/15/13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4E31-806F-40CE-A845-3F1647271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2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CDFF-343A-40B6-96AD-D9A1BB4E57A3}" type="datetimeFigureOut">
              <a:rPr lang="en-US"/>
              <a:pPr>
                <a:defRPr/>
              </a:pPr>
              <a:t>1/15/13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368D-8321-4AE4-A3D4-A939CDB6D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4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6707-556A-4BEB-A354-FF5C8853C5D9}" type="datetimeFigureOut">
              <a:rPr lang="en-US"/>
              <a:pPr>
                <a:defRPr/>
              </a:pPr>
              <a:t>1/15/13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C7F8-AC53-465D-80E4-190A3534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4C27-DE58-4F29-9059-D8E9CFC0AA23}" type="datetimeFigureOut">
              <a:rPr lang="en-US"/>
              <a:pPr>
                <a:defRPr/>
              </a:pPr>
              <a:t>1/15/13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F26C-6CF1-4B0C-B9AE-0B923A8BF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5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7690-3806-4076-B9A3-095140C3AAAD}" type="datetimeFigureOut">
              <a:rPr lang="en-US"/>
              <a:pPr>
                <a:defRPr/>
              </a:pPr>
              <a:t>1/15/13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3B38-6AD3-4C85-968D-EF56FCFFF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13CD-ED0D-4C75-84F0-B71A094CFFB8}" type="datetimeFigureOut">
              <a:rPr lang="en-US"/>
              <a:pPr>
                <a:defRPr/>
              </a:pPr>
              <a:t>1/15/13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C5D3-B01F-49B5-B527-C7B1D5FEA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6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8469F6-B869-4045-B10F-80C39F18FDCA}" type="datetimeFigureOut">
              <a:rPr lang="en-US"/>
              <a:pPr>
                <a:defRPr/>
              </a:pPr>
              <a:t>1/15/13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A1D9B-3102-4837-95D7-D37844C70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conductivity sensor implementation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1"/>
          <p:cNvSpPr txBox="1"/>
          <p:nvPr/>
        </p:nvSpPr>
        <p:spPr>
          <a:xfrm>
            <a:off x="-4763" y="6611779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© 2011 LWTL faculty team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6629400" cy="46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3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7620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conductivity measurement circuit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95300" y="1447800"/>
            <a:ext cx="7079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we use the same voltage divider circuit used earlier for the photoresistor circuit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3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183005" y="2321485"/>
            <a:ext cx="3616963" cy="3545915"/>
            <a:chOff x="0" y="0"/>
            <a:chExt cx="3624262" cy="3319145"/>
          </a:xfrm>
        </p:grpSpPr>
        <p:sp>
          <p:nvSpPr>
            <p:cNvPr id="11" name="Text Box 6"/>
            <p:cNvSpPr txBox="1"/>
            <p:nvPr/>
          </p:nvSpPr>
          <p:spPr>
            <a:xfrm>
              <a:off x="2162175" y="2409825"/>
              <a:ext cx="871538" cy="4381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ea typeface="Calibri"/>
                  <a:cs typeface="Times New Roman"/>
                </a:rPr>
                <a:t>10 k</a:t>
              </a:r>
              <a:r>
                <a:rPr lang="en-US" sz="1200">
                  <a:effectLst/>
                  <a:ea typeface="Calibri"/>
                  <a:cs typeface="Calibri"/>
                </a:rPr>
                <a:t>Ω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2" name="Text Box 61"/>
            <p:cNvSpPr txBox="1"/>
            <p:nvPr/>
          </p:nvSpPr>
          <p:spPr>
            <a:xfrm>
              <a:off x="904875" y="0"/>
              <a:ext cx="2719387" cy="4381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digital output = 5V when HIGH</a:t>
              </a:r>
              <a:br>
                <a:rPr lang="en-US" sz="1100">
                  <a:effectLst/>
                  <a:ea typeface="Calibri"/>
                  <a:cs typeface="Times New Roman"/>
                </a:rPr>
              </a:br>
              <a:r>
                <a:rPr lang="en-US" sz="800" i="1">
                  <a:effectLst/>
                  <a:ea typeface="Calibri"/>
                  <a:cs typeface="Times New Roman"/>
                </a:rPr>
                <a:t>(set high periodically to measure conductivity)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66925" y="438150"/>
              <a:ext cx="1331276" cy="2880995"/>
              <a:chOff x="0" y="0"/>
              <a:chExt cx="1331276" cy="2880995"/>
            </a:xfrm>
          </p:grpSpPr>
          <p:cxnSp>
            <p:nvCxnSpPr>
              <p:cNvPr id="18" name="AutoShape 3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275590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142875" y="0"/>
                <a:ext cx="0" cy="1330325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0" name="Group 19"/>
              <p:cNvGrpSpPr/>
              <p:nvPr/>
            </p:nvGrpSpPr>
            <p:grpSpPr>
              <a:xfrm>
                <a:off x="42862" y="238125"/>
                <a:ext cx="1288414" cy="2642870"/>
                <a:chOff x="0" y="0"/>
                <a:chExt cx="1288733" cy="2643187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661988" y="0"/>
                  <a:ext cx="626745" cy="2446020"/>
                  <a:chOff x="0" y="0"/>
                  <a:chExt cx="626789" cy="2446020"/>
                </a:xfrm>
              </p:grpSpPr>
              <p:sp>
                <p:nvSpPr>
                  <p:cNvPr id="43" name="Rounded Rectangle 42"/>
                  <p:cNvSpPr/>
                  <p:nvPr/>
                </p:nvSpPr>
                <p:spPr>
                  <a:xfrm rot="16200000">
                    <a:off x="-280988" y="1004888"/>
                    <a:ext cx="1378040" cy="437515"/>
                  </a:xfrm>
                  <a:prstGeom prst="round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323850" y="533400"/>
                    <a:ext cx="179070" cy="137795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300037" y="0"/>
                    <a:ext cx="226695" cy="531496"/>
                    <a:chOff x="0" y="0"/>
                    <a:chExt cx="226695" cy="531496"/>
                  </a:xfrm>
                </p:grpSpPr>
                <p:sp>
                  <p:nvSpPr>
                    <p:cNvPr id="52" name="Rectangle 51"/>
                    <p:cNvSpPr/>
                    <p:nvPr/>
                  </p:nvSpPr>
                  <p:spPr>
                    <a:xfrm rot="16200000">
                      <a:off x="52388" y="357188"/>
                      <a:ext cx="121920" cy="226695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Rectangle 52"/>
                    <p:cNvSpPr/>
                    <p:nvPr/>
                  </p:nvSpPr>
                  <p:spPr>
                    <a:xfrm rot="16200000">
                      <a:off x="38101" y="285750"/>
                      <a:ext cx="147002" cy="9270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Trapezoid 53"/>
                    <p:cNvSpPr/>
                    <p:nvPr/>
                  </p:nvSpPr>
                  <p:spPr>
                    <a:xfrm>
                      <a:off x="47626" y="0"/>
                      <a:ext cx="128905" cy="257175"/>
                    </a:xfrm>
                    <a:prstGeom prst="trapezoid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45"/>
                  <p:cNvGrpSpPr/>
                  <p:nvPr/>
                </p:nvGrpSpPr>
                <p:grpSpPr>
                  <a:xfrm rot="10800000">
                    <a:off x="304800" y="1914524"/>
                    <a:ext cx="226695" cy="531496"/>
                    <a:chOff x="0" y="0"/>
                    <a:chExt cx="226695" cy="531496"/>
                  </a:xfrm>
                </p:grpSpPr>
                <p:sp>
                  <p:nvSpPr>
                    <p:cNvPr id="49" name="Rectangle 48"/>
                    <p:cNvSpPr/>
                    <p:nvPr/>
                  </p:nvSpPr>
                  <p:spPr>
                    <a:xfrm rot="16200000">
                      <a:off x="52388" y="357188"/>
                      <a:ext cx="121920" cy="226695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Rectangle 49"/>
                    <p:cNvSpPr/>
                    <p:nvPr/>
                  </p:nvSpPr>
                  <p:spPr>
                    <a:xfrm rot="16200000">
                      <a:off x="38101" y="285750"/>
                      <a:ext cx="147002" cy="9270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Trapezoid 50"/>
                    <p:cNvSpPr/>
                    <p:nvPr/>
                  </p:nvSpPr>
                  <p:spPr>
                    <a:xfrm>
                      <a:off x="47626" y="0"/>
                      <a:ext cx="128905" cy="257175"/>
                    </a:xfrm>
                    <a:prstGeom prst="trapezoid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7" name="Rectangle 46"/>
                  <p:cNvSpPr/>
                  <p:nvPr/>
                </p:nvSpPr>
                <p:spPr>
                  <a:xfrm>
                    <a:off x="0" y="1062041"/>
                    <a:ext cx="531495" cy="5715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0" y="1295404"/>
                    <a:ext cx="531495" cy="5715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22" name="AutoShape 32"/>
                <p:cNvCxnSpPr>
                  <a:cxnSpLocks noChangeShapeType="1"/>
                </p:cNvCxnSpPr>
                <p:nvPr/>
              </p:nvCxnSpPr>
              <p:spPr bwMode="auto">
                <a:xfrm>
                  <a:off x="90488" y="1328737"/>
                  <a:ext cx="57372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" name="AutoShape 32"/>
                <p:cNvCxnSpPr>
                  <a:cxnSpLocks noChangeShapeType="1"/>
                </p:cNvCxnSpPr>
                <p:nvPr/>
              </p:nvCxnSpPr>
              <p:spPr bwMode="auto">
                <a:xfrm flipV="1">
                  <a:off x="90488" y="1095375"/>
                  <a:ext cx="57848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4" name="Group 23"/>
                <p:cNvGrpSpPr/>
                <p:nvPr/>
              </p:nvGrpSpPr>
              <p:grpSpPr>
                <a:xfrm>
                  <a:off x="0" y="1333504"/>
                  <a:ext cx="263208" cy="1309683"/>
                  <a:chOff x="0" y="4"/>
                  <a:chExt cx="263208" cy="1309683"/>
                </a:xfrm>
              </p:grpSpPr>
              <p:cxnSp>
                <p:nvCxnSpPr>
                  <p:cNvPr id="25" name="AutoShape 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5725" y="1309687"/>
                    <a:ext cx="99695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26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42863" y="4"/>
                    <a:ext cx="182245" cy="1197614"/>
                    <a:chOff x="5333" y="2319"/>
                    <a:chExt cx="460" cy="2139"/>
                  </a:xfrm>
                </p:grpSpPr>
                <p:cxnSp>
                  <p:nvCxnSpPr>
                    <p:cNvPr id="29" name="AutoShape 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333" y="3039"/>
                      <a:ext cx="460" cy="18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0" name="AutoShape 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333" y="3219"/>
                      <a:ext cx="460" cy="9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1" name="AutoShape 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333" y="3309"/>
                      <a:ext cx="460" cy="19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2" name="AutoShape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333" y="3498"/>
                      <a:ext cx="460" cy="9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grpSp>
                  <p:nvGrpSpPr>
                    <p:cNvPr id="33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71" y="2319"/>
                      <a:ext cx="322" cy="2139"/>
                      <a:chOff x="5471" y="2319"/>
                      <a:chExt cx="322" cy="2139"/>
                    </a:xfrm>
                  </p:grpSpPr>
                  <p:cxnSp>
                    <p:nvCxnSpPr>
                      <p:cNvPr id="39" name="AutoShape 1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471" y="2319"/>
                        <a:ext cx="0" cy="61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206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0" name="AutoShape 1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483" y="2929"/>
                        <a:ext cx="310" cy="11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206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1" name="AutoShape 1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5553" y="3588"/>
                        <a:ext cx="240" cy="12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206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2" name="AutoShape 1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553" y="3708"/>
                        <a:ext cx="0" cy="75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206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cxnSp>
                <p:nvCxnSpPr>
                  <p:cNvPr id="27" name="AutoShape 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0" y="1195387"/>
                    <a:ext cx="26320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" name="AutoShape 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863" y="1257300"/>
                    <a:ext cx="17875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790575" y="2114550"/>
              <a:ext cx="1447800" cy="66675"/>
              <a:chOff x="0" y="0"/>
              <a:chExt cx="1447800" cy="6667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381125" y="0"/>
                <a:ext cx="66675" cy="66675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0" y="28575"/>
                <a:ext cx="1390015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40"/>
            <p:cNvSpPr txBox="1"/>
            <p:nvPr/>
          </p:nvSpPr>
          <p:spPr>
            <a:xfrm>
              <a:off x="0" y="1695450"/>
              <a:ext cx="2004060" cy="4381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analog input</a:t>
              </a:r>
              <a:br>
                <a:rPr lang="en-US" sz="1100">
                  <a:effectLst/>
                  <a:ea typeface="Calibri"/>
                  <a:cs typeface="Times New Roman"/>
                </a:rPr>
              </a:br>
              <a:r>
                <a:rPr lang="en-US" sz="800" i="1">
                  <a:effectLst/>
                  <a:ea typeface="Calibri"/>
                  <a:cs typeface="Times New Roman"/>
                </a:rPr>
                <a:t>(measures voltage across 10k</a:t>
              </a:r>
              <a:r>
                <a:rPr lang="en-US" sz="800" i="1">
                  <a:effectLst/>
                  <a:ea typeface="Calibri"/>
                  <a:cs typeface="Calibri"/>
                </a:rPr>
                <a:t>Ω</a:t>
              </a:r>
              <a:r>
                <a:rPr lang="en-US" sz="800" i="1">
                  <a:effectLst/>
                  <a:ea typeface="Calibri"/>
                  <a:cs typeface="Times New Roman"/>
                </a:rPr>
                <a:t> resistor)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234340" y="1808831"/>
                <a:ext cx="3785460" cy="324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∆</m:t>
                          </m:r>
                          <m:r>
                            <a:rPr lang="en-US" sz="1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𝑐𝑜𝑛𝑑𝑢𝑐𝑡𝑖𝑣𝑖𝑡𝑦</m:t>
                          </m:r>
                          <m:r>
                            <a:rPr lang="en-US" sz="1400" i="1">
                              <a:latin typeface="Cambria Math"/>
                            </a:rPr>
                            <m:t> </m:t>
                          </m:r>
                          <m:r>
                            <a:rPr lang="en-US" sz="1400" i="1">
                              <a:latin typeface="Cambria Math"/>
                            </a:rPr>
                            <m:t>𝑠𝑒𝑛𝑠𝑜𝑟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∆</m:t>
                          </m:r>
                          <m:r>
                            <a:rPr lang="en-US" sz="1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10</m:t>
                          </m:r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Ω</m:t>
                          </m:r>
                          <m:r>
                            <a:rPr lang="en-US" sz="1400" i="1">
                              <a:latin typeface="Cambria Math"/>
                            </a:rPr>
                            <m:t> </m:t>
                          </m:r>
                          <m:r>
                            <a:rPr lang="en-US" sz="1400" i="1">
                              <a:latin typeface="Cambria Math"/>
                            </a:rPr>
                            <m:t>𝑟𝑒𝑠𝑖𝑠𝑡𝑜𝑟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=5 </m:t>
                      </m:r>
                      <m:r>
                        <a:rPr lang="en-US" sz="1400" i="1">
                          <a:latin typeface="Cambria Math"/>
                        </a:rPr>
                        <m:t>𝑣𝑜𝑙𝑡𝑠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340" y="1808831"/>
                <a:ext cx="3785460" cy="324769"/>
              </a:xfrm>
              <a:prstGeom prst="rect">
                <a:avLst/>
              </a:prstGeom>
              <a:blipFill rotWithShape="1"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495300" y="2286000"/>
            <a:ext cx="4649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what happens to the electrical resistance of the water as it becomes more salty?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495300" y="3174999"/>
            <a:ext cx="46496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if the resistance of the salt water decreases, then what happens to the voltage drop across the conductivity sensor?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495300" y="4307934"/>
            <a:ext cx="46496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if the voltage drop across the conductivity sensor decreases, then how does this influence the voltage drop across the 10k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Ω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resistor?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495300" y="5486400"/>
            <a:ext cx="46496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so, increasing the salinity of the water causes the analog input read by the Arduino to (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increase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or </a:t>
            </a:r>
            <a:r>
              <a:rPr lang="en-US" sz="1600" b="1" dirty="0" smtClean="0">
                <a:solidFill>
                  <a:srgbClr val="3A8B2D"/>
                </a:solidFill>
                <a:latin typeface="+mn-lt"/>
              </a:rPr>
              <a:t>decrease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)?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401" y="2765050"/>
            <a:ext cx="1192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A8B2D"/>
                </a:solidFill>
              </a:rPr>
              <a:t>it decreases</a:t>
            </a:r>
            <a:endParaRPr lang="en-US" sz="1600" b="1" dirty="0">
              <a:solidFill>
                <a:srgbClr val="3A8B2D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7401" y="3911715"/>
            <a:ext cx="1192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A8B2D"/>
                </a:solidFill>
              </a:rPr>
              <a:t>it decreases</a:t>
            </a:r>
            <a:endParaRPr lang="en-US" sz="1600" b="1" dirty="0">
              <a:solidFill>
                <a:srgbClr val="3A8B2D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7401" y="5046248"/>
            <a:ext cx="1139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it increases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28411" y="5699123"/>
            <a:ext cx="1072088" cy="842409"/>
            <a:chOff x="3728411" y="5699123"/>
            <a:chExt cx="1072088" cy="842409"/>
          </a:xfrm>
        </p:grpSpPr>
        <p:sp>
          <p:nvSpPr>
            <p:cNvPr id="5" name="Oval 4"/>
            <p:cNvSpPr/>
            <p:nvPr/>
          </p:nvSpPr>
          <p:spPr>
            <a:xfrm>
              <a:off x="3852332" y="5699123"/>
              <a:ext cx="838200" cy="439212"/>
            </a:xfrm>
            <a:prstGeom prst="ellipse">
              <a:avLst/>
            </a:prstGeom>
            <a:noFill/>
            <a:ln w="31750">
              <a:solidFill>
                <a:srgbClr val="002060"/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28411" y="6172200"/>
              <a:ext cx="1072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 to 1023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969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4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940227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what happens when salt is added to water????</a:t>
            </a:r>
            <a:endParaRPr lang="en-US" sz="32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1607403"/>
            <a:ext cx="84956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ionically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bonded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NaCl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molecules dissociate into Na+ and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ions and become mobile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they are surrounded by polar water molecules (they are hydrated)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720489" y="2670588"/>
            <a:ext cx="5067300" cy="3561715"/>
            <a:chOff x="0" y="0"/>
            <a:chExt cx="5067300" cy="3561715"/>
          </a:xfrm>
        </p:grpSpPr>
        <p:sp>
          <p:nvSpPr>
            <p:cNvPr id="11" name="Rectangle 10"/>
            <p:cNvSpPr/>
            <p:nvPr/>
          </p:nvSpPr>
          <p:spPr>
            <a:xfrm rot="5400000">
              <a:off x="1181735" y="-304800"/>
              <a:ext cx="2684780" cy="50482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8260" y="0"/>
              <a:ext cx="5019040" cy="3521075"/>
              <a:chOff x="0" y="0"/>
              <a:chExt cx="5019040" cy="3521075"/>
            </a:xfrm>
          </p:grpSpPr>
          <p:sp>
            <p:nvSpPr>
              <p:cNvPr id="13" name="Rectangle 12"/>
              <p:cNvSpPr/>
              <p:nvPr/>
            </p:nvSpPr>
            <p:spPr>
              <a:xfrm rot="5400000">
                <a:off x="1676400" y="1752600"/>
                <a:ext cx="3418840" cy="11811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-123825" y="1743075"/>
                <a:ext cx="3418840" cy="11811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Text Box 87"/>
              <p:cNvSpPr txBox="1"/>
              <p:nvPr/>
            </p:nvSpPr>
            <p:spPr>
              <a:xfrm>
                <a:off x="1476375" y="0"/>
                <a:ext cx="2003425" cy="7048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>
                    <a:effectLst/>
                    <a:ea typeface="Calibri"/>
                    <a:cs typeface="Times New Roman"/>
                  </a:rPr>
                  <a:t>electrodes</a:t>
                </a:r>
                <a:r>
                  <a:rPr lang="en-US" sz="1100" dirty="0">
                    <a:effectLst/>
                    <a:ea typeface="Calibri"/>
                    <a:cs typeface="Times New Roman"/>
                  </a:rPr>
                  <a:t/>
                </a:r>
                <a:br>
                  <a:rPr lang="en-US" sz="1100" dirty="0">
                    <a:effectLst/>
                    <a:ea typeface="Calibri"/>
                    <a:cs typeface="Times New Roman"/>
                  </a:rPr>
                </a:br>
                <a:r>
                  <a:rPr lang="en-US" sz="1100" dirty="0">
                    <a:effectLst/>
                    <a:ea typeface="Calibri"/>
                    <a:cs typeface="Times New Roman"/>
                  </a:rPr>
                  <a:t>(no voltage applied)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4286250" y="1685925"/>
                <a:ext cx="420370" cy="271145"/>
                <a:chOff x="0" y="0"/>
                <a:chExt cx="420688" cy="271145"/>
              </a:xfrm>
            </p:grpSpPr>
            <p:sp>
              <p:nvSpPr>
                <p:cNvPr id="194" name="Text Box 224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676650" y="2390775"/>
                <a:ext cx="1275715" cy="1128395"/>
                <a:chOff x="0" y="0"/>
                <a:chExt cx="1276033" cy="1128395"/>
              </a:xfrm>
            </p:grpSpPr>
            <p:grpSp>
              <p:nvGrpSpPr>
                <p:cNvPr id="161" name="Group 160"/>
                <p:cNvGrpSpPr/>
                <p:nvPr/>
              </p:nvGrpSpPr>
              <p:grpSpPr>
                <a:xfrm rot="20075199">
                  <a:off x="457201" y="666750"/>
                  <a:ext cx="642620" cy="461645"/>
                  <a:chOff x="0" y="-14289"/>
                  <a:chExt cx="642938" cy="461964"/>
                </a:xfrm>
              </p:grpSpPr>
              <p:sp>
                <p:nvSpPr>
                  <p:cNvPr id="190" name="Text Box 294"/>
                  <p:cNvSpPr txBox="1"/>
                  <p:nvPr/>
                </p:nvSpPr>
                <p:spPr>
                  <a:xfrm>
                    <a:off x="190500" y="-14289"/>
                    <a:ext cx="271145" cy="2667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900">
                        <a:effectLst/>
                        <a:ea typeface="Calibri"/>
                        <a:cs typeface="Times New Roman"/>
                      </a:rPr>
                      <a:t>O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91" name="Text Box 295"/>
                  <p:cNvSpPr txBox="1"/>
                  <p:nvPr/>
                </p:nvSpPr>
                <p:spPr>
                  <a:xfrm>
                    <a:off x="0" y="180975"/>
                    <a:ext cx="642938" cy="2667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900">
                        <a:effectLst/>
                        <a:ea typeface="Calibri"/>
                        <a:cs typeface="Times New Roman"/>
                      </a:rPr>
                      <a:t>H     H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cxnSp>
                <p:nvCxnSpPr>
                  <p:cNvPr id="192" name="Straight Connector 191"/>
                  <p:cNvCxnSpPr/>
                  <p:nvPr/>
                </p:nvCxnSpPr>
                <p:spPr>
                  <a:xfrm flipH="1">
                    <a:off x="247650" y="152400"/>
                    <a:ext cx="47625" cy="8572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/>
                  <p:cNvCxnSpPr/>
                  <p:nvPr/>
                </p:nvCxnSpPr>
                <p:spPr>
                  <a:xfrm>
                    <a:off x="347663" y="157163"/>
                    <a:ext cx="42545" cy="8572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2" name="Group 161"/>
                <p:cNvGrpSpPr/>
                <p:nvPr/>
              </p:nvGrpSpPr>
              <p:grpSpPr>
                <a:xfrm>
                  <a:off x="428626" y="452437"/>
                  <a:ext cx="420370" cy="271145"/>
                  <a:chOff x="0" y="0"/>
                  <a:chExt cx="420688" cy="271145"/>
                </a:xfrm>
              </p:grpSpPr>
              <p:sp>
                <p:nvSpPr>
                  <p:cNvPr id="188" name="Text Box 299"/>
                  <p:cNvSpPr txBox="1"/>
                  <p:nvPr/>
                </p:nvSpPr>
                <p:spPr>
                  <a:xfrm>
                    <a:off x="0" y="0"/>
                    <a:ext cx="420688" cy="27114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 b="1">
                        <a:effectLst/>
                        <a:ea typeface="Calibri"/>
                        <a:cs typeface="Times New Roman"/>
                      </a:rPr>
                      <a:t>Na</a:t>
                    </a:r>
                    <a:r>
                      <a:rPr lang="en-US" sz="1000" b="1" baseline="30000">
                        <a:effectLst/>
                        <a:ea typeface="Calibri"/>
                        <a:cs typeface="Times New Roman"/>
                      </a:rPr>
                      <a:t>+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90488" y="4762"/>
                    <a:ext cx="242742" cy="23749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 rot="16533432">
                  <a:off x="723901" y="371474"/>
                  <a:ext cx="642620" cy="461645"/>
                  <a:chOff x="0" y="-14289"/>
                  <a:chExt cx="642938" cy="461964"/>
                </a:xfrm>
              </p:grpSpPr>
              <p:sp>
                <p:nvSpPr>
                  <p:cNvPr id="184" name="Text Box 302"/>
                  <p:cNvSpPr txBox="1"/>
                  <p:nvPr/>
                </p:nvSpPr>
                <p:spPr>
                  <a:xfrm>
                    <a:off x="190500" y="-14289"/>
                    <a:ext cx="271145" cy="2667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900">
                        <a:effectLst/>
                        <a:ea typeface="Calibri"/>
                        <a:cs typeface="Times New Roman"/>
                      </a:rPr>
                      <a:t>O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85" name="Text Box 303"/>
                  <p:cNvSpPr txBox="1"/>
                  <p:nvPr/>
                </p:nvSpPr>
                <p:spPr>
                  <a:xfrm>
                    <a:off x="0" y="180975"/>
                    <a:ext cx="642938" cy="2667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900">
                        <a:effectLst/>
                        <a:ea typeface="Calibri"/>
                        <a:cs typeface="Times New Roman"/>
                      </a:rPr>
                      <a:t>H     H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cxnSp>
                <p:nvCxnSpPr>
                  <p:cNvPr id="186" name="Straight Connector 185"/>
                  <p:cNvCxnSpPr/>
                  <p:nvPr/>
                </p:nvCxnSpPr>
                <p:spPr>
                  <a:xfrm flipH="1">
                    <a:off x="247650" y="152400"/>
                    <a:ext cx="47625" cy="8572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/>
                  <p:cNvCxnSpPr/>
                  <p:nvPr/>
                </p:nvCxnSpPr>
                <p:spPr>
                  <a:xfrm>
                    <a:off x="347663" y="157163"/>
                    <a:ext cx="42545" cy="8572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 rot="12877745">
                  <a:off x="542926" y="4762"/>
                  <a:ext cx="642620" cy="461645"/>
                  <a:chOff x="0" y="-14289"/>
                  <a:chExt cx="642938" cy="461964"/>
                </a:xfrm>
              </p:grpSpPr>
              <p:sp>
                <p:nvSpPr>
                  <p:cNvPr id="180" name="Text Box 307"/>
                  <p:cNvSpPr txBox="1"/>
                  <p:nvPr/>
                </p:nvSpPr>
                <p:spPr>
                  <a:xfrm>
                    <a:off x="190500" y="-14289"/>
                    <a:ext cx="271145" cy="2667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900">
                        <a:effectLst/>
                        <a:ea typeface="Calibri"/>
                        <a:cs typeface="Times New Roman"/>
                      </a:rPr>
                      <a:t>O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81" name="Text Box 308"/>
                  <p:cNvSpPr txBox="1"/>
                  <p:nvPr/>
                </p:nvSpPr>
                <p:spPr>
                  <a:xfrm>
                    <a:off x="0" y="180975"/>
                    <a:ext cx="642938" cy="2667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900">
                        <a:effectLst/>
                        <a:ea typeface="Calibri"/>
                        <a:cs typeface="Times New Roman"/>
                      </a:rPr>
                      <a:t>H     H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cxnSp>
                <p:nvCxnSpPr>
                  <p:cNvPr id="182" name="Straight Connector 181"/>
                  <p:cNvCxnSpPr/>
                  <p:nvPr/>
                </p:nvCxnSpPr>
                <p:spPr>
                  <a:xfrm flipH="1">
                    <a:off x="247650" y="152400"/>
                    <a:ext cx="47625" cy="8572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347663" y="157163"/>
                    <a:ext cx="42545" cy="8572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5" name="Group 164"/>
                <p:cNvGrpSpPr/>
                <p:nvPr/>
              </p:nvGrpSpPr>
              <p:grpSpPr>
                <a:xfrm rot="5711561">
                  <a:off x="-90487" y="295275"/>
                  <a:ext cx="642620" cy="461645"/>
                  <a:chOff x="0" y="-14289"/>
                  <a:chExt cx="642938" cy="461964"/>
                </a:xfrm>
              </p:grpSpPr>
              <p:sp>
                <p:nvSpPr>
                  <p:cNvPr id="176" name="Text Box 312"/>
                  <p:cNvSpPr txBox="1"/>
                  <p:nvPr/>
                </p:nvSpPr>
                <p:spPr>
                  <a:xfrm>
                    <a:off x="190500" y="-14289"/>
                    <a:ext cx="271145" cy="2667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900">
                        <a:effectLst/>
                        <a:ea typeface="Calibri"/>
                        <a:cs typeface="Times New Roman"/>
                      </a:rPr>
                      <a:t>O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77" name="Text Box 313"/>
                  <p:cNvSpPr txBox="1"/>
                  <p:nvPr/>
                </p:nvSpPr>
                <p:spPr>
                  <a:xfrm>
                    <a:off x="0" y="180975"/>
                    <a:ext cx="642938" cy="2667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900">
                        <a:effectLst/>
                        <a:ea typeface="Calibri"/>
                        <a:cs typeface="Times New Roman"/>
                      </a:rPr>
                      <a:t>H     H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cxnSp>
                <p:nvCxnSpPr>
                  <p:cNvPr id="178" name="Straight Connector 177"/>
                  <p:cNvCxnSpPr/>
                  <p:nvPr/>
                </p:nvCxnSpPr>
                <p:spPr>
                  <a:xfrm flipH="1">
                    <a:off x="247650" y="152400"/>
                    <a:ext cx="47625" cy="8572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347663" y="157163"/>
                    <a:ext cx="42545" cy="8572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" name="Group 165"/>
                <p:cNvGrpSpPr/>
                <p:nvPr/>
              </p:nvGrpSpPr>
              <p:grpSpPr>
                <a:xfrm rot="8663853">
                  <a:off x="90488" y="0"/>
                  <a:ext cx="642620" cy="461645"/>
                  <a:chOff x="0" y="-14289"/>
                  <a:chExt cx="642938" cy="461964"/>
                </a:xfrm>
              </p:grpSpPr>
              <p:sp>
                <p:nvSpPr>
                  <p:cNvPr id="172" name="Text Box 317"/>
                  <p:cNvSpPr txBox="1"/>
                  <p:nvPr/>
                </p:nvSpPr>
                <p:spPr>
                  <a:xfrm>
                    <a:off x="190500" y="-14289"/>
                    <a:ext cx="271145" cy="2667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900">
                        <a:effectLst/>
                        <a:ea typeface="Calibri"/>
                        <a:cs typeface="Times New Roman"/>
                      </a:rPr>
                      <a:t>O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73" name="Text Box 318"/>
                  <p:cNvSpPr txBox="1"/>
                  <p:nvPr/>
                </p:nvSpPr>
                <p:spPr>
                  <a:xfrm>
                    <a:off x="0" y="180975"/>
                    <a:ext cx="642938" cy="2667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900">
                        <a:effectLst/>
                        <a:ea typeface="Calibri"/>
                        <a:cs typeface="Times New Roman"/>
                      </a:rPr>
                      <a:t>H     H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cxnSp>
                <p:nvCxnSpPr>
                  <p:cNvPr id="174" name="Straight Connector 173"/>
                  <p:cNvCxnSpPr/>
                  <p:nvPr/>
                </p:nvCxnSpPr>
                <p:spPr>
                  <a:xfrm flipH="1">
                    <a:off x="247650" y="152400"/>
                    <a:ext cx="47625" cy="8572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347663" y="157163"/>
                    <a:ext cx="42545" cy="8572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7" name="Group 166"/>
                <p:cNvGrpSpPr/>
                <p:nvPr/>
              </p:nvGrpSpPr>
              <p:grpSpPr>
                <a:xfrm rot="2434162">
                  <a:off x="42863" y="652462"/>
                  <a:ext cx="642620" cy="461645"/>
                  <a:chOff x="0" y="-14289"/>
                  <a:chExt cx="642938" cy="461964"/>
                </a:xfrm>
              </p:grpSpPr>
              <p:sp>
                <p:nvSpPr>
                  <p:cNvPr id="168" name="Text Box 322"/>
                  <p:cNvSpPr txBox="1"/>
                  <p:nvPr/>
                </p:nvSpPr>
                <p:spPr>
                  <a:xfrm>
                    <a:off x="190500" y="-14289"/>
                    <a:ext cx="271145" cy="2667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900">
                        <a:effectLst/>
                        <a:ea typeface="Calibri"/>
                        <a:cs typeface="Times New Roman"/>
                      </a:rPr>
                      <a:t>O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69" name="Text Box 323"/>
                  <p:cNvSpPr txBox="1"/>
                  <p:nvPr/>
                </p:nvSpPr>
                <p:spPr>
                  <a:xfrm>
                    <a:off x="0" y="180975"/>
                    <a:ext cx="642938" cy="2667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900">
                        <a:effectLst/>
                        <a:ea typeface="Calibri"/>
                        <a:cs typeface="Times New Roman"/>
                      </a:rPr>
                      <a:t>H     H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cxnSp>
                <p:nvCxnSpPr>
                  <p:cNvPr id="170" name="Straight Connector 169"/>
                  <p:cNvCxnSpPr/>
                  <p:nvPr/>
                </p:nvCxnSpPr>
                <p:spPr>
                  <a:xfrm flipH="1">
                    <a:off x="247650" y="152400"/>
                    <a:ext cx="47625" cy="8572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347663" y="157163"/>
                    <a:ext cx="42545" cy="8572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Group 17"/>
              <p:cNvGrpSpPr/>
              <p:nvPr/>
            </p:nvGrpSpPr>
            <p:grpSpPr>
              <a:xfrm>
                <a:off x="1990725" y="1571625"/>
                <a:ext cx="356870" cy="257175"/>
                <a:chOff x="0" y="0"/>
                <a:chExt cx="356870" cy="257175"/>
              </a:xfrm>
            </p:grpSpPr>
            <p:sp>
              <p:nvSpPr>
                <p:cNvPr id="159" name="Text Box 327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724025" y="2228850"/>
                <a:ext cx="356870" cy="257175"/>
                <a:chOff x="0" y="0"/>
                <a:chExt cx="356870" cy="257175"/>
              </a:xfrm>
            </p:grpSpPr>
            <p:sp>
              <p:nvSpPr>
                <p:cNvPr id="157" name="Text Box 333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657350" y="2781300"/>
                <a:ext cx="356870" cy="257175"/>
                <a:chOff x="0" y="0"/>
                <a:chExt cx="356870" cy="257175"/>
              </a:xfrm>
            </p:grpSpPr>
            <p:sp>
              <p:nvSpPr>
                <p:cNvPr id="155" name="Text Box 336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219325" y="2933700"/>
                <a:ext cx="356870" cy="257175"/>
                <a:chOff x="0" y="0"/>
                <a:chExt cx="356870" cy="257175"/>
              </a:xfrm>
            </p:grpSpPr>
            <p:sp>
              <p:nvSpPr>
                <p:cNvPr id="153" name="Text Box 339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1676400" y="1323975"/>
                <a:ext cx="420370" cy="271145"/>
                <a:chOff x="0" y="0"/>
                <a:chExt cx="420688" cy="271145"/>
              </a:xfrm>
            </p:grpSpPr>
            <p:sp>
              <p:nvSpPr>
                <p:cNvPr id="151" name="Text Box 357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676400" y="1838325"/>
                <a:ext cx="420370" cy="271145"/>
                <a:chOff x="0" y="0"/>
                <a:chExt cx="420688" cy="271145"/>
              </a:xfrm>
            </p:grpSpPr>
            <p:sp>
              <p:nvSpPr>
                <p:cNvPr id="149" name="Text Box 363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885950" y="2562225"/>
                <a:ext cx="420370" cy="271145"/>
                <a:chOff x="0" y="0"/>
                <a:chExt cx="420688" cy="271145"/>
              </a:xfrm>
            </p:grpSpPr>
            <p:sp>
              <p:nvSpPr>
                <p:cNvPr id="147" name="Text Box 366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714500" y="3171825"/>
                <a:ext cx="420370" cy="271145"/>
                <a:chOff x="0" y="0"/>
                <a:chExt cx="420688" cy="271145"/>
              </a:xfrm>
            </p:grpSpPr>
            <p:sp>
              <p:nvSpPr>
                <p:cNvPr id="145" name="Text Box 369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847725" y="1733550"/>
                <a:ext cx="744220" cy="1776095"/>
                <a:chOff x="0" y="0"/>
                <a:chExt cx="744220" cy="1776095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323850" y="0"/>
                  <a:ext cx="356870" cy="257175"/>
                  <a:chOff x="0" y="0"/>
                  <a:chExt cx="356870" cy="257175"/>
                </a:xfrm>
              </p:grpSpPr>
              <p:sp>
                <p:nvSpPr>
                  <p:cNvPr id="143" name="Text Box 330"/>
                  <p:cNvSpPr txBox="1"/>
                  <p:nvPr/>
                </p:nvSpPr>
                <p:spPr>
                  <a:xfrm>
                    <a:off x="0" y="0"/>
                    <a:ext cx="356870" cy="25717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 b="1">
                        <a:effectLst/>
                        <a:ea typeface="Calibri"/>
                        <a:cs typeface="Times New Roman"/>
                      </a:rPr>
                      <a:t>Cl</a:t>
                    </a:r>
                    <a:r>
                      <a:rPr lang="en-US" sz="1000" b="1" baseline="30000">
                        <a:effectLst/>
                        <a:ea typeface="Calibri"/>
                        <a:cs typeface="Times New Roman"/>
                      </a:rPr>
                      <a:t>-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7150" y="9525"/>
                    <a:ext cx="238125" cy="228600"/>
                  </a:xfrm>
                  <a:prstGeom prst="ellipse">
                    <a:avLst/>
                  </a:prstGeom>
                  <a:noFill/>
                  <a:ln w="952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114300" y="790575"/>
                  <a:ext cx="356870" cy="257175"/>
                  <a:chOff x="0" y="0"/>
                  <a:chExt cx="356870" cy="257175"/>
                </a:xfrm>
              </p:grpSpPr>
              <p:sp>
                <p:nvSpPr>
                  <p:cNvPr id="141" name="Text Box 342"/>
                  <p:cNvSpPr txBox="1"/>
                  <p:nvPr/>
                </p:nvSpPr>
                <p:spPr>
                  <a:xfrm>
                    <a:off x="0" y="0"/>
                    <a:ext cx="356870" cy="25717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 b="1">
                        <a:effectLst/>
                        <a:ea typeface="Calibri"/>
                        <a:cs typeface="Times New Roman"/>
                      </a:rPr>
                      <a:t>Cl</a:t>
                    </a:r>
                    <a:r>
                      <a:rPr lang="en-US" sz="1000" b="1" baseline="30000">
                        <a:effectLst/>
                        <a:ea typeface="Calibri"/>
                        <a:cs typeface="Times New Roman"/>
                      </a:rPr>
                      <a:t>-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57150" y="9525"/>
                    <a:ext cx="238125" cy="228600"/>
                  </a:xfrm>
                  <a:prstGeom prst="ellipse">
                    <a:avLst/>
                  </a:prstGeom>
                  <a:noFill/>
                  <a:ln w="952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333375" y="1390650"/>
                  <a:ext cx="356870" cy="257175"/>
                  <a:chOff x="0" y="0"/>
                  <a:chExt cx="356870" cy="257175"/>
                </a:xfrm>
              </p:grpSpPr>
              <p:sp>
                <p:nvSpPr>
                  <p:cNvPr id="139" name="Text Box 345"/>
                  <p:cNvSpPr txBox="1"/>
                  <p:nvPr/>
                </p:nvSpPr>
                <p:spPr>
                  <a:xfrm>
                    <a:off x="0" y="0"/>
                    <a:ext cx="356870" cy="25717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 b="1">
                        <a:effectLst/>
                        <a:ea typeface="Calibri"/>
                        <a:cs typeface="Times New Roman"/>
                      </a:rPr>
                      <a:t>Cl</a:t>
                    </a:r>
                    <a:r>
                      <a:rPr lang="en-US" sz="1000" b="1" baseline="30000">
                        <a:effectLst/>
                        <a:ea typeface="Calibri"/>
                        <a:cs typeface="Times New Roman"/>
                      </a:rPr>
                      <a:t>-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57150" y="9525"/>
                    <a:ext cx="238125" cy="228600"/>
                  </a:xfrm>
                  <a:prstGeom prst="ellipse">
                    <a:avLst/>
                  </a:prstGeom>
                  <a:noFill/>
                  <a:ln w="952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" name="Group 129"/>
                <p:cNvGrpSpPr/>
                <p:nvPr/>
              </p:nvGrpSpPr>
              <p:grpSpPr>
                <a:xfrm>
                  <a:off x="180975" y="333375"/>
                  <a:ext cx="420370" cy="271145"/>
                  <a:chOff x="0" y="0"/>
                  <a:chExt cx="420688" cy="271145"/>
                </a:xfrm>
              </p:grpSpPr>
              <p:sp>
                <p:nvSpPr>
                  <p:cNvPr id="137" name="Text Box 360"/>
                  <p:cNvSpPr txBox="1"/>
                  <p:nvPr/>
                </p:nvSpPr>
                <p:spPr>
                  <a:xfrm>
                    <a:off x="0" y="0"/>
                    <a:ext cx="420688" cy="27114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 b="1">
                        <a:effectLst/>
                        <a:ea typeface="Calibri"/>
                        <a:cs typeface="Times New Roman"/>
                      </a:rPr>
                      <a:t>Na</a:t>
                    </a:r>
                    <a:r>
                      <a:rPr lang="en-US" sz="1000" b="1" baseline="30000">
                        <a:effectLst/>
                        <a:ea typeface="Calibri"/>
                        <a:cs typeface="Times New Roman"/>
                      </a:rPr>
                      <a:t>+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90488" y="4762"/>
                    <a:ext cx="242741" cy="23749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323850" y="1028700"/>
                  <a:ext cx="420370" cy="271145"/>
                  <a:chOff x="0" y="0"/>
                  <a:chExt cx="420688" cy="271145"/>
                </a:xfrm>
              </p:grpSpPr>
              <p:sp>
                <p:nvSpPr>
                  <p:cNvPr id="135" name="Text Box 372"/>
                  <p:cNvSpPr txBox="1"/>
                  <p:nvPr/>
                </p:nvSpPr>
                <p:spPr>
                  <a:xfrm>
                    <a:off x="0" y="0"/>
                    <a:ext cx="420688" cy="27114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 b="1">
                        <a:effectLst/>
                        <a:ea typeface="Calibri"/>
                        <a:cs typeface="Times New Roman"/>
                      </a:rPr>
                      <a:t>Na</a:t>
                    </a:r>
                    <a:r>
                      <a:rPr lang="en-US" sz="1000" b="1" baseline="30000">
                        <a:effectLst/>
                        <a:ea typeface="Calibri"/>
                        <a:cs typeface="Times New Roman"/>
                      </a:rPr>
                      <a:t>+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90488" y="4762"/>
                    <a:ext cx="242741" cy="23749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" name="Group 131"/>
                <p:cNvGrpSpPr/>
                <p:nvPr/>
              </p:nvGrpSpPr>
              <p:grpSpPr>
                <a:xfrm>
                  <a:off x="0" y="1504950"/>
                  <a:ext cx="420370" cy="271145"/>
                  <a:chOff x="0" y="0"/>
                  <a:chExt cx="420688" cy="271145"/>
                </a:xfrm>
              </p:grpSpPr>
              <p:sp>
                <p:nvSpPr>
                  <p:cNvPr id="133" name="Text Box 375"/>
                  <p:cNvSpPr txBox="1"/>
                  <p:nvPr/>
                </p:nvSpPr>
                <p:spPr>
                  <a:xfrm>
                    <a:off x="0" y="0"/>
                    <a:ext cx="420688" cy="27114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 b="1">
                        <a:effectLst/>
                        <a:ea typeface="Calibri"/>
                        <a:cs typeface="Times New Roman"/>
                      </a:rPr>
                      <a:t>Na</a:t>
                    </a:r>
                    <a:r>
                      <a:rPr lang="en-US" sz="1000" b="1" baseline="30000">
                        <a:effectLst/>
                        <a:ea typeface="Calibri"/>
                        <a:cs typeface="Times New Roman"/>
                      </a:rPr>
                      <a:t>+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90488" y="4762"/>
                    <a:ext cx="242741" cy="23749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2828925" y="3133725"/>
                <a:ext cx="420370" cy="271145"/>
                <a:chOff x="0" y="0"/>
                <a:chExt cx="420688" cy="271145"/>
              </a:xfrm>
            </p:grpSpPr>
            <p:sp>
              <p:nvSpPr>
                <p:cNvPr id="125" name="Text Box 378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2495550" y="2571750"/>
                <a:ext cx="420370" cy="271145"/>
                <a:chOff x="0" y="0"/>
                <a:chExt cx="420688" cy="271145"/>
              </a:xfrm>
            </p:grpSpPr>
            <p:sp>
              <p:nvSpPr>
                <p:cNvPr id="123" name="Text Box 381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0" y="904875"/>
                <a:ext cx="1204595" cy="1724025"/>
                <a:chOff x="0" y="0"/>
                <a:chExt cx="1204595" cy="1724025"/>
              </a:xfrm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0" y="0"/>
                  <a:ext cx="1204595" cy="1242696"/>
                  <a:chOff x="0" y="0"/>
                  <a:chExt cx="1204595" cy="1242696"/>
                </a:xfrm>
              </p:grpSpPr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423863" y="457200"/>
                    <a:ext cx="356870" cy="257175"/>
                    <a:chOff x="0" y="0"/>
                    <a:chExt cx="356870" cy="257175"/>
                  </a:xfrm>
                </p:grpSpPr>
                <p:sp>
                  <p:nvSpPr>
                    <p:cNvPr id="121" name="Text Box 94"/>
                    <p:cNvSpPr txBox="1"/>
                    <p:nvPr/>
                  </p:nvSpPr>
                  <p:spPr>
                    <a:xfrm>
                      <a:off x="0" y="0"/>
                      <a:ext cx="356870" cy="25717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en-US" sz="1000" b="1" baseline="30000">
                          <a:effectLst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22" name="Oval 121"/>
                    <p:cNvSpPr/>
                    <p:nvPr/>
                  </p:nvSpPr>
                  <p:spPr>
                    <a:xfrm>
                      <a:off x="57150" y="9525"/>
                      <a:ext cx="238125" cy="22860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 rot="16200000">
                    <a:off x="-90487" y="342900"/>
                    <a:ext cx="642620" cy="461645"/>
                    <a:chOff x="0" y="-14289"/>
                    <a:chExt cx="642938" cy="461964"/>
                  </a:xfrm>
                </p:grpSpPr>
                <p:sp>
                  <p:nvSpPr>
                    <p:cNvPr id="117" name="Text Box 219"/>
                    <p:cNvSpPr txBox="1"/>
                    <p:nvPr/>
                  </p:nvSpPr>
                  <p:spPr>
                    <a:xfrm>
                      <a:off x="190500" y="-14289"/>
                      <a:ext cx="27114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ea typeface="Calibri"/>
                          <a:cs typeface="Times New Roman"/>
                        </a:rPr>
                        <a:t>O</a:t>
                      </a:r>
                      <a:endParaRPr lang="en-US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8" name="Text Box 220"/>
                    <p:cNvSpPr txBox="1"/>
                    <p:nvPr/>
                  </p:nvSpPr>
                  <p:spPr>
                    <a:xfrm>
                      <a:off x="0" y="180975"/>
                      <a:ext cx="642938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ea typeface="Calibri"/>
                          <a:cs typeface="Times New Roman"/>
                        </a:rPr>
                        <a:t>H     H</a:t>
                      </a:r>
                      <a:endParaRPr lang="en-US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cxnSp>
                  <p:nvCxnSpPr>
                    <p:cNvPr id="119" name="Straight Connector 118"/>
                    <p:cNvCxnSpPr/>
                    <p:nvPr/>
                  </p:nvCxnSpPr>
                  <p:spPr>
                    <a:xfrm flipH="1">
                      <a:off x="247650" y="152400"/>
                      <a:ext cx="47625" cy="8572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Straight Connector 119"/>
                    <p:cNvCxnSpPr/>
                    <p:nvPr/>
                  </p:nvCxnSpPr>
                  <p:spPr>
                    <a:xfrm>
                      <a:off x="347663" y="157163"/>
                      <a:ext cx="42545" cy="8572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 rot="20541611">
                    <a:off x="133351" y="0"/>
                    <a:ext cx="642620" cy="461645"/>
                    <a:chOff x="0" y="-14289"/>
                    <a:chExt cx="642938" cy="461964"/>
                  </a:xfrm>
                </p:grpSpPr>
                <p:sp>
                  <p:nvSpPr>
                    <p:cNvPr id="113" name="Text Box 228"/>
                    <p:cNvSpPr txBox="1"/>
                    <p:nvPr/>
                  </p:nvSpPr>
                  <p:spPr>
                    <a:xfrm>
                      <a:off x="190500" y="-14289"/>
                      <a:ext cx="27114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ea typeface="Calibri"/>
                          <a:cs typeface="Times New Roman"/>
                        </a:rPr>
                        <a:t>O</a:t>
                      </a:r>
                      <a:endParaRPr lang="en-US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4" name="Text Box 229"/>
                    <p:cNvSpPr txBox="1"/>
                    <p:nvPr/>
                  </p:nvSpPr>
                  <p:spPr>
                    <a:xfrm>
                      <a:off x="0" y="180975"/>
                      <a:ext cx="642938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ea typeface="Calibri"/>
                          <a:cs typeface="Times New Roman"/>
                        </a:rPr>
                        <a:t>H     H</a:t>
                      </a:r>
                      <a:endParaRPr lang="en-US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cxnSp>
                  <p:nvCxnSpPr>
                    <p:cNvPr id="115" name="Straight Connector 114"/>
                    <p:cNvCxnSpPr/>
                    <p:nvPr/>
                  </p:nvCxnSpPr>
                  <p:spPr>
                    <a:xfrm flipH="1">
                      <a:off x="247650" y="152400"/>
                      <a:ext cx="47625" cy="8572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>
                      <a:off x="347663" y="157163"/>
                      <a:ext cx="42545" cy="8572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3" name="Group 92"/>
                  <p:cNvGrpSpPr/>
                  <p:nvPr/>
                </p:nvGrpSpPr>
                <p:grpSpPr>
                  <a:xfrm rot="2759781">
                    <a:off x="571501" y="95249"/>
                    <a:ext cx="642620" cy="461645"/>
                    <a:chOff x="0" y="-14289"/>
                    <a:chExt cx="642938" cy="461964"/>
                  </a:xfrm>
                </p:grpSpPr>
                <p:sp>
                  <p:nvSpPr>
                    <p:cNvPr id="109" name="Text Box 233"/>
                    <p:cNvSpPr txBox="1"/>
                    <p:nvPr/>
                  </p:nvSpPr>
                  <p:spPr>
                    <a:xfrm>
                      <a:off x="190500" y="-14289"/>
                      <a:ext cx="27114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ea typeface="Calibri"/>
                          <a:cs typeface="Times New Roman"/>
                        </a:rPr>
                        <a:t>O</a:t>
                      </a:r>
                      <a:endParaRPr lang="en-US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0" name="Text Box 234"/>
                    <p:cNvSpPr txBox="1"/>
                    <p:nvPr/>
                  </p:nvSpPr>
                  <p:spPr>
                    <a:xfrm>
                      <a:off x="0" y="180975"/>
                      <a:ext cx="642938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ea typeface="Calibri"/>
                          <a:cs typeface="Times New Roman"/>
                        </a:rPr>
                        <a:t>H     H</a:t>
                      </a:r>
                      <a:endParaRPr lang="en-US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flipH="1">
                      <a:off x="247650" y="152400"/>
                      <a:ext cx="47625" cy="8572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>
                      <a:off x="347663" y="157163"/>
                      <a:ext cx="42545" cy="8572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" name="Group 93"/>
                  <p:cNvGrpSpPr/>
                  <p:nvPr/>
                </p:nvGrpSpPr>
                <p:grpSpPr>
                  <a:xfrm rot="6222854">
                    <a:off x="652463" y="476250"/>
                    <a:ext cx="642620" cy="461645"/>
                    <a:chOff x="0" y="-14289"/>
                    <a:chExt cx="642938" cy="461964"/>
                  </a:xfrm>
                </p:grpSpPr>
                <p:sp>
                  <p:nvSpPr>
                    <p:cNvPr id="105" name="Text Box 238"/>
                    <p:cNvSpPr txBox="1"/>
                    <p:nvPr/>
                  </p:nvSpPr>
                  <p:spPr>
                    <a:xfrm>
                      <a:off x="190500" y="-14289"/>
                      <a:ext cx="27114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ea typeface="Calibri"/>
                          <a:cs typeface="Times New Roman"/>
                        </a:rPr>
                        <a:t>O</a:t>
                      </a:r>
                      <a:endParaRPr lang="en-US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06" name="Text Box 239"/>
                    <p:cNvSpPr txBox="1"/>
                    <p:nvPr/>
                  </p:nvSpPr>
                  <p:spPr>
                    <a:xfrm>
                      <a:off x="0" y="180975"/>
                      <a:ext cx="642938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ea typeface="Calibri"/>
                          <a:cs typeface="Times New Roman"/>
                        </a:rPr>
                        <a:t>H     H</a:t>
                      </a:r>
                      <a:endParaRPr lang="en-US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 flipH="1">
                      <a:off x="247650" y="152400"/>
                      <a:ext cx="47625" cy="8572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>
                      <a:off x="347663" y="157163"/>
                      <a:ext cx="42545" cy="8572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5" name="Group 94"/>
                  <p:cNvGrpSpPr/>
                  <p:nvPr/>
                </p:nvGrpSpPr>
                <p:grpSpPr>
                  <a:xfrm rot="13990456">
                    <a:off x="-23812" y="690563"/>
                    <a:ext cx="642620" cy="461645"/>
                    <a:chOff x="0" y="-14289"/>
                    <a:chExt cx="642938" cy="461964"/>
                  </a:xfrm>
                </p:grpSpPr>
                <p:sp>
                  <p:nvSpPr>
                    <p:cNvPr id="101" name="Text Box 243"/>
                    <p:cNvSpPr txBox="1"/>
                    <p:nvPr/>
                  </p:nvSpPr>
                  <p:spPr>
                    <a:xfrm>
                      <a:off x="190500" y="-14289"/>
                      <a:ext cx="27114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ea typeface="Calibri"/>
                          <a:cs typeface="Times New Roman"/>
                        </a:rPr>
                        <a:t>O</a:t>
                      </a:r>
                      <a:endParaRPr lang="en-US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02" name="Text Box 244"/>
                    <p:cNvSpPr txBox="1"/>
                    <p:nvPr/>
                  </p:nvSpPr>
                  <p:spPr>
                    <a:xfrm>
                      <a:off x="0" y="180975"/>
                      <a:ext cx="642938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ea typeface="Calibri"/>
                          <a:cs typeface="Times New Roman"/>
                        </a:rPr>
                        <a:t>H     H</a:t>
                      </a:r>
                      <a:endParaRPr lang="en-US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 flipH="1">
                      <a:off x="247650" y="152400"/>
                      <a:ext cx="47625" cy="8572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>
                      <a:off x="347663" y="157163"/>
                      <a:ext cx="42545" cy="8572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" name="Group 95"/>
                  <p:cNvGrpSpPr/>
                  <p:nvPr/>
                </p:nvGrpSpPr>
                <p:grpSpPr>
                  <a:xfrm rot="9391280">
                    <a:off x="371476" y="709612"/>
                    <a:ext cx="642620" cy="461645"/>
                    <a:chOff x="0" y="-14289"/>
                    <a:chExt cx="642938" cy="461964"/>
                  </a:xfrm>
                </p:grpSpPr>
                <p:sp>
                  <p:nvSpPr>
                    <p:cNvPr id="97" name="Text Box 248"/>
                    <p:cNvSpPr txBox="1"/>
                    <p:nvPr/>
                  </p:nvSpPr>
                  <p:spPr>
                    <a:xfrm>
                      <a:off x="190500" y="-14289"/>
                      <a:ext cx="271145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ea typeface="Calibri"/>
                          <a:cs typeface="Times New Roman"/>
                        </a:rPr>
                        <a:t>O</a:t>
                      </a:r>
                      <a:endParaRPr lang="en-US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98" name="Text Box 249"/>
                    <p:cNvSpPr txBox="1"/>
                    <p:nvPr/>
                  </p:nvSpPr>
                  <p:spPr>
                    <a:xfrm>
                      <a:off x="0" y="180975"/>
                      <a:ext cx="642938" cy="266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ea typeface="Calibri"/>
                          <a:cs typeface="Times New Roman"/>
                        </a:rPr>
                        <a:t>H     H</a:t>
                      </a:r>
                      <a:endParaRPr lang="en-US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 flipH="1">
                      <a:off x="247650" y="152400"/>
                      <a:ext cx="47625" cy="8572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99"/>
                    <p:cNvCxnSpPr/>
                    <p:nvPr/>
                  </p:nvCxnSpPr>
                  <p:spPr>
                    <a:xfrm>
                      <a:off x="347663" y="157163"/>
                      <a:ext cx="42545" cy="8572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19050" y="1466850"/>
                  <a:ext cx="356870" cy="257175"/>
                  <a:chOff x="0" y="0"/>
                  <a:chExt cx="356870" cy="257175"/>
                </a:xfrm>
              </p:grpSpPr>
              <p:sp>
                <p:nvSpPr>
                  <p:cNvPr id="88" name="Text Box 253"/>
                  <p:cNvSpPr txBox="1"/>
                  <p:nvPr/>
                </p:nvSpPr>
                <p:spPr>
                  <a:xfrm>
                    <a:off x="0" y="0"/>
                    <a:ext cx="356870" cy="25717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 b="1">
                        <a:effectLst/>
                        <a:ea typeface="Calibri"/>
                        <a:cs typeface="Times New Roman"/>
                      </a:rPr>
                      <a:t>Cl</a:t>
                    </a:r>
                    <a:r>
                      <a:rPr lang="en-US" sz="1000" b="1" baseline="30000">
                        <a:effectLst/>
                        <a:ea typeface="Calibri"/>
                        <a:cs typeface="Times New Roman"/>
                      </a:rPr>
                      <a:t>-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57150" y="9525"/>
                    <a:ext cx="238125" cy="228600"/>
                  </a:xfrm>
                  <a:prstGeom prst="ellipse">
                    <a:avLst/>
                  </a:prstGeom>
                  <a:noFill/>
                  <a:ln w="952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87" name="Straight Arrow Connector 86"/>
                <p:cNvCxnSpPr/>
                <p:nvPr/>
              </p:nvCxnSpPr>
              <p:spPr>
                <a:xfrm flipH="1">
                  <a:off x="209550" y="1085850"/>
                  <a:ext cx="97418" cy="36566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Arrow Connector 29"/>
              <p:cNvCxnSpPr/>
              <p:nvPr/>
            </p:nvCxnSpPr>
            <p:spPr>
              <a:xfrm flipV="1">
                <a:off x="4371975" y="1990725"/>
                <a:ext cx="100080" cy="3905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2867025" y="2733675"/>
                <a:ext cx="356870" cy="257175"/>
                <a:chOff x="0" y="0"/>
                <a:chExt cx="356870" cy="257175"/>
              </a:xfrm>
            </p:grpSpPr>
            <p:sp>
              <p:nvSpPr>
                <p:cNvPr id="83" name="Text Box 387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905125" y="1428750"/>
                <a:ext cx="356870" cy="257175"/>
                <a:chOff x="0" y="0"/>
                <a:chExt cx="356870" cy="257175"/>
              </a:xfrm>
            </p:grpSpPr>
            <p:sp>
              <p:nvSpPr>
                <p:cNvPr id="81" name="Text Box 390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857500" y="1990725"/>
                <a:ext cx="356870" cy="257175"/>
                <a:chOff x="0" y="0"/>
                <a:chExt cx="356870" cy="257175"/>
              </a:xfrm>
            </p:grpSpPr>
            <p:sp>
              <p:nvSpPr>
                <p:cNvPr id="79" name="Text Box 393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362200" y="2238375"/>
                <a:ext cx="356870" cy="257175"/>
                <a:chOff x="0" y="0"/>
                <a:chExt cx="356870" cy="257175"/>
              </a:xfrm>
            </p:grpSpPr>
            <p:sp>
              <p:nvSpPr>
                <p:cNvPr id="77" name="Text Box 396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1895475" y="981075"/>
                <a:ext cx="356870" cy="257175"/>
                <a:chOff x="0" y="0"/>
                <a:chExt cx="356870" cy="257175"/>
              </a:xfrm>
            </p:grpSpPr>
            <p:sp>
              <p:nvSpPr>
                <p:cNvPr id="75" name="Text Box 399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905125" y="1019175"/>
                <a:ext cx="420370" cy="271145"/>
                <a:chOff x="0" y="0"/>
                <a:chExt cx="420688" cy="271145"/>
              </a:xfrm>
            </p:grpSpPr>
            <p:sp>
              <p:nvSpPr>
                <p:cNvPr id="73" name="Text Box 402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171700" y="1219200"/>
                <a:ext cx="420370" cy="271145"/>
                <a:chOff x="0" y="0"/>
                <a:chExt cx="420688" cy="271145"/>
              </a:xfrm>
            </p:grpSpPr>
            <p:sp>
              <p:nvSpPr>
                <p:cNvPr id="71" name="Text Box 405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495550" y="1524000"/>
                <a:ext cx="420370" cy="271145"/>
                <a:chOff x="0" y="0"/>
                <a:chExt cx="420688" cy="271145"/>
              </a:xfrm>
            </p:grpSpPr>
            <p:sp>
              <p:nvSpPr>
                <p:cNvPr id="69" name="Text Box 408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466975" y="1914525"/>
                <a:ext cx="420370" cy="271145"/>
                <a:chOff x="0" y="0"/>
                <a:chExt cx="420688" cy="271145"/>
              </a:xfrm>
            </p:grpSpPr>
            <p:sp>
              <p:nvSpPr>
                <p:cNvPr id="67" name="Text Box 411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905125" y="2390775"/>
                <a:ext cx="420370" cy="271145"/>
                <a:chOff x="0" y="0"/>
                <a:chExt cx="420688" cy="271145"/>
              </a:xfrm>
            </p:grpSpPr>
            <p:sp>
              <p:nvSpPr>
                <p:cNvPr id="65" name="Text Box 414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3457575" y="2352675"/>
                <a:ext cx="420370" cy="271145"/>
                <a:chOff x="0" y="0"/>
                <a:chExt cx="420688" cy="271145"/>
              </a:xfrm>
            </p:grpSpPr>
            <p:sp>
              <p:nvSpPr>
                <p:cNvPr id="63" name="Text Box 417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2533650" y="971550"/>
                <a:ext cx="356870" cy="257175"/>
                <a:chOff x="0" y="0"/>
                <a:chExt cx="356870" cy="257175"/>
              </a:xfrm>
            </p:grpSpPr>
            <p:sp>
              <p:nvSpPr>
                <p:cNvPr id="61" name="Text Box 420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3533775" y="1924050"/>
                <a:ext cx="356870" cy="257175"/>
                <a:chOff x="0" y="0"/>
                <a:chExt cx="356870" cy="257175"/>
              </a:xfrm>
            </p:grpSpPr>
            <p:sp>
              <p:nvSpPr>
                <p:cNvPr id="59" name="Text Box 423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3543300" y="981075"/>
                <a:ext cx="356870" cy="257175"/>
                <a:chOff x="0" y="0"/>
                <a:chExt cx="356870" cy="257175"/>
              </a:xfrm>
            </p:grpSpPr>
            <p:sp>
              <p:nvSpPr>
                <p:cNvPr id="57" name="Text Box 426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3838575" y="1504950"/>
                <a:ext cx="356870" cy="257175"/>
                <a:chOff x="0" y="0"/>
                <a:chExt cx="356870" cy="257175"/>
              </a:xfrm>
            </p:grpSpPr>
            <p:sp>
              <p:nvSpPr>
                <p:cNvPr id="55" name="Text Box 429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3810000" y="1209675"/>
                <a:ext cx="420370" cy="271145"/>
                <a:chOff x="0" y="0"/>
                <a:chExt cx="420688" cy="271145"/>
              </a:xfrm>
            </p:grpSpPr>
            <p:sp>
              <p:nvSpPr>
                <p:cNvPr id="53" name="Text Box 432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3409950" y="1562100"/>
                <a:ext cx="420370" cy="271145"/>
                <a:chOff x="0" y="0"/>
                <a:chExt cx="420688" cy="271145"/>
              </a:xfrm>
            </p:grpSpPr>
            <p:sp>
              <p:nvSpPr>
                <p:cNvPr id="51" name="Text Box 438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48" name="Straight Arrow Connector 47"/>
              <p:cNvCxnSpPr/>
              <p:nvPr/>
            </p:nvCxnSpPr>
            <p:spPr>
              <a:xfrm flipH="1">
                <a:off x="1714500" y="447675"/>
                <a:ext cx="332740" cy="19050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2886075" y="476250"/>
                <a:ext cx="334010" cy="19050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 Box 442"/>
              <p:cNvSpPr txBox="1"/>
              <p:nvPr/>
            </p:nvSpPr>
            <p:spPr>
              <a:xfrm>
                <a:off x="4019550" y="838200"/>
                <a:ext cx="999490" cy="3714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b="1">
                    <a:solidFill>
                      <a:srgbClr val="0070C0"/>
                    </a:solidFill>
                    <a:effectLst/>
                    <a:ea typeface="Calibri"/>
                    <a:cs typeface="Times New Roman"/>
                  </a:rPr>
                  <a:t>water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91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6096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applying voltage to induce electron flow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283844" y="1805515"/>
            <a:ext cx="5048250" cy="4311015"/>
            <a:chOff x="1631950" y="1404620"/>
            <a:chExt cx="5048250" cy="4311015"/>
          </a:xfrm>
        </p:grpSpPr>
        <p:sp>
          <p:nvSpPr>
            <p:cNvPr id="10" name="Rectangle 9"/>
            <p:cNvSpPr/>
            <p:nvPr/>
          </p:nvSpPr>
          <p:spPr>
            <a:xfrm rot="5400000">
              <a:off x="2813685" y="1776095"/>
              <a:ext cx="2684780" cy="50482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090545" y="2192020"/>
              <a:ext cx="356870" cy="3523615"/>
              <a:chOff x="0" y="0"/>
              <a:chExt cx="356870" cy="3523615"/>
            </a:xfrm>
          </p:grpSpPr>
          <p:sp>
            <p:nvSpPr>
              <p:cNvPr id="12" name="Rectangle 11"/>
              <p:cNvSpPr/>
              <p:nvPr/>
            </p:nvSpPr>
            <p:spPr>
              <a:xfrm rot="5400000">
                <a:off x="-1585912" y="1688148"/>
                <a:ext cx="3523615" cy="147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0" y="516573"/>
                <a:ext cx="356870" cy="466725"/>
                <a:chOff x="0" y="0"/>
                <a:chExt cx="356870" cy="466725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171450" y="0"/>
                  <a:ext cx="0" cy="250825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 Box 177"/>
                <p:cNvSpPr txBox="1"/>
                <p:nvPr/>
              </p:nvSpPr>
              <p:spPr>
                <a:xfrm>
                  <a:off x="0" y="20955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solidFill>
                        <a:srgbClr val="C00000"/>
                      </a:solidFill>
                      <a:effectLst/>
                      <a:ea typeface="Calibri"/>
                      <a:cs typeface="Times New Roman"/>
                    </a:rPr>
                    <a:t>e</a:t>
                  </a:r>
                  <a:r>
                    <a:rPr lang="en-US" sz="1000" b="1" baseline="30000">
                      <a:solidFill>
                        <a:srgbClr val="C00000"/>
                      </a:solidFill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2400300" y="1404620"/>
              <a:ext cx="937895" cy="911225"/>
              <a:chOff x="0" y="0"/>
              <a:chExt cx="937895" cy="911226"/>
            </a:xfrm>
          </p:grpSpPr>
          <p:cxnSp>
            <p:nvCxnSpPr>
              <p:cNvPr id="17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866775" y="581025"/>
                <a:ext cx="0" cy="330201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Text Box 160"/>
              <p:cNvSpPr txBox="1"/>
              <p:nvPr/>
            </p:nvSpPr>
            <p:spPr>
              <a:xfrm>
                <a:off x="0" y="0"/>
                <a:ext cx="533400" cy="2952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>
                    <a:effectLst/>
                    <a:ea typeface="Calibri"/>
                    <a:cs typeface="Times New Roman"/>
                  </a:rPr>
                  <a:t>5V 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19" name="AutoShape 3"/>
              <p:cNvCxnSpPr>
                <a:cxnSpLocks noChangeShapeType="1"/>
              </p:cNvCxnSpPr>
              <p:nvPr/>
            </p:nvCxnSpPr>
            <p:spPr bwMode="auto">
              <a:xfrm>
                <a:off x="152400" y="257175"/>
                <a:ext cx="274955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32"/>
              <p:cNvCxnSpPr>
                <a:cxnSpLocks noChangeShapeType="1"/>
              </p:cNvCxnSpPr>
              <p:nvPr/>
            </p:nvCxnSpPr>
            <p:spPr bwMode="auto">
              <a:xfrm flipV="1">
                <a:off x="285750" y="581025"/>
                <a:ext cx="577850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295275" y="257175"/>
                <a:ext cx="0" cy="314325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2" name="Group 21"/>
              <p:cNvGrpSpPr/>
              <p:nvPr/>
            </p:nvGrpSpPr>
            <p:grpSpPr>
              <a:xfrm>
                <a:off x="419100" y="361950"/>
                <a:ext cx="518795" cy="257175"/>
                <a:chOff x="0" y="0"/>
                <a:chExt cx="518795" cy="257175"/>
              </a:xfrm>
            </p:grpSpPr>
            <p:cxnSp>
              <p:nvCxnSpPr>
                <p:cNvPr id="23" name="Straight Arrow Connector 22"/>
                <p:cNvCxnSpPr/>
                <p:nvPr/>
              </p:nvCxnSpPr>
              <p:spPr>
                <a:xfrm flipH="1">
                  <a:off x="0" y="133350"/>
                  <a:ext cx="271145" cy="0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 Box 166"/>
                <p:cNvSpPr txBox="1"/>
                <p:nvPr/>
              </p:nvSpPr>
              <p:spPr>
                <a:xfrm>
                  <a:off x="161925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solidFill>
                        <a:srgbClr val="C00000"/>
                      </a:solidFill>
                      <a:effectLst/>
                      <a:ea typeface="Calibri"/>
                      <a:cs typeface="Times New Roman"/>
                    </a:rPr>
                    <a:t>e</a:t>
                  </a:r>
                  <a:r>
                    <a:rPr lang="en-US" sz="1000" b="1" baseline="30000">
                      <a:solidFill>
                        <a:srgbClr val="C00000"/>
                      </a:solidFill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5057140" y="1757045"/>
              <a:ext cx="1319530" cy="723900"/>
              <a:chOff x="0" y="0"/>
              <a:chExt cx="1319654" cy="723900"/>
            </a:xfrm>
          </p:grpSpPr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 rot="16200000">
                <a:off x="507647" y="-392906"/>
                <a:ext cx="182025" cy="1197320"/>
                <a:chOff x="5333" y="2319"/>
                <a:chExt cx="460" cy="2139"/>
              </a:xfrm>
            </p:grpSpPr>
            <p:cxnSp>
              <p:nvCxnSpPr>
                <p:cNvPr id="39" name="AutoShape 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33" y="3039"/>
                  <a:ext cx="460" cy="18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0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5333" y="3219"/>
                  <a:ext cx="460" cy="9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33" y="3309"/>
                  <a:ext cx="460" cy="19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333" y="3498"/>
                  <a:ext cx="460" cy="9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3" name="Group 42"/>
                <p:cNvGrpSpPr>
                  <a:grpSpLocks/>
                </p:cNvGrpSpPr>
                <p:nvPr/>
              </p:nvGrpSpPr>
              <p:grpSpPr bwMode="auto">
                <a:xfrm>
                  <a:off x="5471" y="2319"/>
                  <a:ext cx="322" cy="2139"/>
                  <a:chOff x="5471" y="2319"/>
                  <a:chExt cx="322" cy="2139"/>
                </a:xfrm>
              </p:grpSpPr>
              <p:cxnSp>
                <p:nvCxnSpPr>
                  <p:cNvPr id="44" name="AutoShape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71" y="2319"/>
                    <a:ext cx="0" cy="61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5" name="AutoShap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83" y="2929"/>
                    <a:ext cx="310" cy="11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" name="AutoShape 1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553" y="3588"/>
                    <a:ext cx="240" cy="12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7" name="AutoShape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53" y="3708"/>
                    <a:ext cx="0" cy="75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9966" y="0"/>
                <a:ext cx="1309688" cy="723900"/>
                <a:chOff x="0" y="0"/>
                <a:chExt cx="1309688" cy="723900"/>
              </a:xfrm>
            </p:grpSpPr>
            <p:cxnSp>
              <p:nvCxnSpPr>
                <p:cNvPr id="28" name="AutoShape 5"/>
                <p:cNvCxnSpPr>
                  <a:cxnSpLocks noChangeShapeType="1"/>
                </p:cNvCxnSpPr>
                <p:nvPr/>
              </p:nvCxnSpPr>
              <p:spPr bwMode="auto">
                <a:xfrm flipV="1">
                  <a:off x="0" y="238125"/>
                  <a:ext cx="0" cy="33020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9" name="Text Box 82"/>
                <p:cNvSpPr txBox="1"/>
                <p:nvPr/>
              </p:nvSpPr>
              <p:spPr>
                <a:xfrm>
                  <a:off x="104775" y="285750"/>
                  <a:ext cx="871220" cy="4381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ea typeface="Calibri"/>
                      <a:cs typeface="Times New Roman"/>
                    </a:rPr>
                    <a:t>10 k</a:t>
                  </a:r>
                  <a:r>
                    <a:rPr lang="en-US" sz="1200">
                      <a:effectLst/>
                      <a:ea typeface="Calibri"/>
                      <a:cs typeface="Calibri"/>
                    </a:rPr>
                    <a:t>Ω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 rot="5400000">
                  <a:off x="1009650" y="247650"/>
                  <a:ext cx="337185" cy="262890"/>
                  <a:chOff x="0" y="0"/>
                  <a:chExt cx="337185" cy="262890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219075" y="0"/>
                    <a:ext cx="118110" cy="262890"/>
                    <a:chOff x="0" y="0"/>
                    <a:chExt cx="118368" cy="262890"/>
                  </a:xfrm>
                </p:grpSpPr>
                <p:cxnSp>
                  <p:nvCxnSpPr>
                    <p:cNvPr id="36" name="AutoShape 4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>
                      <a:off x="68580" y="131445"/>
                      <a:ext cx="99575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7" name="AutoShape 3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>
                      <a:off x="-131445" y="131445"/>
                      <a:ext cx="262890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8" name="AutoShape 3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>
                      <a:off x="-26670" y="131445"/>
                      <a:ext cx="178536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35" name="AutoShape 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0" y="133350"/>
                    <a:ext cx="21590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90575" y="0"/>
                  <a:ext cx="518795" cy="257175"/>
                  <a:chOff x="0" y="0"/>
                  <a:chExt cx="518795" cy="257175"/>
                </a:xfrm>
              </p:grpSpPr>
              <p:cxnSp>
                <p:nvCxnSpPr>
                  <p:cNvPr id="32" name="Straight Arrow Connector 31"/>
                  <p:cNvCxnSpPr/>
                  <p:nvPr/>
                </p:nvCxnSpPr>
                <p:spPr>
                  <a:xfrm flipH="1">
                    <a:off x="0" y="133350"/>
                    <a:ext cx="271145" cy="0"/>
                  </a:xfrm>
                  <a:prstGeom prst="straightConnector1">
                    <a:avLst/>
                  </a:prstGeom>
                  <a:ln w="12700">
                    <a:solidFill>
                      <a:srgbClr val="C00000"/>
                    </a:solidFill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Text Box 92"/>
                  <p:cNvSpPr txBox="1"/>
                  <p:nvPr/>
                </p:nvSpPr>
                <p:spPr>
                  <a:xfrm>
                    <a:off x="161925" y="0"/>
                    <a:ext cx="356870" cy="25717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 b="1">
                        <a:solidFill>
                          <a:srgbClr val="C00000"/>
                        </a:solidFill>
                        <a:effectLst/>
                        <a:ea typeface="Calibri"/>
                        <a:cs typeface="Times New Roman"/>
                      </a:rPr>
                      <a:t>e</a:t>
                    </a:r>
                    <a:r>
                      <a:rPr lang="en-US" sz="1000" b="1" baseline="30000">
                        <a:solidFill>
                          <a:srgbClr val="C00000"/>
                        </a:solidFill>
                        <a:effectLst/>
                        <a:ea typeface="Calibri"/>
                        <a:cs typeface="Times New Roman"/>
                      </a:rPr>
                      <a:t>-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</p:grpSp>
          </p:grpSp>
        </p:grpSp>
        <p:grpSp>
          <p:nvGrpSpPr>
            <p:cNvPr id="48" name="Group 47"/>
            <p:cNvGrpSpPr/>
            <p:nvPr/>
          </p:nvGrpSpPr>
          <p:grpSpPr>
            <a:xfrm>
              <a:off x="3921125" y="4262120"/>
              <a:ext cx="356870" cy="257175"/>
              <a:chOff x="0" y="0"/>
              <a:chExt cx="356870" cy="257175"/>
            </a:xfrm>
          </p:grpSpPr>
          <p:sp>
            <p:nvSpPr>
              <p:cNvPr id="49" name="Text Box 465"/>
              <p:cNvSpPr txBox="1"/>
              <p:nvPr/>
            </p:nvSpPr>
            <p:spPr>
              <a:xfrm>
                <a:off x="0" y="0"/>
                <a:ext cx="356870" cy="2571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b="1">
                    <a:effectLst/>
                    <a:ea typeface="Calibri"/>
                    <a:cs typeface="Times New Roman"/>
                  </a:rPr>
                  <a:t>Cl</a:t>
                </a:r>
                <a:r>
                  <a:rPr lang="en-US" sz="1000" b="1" baseline="30000">
                    <a:effectLst/>
                    <a:ea typeface="Calibri"/>
                    <a:cs typeface="Times New Roman"/>
                  </a:rPr>
                  <a:t>-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7150" y="9525"/>
                <a:ext cx="238125" cy="228600"/>
              </a:xfrm>
              <a:prstGeom prst="ellipse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166620" y="3389630"/>
              <a:ext cx="1127125" cy="1419225"/>
              <a:chOff x="0" y="0"/>
              <a:chExt cx="1127125" cy="1419225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0" y="690562"/>
                <a:ext cx="356870" cy="257175"/>
                <a:chOff x="0" y="0"/>
                <a:chExt cx="356870" cy="257175"/>
              </a:xfrm>
            </p:grpSpPr>
            <p:sp>
              <p:nvSpPr>
                <p:cNvPr id="75" name="Text Box 519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238125" y="485775"/>
                <a:ext cx="356870" cy="257175"/>
                <a:chOff x="0" y="0"/>
                <a:chExt cx="356870" cy="257175"/>
              </a:xfrm>
            </p:grpSpPr>
            <p:sp>
              <p:nvSpPr>
                <p:cNvPr id="73" name="Text Box 522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54" name="Straight Arrow Connector 53"/>
              <p:cNvCxnSpPr/>
              <p:nvPr/>
            </p:nvCxnSpPr>
            <p:spPr>
              <a:xfrm flipH="1" flipV="1">
                <a:off x="557212" y="676275"/>
                <a:ext cx="171450" cy="698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 flipV="1">
                <a:off x="323850" y="881062"/>
                <a:ext cx="371475" cy="12319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147637" y="276225"/>
                <a:ext cx="22225" cy="4000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/>
              <p:cNvGrpSpPr/>
              <p:nvPr/>
            </p:nvGrpSpPr>
            <p:grpSpPr>
              <a:xfrm>
                <a:off x="33337" y="0"/>
                <a:ext cx="356870" cy="257175"/>
                <a:chOff x="0" y="0"/>
                <a:chExt cx="356870" cy="257175"/>
              </a:xfrm>
            </p:grpSpPr>
            <p:sp>
              <p:nvSpPr>
                <p:cNvPr id="71" name="Text Box 529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-25000">
                      <a:effectLst/>
                      <a:ea typeface="Calibri"/>
                      <a:cs typeface="Times New Roman"/>
                    </a:rPr>
                    <a:t>2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58" name="Straight Arrow Connector 57"/>
              <p:cNvCxnSpPr/>
              <p:nvPr/>
            </p:nvCxnSpPr>
            <p:spPr>
              <a:xfrm flipH="1" flipV="1">
                <a:off x="266700" y="276225"/>
                <a:ext cx="90170" cy="2127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/>
              <p:cNvGrpSpPr/>
              <p:nvPr/>
            </p:nvGrpSpPr>
            <p:grpSpPr>
              <a:xfrm>
                <a:off x="714375" y="533400"/>
                <a:ext cx="412750" cy="371475"/>
                <a:chOff x="0" y="0"/>
                <a:chExt cx="412750" cy="371475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0" y="114300"/>
                  <a:ext cx="356870" cy="257175"/>
                  <a:chOff x="0" y="0"/>
                  <a:chExt cx="356870" cy="257175"/>
                </a:xfrm>
              </p:grpSpPr>
              <p:sp>
                <p:nvSpPr>
                  <p:cNvPr id="69" name="Text Box 535"/>
                  <p:cNvSpPr txBox="1"/>
                  <p:nvPr/>
                </p:nvSpPr>
                <p:spPr>
                  <a:xfrm>
                    <a:off x="0" y="0"/>
                    <a:ext cx="356870" cy="25717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 b="1">
                        <a:effectLst/>
                        <a:ea typeface="Calibri"/>
                        <a:cs typeface="Times New Roman"/>
                      </a:rPr>
                      <a:t>Cl</a:t>
                    </a:r>
                    <a:r>
                      <a:rPr lang="en-US" sz="1000" b="1" baseline="30000">
                        <a:effectLst/>
                        <a:ea typeface="Calibri"/>
                        <a:cs typeface="Times New Roman"/>
                      </a:rPr>
                      <a:t>-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57150" y="9525"/>
                    <a:ext cx="238125" cy="228600"/>
                  </a:xfrm>
                  <a:prstGeom prst="ellipse">
                    <a:avLst/>
                  </a:prstGeom>
                  <a:noFill/>
                  <a:ln w="952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" name="Freeform 67"/>
                <p:cNvSpPr/>
                <p:nvPr/>
              </p:nvSpPr>
              <p:spPr>
                <a:xfrm>
                  <a:off x="228600" y="0"/>
                  <a:ext cx="184150" cy="109855"/>
                </a:xfrm>
                <a:custGeom>
                  <a:avLst/>
                  <a:gdLst>
                    <a:gd name="connsiteX0" fmla="*/ 386 w 184536"/>
                    <a:gd name="connsiteY0" fmla="*/ 165100 h 165100"/>
                    <a:gd name="connsiteX1" fmla="*/ 28961 w 184536"/>
                    <a:gd name="connsiteY1" fmla="*/ 85725 h 165100"/>
                    <a:gd name="connsiteX2" fmla="*/ 184536 w 184536"/>
                    <a:gd name="connsiteY2" fmla="*/ 0 h 165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4536" h="165100">
                      <a:moveTo>
                        <a:pt x="386" y="165100"/>
                      </a:moveTo>
                      <a:cubicBezTo>
                        <a:pt x="-673" y="139171"/>
                        <a:pt x="-1731" y="113242"/>
                        <a:pt x="28961" y="85725"/>
                      </a:cubicBezTo>
                      <a:cubicBezTo>
                        <a:pt x="59653" y="58208"/>
                        <a:pt x="158607" y="15875"/>
                        <a:pt x="184536" y="0"/>
                      </a:cubicBezTo>
                    </a:path>
                  </a:pathLst>
                </a:custGeom>
                <a:ln w="12700">
                  <a:solidFill>
                    <a:srgbClr val="C00000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0" name="Text Box 538"/>
              <p:cNvSpPr txBox="1"/>
              <p:nvPr/>
            </p:nvSpPr>
            <p:spPr>
              <a:xfrm rot="19940361">
                <a:off x="766762" y="395287"/>
                <a:ext cx="356870" cy="2571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b="1">
                    <a:solidFill>
                      <a:srgbClr val="C00000"/>
                    </a:solidFill>
                    <a:effectLst/>
                    <a:ea typeface="Calibri"/>
                    <a:cs typeface="Times New Roman"/>
                  </a:rPr>
                  <a:t>e</a:t>
                </a:r>
                <a:r>
                  <a:rPr lang="en-US" sz="1000" b="1" baseline="30000">
                    <a:solidFill>
                      <a:srgbClr val="C00000"/>
                    </a:solidFill>
                    <a:effectLst/>
                    <a:ea typeface="Calibri"/>
                    <a:cs typeface="Times New Roman"/>
                  </a:rPr>
                  <a:t>-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652462" y="942975"/>
                <a:ext cx="465138" cy="334327"/>
                <a:chOff x="0" y="0"/>
                <a:chExt cx="465138" cy="334327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0" y="0"/>
                  <a:ext cx="356870" cy="257175"/>
                  <a:chOff x="0" y="0"/>
                  <a:chExt cx="356870" cy="257175"/>
                </a:xfrm>
              </p:grpSpPr>
              <p:sp>
                <p:nvSpPr>
                  <p:cNvPr id="65" name="Text Box 541"/>
                  <p:cNvSpPr txBox="1"/>
                  <p:nvPr/>
                </p:nvSpPr>
                <p:spPr>
                  <a:xfrm>
                    <a:off x="0" y="0"/>
                    <a:ext cx="356870" cy="25717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 b="1">
                        <a:effectLst/>
                        <a:ea typeface="Calibri"/>
                        <a:cs typeface="Times New Roman"/>
                      </a:rPr>
                      <a:t>Cl</a:t>
                    </a:r>
                    <a:r>
                      <a:rPr lang="en-US" sz="1000" b="1" baseline="30000">
                        <a:effectLst/>
                        <a:ea typeface="Calibri"/>
                        <a:cs typeface="Times New Roman"/>
                      </a:rPr>
                      <a:t>-</a:t>
                    </a:r>
                    <a:endParaRPr lang="en-US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57150" y="9525"/>
                    <a:ext cx="238125" cy="228600"/>
                  </a:xfrm>
                  <a:prstGeom prst="ellipse">
                    <a:avLst/>
                  </a:prstGeom>
                  <a:noFill/>
                  <a:ln w="952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" name="Freeform 63"/>
                <p:cNvSpPr/>
                <p:nvPr/>
              </p:nvSpPr>
              <p:spPr>
                <a:xfrm flipV="1">
                  <a:off x="280988" y="223837"/>
                  <a:ext cx="184150" cy="110490"/>
                </a:xfrm>
                <a:custGeom>
                  <a:avLst/>
                  <a:gdLst>
                    <a:gd name="connsiteX0" fmla="*/ 386 w 184536"/>
                    <a:gd name="connsiteY0" fmla="*/ 165100 h 165100"/>
                    <a:gd name="connsiteX1" fmla="*/ 28961 w 184536"/>
                    <a:gd name="connsiteY1" fmla="*/ 85725 h 165100"/>
                    <a:gd name="connsiteX2" fmla="*/ 184536 w 184536"/>
                    <a:gd name="connsiteY2" fmla="*/ 0 h 165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4536" h="165100">
                      <a:moveTo>
                        <a:pt x="386" y="165100"/>
                      </a:moveTo>
                      <a:cubicBezTo>
                        <a:pt x="-673" y="139171"/>
                        <a:pt x="-1731" y="113242"/>
                        <a:pt x="28961" y="85725"/>
                      </a:cubicBezTo>
                      <a:cubicBezTo>
                        <a:pt x="59653" y="58208"/>
                        <a:pt x="158607" y="15875"/>
                        <a:pt x="184536" y="0"/>
                      </a:cubicBezTo>
                    </a:path>
                  </a:pathLst>
                </a:custGeom>
                <a:ln w="12700">
                  <a:solidFill>
                    <a:srgbClr val="C00000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" name="Text Box 544"/>
              <p:cNvSpPr txBox="1"/>
              <p:nvPr/>
            </p:nvSpPr>
            <p:spPr>
              <a:xfrm rot="1727214">
                <a:off x="752475" y="1162050"/>
                <a:ext cx="356870" cy="2571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b="1">
                    <a:solidFill>
                      <a:srgbClr val="C00000"/>
                    </a:solidFill>
                    <a:effectLst/>
                    <a:ea typeface="Calibri"/>
                    <a:cs typeface="Times New Roman"/>
                  </a:rPr>
                  <a:t>e</a:t>
                </a:r>
                <a:r>
                  <a:rPr lang="en-US" sz="1000" b="1" baseline="30000">
                    <a:solidFill>
                      <a:srgbClr val="C00000"/>
                    </a:solidFill>
                    <a:effectLst/>
                    <a:ea typeface="Calibri"/>
                    <a:cs typeface="Times New Roman"/>
                  </a:rPr>
                  <a:t>-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4895850" y="2190750"/>
              <a:ext cx="356870" cy="3523615"/>
              <a:chOff x="0" y="0"/>
              <a:chExt cx="356870" cy="3523615"/>
            </a:xfrm>
          </p:grpSpPr>
          <p:sp>
            <p:nvSpPr>
              <p:cNvPr id="78" name="Rectangle 77"/>
              <p:cNvSpPr/>
              <p:nvPr/>
            </p:nvSpPr>
            <p:spPr>
              <a:xfrm rot="5400000">
                <a:off x="-1585912" y="1694180"/>
                <a:ext cx="3523615" cy="13525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0" y="355917"/>
                <a:ext cx="356870" cy="460375"/>
                <a:chOff x="0" y="0"/>
                <a:chExt cx="356870" cy="460375"/>
              </a:xfrm>
            </p:grpSpPr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171450" y="0"/>
                  <a:ext cx="0" cy="256540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 Box 172"/>
                <p:cNvSpPr txBox="1"/>
                <p:nvPr/>
              </p:nvSpPr>
              <p:spPr>
                <a:xfrm>
                  <a:off x="0" y="20320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solidFill>
                        <a:srgbClr val="C00000"/>
                      </a:solidFill>
                      <a:effectLst/>
                      <a:ea typeface="Calibri"/>
                      <a:cs typeface="Times New Roman"/>
                    </a:rPr>
                    <a:t>e</a:t>
                  </a:r>
                  <a:r>
                    <a:rPr lang="en-US" sz="1000" b="1" baseline="30000">
                      <a:solidFill>
                        <a:srgbClr val="C00000"/>
                      </a:solidFill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82" name="Group 81"/>
            <p:cNvGrpSpPr/>
            <p:nvPr/>
          </p:nvGrpSpPr>
          <p:grpSpPr>
            <a:xfrm>
              <a:off x="4900295" y="3522980"/>
              <a:ext cx="1256665" cy="1294765"/>
              <a:chOff x="0" y="0"/>
              <a:chExt cx="1256982" cy="1295082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252412" y="0"/>
                <a:ext cx="420370" cy="271145"/>
                <a:chOff x="0" y="0"/>
                <a:chExt cx="420688" cy="271145"/>
              </a:xfrm>
            </p:grpSpPr>
            <p:sp>
              <p:nvSpPr>
                <p:cNvPr id="107" name="Text Box 491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OH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90489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57175" y="490537"/>
                <a:ext cx="466725" cy="257175"/>
                <a:chOff x="-53992" y="0"/>
                <a:chExt cx="466842" cy="257175"/>
              </a:xfrm>
            </p:grpSpPr>
            <p:sp>
              <p:nvSpPr>
                <p:cNvPr id="105" name="Text Box 494"/>
                <p:cNvSpPr txBox="1"/>
                <p:nvPr/>
              </p:nvSpPr>
              <p:spPr>
                <a:xfrm>
                  <a:off x="-53992" y="0"/>
                  <a:ext cx="466842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H</a:t>
                  </a:r>
                  <a:r>
                    <a:rPr lang="en-US" sz="1000" b="1" baseline="-25000">
                      <a:effectLst/>
                      <a:ea typeface="Calibri"/>
                      <a:cs typeface="Times New Roman"/>
                    </a:rPr>
                    <a:t>2</a:t>
                  </a: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O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42887" y="852487"/>
                <a:ext cx="466725" cy="257175"/>
                <a:chOff x="-53992" y="0"/>
                <a:chExt cx="466842" cy="257175"/>
              </a:xfrm>
            </p:grpSpPr>
            <p:sp>
              <p:nvSpPr>
                <p:cNvPr id="103" name="Text Box 497"/>
                <p:cNvSpPr txBox="1"/>
                <p:nvPr/>
              </p:nvSpPr>
              <p:spPr>
                <a:xfrm>
                  <a:off x="-53992" y="0"/>
                  <a:ext cx="466842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H</a:t>
                  </a:r>
                  <a:r>
                    <a:rPr lang="en-US" sz="1000" b="1" baseline="-25000">
                      <a:effectLst/>
                      <a:ea typeface="Calibri"/>
                      <a:cs typeface="Times New Roman"/>
                    </a:rPr>
                    <a:t>2</a:t>
                  </a: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O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776287" y="1023937"/>
                <a:ext cx="420370" cy="271145"/>
                <a:chOff x="0" y="0"/>
                <a:chExt cx="420688" cy="271145"/>
              </a:xfrm>
            </p:grpSpPr>
            <p:sp>
              <p:nvSpPr>
                <p:cNvPr id="101" name="Text Box 500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OH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90489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87" name="Straight Arrow Connector 86"/>
              <p:cNvCxnSpPr/>
              <p:nvPr/>
            </p:nvCxnSpPr>
            <p:spPr>
              <a:xfrm flipV="1">
                <a:off x="561975" y="685800"/>
                <a:ext cx="370840" cy="1758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V="1">
                <a:off x="614362" y="438150"/>
                <a:ext cx="166688" cy="10445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Group 88"/>
              <p:cNvGrpSpPr/>
              <p:nvPr/>
            </p:nvGrpSpPr>
            <p:grpSpPr>
              <a:xfrm>
                <a:off x="723900" y="219075"/>
                <a:ext cx="356870" cy="257175"/>
                <a:chOff x="0" y="0"/>
                <a:chExt cx="356870" cy="257175"/>
              </a:xfrm>
            </p:grpSpPr>
            <p:sp>
              <p:nvSpPr>
                <p:cNvPr id="99" name="Text Box 505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H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900112" y="523875"/>
                <a:ext cx="356870" cy="257175"/>
                <a:chOff x="0" y="0"/>
                <a:chExt cx="356870" cy="257175"/>
              </a:xfrm>
            </p:grpSpPr>
            <p:sp>
              <p:nvSpPr>
                <p:cNvPr id="97" name="Text Box 508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H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91" name="Straight Arrow Connector 90"/>
              <p:cNvCxnSpPr/>
              <p:nvPr/>
            </p:nvCxnSpPr>
            <p:spPr>
              <a:xfrm flipV="1">
                <a:off x="447675" y="266700"/>
                <a:ext cx="0" cy="2082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614362" y="1028700"/>
                <a:ext cx="222250" cy="11715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reeform 92"/>
              <p:cNvSpPr/>
              <p:nvPr/>
            </p:nvSpPr>
            <p:spPr>
              <a:xfrm rot="21300921">
                <a:off x="190500" y="776287"/>
                <a:ext cx="127947" cy="222250"/>
              </a:xfrm>
              <a:custGeom>
                <a:avLst/>
                <a:gdLst>
                  <a:gd name="connsiteX0" fmla="*/ 947 w 127947"/>
                  <a:gd name="connsiteY0" fmla="*/ 0 h 222250"/>
                  <a:gd name="connsiteX1" fmla="*/ 7297 w 127947"/>
                  <a:gd name="connsiteY1" fmla="*/ 88900 h 222250"/>
                  <a:gd name="connsiteX2" fmla="*/ 54922 w 127947"/>
                  <a:gd name="connsiteY2" fmla="*/ 184150 h 222250"/>
                  <a:gd name="connsiteX3" fmla="*/ 127947 w 127947"/>
                  <a:gd name="connsiteY3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47" h="222250">
                    <a:moveTo>
                      <a:pt x="947" y="0"/>
                    </a:moveTo>
                    <a:cubicBezTo>
                      <a:pt x="-376" y="29104"/>
                      <a:pt x="-1699" y="58208"/>
                      <a:pt x="7297" y="88900"/>
                    </a:cubicBezTo>
                    <a:cubicBezTo>
                      <a:pt x="16293" y="119592"/>
                      <a:pt x="34814" y="161925"/>
                      <a:pt x="54922" y="184150"/>
                    </a:cubicBezTo>
                    <a:cubicBezTo>
                      <a:pt x="75030" y="206375"/>
                      <a:pt x="115247" y="216429"/>
                      <a:pt x="127947" y="222250"/>
                    </a:cubicBezTo>
                  </a:path>
                </a:pathLst>
              </a:custGeom>
              <a:ln w="12700">
                <a:solidFill>
                  <a:srgbClr val="C00000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 rot="20806264">
                <a:off x="209550" y="400050"/>
                <a:ext cx="127635" cy="222250"/>
              </a:xfrm>
              <a:custGeom>
                <a:avLst/>
                <a:gdLst>
                  <a:gd name="connsiteX0" fmla="*/ 947 w 127947"/>
                  <a:gd name="connsiteY0" fmla="*/ 0 h 222250"/>
                  <a:gd name="connsiteX1" fmla="*/ 7297 w 127947"/>
                  <a:gd name="connsiteY1" fmla="*/ 88900 h 222250"/>
                  <a:gd name="connsiteX2" fmla="*/ 54922 w 127947"/>
                  <a:gd name="connsiteY2" fmla="*/ 184150 h 222250"/>
                  <a:gd name="connsiteX3" fmla="*/ 127947 w 127947"/>
                  <a:gd name="connsiteY3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47" h="222250">
                    <a:moveTo>
                      <a:pt x="947" y="0"/>
                    </a:moveTo>
                    <a:cubicBezTo>
                      <a:pt x="-376" y="29104"/>
                      <a:pt x="-1699" y="58208"/>
                      <a:pt x="7297" y="88900"/>
                    </a:cubicBezTo>
                    <a:cubicBezTo>
                      <a:pt x="16293" y="119592"/>
                      <a:pt x="34814" y="161925"/>
                      <a:pt x="54922" y="184150"/>
                    </a:cubicBezTo>
                    <a:cubicBezTo>
                      <a:pt x="75030" y="206375"/>
                      <a:pt x="115247" y="216429"/>
                      <a:pt x="127947" y="222250"/>
                    </a:cubicBezTo>
                  </a:path>
                </a:pathLst>
              </a:custGeom>
              <a:ln w="12700">
                <a:solidFill>
                  <a:srgbClr val="C00000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5" name="Text Box 515"/>
              <p:cNvSpPr txBox="1"/>
              <p:nvPr/>
            </p:nvSpPr>
            <p:spPr>
              <a:xfrm>
                <a:off x="0" y="585787"/>
                <a:ext cx="356870" cy="2571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b="1">
                    <a:solidFill>
                      <a:srgbClr val="C00000"/>
                    </a:solidFill>
                    <a:effectLst/>
                    <a:ea typeface="Calibri"/>
                    <a:cs typeface="Times New Roman"/>
                  </a:rPr>
                  <a:t>e</a:t>
                </a:r>
                <a:r>
                  <a:rPr lang="en-US" sz="1000" b="1" baseline="30000">
                    <a:solidFill>
                      <a:srgbClr val="C00000"/>
                    </a:solidFill>
                    <a:effectLst/>
                    <a:ea typeface="Calibri"/>
                    <a:cs typeface="Times New Roman"/>
                  </a:rPr>
                  <a:t>-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96" name="Text Box 516"/>
              <p:cNvSpPr txBox="1"/>
              <p:nvPr/>
            </p:nvSpPr>
            <p:spPr>
              <a:xfrm>
                <a:off x="0" y="223837"/>
                <a:ext cx="356870" cy="2571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b="1">
                    <a:solidFill>
                      <a:srgbClr val="C00000"/>
                    </a:solidFill>
                    <a:effectLst/>
                    <a:ea typeface="Calibri"/>
                    <a:cs typeface="Times New Roman"/>
                  </a:rPr>
                  <a:t>e</a:t>
                </a:r>
                <a:r>
                  <a:rPr lang="en-US" sz="1000" b="1" baseline="30000">
                    <a:solidFill>
                      <a:srgbClr val="C00000"/>
                    </a:solidFill>
                    <a:effectLst/>
                    <a:ea typeface="Calibri"/>
                    <a:cs typeface="Times New Roman"/>
                  </a:rPr>
                  <a:t>-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109" name="Text Box 178"/>
            <p:cNvSpPr txBox="1"/>
            <p:nvPr/>
          </p:nvSpPr>
          <p:spPr>
            <a:xfrm>
              <a:off x="1804670" y="2446655"/>
              <a:ext cx="1442720" cy="571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ea typeface="Calibri"/>
                  <a:cs typeface="Times New Roman"/>
                </a:rPr>
                <a:t>anode – oxidation</a:t>
              </a:r>
              <a:br>
                <a:rPr lang="en-US" sz="1200">
                  <a:effectLst/>
                  <a:ea typeface="Calibri"/>
                  <a:cs typeface="Times New Roman"/>
                </a:rPr>
              </a:br>
              <a:r>
                <a:rPr lang="en-US" sz="1000" i="1">
                  <a:effectLst/>
                  <a:ea typeface="Calibri"/>
                  <a:cs typeface="Times New Roman"/>
                </a:rPr>
                <a:t>(loss of electrons)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0" name="Text Box 179"/>
            <p:cNvSpPr txBox="1"/>
            <p:nvPr/>
          </p:nvSpPr>
          <p:spPr>
            <a:xfrm>
              <a:off x="5138420" y="2484120"/>
              <a:ext cx="1442720" cy="571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ea typeface="Calibri"/>
                  <a:cs typeface="Times New Roman"/>
                </a:rPr>
                <a:t>cathode – reduction</a:t>
              </a:r>
              <a:br>
                <a:rPr lang="en-US" sz="1200">
                  <a:effectLst/>
                  <a:ea typeface="Calibri"/>
                  <a:cs typeface="Times New Roman"/>
                </a:rPr>
              </a:br>
              <a:r>
                <a:rPr lang="en-US" sz="1000" i="1">
                  <a:effectLst/>
                  <a:ea typeface="Calibri"/>
                  <a:cs typeface="Times New Roman"/>
                </a:rPr>
                <a:t>(gain of electrons)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3290570" y="3090545"/>
              <a:ext cx="1763395" cy="2414270"/>
              <a:chOff x="0" y="0"/>
              <a:chExt cx="1763395" cy="2414588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271462" y="881063"/>
                <a:ext cx="356870" cy="257175"/>
                <a:chOff x="0" y="0"/>
                <a:chExt cx="356870" cy="257175"/>
              </a:xfrm>
            </p:grpSpPr>
            <p:sp>
              <p:nvSpPr>
                <p:cNvPr id="172" name="Text Box 182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61912" y="1181100"/>
                <a:ext cx="356870" cy="257175"/>
                <a:chOff x="0" y="0"/>
                <a:chExt cx="356870" cy="257175"/>
              </a:xfrm>
            </p:grpSpPr>
            <p:sp>
              <p:nvSpPr>
                <p:cNvPr id="170" name="Text Box 185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42862" y="1628775"/>
                <a:ext cx="356870" cy="257175"/>
                <a:chOff x="0" y="0"/>
                <a:chExt cx="356870" cy="257175"/>
              </a:xfrm>
            </p:grpSpPr>
            <p:sp>
              <p:nvSpPr>
                <p:cNvPr id="168" name="Text Box 189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42862" y="2157413"/>
                <a:ext cx="356870" cy="257175"/>
                <a:chOff x="0" y="0"/>
                <a:chExt cx="356870" cy="257175"/>
              </a:xfrm>
            </p:grpSpPr>
            <p:sp>
              <p:nvSpPr>
                <p:cNvPr id="166" name="Text Box 193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180975" y="390525"/>
                <a:ext cx="420370" cy="271145"/>
                <a:chOff x="0" y="0"/>
                <a:chExt cx="420688" cy="271145"/>
              </a:xfrm>
            </p:grpSpPr>
            <p:sp>
              <p:nvSpPr>
                <p:cNvPr id="164" name="Text Box 196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962025" y="666750"/>
                <a:ext cx="420370" cy="271145"/>
                <a:chOff x="0" y="0"/>
                <a:chExt cx="420688" cy="271145"/>
              </a:xfrm>
            </p:grpSpPr>
            <p:sp>
              <p:nvSpPr>
                <p:cNvPr id="162" name="Text Box 199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828675" y="1000125"/>
                <a:ext cx="420370" cy="271145"/>
                <a:chOff x="0" y="0"/>
                <a:chExt cx="420688" cy="271145"/>
              </a:xfrm>
            </p:grpSpPr>
            <p:sp>
              <p:nvSpPr>
                <p:cNvPr id="160" name="Text Box 202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157162" y="1943100"/>
                <a:ext cx="420370" cy="271145"/>
                <a:chOff x="0" y="0"/>
                <a:chExt cx="420688" cy="271145"/>
              </a:xfrm>
            </p:grpSpPr>
            <p:sp>
              <p:nvSpPr>
                <p:cNvPr id="158" name="Text Box 205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1214437" y="2143125"/>
                <a:ext cx="420370" cy="271145"/>
                <a:chOff x="0" y="0"/>
                <a:chExt cx="420688" cy="271145"/>
              </a:xfrm>
            </p:grpSpPr>
            <p:sp>
              <p:nvSpPr>
                <p:cNvPr id="156" name="Text Box 208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1338262" y="1785938"/>
                <a:ext cx="420370" cy="271145"/>
                <a:chOff x="0" y="0"/>
                <a:chExt cx="420688" cy="271145"/>
              </a:xfrm>
            </p:grpSpPr>
            <p:sp>
              <p:nvSpPr>
                <p:cNvPr id="154" name="Text Box 211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1104900" y="1900238"/>
                <a:ext cx="356870" cy="257175"/>
                <a:chOff x="0" y="0"/>
                <a:chExt cx="356870" cy="257175"/>
              </a:xfrm>
            </p:grpSpPr>
            <p:sp>
              <p:nvSpPr>
                <p:cNvPr id="152" name="Text Box 214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1190625" y="338138"/>
                <a:ext cx="356870" cy="257175"/>
                <a:chOff x="0" y="0"/>
                <a:chExt cx="356870" cy="257175"/>
              </a:xfrm>
            </p:grpSpPr>
            <p:sp>
              <p:nvSpPr>
                <p:cNvPr id="150" name="Text Box 217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0" y="90488"/>
                <a:ext cx="356870" cy="257175"/>
                <a:chOff x="0" y="0"/>
                <a:chExt cx="356870" cy="257175"/>
              </a:xfrm>
            </p:grpSpPr>
            <p:sp>
              <p:nvSpPr>
                <p:cNvPr id="148" name="Text Box 290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28575" y="623888"/>
                <a:ext cx="356870" cy="257175"/>
                <a:chOff x="0" y="0"/>
                <a:chExt cx="356870" cy="257175"/>
              </a:xfrm>
            </p:grpSpPr>
            <p:sp>
              <p:nvSpPr>
                <p:cNvPr id="146" name="Text Box 348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1290637" y="28575"/>
                <a:ext cx="420370" cy="271145"/>
                <a:chOff x="0" y="0"/>
                <a:chExt cx="420688" cy="271145"/>
              </a:xfrm>
            </p:grpSpPr>
            <p:sp>
              <p:nvSpPr>
                <p:cNvPr id="144" name="Text Box 351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823912" y="161925"/>
                <a:ext cx="420370" cy="271145"/>
                <a:chOff x="0" y="0"/>
                <a:chExt cx="420688" cy="271145"/>
              </a:xfrm>
            </p:grpSpPr>
            <p:sp>
              <p:nvSpPr>
                <p:cNvPr id="142" name="Text Box 354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1343025" y="566738"/>
                <a:ext cx="420370" cy="271145"/>
                <a:chOff x="0" y="0"/>
                <a:chExt cx="420688" cy="271145"/>
              </a:xfrm>
            </p:grpSpPr>
            <p:sp>
              <p:nvSpPr>
                <p:cNvPr id="140" name="Text Box 434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1252537" y="904875"/>
                <a:ext cx="420370" cy="271145"/>
                <a:chOff x="0" y="0"/>
                <a:chExt cx="420688" cy="271145"/>
              </a:xfrm>
            </p:grpSpPr>
            <p:sp>
              <p:nvSpPr>
                <p:cNvPr id="138" name="Text Box 445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1290637" y="1400175"/>
                <a:ext cx="420370" cy="271145"/>
                <a:chOff x="0" y="0"/>
                <a:chExt cx="420688" cy="271145"/>
              </a:xfrm>
            </p:grpSpPr>
            <p:sp>
              <p:nvSpPr>
                <p:cNvPr id="136" name="Text Box 482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385762" y="0"/>
                <a:ext cx="356870" cy="257175"/>
                <a:chOff x="0" y="0"/>
                <a:chExt cx="356870" cy="257175"/>
              </a:xfrm>
            </p:grpSpPr>
            <p:sp>
              <p:nvSpPr>
                <p:cNvPr id="134" name="Text Box 485"/>
                <p:cNvSpPr txBox="1"/>
                <p:nvPr/>
              </p:nvSpPr>
              <p:spPr>
                <a:xfrm>
                  <a:off x="0" y="0"/>
                  <a:ext cx="356870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-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57150" y="9525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2" name="Left-Right Arrow 131"/>
              <p:cNvSpPr/>
              <p:nvPr/>
            </p:nvSpPr>
            <p:spPr>
              <a:xfrm>
                <a:off x="385762" y="1419225"/>
                <a:ext cx="956945" cy="323850"/>
              </a:xfrm>
              <a:prstGeom prst="leftRightArrow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3" name="Text Box 488"/>
              <p:cNvSpPr txBox="1"/>
              <p:nvPr/>
            </p:nvSpPr>
            <p:spPr>
              <a:xfrm>
                <a:off x="342900" y="1457325"/>
                <a:ext cx="1057275" cy="2952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>
                    <a:effectLst/>
                    <a:ea typeface="Calibri"/>
                    <a:cs typeface="Times New Roman"/>
                  </a:rPr>
                  <a:t>ion migration 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5191125" y="5123815"/>
              <a:ext cx="1390650" cy="518160"/>
              <a:chOff x="0" y="0"/>
              <a:chExt cx="1390650" cy="518320"/>
            </a:xfrm>
          </p:grpSpPr>
          <p:sp>
            <p:nvSpPr>
              <p:cNvPr id="175" name="Rectangle 174"/>
              <p:cNvSpPr/>
              <p:nvPr/>
            </p:nvSpPr>
            <p:spPr>
              <a:xfrm rot="5400000">
                <a:off x="461963" y="-343692"/>
                <a:ext cx="454345" cy="114173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76" name="Group 175"/>
              <p:cNvGrpSpPr/>
              <p:nvPr/>
            </p:nvGrpSpPr>
            <p:grpSpPr>
              <a:xfrm>
                <a:off x="433388" y="32545"/>
                <a:ext cx="420370" cy="271145"/>
                <a:chOff x="0" y="0"/>
                <a:chExt cx="420688" cy="271145"/>
              </a:xfrm>
            </p:grpSpPr>
            <p:sp>
              <p:nvSpPr>
                <p:cNvPr id="178" name="Text Box 548"/>
                <p:cNvSpPr txBox="1"/>
                <p:nvPr/>
              </p:nvSpPr>
              <p:spPr>
                <a:xfrm>
                  <a:off x="0" y="0"/>
                  <a:ext cx="420688" cy="2711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>
                      <a:effectLst/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ffectLst/>
                      <a:ea typeface="Calibri"/>
                      <a:cs typeface="Times New Roman"/>
                    </a:rPr>
                    <a:t>+</a:t>
                  </a:r>
                  <a:endParaRPr lang="en-US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90488" y="4762"/>
                  <a:ext cx="242741" cy="237490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7" name="Text Box 550"/>
              <p:cNvSpPr txBox="1"/>
              <p:nvPr/>
            </p:nvSpPr>
            <p:spPr>
              <a:xfrm>
                <a:off x="0" y="223045"/>
                <a:ext cx="1390650" cy="2952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ea typeface="Calibri"/>
                    <a:cs typeface="Times New Roman"/>
                  </a:rPr>
                  <a:t>Na</a:t>
                </a:r>
                <a:r>
                  <a:rPr lang="en-US" sz="1000" baseline="30000" dirty="0">
                    <a:effectLst/>
                    <a:ea typeface="Calibri"/>
                    <a:cs typeface="Times New Roman"/>
                  </a:rPr>
                  <a:t>+</a:t>
                </a:r>
                <a:r>
                  <a:rPr lang="en-US" sz="1000" dirty="0">
                    <a:effectLst/>
                    <a:ea typeface="Calibri"/>
                    <a:cs typeface="Times New Roman"/>
                  </a:rPr>
                  <a:t> is a spectator ion </a:t>
                </a:r>
                <a:endParaRPr lang="en-US" sz="1100" dirty="0">
                  <a:effectLst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180" name="Rectangle 17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Rectangle 219"/>
          <p:cNvSpPr>
            <a:spLocks noChangeArrowheads="1"/>
          </p:cNvSpPr>
          <p:nvPr/>
        </p:nvSpPr>
        <p:spPr bwMode="auto">
          <a:xfrm>
            <a:off x="0" y="64785"/>
            <a:ext cx="18473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/>
              <p:cNvSpPr/>
              <p:nvPr/>
            </p:nvSpPr>
            <p:spPr>
              <a:xfrm>
                <a:off x="5601338" y="5625640"/>
                <a:ext cx="25600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2 </m:t>
                      </m:r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𝐶𝑙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𝑎𝑞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𝐶𝑙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 </m:t>
                      </m:r>
                      <m:box>
                        <m:boxPr>
                          <m:ctrlPr>
                            <a:rPr lang="en-US" sz="1400" i="1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1400" i="1">
                              <a:latin typeface="Cambria Math"/>
                            </a:rPr>
                            <m:t>       </m:t>
                          </m:r>
                        </m:e>
                      </m:box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3" name="Rectangle 1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338" y="5625640"/>
                <a:ext cx="2560060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TextBox 184"/>
          <p:cNvSpPr txBox="1"/>
          <p:nvPr/>
        </p:nvSpPr>
        <p:spPr>
          <a:xfrm>
            <a:off x="5601338" y="485016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oxidation</a:t>
            </a:r>
            <a:r>
              <a:rPr lang="en-US" dirty="0" smtClean="0"/>
              <a:t> occurs at the positively charged anode:</a:t>
            </a:r>
            <a:endParaRPr lang="en-US" dirty="0"/>
          </a:p>
        </p:txBody>
      </p:sp>
      <p:grpSp>
        <p:nvGrpSpPr>
          <p:cNvPr id="188" name="Group 187"/>
          <p:cNvGrpSpPr/>
          <p:nvPr/>
        </p:nvGrpSpPr>
        <p:grpSpPr>
          <a:xfrm>
            <a:off x="5601338" y="3352800"/>
            <a:ext cx="3466462" cy="1149192"/>
            <a:chOff x="5601338" y="3352800"/>
            <a:chExt cx="3466462" cy="1149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Rectangle 183"/>
                <p:cNvSpPr/>
                <p:nvPr/>
              </p:nvSpPr>
              <p:spPr>
                <a:xfrm>
                  <a:off x="5601338" y="4194215"/>
                  <a:ext cx="346646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/>
                          </a:rPr>
                          <m:t>2 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𝑂</m:t>
                        </m:r>
                        <m:r>
                          <a:rPr lang="en-US" sz="1400" i="1">
                            <a:latin typeface="Cambria Math"/>
                          </a:rPr>
                          <m:t>(</m:t>
                        </m:r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  <m:r>
                          <a:rPr lang="en-US" sz="1400" i="1">
                            <a:latin typeface="Cambria Math"/>
                          </a:rPr>
                          <m:t>)+2</m:t>
                        </m:r>
                        <m:sSup>
                          <m:sSup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1400" i="1">
                            <a:latin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𝑔</m:t>
                            </m:r>
                          </m:e>
                        </m:d>
                        <m:r>
                          <a:rPr lang="en-US" sz="1400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𝑂𝐻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1400" i="1">
                            <a:latin typeface="Cambria Math"/>
                          </a:rPr>
                          <m:t>(</m:t>
                        </m:r>
                        <m:r>
                          <a:rPr lang="en-US" sz="1400" i="1">
                            <a:latin typeface="Cambria Math"/>
                          </a:rPr>
                          <m:t>𝑎𝑞</m:t>
                        </m:r>
                        <m:r>
                          <a:rPr lang="en-US" sz="1400" i="1">
                            <a:latin typeface="Cambria Math"/>
                          </a:rPr>
                          <m:t>) </m:t>
                        </m:r>
                        <m:box>
                          <m:box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400" i="1">
                                <a:latin typeface="Cambria Math"/>
                              </a:rPr>
                              <m:t>       </m:t>
                            </m:r>
                          </m:e>
                        </m:box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4" name="Rectangle 1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1338" y="4194215"/>
                  <a:ext cx="3466462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TextBox 185"/>
            <p:cNvSpPr txBox="1"/>
            <p:nvPr/>
          </p:nvSpPr>
          <p:spPr>
            <a:xfrm>
              <a:off x="5601338" y="33528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A8B2D"/>
                  </a:solidFill>
                </a:rPr>
                <a:t>reduction</a:t>
              </a:r>
              <a:r>
                <a:rPr lang="en-US" dirty="0" smtClean="0"/>
                <a:t> occurs at the negatively charged cathode:</a:t>
              </a:r>
              <a:endParaRPr lang="en-US" dirty="0"/>
            </a:p>
          </p:txBody>
        </p:sp>
      </p:grpSp>
      <p:sp>
        <p:nvSpPr>
          <p:cNvPr id="187" name="Text Box 5"/>
          <p:cNvSpPr txBox="1">
            <a:spLocks noChangeArrowheads="1"/>
          </p:cNvSpPr>
          <p:nvPr/>
        </p:nvSpPr>
        <p:spPr bwMode="auto">
          <a:xfrm>
            <a:off x="533401" y="1258669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electrons are really not directly conducting through the water from one electrode to the other (like when electrons move through a copper wire)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324600"/>
            <a:ext cx="746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It seems like an Na+ would accept an electron and be reduced . . . why not???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7620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why is H</a:t>
            </a:r>
            <a:r>
              <a:rPr lang="en-US" sz="3600" kern="0" baseline="-250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O reduced and not Na</a:t>
            </a:r>
            <a:r>
              <a:rPr lang="en-US" sz="3600" kern="0" baseline="300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+</a:t>
            </a: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 ???</a:t>
            </a:r>
            <a:endParaRPr lang="en-US" sz="3600" kern="0" baseline="-2500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0"/>
            <a:ext cx="60563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93" y="4191000"/>
            <a:ext cx="3705225" cy="257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5715000" y="2097564"/>
            <a:ext cx="457200" cy="1636236"/>
          </a:xfrm>
          <a:prstGeom prst="downArrow">
            <a:avLst/>
          </a:prstGeom>
          <a:solidFill>
            <a:srgbClr val="3A8B2D"/>
          </a:solidFill>
          <a:ln w="12700">
            <a:solidFill>
              <a:schemeClr val="bg1">
                <a:lumMod val="50000"/>
              </a:schemeClr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2488168"/>
            <a:ext cx="1828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reactions further down in the table are less likely to occur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257800" y="4123267"/>
            <a:ext cx="304800" cy="533400"/>
          </a:xfrm>
          <a:prstGeom prst="straightConnector1">
            <a:avLst/>
          </a:prstGeom>
          <a:ln w="22225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46482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reactions with positive voltages will occur spontaneously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you must apply external voltage across the electrodes to make a reaction with a negative potential occur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33400" y="9906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the net reaction of conductivity system</a:t>
            </a:r>
            <a:endParaRPr lang="en-US" sz="3600" kern="0" baseline="-2500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809750"/>
            <a:ext cx="82677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72392" y="3606800"/>
            <a:ext cx="8524875" cy="1334585"/>
            <a:chOff x="272392" y="3606800"/>
            <a:chExt cx="8524875" cy="1334585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92" y="3922210"/>
              <a:ext cx="8524875" cy="101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23850" y="3606800"/>
              <a:ext cx="4452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the </a:t>
              </a:r>
              <a:r>
                <a:rPr lang="en-US" u="sng" dirty="0" smtClean="0">
                  <a:solidFill>
                    <a:schemeClr val="bg1">
                      <a:lumMod val="50000"/>
                    </a:schemeClr>
                  </a:solidFill>
                </a:rPr>
                <a:t>net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 reaction occurring in the system is . . .</a:t>
              </a:r>
              <a:endParaRPr lang="en-US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7239000" y="4915985"/>
            <a:ext cx="457200" cy="341816"/>
          </a:xfrm>
          <a:prstGeom prst="straightConnector1">
            <a:avLst/>
          </a:prstGeom>
          <a:ln w="22225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7635" y="5207001"/>
            <a:ext cx="750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we must apply at least 2.19 V to the conductivity circuit to drive the reaction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applying 5 V is sufficient, and higher voltages will increase the rate of oxidation &amp; reduction reactions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3237" y="914400"/>
            <a:ext cx="3388363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system wiring</a:t>
            </a:r>
            <a:endParaRPr lang="en-US" sz="3600" kern="0" baseline="-2500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239000" y="4915985"/>
            <a:ext cx="457200" cy="341816"/>
          </a:xfrm>
          <a:prstGeom prst="straightConnector1">
            <a:avLst/>
          </a:prstGeom>
          <a:ln w="22225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4" r="13210"/>
          <a:stretch/>
        </p:blipFill>
        <p:spPr>
          <a:xfrm rot="5400000">
            <a:off x="4636023" y="2350027"/>
            <a:ext cx="6858001" cy="215795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4800" y="2231622"/>
            <a:ext cx="3616963" cy="3545915"/>
            <a:chOff x="0" y="0"/>
            <a:chExt cx="3624262" cy="3319145"/>
          </a:xfrm>
        </p:grpSpPr>
        <p:sp>
          <p:nvSpPr>
            <p:cNvPr id="18" name="Text Box 6"/>
            <p:cNvSpPr txBox="1"/>
            <p:nvPr/>
          </p:nvSpPr>
          <p:spPr>
            <a:xfrm>
              <a:off x="2162175" y="2409825"/>
              <a:ext cx="871538" cy="4381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ea typeface="Calibri"/>
                  <a:cs typeface="Times New Roman"/>
                </a:rPr>
                <a:t>10 k</a:t>
              </a:r>
              <a:r>
                <a:rPr lang="en-US" sz="1200">
                  <a:effectLst/>
                  <a:ea typeface="Calibri"/>
                  <a:cs typeface="Calibri"/>
                </a:rPr>
                <a:t>Ω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9" name="Text Box 61"/>
            <p:cNvSpPr txBox="1"/>
            <p:nvPr/>
          </p:nvSpPr>
          <p:spPr>
            <a:xfrm>
              <a:off x="904875" y="0"/>
              <a:ext cx="2719387" cy="4381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ea typeface="Calibri"/>
                  <a:cs typeface="Times New Roman"/>
                </a:rPr>
                <a:t>digital output = 5V when HIGH</a:t>
              </a:r>
              <a:br>
                <a:rPr lang="en-US" sz="1100" dirty="0">
                  <a:effectLst/>
                  <a:ea typeface="Calibri"/>
                  <a:cs typeface="Times New Roman"/>
                </a:rPr>
              </a:br>
              <a:r>
                <a:rPr lang="en-US" sz="800" i="1" dirty="0">
                  <a:effectLst/>
                  <a:ea typeface="Calibri"/>
                  <a:cs typeface="Times New Roman"/>
                </a:rPr>
                <a:t>(set high periodically to measure conductivity)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066925" y="438150"/>
              <a:ext cx="1331276" cy="2880995"/>
              <a:chOff x="0" y="0"/>
              <a:chExt cx="1331276" cy="2880995"/>
            </a:xfrm>
          </p:grpSpPr>
          <p:cxnSp>
            <p:nvCxnSpPr>
              <p:cNvPr id="25" name="AutoShape 3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275590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142875" y="0"/>
                <a:ext cx="0" cy="1330325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7" name="Group 26"/>
              <p:cNvGrpSpPr/>
              <p:nvPr/>
            </p:nvGrpSpPr>
            <p:grpSpPr>
              <a:xfrm>
                <a:off x="42862" y="238125"/>
                <a:ext cx="1288414" cy="2642870"/>
                <a:chOff x="0" y="0"/>
                <a:chExt cx="1288733" cy="2643187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661988" y="0"/>
                  <a:ext cx="626745" cy="2446020"/>
                  <a:chOff x="0" y="0"/>
                  <a:chExt cx="626789" cy="2446020"/>
                </a:xfrm>
              </p:grpSpPr>
              <p:sp>
                <p:nvSpPr>
                  <p:cNvPr id="45" name="Rounded Rectangle 44"/>
                  <p:cNvSpPr/>
                  <p:nvPr/>
                </p:nvSpPr>
                <p:spPr>
                  <a:xfrm rot="16200000">
                    <a:off x="-280988" y="1004888"/>
                    <a:ext cx="1378040" cy="437515"/>
                  </a:xfrm>
                  <a:prstGeom prst="round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323850" y="533400"/>
                    <a:ext cx="179070" cy="137795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300037" y="0"/>
                    <a:ext cx="226695" cy="531496"/>
                    <a:chOff x="0" y="0"/>
                    <a:chExt cx="226695" cy="531496"/>
                  </a:xfrm>
                </p:grpSpPr>
                <p:sp>
                  <p:nvSpPr>
                    <p:cNvPr id="54" name="Rectangle 53"/>
                    <p:cNvSpPr/>
                    <p:nvPr/>
                  </p:nvSpPr>
                  <p:spPr>
                    <a:xfrm rot="16200000">
                      <a:off x="52388" y="357188"/>
                      <a:ext cx="121920" cy="226695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Rectangle 54"/>
                    <p:cNvSpPr/>
                    <p:nvPr/>
                  </p:nvSpPr>
                  <p:spPr>
                    <a:xfrm rot="16200000">
                      <a:off x="38101" y="285750"/>
                      <a:ext cx="147002" cy="9270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Trapezoid 55"/>
                    <p:cNvSpPr/>
                    <p:nvPr/>
                  </p:nvSpPr>
                  <p:spPr>
                    <a:xfrm>
                      <a:off x="47626" y="0"/>
                      <a:ext cx="128905" cy="257175"/>
                    </a:xfrm>
                    <a:prstGeom prst="trapezoid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47"/>
                  <p:cNvGrpSpPr/>
                  <p:nvPr/>
                </p:nvGrpSpPr>
                <p:grpSpPr>
                  <a:xfrm rot="10800000">
                    <a:off x="304800" y="1914524"/>
                    <a:ext cx="226695" cy="531496"/>
                    <a:chOff x="0" y="0"/>
                    <a:chExt cx="226695" cy="531496"/>
                  </a:xfrm>
                </p:grpSpPr>
                <p:sp>
                  <p:nvSpPr>
                    <p:cNvPr id="51" name="Rectangle 50"/>
                    <p:cNvSpPr/>
                    <p:nvPr/>
                  </p:nvSpPr>
                  <p:spPr>
                    <a:xfrm rot="16200000">
                      <a:off x="52388" y="357188"/>
                      <a:ext cx="121920" cy="226695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Rectangle 51"/>
                    <p:cNvSpPr/>
                    <p:nvPr/>
                  </p:nvSpPr>
                  <p:spPr>
                    <a:xfrm rot="16200000">
                      <a:off x="38101" y="285750"/>
                      <a:ext cx="147002" cy="9270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Trapezoid 52"/>
                    <p:cNvSpPr/>
                    <p:nvPr/>
                  </p:nvSpPr>
                  <p:spPr>
                    <a:xfrm>
                      <a:off x="47626" y="0"/>
                      <a:ext cx="128905" cy="257175"/>
                    </a:xfrm>
                    <a:prstGeom prst="trapezoid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9" name="Rectangle 48"/>
                  <p:cNvSpPr/>
                  <p:nvPr/>
                </p:nvSpPr>
                <p:spPr>
                  <a:xfrm>
                    <a:off x="0" y="1062041"/>
                    <a:ext cx="531495" cy="5715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0" y="1295404"/>
                    <a:ext cx="531495" cy="5715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29" name="AutoShape 32"/>
                <p:cNvCxnSpPr>
                  <a:cxnSpLocks noChangeShapeType="1"/>
                </p:cNvCxnSpPr>
                <p:nvPr/>
              </p:nvCxnSpPr>
              <p:spPr bwMode="auto">
                <a:xfrm>
                  <a:off x="90488" y="1328737"/>
                  <a:ext cx="57372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AutoShape 32"/>
                <p:cNvCxnSpPr>
                  <a:cxnSpLocks noChangeShapeType="1"/>
                </p:cNvCxnSpPr>
                <p:nvPr/>
              </p:nvCxnSpPr>
              <p:spPr bwMode="auto">
                <a:xfrm flipV="1">
                  <a:off x="90488" y="1095375"/>
                  <a:ext cx="57848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1" name="Group 30"/>
                <p:cNvGrpSpPr/>
                <p:nvPr/>
              </p:nvGrpSpPr>
              <p:grpSpPr>
                <a:xfrm>
                  <a:off x="0" y="1333504"/>
                  <a:ext cx="263208" cy="1309683"/>
                  <a:chOff x="0" y="4"/>
                  <a:chExt cx="263208" cy="1309683"/>
                </a:xfrm>
              </p:grpSpPr>
              <p:cxnSp>
                <p:nvCxnSpPr>
                  <p:cNvPr id="32" name="AutoShape 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5725" y="1309687"/>
                    <a:ext cx="99695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33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42863" y="4"/>
                    <a:ext cx="182245" cy="1197614"/>
                    <a:chOff x="5333" y="2319"/>
                    <a:chExt cx="460" cy="2139"/>
                  </a:xfrm>
                </p:grpSpPr>
                <p:cxnSp>
                  <p:nvCxnSpPr>
                    <p:cNvPr id="36" name="AutoShape 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333" y="3039"/>
                      <a:ext cx="460" cy="18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7" name="AutoShape 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333" y="3219"/>
                      <a:ext cx="460" cy="9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8" name="AutoShape 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333" y="3309"/>
                      <a:ext cx="460" cy="19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9" name="AutoShape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333" y="3498"/>
                      <a:ext cx="460" cy="9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grpSp>
                  <p:nvGrpSpPr>
                    <p:cNvPr id="40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71" y="2319"/>
                      <a:ext cx="322" cy="2139"/>
                      <a:chOff x="5471" y="2319"/>
                      <a:chExt cx="322" cy="2139"/>
                    </a:xfrm>
                  </p:grpSpPr>
                  <p:cxnSp>
                    <p:nvCxnSpPr>
                      <p:cNvPr id="41" name="AutoShape 1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471" y="2319"/>
                        <a:ext cx="0" cy="61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206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2" name="AutoShape 1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483" y="2929"/>
                        <a:ext cx="310" cy="11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206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3" name="AutoShape 1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5553" y="3588"/>
                        <a:ext cx="240" cy="12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206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4" name="AutoShape 1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553" y="3708"/>
                        <a:ext cx="0" cy="75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206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cxnSp>
                <p:nvCxnSpPr>
                  <p:cNvPr id="34" name="AutoShape 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0" y="1195387"/>
                    <a:ext cx="26320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5" name="AutoShape 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863" y="1257300"/>
                    <a:ext cx="17875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21" name="Group 20"/>
            <p:cNvGrpSpPr/>
            <p:nvPr/>
          </p:nvGrpSpPr>
          <p:grpSpPr>
            <a:xfrm>
              <a:off x="790575" y="2114550"/>
              <a:ext cx="1447800" cy="66675"/>
              <a:chOff x="0" y="0"/>
              <a:chExt cx="1447800" cy="66675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381125" y="0"/>
                <a:ext cx="66675" cy="66675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0" y="28575"/>
                <a:ext cx="1390015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40"/>
            <p:cNvSpPr txBox="1"/>
            <p:nvPr/>
          </p:nvSpPr>
          <p:spPr>
            <a:xfrm>
              <a:off x="0" y="1695450"/>
              <a:ext cx="2004060" cy="4381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analog input</a:t>
              </a:r>
              <a:br>
                <a:rPr lang="en-US" sz="1100">
                  <a:effectLst/>
                  <a:ea typeface="Calibri"/>
                  <a:cs typeface="Times New Roman"/>
                </a:rPr>
              </a:br>
              <a:r>
                <a:rPr lang="en-US" sz="800" i="1">
                  <a:effectLst/>
                  <a:ea typeface="Calibri"/>
                  <a:cs typeface="Times New Roman"/>
                </a:rPr>
                <a:t>(measures voltage across 10k</a:t>
              </a:r>
              <a:r>
                <a:rPr lang="en-US" sz="800" i="1">
                  <a:effectLst/>
                  <a:ea typeface="Calibri"/>
                  <a:cs typeface="Calibri"/>
                </a:rPr>
                <a:t>Ω</a:t>
              </a:r>
              <a:r>
                <a:rPr lang="en-US" sz="800" i="1">
                  <a:effectLst/>
                  <a:ea typeface="Calibri"/>
                  <a:cs typeface="Times New Roman"/>
                </a:rPr>
                <a:t> resistor)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2642" y="2686347"/>
            <a:ext cx="4365221" cy="265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84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002060"/>
          </a:solidFill>
          <a:tailEnd type="non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bg1">
              <a:lumMod val="50000"/>
            </a:schemeClr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4101</TotalTime>
  <Words>664</Words>
  <Application>Microsoft Macintosh PowerPoint</Application>
  <PresentationFormat>On-screen Show (4:3)</PresentationFormat>
  <Paragraphs>167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conductivity sensor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with the lab</dc:title>
  <dc:creator>David</dc:creator>
  <cp:lastModifiedBy>Evan Thomas</cp:lastModifiedBy>
  <cp:revision>474</cp:revision>
  <cp:lastPrinted>2011-01-30T19:21:15Z</cp:lastPrinted>
  <dcterms:created xsi:type="dcterms:W3CDTF">2010-11-22T19:22:38Z</dcterms:created>
  <dcterms:modified xsi:type="dcterms:W3CDTF">2013-01-16T03:02:18Z</dcterms:modified>
</cp:coreProperties>
</file>