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3" r:id="rId3"/>
    <p:sldId id="322" r:id="rId4"/>
    <p:sldId id="334" r:id="rId5"/>
    <p:sldId id="307" r:id="rId6"/>
    <p:sldId id="329" r:id="rId7"/>
    <p:sldId id="323" r:id="rId8"/>
    <p:sldId id="324" r:id="rId9"/>
    <p:sldId id="309" r:id="rId10"/>
    <p:sldId id="310" r:id="rId11"/>
    <p:sldId id="325" r:id="rId12"/>
    <p:sldId id="331" r:id="rId13"/>
    <p:sldId id="330" r:id="rId14"/>
    <p:sldId id="314" r:id="rId15"/>
    <p:sldId id="326" r:id="rId16"/>
    <p:sldId id="327" r:id="rId17"/>
    <p:sldId id="328" r:id="rId18"/>
    <p:sldId id="316" r:id="rId19"/>
    <p:sldId id="332" r:id="rId20"/>
    <p:sldId id="335" r:id="rId21"/>
    <p:sldId id="317" r:id="rId22"/>
    <p:sldId id="318" r:id="rId23"/>
    <p:sldId id="320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6E6E6"/>
    <a:srgbClr val="996633"/>
    <a:srgbClr val="B97C03"/>
    <a:srgbClr val="FF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00" d="100"/>
          <a:sy n="200" d="100"/>
        </p:scale>
        <p:origin x="-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B9E6A80-3465-A246-9F62-3BEB7A51AF04}" type="datetimeFigureOut">
              <a:rPr lang="en-US"/>
              <a:pPr/>
              <a:t>10/2/11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1386DD-BE66-AE49-BC79-7696C72A32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62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8C380E0-0F13-3A4E-B614-D56CD385493D}" type="datetimeFigureOut">
              <a:rPr lang="en-US"/>
              <a:pPr/>
              <a:t>10/2/11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57D70A-3450-B741-B59B-E0AC787A32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47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074DF4-B7C7-2C48-8F3A-B5C1D8FB1768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C51743-2CF1-B94B-9BE5-81767CD6C904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FC5EE7-6884-3C4A-A236-E3C0FDF92B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E3D5FD-9D4E-7646-8087-494502E6D6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9820E-5D3C-EE44-B362-CD37D30CFB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8BC71E-29EC-D047-B202-FB338DB39A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7CD48-BA47-A546-B770-CDA66C7F47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672323-43B3-0A43-AD0B-7A5B4409E7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3D399-58DA-8945-9101-FA32041988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0A8734-8F32-8544-A38A-0AF83BC9A0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84B150-F583-0149-9556-8579FDE081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63FFE8-C64E-F042-AF9A-F138510BF4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7A4DD-65E0-9746-84B0-0962772879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C3FCE-022D-2740-A1C4-BC46B2F01D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72D2C5C-36FE-CF4F-9827-EEE57F7D023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156633" y="-67732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 smtClean="0">
                <a:solidFill>
                  <a:schemeClr val="accent3">
                    <a:lumMod val="50000"/>
                  </a:schemeClr>
                </a:solidFill>
                <a:latin typeface="Calibri"/>
              </a:rPr>
              <a:t>Living with the Lab</a:t>
            </a:r>
            <a:endParaRPr lang="en-US" sz="1600" b="0" i="1" dirty="0">
              <a:solidFill>
                <a:schemeClr val="accent3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905000" y="101600"/>
            <a:ext cx="152400" cy="152400"/>
          </a:xfrm>
          <a:prstGeom prst="rect">
            <a:avLst/>
          </a:prstGeom>
          <a:solidFill>
            <a:schemeClr val="accent5">
              <a:lumMod val="9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228600"/>
            <a:ext cx="2057400" cy="25400"/>
          </a:xfrm>
          <a:prstGeom prst="line">
            <a:avLst/>
          </a:prstGeom>
          <a:ln w="25400">
            <a:solidFill>
              <a:schemeClr val="accent5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4.jpe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"/>
            <a:ext cx="7772400" cy="1470025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002060"/>
                </a:solidFill>
              </a:rPr>
              <a:t>Using Your Arduino, </a:t>
            </a:r>
            <a:br>
              <a:rPr lang="en-US" sz="3600">
                <a:solidFill>
                  <a:srgbClr val="002060"/>
                </a:solidFill>
              </a:rPr>
            </a:br>
            <a:r>
              <a:rPr lang="en-US" sz="3600">
                <a:solidFill>
                  <a:srgbClr val="002060"/>
                </a:solidFill>
              </a:rPr>
              <a:t>Breadboard and Multimeter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6019800"/>
            <a:ext cx="64008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EAS 199A     Fall </a:t>
            </a:r>
            <a:r>
              <a:rPr lang="en-US" dirty="0" smtClean="0"/>
              <a:t>2011</a:t>
            </a:r>
            <a:endParaRPr lang="en-US" dirty="0"/>
          </a:p>
        </p:txBody>
      </p:sp>
      <p:pic>
        <p:nvPicPr>
          <p:cNvPr id="2052" name="Picture 6" descr="multimet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374900"/>
            <a:ext cx="395605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2819400" y="1676400"/>
            <a:ext cx="391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Work in teams of two!</a:t>
            </a:r>
          </a:p>
        </p:txBody>
      </p:sp>
      <p:pic>
        <p:nvPicPr>
          <p:cNvPr id="7" name="Picture 6" descr="Arduino_LED_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362200"/>
            <a:ext cx="4258945" cy="3199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609600" y="4572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Check Resistance of Resistors</a:t>
            </a:r>
          </a:p>
        </p:txBody>
      </p:sp>
      <p:pic>
        <p:nvPicPr>
          <p:cNvPr id="13" name="Picture 12" descr="330ohm_measured_scaled_annotat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47800"/>
            <a:ext cx="7239000" cy="5171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457200"/>
            <a:ext cx="8534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Building </a:t>
            </a:r>
            <a:r>
              <a:rPr lang="en-US" sz="4400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 circuit on a breadboard</a:t>
            </a:r>
            <a:endParaRPr lang="en-US" sz="4400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breadboard_annota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0"/>
            <a:ext cx="4572000" cy="517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D_circuit_two_form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82801"/>
            <a:ext cx="6319562" cy="3429000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304800"/>
            <a:ext cx="8991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LED circuit:</a:t>
            </a:r>
          </a:p>
          <a:p>
            <a:pPr algn="ctr">
              <a:defRPr/>
            </a:pPr>
            <a:r>
              <a:rPr lang="en-US" sz="44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4400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wo </a:t>
            </a:r>
            <a:r>
              <a:rPr lang="en-US" sz="4400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equivalent pictures</a:t>
            </a:r>
            <a:endParaRPr lang="en-US" sz="4400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8382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Building an LED Circuit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447800" y="1752600"/>
            <a:ext cx="3886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</a:rPr>
              <a:t>Supplies</a:t>
            </a:r>
            <a:r>
              <a:rPr lang="en-US" sz="1400" b="1" i="1" dirty="0" smtClean="0">
                <a:solidFill>
                  <a:srgbClr val="002060"/>
                </a:solidFill>
              </a:rPr>
              <a:t>:</a:t>
            </a:r>
            <a:endParaRPr lang="en-US" sz="1400" i="1" dirty="0" smtClean="0"/>
          </a:p>
          <a:p>
            <a:pPr marL="177800" indent="-177800">
              <a:buFont typeface="Arial" pitchFamily="-106" charset="0"/>
              <a:buChar char="•"/>
            </a:pPr>
            <a:r>
              <a:rPr lang="en-US" sz="1400" i="1" dirty="0"/>
              <a:t>2</a:t>
            </a:r>
            <a:r>
              <a:rPr lang="en-US" sz="1400" i="1" dirty="0" smtClean="0"/>
              <a:t> two jumper wires – colors don’t matter, but red is usually used for positive, and black is used for negative</a:t>
            </a:r>
          </a:p>
          <a:p>
            <a:pPr marL="177800" indent="-177800">
              <a:buFont typeface="Arial" pitchFamily="-106" charset="0"/>
              <a:buChar char="•"/>
            </a:pPr>
            <a:r>
              <a:rPr lang="en-US" sz="1400" i="1" dirty="0"/>
              <a:t>LED</a:t>
            </a:r>
            <a:endParaRPr lang="en-US" sz="1400" i="1" dirty="0" smtClean="0"/>
          </a:p>
          <a:p>
            <a:pPr marL="177800" indent="-177800">
              <a:buFont typeface="Arial" pitchFamily="-106" charset="0"/>
              <a:buChar char="•"/>
            </a:pPr>
            <a:r>
              <a:rPr lang="en-US" sz="1400" i="1" dirty="0" smtClean="0"/>
              <a:t>330 </a:t>
            </a:r>
            <a:r>
              <a:rPr lang="en-US" sz="1400" i="1" dirty="0" err="1" smtClean="0"/>
              <a:t>Ω</a:t>
            </a:r>
            <a:r>
              <a:rPr lang="en-US" sz="1400" i="1" dirty="0" smtClean="0"/>
              <a:t> and 10kΩ resistors</a:t>
            </a:r>
            <a:endParaRPr lang="en-US" sz="1400" i="1" dirty="0"/>
          </a:p>
        </p:txBody>
      </p:sp>
      <p:pic>
        <p:nvPicPr>
          <p:cNvPr id="5" name="Picture 4" descr="LED_circuit_p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276600"/>
            <a:ext cx="7011905" cy="33528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86400" y="1981200"/>
            <a:ext cx="3886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>
              <a:buFont typeface="Arial" pitchFamily="-106" charset="0"/>
              <a:buChar char="•"/>
            </a:pPr>
            <a:r>
              <a:rPr lang="en-US" sz="1400" i="1" dirty="0" smtClean="0"/>
              <a:t>Arduino</a:t>
            </a:r>
          </a:p>
          <a:p>
            <a:pPr marL="177800" indent="-177800">
              <a:buFont typeface="Arial" pitchFamily="-106" charset="0"/>
              <a:buChar char="•"/>
            </a:pPr>
            <a:r>
              <a:rPr lang="en-US" sz="1400" i="1" dirty="0" smtClean="0"/>
              <a:t>Breadboard</a:t>
            </a:r>
          </a:p>
          <a:p>
            <a:pPr marL="177800" indent="-177800">
              <a:buFont typeface="Arial" pitchFamily="-106" charset="0"/>
              <a:buChar char="•"/>
            </a:pPr>
            <a:r>
              <a:rPr lang="en-US" sz="1400" i="1" dirty="0" smtClean="0"/>
              <a:t>USB </a:t>
            </a:r>
            <a:r>
              <a:rPr lang="en-US" sz="1400" i="1" dirty="0"/>
              <a:t>cable from your computer)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84200" y="2413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LEDs</a:t>
            </a:r>
          </a:p>
        </p:txBody>
      </p:sp>
      <p:sp>
        <p:nvSpPr>
          <p:cNvPr id="10243" name="TextBox 15"/>
          <p:cNvSpPr txBox="1">
            <a:spLocks noChangeArrowheads="1"/>
          </p:cNvSpPr>
          <p:nvPr/>
        </p:nvSpPr>
        <p:spPr bwMode="auto">
          <a:xfrm>
            <a:off x="1058863" y="5907088"/>
            <a:ext cx="67897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Electricity can only flow one way through an LED (or any diode). </a:t>
            </a:r>
          </a:p>
          <a:p>
            <a:pPr algn="ctr"/>
            <a:r>
              <a:rPr lang="en-US">
                <a:solidFill>
                  <a:srgbClr val="C00000"/>
                </a:solidFill>
              </a:rPr>
              <a:t>The flat spot on the LED must be connected to ground (GND). </a:t>
            </a:r>
          </a:p>
        </p:txBody>
      </p:sp>
      <p:sp>
        <p:nvSpPr>
          <p:cNvPr id="10244" name="TextBox 16"/>
          <p:cNvSpPr txBox="1">
            <a:spLocks noChangeArrowheads="1"/>
          </p:cNvSpPr>
          <p:nvPr/>
        </p:nvSpPr>
        <p:spPr bwMode="auto">
          <a:xfrm>
            <a:off x="2895600" y="1006475"/>
            <a:ext cx="2960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LED = Light Emitting Diode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5562600"/>
            <a:ext cx="337738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Diagram from Wikipedia description of an LED</a:t>
            </a:r>
          </a:p>
        </p:txBody>
      </p:sp>
      <p:pic>
        <p:nvPicPr>
          <p:cNvPr id="10246" name="Picture 3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0" y="1614488"/>
            <a:ext cx="3479800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7" name="Group 36"/>
          <p:cNvGrpSpPr>
            <a:grpSpLocks/>
          </p:cNvGrpSpPr>
          <p:nvPr/>
        </p:nvGrpSpPr>
        <p:grpSpPr bwMode="auto">
          <a:xfrm>
            <a:off x="1312863" y="2954338"/>
            <a:ext cx="2286000" cy="1190625"/>
            <a:chOff x="1312800" y="2954556"/>
            <a:chExt cx="2286000" cy="1189800"/>
          </a:xfrm>
        </p:grpSpPr>
        <p:sp>
          <p:nvSpPr>
            <p:cNvPr id="32" name="Rectangle 31"/>
            <p:cNvSpPr/>
            <p:nvPr/>
          </p:nvSpPr>
          <p:spPr>
            <a:xfrm>
              <a:off x="1312800" y="2954556"/>
              <a:ext cx="2286000" cy="1189800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0249" name="Group 30"/>
            <p:cNvGrpSpPr>
              <a:grpSpLocks/>
            </p:cNvGrpSpPr>
            <p:nvPr/>
          </p:nvGrpSpPr>
          <p:grpSpPr bwMode="auto">
            <a:xfrm>
              <a:off x="1922400" y="3072535"/>
              <a:ext cx="1143000" cy="538421"/>
              <a:chOff x="-152400" y="1442779"/>
              <a:chExt cx="1143000" cy="538421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255587" y="1659530"/>
                <a:ext cx="0" cy="322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255587" y="1659530"/>
                <a:ext cx="327025" cy="16022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255587" y="1819757"/>
                <a:ext cx="327025" cy="1618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82612" y="1819757"/>
                <a:ext cx="40798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-152400" y="1822930"/>
                <a:ext cx="4079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582612" y="1694431"/>
                <a:ext cx="0" cy="2506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V="1">
                <a:off x="381000" y="1442193"/>
                <a:ext cx="93662" cy="16498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V="1">
                <a:off x="474662" y="1510408"/>
                <a:ext cx="95250" cy="1665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50" name="TextBox 16"/>
            <p:cNvSpPr txBox="1">
              <a:spLocks noChangeArrowheads="1"/>
            </p:cNvSpPr>
            <p:nvPr/>
          </p:nvSpPr>
          <p:spPr bwMode="auto">
            <a:xfrm>
              <a:off x="1472197" y="3683690"/>
              <a:ext cx="19672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electronic symbol</a:t>
              </a:r>
            </a:p>
          </p:txBody>
        </p:sp>
        <p:sp>
          <p:nvSpPr>
            <p:cNvPr id="10251" name="TextBox 16"/>
            <p:cNvSpPr txBox="1">
              <a:spLocks noChangeArrowheads="1"/>
            </p:cNvSpPr>
            <p:nvPr/>
          </p:nvSpPr>
          <p:spPr bwMode="auto">
            <a:xfrm>
              <a:off x="1981200" y="3146554"/>
              <a:ext cx="11015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+           -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ED_breadboard_close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286000"/>
            <a:ext cx="3373492" cy="4185295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Building an</a:t>
            </a:r>
            <a:r>
              <a:rPr lang="en-US" sz="4400" dirty="0" smtClean="0">
                <a:solidFill>
                  <a:srgbClr val="002060"/>
                </a:solidFill>
              </a:rPr>
              <a:t> always-on</a:t>
            </a:r>
          </a:p>
          <a:p>
            <a:pPr algn="ctr"/>
            <a:r>
              <a:rPr lang="en-US" sz="4400" dirty="0" smtClean="0">
                <a:solidFill>
                  <a:srgbClr val="002060"/>
                </a:solidFill>
              </a:rPr>
              <a:t>LED Circuit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2296" name="Text Box 5"/>
          <p:cNvSpPr txBox="1">
            <a:spLocks noChangeArrowheads="1"/>
          </p:cNvSpPr>
          <p:nvPr/>
        </p:nvSpPr>
        <p:spPr bwMode="auto">
          <a:xfrm>
            <a:off x="1656074" y="5562600"/>
            <a:ext cx="28664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/>
              <a:t>Short </a:t>
            </a:r>
            <a:r>
              <a:rPr lang="en-US" dirty="0"/>
              <a:t>leg of LED connects</a:t>
            </a:r>
          </a:p>
          <a:p>
            <a:pPr algn="ctr"/>
            <a:r>
              <a:rPr lang="en-US" dirty="0"/>
              <a:t>to ground wire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724400" y="5410200"/>
            <a:ext cx="2133600" cy="457200"/>
          </a:xfrm>
          <a:prstGeom prst="straightConnector1">
            <a:avLst/>
          </a:prstGeom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ED_breadboard_arduino_annotat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76400"/>
            <a:ext cx="3757409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D_breadboard_closeup_annota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527784" cy="6858000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228600"/>
            <a:ext cx="3581400" cy="2667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solidFill>
                  <a:srgbClr val="002060"/>
                </a:solidFill>
              </a:rPr>
              <a:t>Breadboard LED circuit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D_circuit_two_330ohm_lo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143000"/>
            <a:ext cx="3001108" cy="24384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09600" y="24765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 Circuit</a:t>
            </a:r>
          </a:p>
        </p:txBody>
      </p:sp>
      <p:cxnSp>
        <p:nvCxnSpPr>
          <p:cNvPr id="150" name="Straight Arrow Connector 149"/>
          <p:cNvCxnSpPr/>
          <p:nvPr/>
        </p:nvCxnSpPr>
        <p:spPr>
          <a:xfrm flipV="1">
            <a:off x="5486400" y="3657600"/>
            <a:ext cx="838200" cy="685800"/>
          </a:xfrm>
          <a:prstGeom prst="straightConnector1">
            <a:avLst/>
          </a:prstGeom>
          <a:ln w="412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4" name="Text Box 5"/>
          <p:cNvSpPr txBox="1">
            <a:spLocks noChangeArrowheads="1"/>
          </p:cNvSpPr>
          <p:nvPr/>
        </p:nvSpPr>
        <p:spPr bwMode="auto">
          <a:xfrm>
            <a:off x="6019800" y="3810000"/>
            <a:ext cx="2611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/>
              <a:t>These </a:t>
            </a:r>
            <a:r>
              <a:rPr lang="en-US" dirty="0"/>
              <a:t>circuit diagrams</a:t>
            </a:r>
          </a:p>
          <a:p>
            <a:pPr algn="ctr"/>
            <a:r>
              <a:rPr lang="en-US" dirty="0"/>
              <a:t>are equivalent</a:t>
            </a:r>
          </a:p>
        </p:txBody>
      </p:sp>
      <p:sp>
        <p:nvSpPr>
          <p:cNvPr id="14345" name="Text Box 5"/>
          <p:cNvSpPr txBox="1">
            <a:spLocks noChangeArrowheads="1"/>
          </p:cNvSpPr>
          <p:nvPr/>
        </p:nvSpPr>
        <p:spPr bwMode="auto">
          <a:xfrm>
            <a:off x="5990604" y="6216650"/>
            <a:ext cx="28015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/>
              <a:t>Symbol </a:t>
            </a:r>
            <a:r>
              <a:rPr lang="en-US" dirty="0"/>
              <a:t>for ground (GND)</a:t>
            </a:r>
          </a:p>
        </p:txBody>
      </p:sp>
      <p:cxnSp>
        <p:nvCxnSpPr>
          <p:cNvPr id="153" name="Straight Arrow Connector 152"/>
          <p:cNvCxnSpPr>
            <a:stCxn id="14345" idx="1"/>
          </p:cNvCxnSpPr>
          <p:nvPr/>
        </p:nvCxnSpPr>
        <p:spPr>
          <a:xfrm flipH="1">
            <a:off x="5291139" y="6401316"/>
            <a:ext cx="699465" cy="12489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LED_breadboard_arduino_annotat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3277740" cy="3124200"/>
          </a:xfrm>
          <a:prstGeom prst="rect">
            <a:avLst/>
          </a:prstGeom>
        </p:spPr>
      </p:pic>
      <p:pic>
        <p:nvPicPr>
          <p:cNvPr id="61" name="Picture 60" descr="LED_breadboard_closeup.jpg"/>
          <p:cNvPicPr>
            <a:picLocks noChangeAspect="1"/>
          </p:cNvPicPr>
          <p:nvPr/>
        </p:nvPicPr>
        <p:blipFill>
          <a:blip r:embed="rId4"/>
          <a:srcRect b="21803"/>
          <a:stretch>
            <a:fillRect/>
          </a:stretch>
        </p:blipFill>
        <p:spPr>
          <a:xfrm>
            <a:off x="1752600" y="4191000"/>
            <a:ext cx="2535292" cy="2459589"/>
          </a:xfrm>
          <a:prstGeom prst="rect">
            <a:avLst/>
          </a:prstGeom>
        </p:spPr>
      </p:pic>
      <p:pic>
        <p:nvPicPr>
          <p:cNvPr id="4" name="Picture 3" descr="LED_circuit_two_330ohm_lin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657600"/>
            <a:ext cx="1284422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4572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Replace the</a:t>
            </a:r>
            <a:r>
              <a:rPr lang="en-US" sz="3600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330</a:t>
            </a:r>
            <a:r>
              <a:rPr lang="en-US" sz="3600" kern="0" dirty="0" smtClean="0">
                <a:solidFill>
                  <a:srgbClr val="002060"/>
                </a:solidFill>
                <a:latin typeface="Symbol" pitchFamily="18" charset="2"/>
                <a:ea typeface="+mj-ea"/>
                <a:cs typeface="+mj-cs"/>
              </a:rPr>
              <a:t>W</a:t>
            </a:r>
            <a:r>
              <a:rPr lang="en-US" sz="3600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Resistor </a:t>
            </a:r>
          </a:p>
          <a:p>
            <a:pPr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with the 10k</a:t>
            </a:r>
            <a:r>
              <a:rPr lang="en-US" sz="3600" kern="0" dirty="0">
                <a:solidFill>
                  <a:srgbClr val="002060"/>
                </a:solidFill>
                <a:latin typeface="Symbol" pitchFamily="18" charset="2"/>
              </a:rPr>
              <a:t>W</a:t>
            </a:r>
            <a:r>
              <a:rPr lang="en-US" sz="36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Resistor</a:t>
            </a: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3276600" y="1905000"/>
            <a:ext cx="290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What happens and Why??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1" y="3048000"/>
            <a:ext cx="838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ANSWER: </a:t>
            </a:r>
            <a:r>
              <a:rPr lang="en-US" dirty="0"/>
              <a:t>The smaller resistor </a:t>
            </a:r>
            <a:r>
              <a:rPr lang="en-US" dirty="0" smtClean="0"/>
              <a:t>(</a:t>
            </a:r>
            <a:r>
              <a:rPr lang="en-US" dirty="0" smtClean="0"/>
              <a:t>330</a:t>
            </a:r>
            <a:r>
              <a:rPr lang="en-US" dirty="0" smtClean="0">
                <a:latin typeface="Symbol" pitchFamily="-106" charset="2"/>
              </a:rPr>
              <a:t>Ω</a:t>
            </a:r>
            <a:r>
              <a:rPr lang="en-US" dirty="0" smtClean="0"/>
              <a:t>) </a:t>
            </a:r>
            <a:r>
              <a:rPr lang="en-US" dirty="0"/>
              <a:t>provides less resistance to current </a:t>
            </a:r>
            <a:r>
              <a:rPr lang="en-US" dirty="0" smtClean="0"/>
              <a:t>than the </a:t>
            </a:r>
            <a:r>
              <a:rPr lang="en-US" dirty="0"/>
              <a:t>larger resistor (10k</a:t>
            </a:r>
            <a:r>
              <a:rPr lang="en-US" dirty="0">
                <a:latin typeface="Symbol" pitchFamily="-106" charset="2"/>
              </a:rPr>
              <a:t>W</a:t>
            </a:r>
            <a:r>
              <a:rPr lang="en-US" dirty="0"/>
              <a:t>). </a:t>
            </a:r>
            <a:r>
              <a:rPr lang="en-US" dirty="0" smtClean="0"/>
              <a:t>For the same applied voltage, increasing the resistance decreases the current.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/>
              <a:t>Therefore, replacing the 300</a:t>
            </a:r>
            <a:r>
              <a:rPr lang="en-US" dirty="0">
                <a:latin typeface="Symbol" pitchFamily="-106" charset="2"/>
              </a:rPr>
              <a:t>Ω</a:t>
            </a:r>
            <a:r>
              <a:rPr lang="en-US" dirty="0" smtClean="0"/>
              <a:t> resistor with the 10k</a:t>
            </a:r>
            <a:r>
              <a:rPr lang="en-US" dirty="0">
                <a:latin typeface="Symbol" pitchFamily="-106" charset="2"/>
              </a:rPr>
              <a:t>Ω</a:t>
            </a:r>
            <a:r>
              <a:rPr lang="en-US" dirty="0" smtClean="0"/>
              <a:t> resistor reduces the current and causes the LED to glow less brightly.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0537" y="5257800"/>
            <a:ext cx="8653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What would happen if you forgot to put in a resistor? </a:t>
            </a:r>
            <a:r>
              <a:rPr lang="en-US" dirty="0"/>
              <a:t>You would probably burn </a:t>
            </a:r>
          </a:p>
          <a:p>
            <a:r>
              <a:rPr lang="en-US" dirty="0"/>
              <a:t>up your LED.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/>
          <a:lstStyle/>
          <a:p>
            <a:r>
              <a:rPr lang="en-US" dirty="0" smtClean="0"/>
              <a:t>Arduino program to blink an 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 the circuit on the breadboard</a:t>
            </a:r>
          </a:p>
          <a:p>
            <a:pPr lvl="1"/>
            <a:r>
              <a:rPr lang="en-US" dirty="0" smtClean="0"/>
              <a:t>A slight modification to always-on LED circuit</a:t>
            </a:r>
          </a:p>
          <a:p>
            <a:r>
              <a:rPr lang="en-US" dirty="0" smtClean="0"/>
              <a:t>Write your first Arduino program</a:t>
            </a:r>
          </a:p>
          <a:p>
            <a:r>
              <a:rPr lang="en-US" dirty="0" smtClean="0"/>
              <a:t>Use the digital (on/off) output to turn LED on and off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002060"/>
                </a:solidFill>
              </a:rPr>
              <a:t>Your Multimeter</a:t>
            </a:r>
          </a:p>
        </p:txBody>
      </p:sp>
      <p:pic>
        <p:nvPicPr>
          <p:cNvPr id="3075" name="Picture 8" descr="multimet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2286000"/>
            <a:ext cx="4445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7010400" y="2667000"/>
            <a:ext cx="73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leads</a:t>
            </a:r>
          </a:p>
        </p:txBody>
      </p:sp>
      <p:cxnSp>
        <p:nvCxnSpPr>
          <p:cNvPr id="12" name="Straight Arrow Connector 11"/>
          <p:cNvCxnSpPr>
            <a:stCxn id="3076" idx="1"/>
          </p:cNvCxnSpPr>
          <p:nvPr/>
        </p:nvCxnSpPr>
        <p:spPr>
          <a:xfrm rot="10800000" flipV="1">
            <a:off x="6324600" y="2851150"/>
            <a:ext cx="685800" cy="19685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4572000" y="137160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probes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4076700" y="1943100"/>
            <a:ext cx="685800" cy="30480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2590800" y="1981200"/>
            <a:ext cx="685800" cy="228600"/>
          </a:xfrm>
          <a:prstGeom prst="straightConnector1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Text Box 5"/>
          <p:cNvSpPr txBox="1">
            <a:spLocks noChangeArrowheads="1"/>
          </p:cNvSpPr>
          <p:nvPr/>
        </p:nvSpPr>
        <p:spPr bwMode="auto">
          <a:xfrm>
            <a:off x="228600" y="1219200"/>
            <a:ext cx="33004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pincer clips – good for working</a:t>
            </a:r>
          </a:p>
          <a:p>
            <a:r>
              <a:rPr lang="en-US" dirty="0"/>
              <a:t>with</a:t>
            </a:r>
            <a:r>
              <a:rPr lang="en-US" dirty="0" smtClean="0"/>
              <a:t> breadboard </a:t>
            </a:r>
            <a:r>
              <a:rPr lang="en-US" dirty="0"/>
              <a:t>wiring</a:t>
            </a:r>
          </a:p>
        </p:txBody>
      </p:sp>
      <p:sp>
        <p:nvSpPr>
          <p:cNvPr id="3082" name="Text Box 5"/>
          <p:cNvSpPr txBox="1">
            <a:spLocks noChangeArrowheads="1"/>
          </p:cNvSpPr>
          <p:nvPr/>
        </p:nvSpPr>
        <p:spPr bwMode="auto">
          <a:xfrm>
            <a:off x="457200" y="5943600"/>
            <a:ext cx="7754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You will use the multimeter to understand and troubleshoot circuits, mostly</a:t>
            </a:r>
          </a:p>
          <a:p>
            <a:r>
              <a:rPr lang="en-US"/>
              <a:t>measuring DC voltage, resistance and DC current.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667000" y="4038600"/>
            <a:ext cx="1295400" cy="22860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4" name="Text Box 5"/>
          <p:cNvSpPr txBox="1">
            <a:spLocks noChangeArrowheads="1"/>
          </p:cNvSpPr>
          <p:nvPr/>
        </p:nvSpPr>
        <p:spPr bwMode="auto">
          <a:xfrm>
            <a:off x="0" y="4114800"/>
            <a:ext cx="2666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urn </a:t>
            </a:r>
            <a:r>
              <a:rPr lang="en-US" dirty="0"/>
              <a:t>knob to</a:t>
            </a:r>
            <a:r>
              <a:rPr lang="en-US" dirty="0" smtClean="0"/>
              <a:t> select the type of measurement.</a:t>
            </a:r>
            <a:endParaRPr lang="en-US" dirty="0"/>
          </a:p>
        </p:txBody>
      </p:sp>
      <p:sp>
        <p:nvSpPr>
          <p:cNvPr id="3085" name="TextBox 25"/>
          <p:cNvSpPr txBox="1">
            <a:spLocks noChangeArrowheads="1"/>
          </p:cNvSpPr>
          <p:nvPr/>
        </p:nvSpPr>
        <p:spPr bwMode="auto">
          <a:xfrm>
            <a:off x="381000" y="1828800"/>
            <a:ext cx="1890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(push these onto probes)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ED_pin2_arduino_annota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52600"/>
            <a:ext cx="4825273" cy="3810000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09600" y="5334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Connect the Power Wire to </a:t>
            </a:r>
            <a:r>
              <a:rPr lang="en-US" sz="3600" ker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Pin </a:t>
            </a:r>
            <a:r>
              <a:rPr lang="en-US" sz="3600" kern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</a:t>
            </a:r>
            <a:endParaRPr lang="en-US" sz="3600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US" i="1" kern="0" dirty="0" smtClean="0">
                <a:latin typeface="+mj-lt"/>
                <a:ea typeface="+mj-ea"/>
                <a:cs typeface="+mj-cs"/>
              </a:rPr>
              <a:t>(Use </a:t>
            </a:r>
            <a:r>
              <a:rPr lang="en-US" i="1" kern="0" dirty="0" smtClean="0">
                <a:latin typeface="+mj-lt"/>
                <a:ea typeface="+mj-ea"/>
                <a:cs typeface="+mj-cs"/>
              </a:rPr>
              <a:t>P2 </a:t>
            </a:r>
            <a:r>
              <a:rPr lang="en-US" i="1" kern="0" dirty="0">
                <a:latin typeface="+mj-lt"/>
                <a:ea typeface="+mj-ea"/>
                <a:cs typeface="+mj-cs"/>
              </a:rPr>
              <a:t>as a digital output)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5105400" y="1752600"/>
            <a:ext cx="37981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Enter and run the following program: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6825" y="2209800"/>
            <a:ext cx="4067175" cy="332398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B97C03"/>
                </a:solidFill>
                <a:latin typeface="Courier"/>
                <a:cs typeface="Courier"/>
              </a:rPr>
              <a:t>void setup</a:t>
            </a:r>
            <a:r>
              <a:rPr lang="en-US" sz="1400" dirty="0">
                <a:latin typeface="Courier"/>
                <a:cs typeface="Courier"/>
              </a:rPr>
              <a:t>() {                </a:t>
            </a:r>
          </a:p>
          <a:p>
            <a:pPr>
              <a:defRPr/>
            </a:pPr>
            <a:r>
              <a:rPr lang="en-US" sz="1400" dirty="0">
                <a:latin typeface="Courier"/>
                <a:cs typeface="Courier"/>
              </a:rPr>
              <a:t>  </a:t>
            </a:r>
            <a:r>
              <a:rPr lang="en-US" sz="1400" dirty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// initialize</a:t>
            </a:r>
            <a:r>
              <a:rPr lang="en-US" sz="1400" dirty="0" smtClean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 pin </a:t>
            </a:r>
            <a:r>
              <a:rPr lang="en-US" sz="1400" dirty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as an output:</a:t>
            </a:r>
          </a:p>
          <a:p>
            <a:pPr>
              <a:defRPr/>
            </a:pPr>
            <a:r>
              <a:rPr lang="en-US" sz="1400" dirty="0">
                <a:latin typeface="Courier"/>
                <a:cs typeface="Courier"/>
              </a:rPr>
              <a:t>  </a:t>
            </a:r>
            <a:r>
              <a:rPr lang="en-US" sz="1400" dirty="0" err="1">
                <a:solidFill>
                  <a:srgbClr val="B97C03"/>
                </a:solidFill>
                <a:latin typeface="Courier"/>
                <a:cs typeface="Courier"/>
              </a:rPr>
              <a:t>pinMode</a:t>
            </a:r>
            <a:r>
              <a:rPr lang="en-US" sz="1400" dirty="0" smtClean="0">
                <a:latin typeface="Courier"/>
                <a:cs typeface="Courier"/>
              </a:rPr>
              <a:t>(2, </a:t>
            </a:r>
            <a:r>
              <a:rPr lang="en-US" sz="1400" dirty="0">
                <a:solidFill>
                  <a:srgbClr val="0070C0"/>
                </a:solidFill>
                <a:latin typeface="Courier"/>
                <a:cs typeface="Courier"/>
              </a:rPr>
              <a:t>OUTPUT</a:t>
            </a:r>
            <a:r>
              <a:rPr lang="en-US" sz="1400" dirty="0">
                <a:latin typeface="Courier"/>
                <a:cs typeface="Courier"/>
              </a:rPr>
              <a:t>);     </a:t>
            </a:r>
          </a:p>
          <a:p>
            <a:pPr>
              <a:defRPr/>
            </a:pPr>
            <a:r>
              <a:rPr lang="en-US" sz="1400" dirty="0">
                <a:latin typeface="Courier"/>
                <a:cs typeface="Courier"/>
              </a:rPr>
              <a:t>}</a:t>
            </a:r>
          </a:p>
          <a:p>
            <a:pPr>
              <a:defRPr/>
            </a:pPr>
            <a:endParaRPr lang="en-US" sz="1400" dirty="0">
              <a:latin typeface="Courier"/>
              <a:cs typeface="Courier"/>
            </a:endParaRPr>
          </a:p>
          <a:p>
            <a:pPr>
              <a:defRPr/>
            </a:pPr>
            <a:r>
              <a:rPr lang="en-US" sz="1400" dirty="0">
                <a:solidFill>
                  <a:srgbClr val="B97C03"/>
                </a:solidFill>
                <a:latin typeface="Courier"/>
                <a:cs typeface="Courier"/>
              </a:rPr>
              <a:t>void loop</a:t>
            </a:r>
            <a:r>
              <a:rPr lang="en-US" sz="1400" dirty="0">
                <a:latin typeface="Courier"/>
                <a:cs typeface="Courier"/>
              </a:rPr>
              <a:t>() </a:t>
            </a:r>
            <a:r>
              <a:rPr lang="en-US" sz="1400" dirty="0" smtClean="0">
                <a:latin typeface="Courier"/>
                <a:cs typeface="Courier"/>
              </a:rPr>
              <a:t>{</a:t>
            </a:r>
          </a:p>
          <a:p>
            <a:pPr>
              <a:defRPr/>
            </a:pPr>
            <a:r>
              <a:rPr lang="en-US" sz="1400" dirty="0" smtClean="0">
                <a:latin typeface="Courier"/>
                <a:cs typeface="Courier"/>
              </a:rPr>
              <a:t>  </a:t>
            </a:r>
            <a:r>
              <a:rPr lang="en-US" sz="1400" dirty="0" smtClean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/</a:t>
            </a:r>
            <a:r>
              <a:rPr lang="en-US" sz="1400" dirty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/</a:t>
            </a:r>
            <a:r>
              <a:rPr lang="en-US" sz="1400" dirty="0" smtClean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 turn the </a:t>
            </a:r>
            <a:r>
              <a:rPr lang="en-US" sz="1400" dirty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LED on</a:t>
            </a:r>
            <a:endParaRPr lang="en-US" sz="1400" dirty="0" smtClean="0">
              <a:latin typeface="Courier"/>
              <a:cs typeface="Courier"/>
            </a:endParaRPr>
          </a:p>
          <a:p>
            <a:pPr>
              <a:defRPr/>
            </a:pPr>
            <a:r>
              <a:rPr lang="en-US" sz="1400" dirty="0">
                <a:latin typeface="Courier"/>
                <a:cs typeface="Courier"/>
              </a:rPr>
              <a:t>  </a:t>
            </a:r>
            <a:r>
              <a:rPr lang="en-US" sz="1400" dirty="0" err="1">
                <a:solidFill>
                  <a:srgbClr val="B97C03"/>
                </a:solidFill>
                <a:latin typeface="Courier"/>
                <a:cs typeface="Courier"/>
              </a:rPr>
              <a:t>digitalWrite</a:t>
            </a:r>
            <a:r>
              <a:rPr lang="en-US" sz="1400" dirty="0" smtClean="0">
                <a:latin typeface="Courier"/>
                <a:cs typeface="Courier"/>
              </a:rPr>
              <a:t>(2, </a:t>
            </a:r>
            <a:r>
              <a:rPr lang="en-US" sz="1400" dirty="0">
                <a:solidFill>
                  <a:srgbClr val="0070C0"/>
                </a:solidFill>
                <a:latin typeface="Courier"/>
                <a:cs typeface="Courier"/>
              </a:rPr>
              <a:t>HIGH</a:t>
            </a:r>
            <a:r>
              <a:rPr lang="en-US" sz="1400" dirty="0">
                <a:latin typeface="Courier"/>
                <a:cs typeface="Courier"/>
              </a:rPr>
              <a:t>)</a:t>
            </a:r>
            <a:r>
              <a:rPr lang="en-US" sz="1400" dirty="0" smtClean="0">
                <a:latin typeface="Courier"/>
                <a:cs typeface="Courier"/>
              </a:rPr>
              <a:t>;</a:t>
            </a:r>
            <a:endParaRPr lang="en-US" sz="1400" dirty="0" smtClean="0">
              <a:solidFill>
                <a:schemeClr val="accent3">
                  <a:lumMod val="65000"/>
                </a:schemeClr>
              </a:solidFill>
              <a:latin typeface="Courier"/>
              <a:cs typeface="Courier"/>
            </a:endParaRPr>
          </a:p>
          <a:p>
            <a:pPr>
              <a:defRPr/>
            </a:pPr>
            <a:r>
              <a:rPr lang="en-US" sz="1400" dirty="0" smtClean="0">
                <a:latin typeface="Courier"/>
                <a:cs typeface="Courier"/>
              </a:rPr>
              <a:t>  </a:t>
            </a:r>
            <a:r>
              <a:rPr lang="en-US" sz="1400" dirty="0" smtClean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/</a:t>
            </a:r>
            <a:r>
              <a:rPr lang="en-US" sz="1400" dirty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/ wait 1 </a:t>
            </a:r>
            <a:r>
              <a:rPr lang="en-US" sz="1400" dirty="0" smtClean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second = 1000 ms</a:t>
            </a:r>
          </a:p>
          <a:p>
            <a:pPr>
              <a:defRPr/>
            </a:pPr>
            <a:r>
              <a:rPr lang="en-US" sz="1400" dirty="0" smtClean="0">
                <a:latin typeface="Courier"/>
                <a:cs typeface="Courier"/>
              </a:rPr>
              <a:t>  </a:t>
            </a:r>
            <a:r>
              <a:rPr lang="en-US" sz="1400" dirty="0">
                <a:solidFill>
                  <a:srgbClr val="B97C03"/>
                </a:solidFill>
                <a:latin typeface="Courier"/>
                <a:cs typeface="Courier"/>
              </a:rPr>
              <a:t>delay</a:t>
            </a:r>
            <a:r>
              <a:rPr lang="en-US" sz="1400" dirty="0">
                <a:latin typeface="Courier"/>
                <a:cs typeface="Courier"/>
              </a:rPr>
              <a:t>(1000)</a:t>
            </a:r>
            <a:r>
              <a:rPr lang="en-US" sz="1400" dirty="0" smtClean="0">
                <a:latin typeface="Courier"/>
                <a:cs typeface="Courier"/>
              </a:rPr>
              <a:t>;</a:t>
            </a:r>
            <a:endParaRPr lang="en-US" sz="1400" dirty="0" smtClean="0">
              <a:solidFill>
                <a:schemeClr val="accent3">
                  <a:lumMod val="65000"/>
                </a:schemeClr>
              </a:solidFill>
              <a:latin typeface="Courier"/>
              <a:cs typeface="Courier"/>
            </a:endParaRPr>
          </a:p>
          <a:p>
            <a:pPr>
              <a:defRPr/>
            </a:pPr>
            <a:r>
              <a:rPr lang="en-US" sz="1400" dirty="0" smtClean="0">
                <a:latin typeface="Courier"/>
                <a:cs typeface="Courier"/>
              </a:rPr>
              <a:t>  </a:t>
            </a:r>
            <a:r>
              <a:rPr lang="en-US" sz="1400" dirty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// turn the LED</a:t>
            </a:r>
            <a:r>
              <a:rPr lang="en-US" sz="1400" dirty="0" smtClean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 off</a:t>
            </a:r>
          </a:p>
          <a:p>
            <a:pPr>
              <a:defRPr/>
            </a:pPr>
            <a:r>
              <a:rPr lang="en-US" sz="1400" dirty="0" smtClean="0">
                <a:latin typeface="Courier"/>
                <a:cs typeface="Courier"/>
              </a:rPr>
              <a:t>  </a:t>
            </a:r>
            <a:r>
              <a:rPr lang="en-US" sz="1400" dirty="0" err="1">
                <a:solidFill>
                  <a:srgbClr val="B97C03"/>
                </a:solidFill>
                <a:latin typeface="Courier"/>
                <a:cs typeface="Courier"/>
              </a:rPr>
              <a:t>digitalWrite</a:t>
            </a:r>
            <a:r>
              <a:rPr lang="en-US" sz="1400" dirty="0" smtClean="0">
                <a:latin typeface="Courier"/>
                <a:cs typeface="Courier"/>
              </a:rPr>
              <a:t>(2, </a:t>
            </a:r>
            <a:r>
              <a:rPr lang="en-US" sz="1400" dirty="0">
                <a:solidFill>
                  <a:srgbClr val="0070C0"/>
                </a:solidFill>
                <a:latin typeface="Courier"/>
                <a:cs typeface="Courier"/>
              </a:rPr>
              <a:t>LOW</a:t>
            </a:r>
            <a:r>
              <a:rPr lang="en-US" sz="1400" dirty="0">
                <a:latin typeface="Courier"/>
                <a:cs typeface="Courier"/>
              </a:rPr>
              <a:t>)</a:t>
            </a:r>
            <a:r>
              <a:rPr lang="en-US" sz="1400" dirty="0" smtClean="0">
                <a:latin typeface="Courier"/>
                <a:cs typeface="Courier"/>
              </a:rPr>
              <a:t>;</a:t>
            </a:r>
            <a:endParaRPr lang="en-US" sz="1400" dirty="0" smtClean="0">
              <a:solidFill>
                <a:schemeClr val="accent3">
                  <a:lumMod val="65000"/>
                </a:schemeClr>
              </a:solidFill>
              <a:latin typeface="Courier"/>
              <a:cs typeface="Courier"/>
            </a:endParaRPr>
          </a:p>
          <a:p>
            <a:pPr>
              <a:defRPr/>
            </a:pPr>
            <a:r>
              <a:rPr lang="en-US" sz="1400" dirty="0" smtClean="0">
                <a:latin typeface="Courier"/>
                <a:cs typeface="Courier"/>
              </a:rPr>
              <a:t>  </a:t>
            </a:r>
            <a:r>
              <a:rPr lang="en-US" sz="1400" dirty="0" smtClean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/</a:t>
            </a:r>
            <a:r>
              <a:rPr lang="en-US" sz="1400" dirty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/ wait for 500 </a:t>
            </a:r>
            <a:r>
              <a:rPr lang="en-US" sz="1400" dirty="0" smtClean="0">
                <a:solidFill>
                  <a:schemeClr val="accent3">
                    <a:lumMod val="65000"/>
                  </a:schemeClr>
                </a:solidFill>
                <a:latin typeface="Courier"/>
                <a:cs typeface="Courier"/>
              </a:rPr>
              <a:t>ms</a:t>
            </a:r>
            <a:endParaRPr lang="en-US" sz="1400" dirty="0" smtClean="0">
              <a:latin typeface="Courier"/>
              <a:cs typeface="Courier"/>
            </a:endParaRPr>
          </a:p>
          <a:p>
            <a:pPr>
              <a:defRPr/>
            </a:pPr>
            <a:r>
              <a:rPr lang="en-US" sz="1400" dirty="0" smtClean="0">
                <a:solidFill>
                  <a:srgbClr val="B97C03"/>
                </a:solidFill>
                <a:latin typeface="Courier"/>
                <a:cs typeface="Courier"/>
              </a:rPr>
              <a:t>  delay</a:t>
            </a:r>
            <a:r>
              <a:rPr lang="en-US" sz="1400" dirty="0">
                <a:latin typeface="Courier"/>
                <a:cs typeface="Courier"/>
              </a:rPr>
              <a:t>(500)</a:t>
            </a:r>
            <a:r>
              <a:rPr lang="en-US" sz="1400" dirty="0" smtClean="0">
                <a:latin typeface="Courier"/>
                <a:cs typeface="Courier"/>
              </a:rPr>
              <a:t>;</a:t>
            </a:r>
            <a:endParaRPr lang="en-US" sz="1400" dirty="0" smtClean="0">
              <a:solidFill>
                <a:schemeClr val="accent3">
                  <a:lumMod val="65000"/>
                </a:schemeClr>
              </a:solidFill>
              <a:latin typeface="Courier"/>
              <a:cs typeface="Courier"/>
            </a:endParaRPr>
          </a:p>
          <a:p>
            <a:pPr>
              <a:defRPr/>
            </a:pPr>
            <a:r>
              <a:rPr lang="en-US" sz="1400" dirty="0">
                <a:latin typeface="Courier"/>
                <a:cs typeface="Courier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5541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60400" y="447675"/>
            <a:ext cx="8229600" cy="1143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How the Program Works</a:t>
            </a:r>
          </a:p>
          <a:p>
            <a:pPr algn="ctr"/>
            <a:endParaRPr lang="en-US" sz="4400">
              <a:solidFill>
                <a:schemeClr val="hlink"/>
              </a:solidFill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3581400" y="4371975"/>
            <a:ext cx="4953000" cy="2409825"/>
            <a:chOff x="1219200" y="5257800"/>
            <a:chExt cx="4953000" cy="533400"/>
          </a:xfrm>
        </p:grpSpPr>
        <p:sp>
          <p:nvSpPr>
            <p:cNvPr id="29" name="Rectangle 28"/>
            <p:cNvSpPr/>
            <p:nvPr/>
          </p:nvSpPr>
          <p:spPr>
            <a:xfrm>
              <a:off x="1219200" y="5257800"/>
              <a:ext cx="4953000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462" name="TextBox 27"/>
            <p:cNvSpPr txBox="1">
              <a:spLocks noChangeArrowheads="1"/>
            </p:cNvSpPr>
            <p:nvPr/>
          </p:nvSpPr>
          <p:spPr bwMode="auto">
            <a:xfrm>
              <a:off x="1219200" y="5334000"/>
              <a:ext cx="4929555" cy="449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r>
                <a:rPr lang="en-US"/>
                <a:t>HIGH = 5V    and      LOW = 0V      </a:t>
              </a:r>
              <a:r>
                <a:rPr lang="en-US">
                  <a:solidFill>
                    <a:srgbClr val="C00000"/>
                  </a:solidFill>
                </a:rPr>
                <a:t>(Always!!!!)</a:t>
              </a:r>
            </a:p>
          </p:txBody>
        </p:sp>
      </p:grpSp>
      <p:grpSp>
        <p:nvGrpSpPr>
          <p:cNvPr id="17412" name="Group 9"/>
          <p:cNvGrpSpPr>
            <a:grpSpLocks/>
          </p:cNvGrpSpPr>
          <p:nvPr/>
        </p:nvGrpSpPr>
        <p:grpSpPr bwMode="auto">
          <a:xfrm>
            <a:off x="374650" y="1571625"/>
            <a:ext cx="5857875" cy="2800350"/>
            <a:chOff x="55564" y="1879391"/>
            <a:chExt cx="5857675" cy="2800767"/>
          </a:xfrm>
        </p:grpSpPr>
        <p:sp>
          <p:nvSpPr>
            <p:cNvPr id="23" name="TextBox 22"/>
            <p:cNvSpPr txBox="1"/>
            <p:nvPr/>
          </p:nvSpPr>
          <p:spPr>
            <a:xfrm>
              <a:off x="909610" y="1879391"/>
              <a:ext cx="2295447" cy="2800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rgbClr val="B97C03"/>
                  </a:solidFill>
                  <a:latin typeface="Calibri" pitchFamily="34" charset="0"/>
                  <a:cs typeface="Calibri" pitchFamily="34" charset="0"/>
                </a:rPr>
                <a:t>void setup</a:t>
              </a:r>
              <a:r>
                <a:rPr lang="en-US" sz="1600" dirty="0">
                  <a:latin typeface="Calibri" pitchFamily="34" charset="0"/>
                  <a:cs typeface="Calibri" pitchFamily="34" charset="0"/>
                </a:rPr>
                <a:t>() {                </a:t>
              </a:r>
            </a:p>
            <a:p>
              <a:pPr>
                <a:defRPr/>
              </a:pPr>
              <a:endParaRPr lang="en-US" sz="1600" dirty="0">
                <a:solidFill>
                  <a:srgbClr val="B97C03"/>
                </a:solidFill>
                <a:latin typeface="Calibri" pitchFamily="34" charset="0"/>
                <a:cs typeface="Calibri" pitchFamily="34" charset="0"/>
              </a:endParaRPr>
            </a:p>
            <a:p>
              <a:pPr>
                <a:defRPr/>
              </a:pPr>
              <a:r>
                <a:rPr lang="en-US" sz="1600" dirty="0" err="1">
                  <a:solidFill>
                    <a:srgbClr val="B97C03"/>
                  </a:solidFill>
                  <a:latin typeface="Calibri" pitchFamily="34" charset="0"/>
                  <a:cs typeface="Calibri" pitchFamily="34" charset="0"/>
                </a:rPr>
                <a:t>pinMode</a:t>
              </a:r>
              <a:r>
                <a:rPr lang="en-US" sz="1600" dirty="0" smtClean="0">
                  <a:latin typeface="Calibri" pitchFamily="34" charset="0"/>
                  <a:cs typeface="Calibri" pitchFamily="34" charset="0"/>
                </a:rPr>
                <a:t>(2, </a:t>
              </a:r>
              <a:r>
                <a:rPr lang="en-US" sz="1600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OUTPUT</a:t>
              </a:r>
              <a:r>
                <a:rPr lang="en-US" sz="1600" dirty="0">
                  <a:latin typeface="Calibri" pitchFamily="34" charset="0"/>
                  <a:cs typeface="Calibri" pitchFamily="34" charset="0"/>
                </a:rPr>
                <a:t>);     </a:t>
              </a:r>
            </a:p>
            <a:p>
              <a:pPr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}</a:t>
              </a:r>
            </a:p>
            <a:p>
              <a:pPr>
                <a:defRPr/>
              </a:pPr>
              <a:endParaRPr lang="en-US" sz="1600" dirty="0">
                <a:latin typeface="Calibri" pitchFamily="34" charset="0"/>
                <a:cs typeface="Calibri" pitchFamily="34" charset="0"/>
              </a:endParaRPr>
            </a:p>
            <a:p>
              <a:pPr>
                <a:defRPr/>
              </a:pPr>
              <a:r>
                <a:rPr lang="en-US" sz="1600" dirty="0">
                  <a:solidFill>
                    <a:srgbClr val="B97C03"/>
                  </a:solidFill>
                  <a:latin typeface="Calibri" pitchFamily="34" charset="0"/>
                  <a:cs typeface="Calibri" pitchFamily="34" charset="0"/>
                </a:rPr>
                <a:t>void loop</a:t>
              </a:r>
              <a:r>
                <a:rPr lang="en-US" sz="1600" dirty="0">
                  <a:latin typeface="Calibri" pitchFamily="34" charset="0"/>
                  <a:cs typeface="Calibri" pitchFamily="34" charset="0"/>
                </a:rPr>
                <a:t>() {</a:t>
              </a:r>
            </a:p>
            <a:p>
              <a:pPr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  </a:t>
              </a:r>
              <a:r>
                <a:rPr lang="en-US" sz="1600" dirty="0" err="1">
                  <a:solidFill>
                    <a:srgbClr val="B97C03"/>
                  </a:solidFill>
                  <a:latin typeface="Calibri" pitchFamily="34" charset="0"/>
                  <a:cs typeface="Calibri" pitchFamily="34" charset="0"/>
                </a:rPr>
                <a:t>digitalWrite</a:t>
              </a:r>
              <a:r>
                <a:rPr lang="en-US" sz="1600" dirty="0" smtClean="0">
                  <a:latin typeface="Calibri" pitchFamily="34" charset="0"/>
                  <a:cs typeface="Calibri" pitchFamily="34" charset="0"/>
                </a:rPr>
                <a:t>(2, </a:t>
              </a:r>
              <a:r>
                <a:rPr lang="en-US" sz="1600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HIGH</a:t>
              </a:r>
              <a:r>
                <a:rPr lang="en-US" sz="1600" dirty="0">
                  <a:latin typeface="Calibri" pitchFamily="34" charset="0"/>
                  <a:cs typeface="Calibri" pitchFamily="34" charset="0"/>
                </a:rPr>
                <a:t>);   </a:t>
              </a:r>
              <a:endParaRPr lang="en-US" sz="16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pPr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  </a:t>
              </a:r>
              <a:r>
                <a:rPr lang="en-US" sz="1600" dirty="0">
                  <a:solidFill>
                    <a:srgbClr val="B97C03"/>
                  </a:solidFill>
                  <a:latin typeface="Calibri" pitchFamily="34" charset="0"/>
                  <a:cs typeface="Calibri" pitchFamily="34" charset="0"/>
                </a:rPr>
                <a:t>delay</a:t>
              </a:r>
              <a:r>
                <a:rPr lang="en-US" sz="1600" dirty="0">
                  <a:latin typeface="Calibri" pitchFamily="34" charset="0"/>
                  <a:cs typeface="Calibri" pitchFamily="34" charset="0"/>
                </a:rPr>
                <a:t>(1000); </a:t>
              </a:r>
            </a:p>
            <a:p>
              <a:pPr>
                <a:defRPr/>
              </a:pPr>
              <a:r>
                <a:rPr lang="en-US" sz="1600" dirty="0">
                  <a:solidFill>
                    <a:srgbClr val="B97C03"/>
                  </a:solidFill>
                  <a:latin typeface="Calibri" pitchFamily="34" charset="0"/>
                  <a:cs typeface="Calibri" pitchFamily="34" charset="0"/>
                </a:rPr>
                <a:t>  </a:t>
              </a:r>
              <a:r>
                <a:rPr lang="en-US" sz="1600" dirty="0" err="1">
                  <a:solidFill>
                    <a:srgbClr val="B97C03"/>
                  </a:solidFill>
                  <a:latin typeface="Calibri" pitchFamily="34" charset="0"/>
                  <a:cs typeface="Calibri" pitchFamily="34" charset="0"/>
                </a:rPr>
                <a:t>digitalWrite</a:t>
              </a:r>
              <a:r>
                <a:rPr lang="en-US" sz="1600" dirty="0" smtClean="0">
                  <a:latin typeface="Calibri" pitchFamily="34" charset="0"/>
                  <a:cs typeface="Calibri" pitchFamily="34" charset="0"/>
                </a:rPr>
                <a:t>(2, </a:t>
              </a:r>
              <a:r>
                <a:rPr lang="en-US" sz="1600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LOW</a:t>
              </a:r>
              <a:r>
                <a:rPr lang="en-US" sz="1600" dirty="0">
                  <a:latin typeface="Calibri" pitchFamily="34" charset="0"/>
                  <a:cs typeface="Calibri" pitchFamily="34" charset="0"/>
                </a:rPr>
                <a:t>); </a:t>
              </a:r>
              <a:endParaRPr lang="en-US" sz="16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pPr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  </a:t>
              </a:r>
              <a:r>
                <a:rPr lang="en-US" sz="1600" dirty="0">
                  <a:solidFill>
                    <a:srgbClr val="B97C03"/>
                  </a:solidFill>
                  <a:latin typeface="Calibri" pitchFamily="34" charset="0"/>
                  <a:cs typeface="Calibri" pitchFamily="34" charset="0"/>
                </a:rPr>
                <a:t>delay</a:t>
              </a:r>
              <a:r>
                <a:rPr lang="en-US" sz="1600" dirty="0">
                  <a:latin typeface="Calibri" pitchFamily="34" charset="0"/>
                  <a:cs typeface="Calibri" pitchFamily="34" charset="0"/>
                </a:rPr>
                <a:t>(500);             </a:t>
              </a:r>
            </a:p>
            <a:p>
              <a:pPr>
                <a:defRPr/>
              </a:pPr>
              <a:r>
                <a:rPr lang="en-US" sz="1600" dirty="0">
                  <a:latin typeface="Calibri" pitchFamily="34" charset="0"/>
                  <a:cs typeface="Calibri" pitchFamily="34" charset="0"/>
                </a:rPr>
                <a:t>}</a:t>
              </a:r>
            </a:p>
          </p:txBody>
        </p:sp>
        <p:sp>
          <p:nvSpPr>
            <p:cNvPr id="17446" name="Text Box 5"/>
            <p:cNvSpPr txBox="1">
              <a:spLocks noChangeArrowheads="1"/>
            </p:cNvSpPr>
            <p:nvPr/>
          </p:nvSpPr>
          <p:spPr bwMode="auto">
            <a:xfrm>
              <a:off x="3609403" y="2400300"/>
              <a:ext cx="230383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initialize pin </a:t>
              </a:r>
              <a:r>
                <a:rPr lang="en-US" sz="1400" dirty="0" smtClean="0"/>
                <a:t>2 </a:t>
              </a:r>
              <a:r>
                <a:rPr lang="en-US" sz="1400" dirty="0"/>
                <a:t>as an output</a:t>
              </a:r>
              <a:endParaRPr lang="en-US" sz="1400" dirty="0">
                <a:latin typeface="Symbol" pitchFamily="-106" charset="2"/>
              </a:endParaRPr>
            </a:p>
          </p:txBody>
        </p:sp>
        <p:grpSp>
          <p:nvGrpSpPr>
            <p:cNvPr id="17447" name="Group 1"/>
            <p:cNvGrpSpPr>
              <a:grpSpLocks/>
            </p:cNvGrpSpPr>
            <p:nvPr/>
          </p:nvGrpSpPr>
          <p:grpSpPr bwMode="auto">
            <a:xfrm>
              <a:off x="434977" y="3276600"/>
              <a:ext cx="458787" cy="1273194"/>
              <a:chOff x="434977" y="3270250"/>
              <a:chExt cx="458787" cy="1373188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rot="10800000">
                <a:off x="436551" y="4641909"/>
                <a:ext cx="380987" cy="1712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5400000" flipH="1" flipV="1">
                <a:off x="-250929" y="3956142"/>
                <a:ext cx="1373372" cy="1587"/>
              </a:xfrm>
              <a:prstGeom prst="line">
                <a:avLst/>
              </a:prstGeom>
              <a:ln w="222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436551" y="3270249"/>
                <a:ext cx="457184" cy="1713"/>
              </a:xfrm>
              <a:prstGeom prst="straightConnector1">
                <a:avLst/>
              </a:prstGeom>
              <a:ln w="2222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48" name="TextBox 21"/>
            <p:cNvSpPr txBox="1">
              <a:spLocks noChangeArrowheads="1"/>
            </p:cNvSpPr>
            <p:nvPr/>
          </p:nvSpPr>
          <p:spPr bwMode="auto">
            <a:xfrm rot="-5400000">
              <a:off x="-434974" y="3738563"/>
              <a:ext cx="13509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infinite loop</a:t>
              </a:r>
            </a:p>
          </p:txBody>
        </p:sp>
        <p:cxnSp>
          <p:nvCxnSpPr>
            <p:cNvPr id="24" name="Straight Arrow Connector 23"/>
            <p:cNvCxnSpPr>
              <a:stCxn id="17446" idx="1"/>
            </p:cNvCxnSpPr>
            <p:nvPr/>
          </p:nvCxnSpPr>
          <p:spPr>
            <a:xfrm flipH="1" flipV="1">
              <a:off x="2873281" y="2552591"/>
              <a:ext cx="736575" cy="1588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2976464" y="4041888"/>
              <a:ext cx="609579" cy="0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51" name="Text Box 5"/>
            <p:cNvSpPr txBox="1">
              <a:spLocks noChangeArrowheads="1"/>
            </p:cNvSpPr>
            <p:nvPr/>
          </p:nvSpPr>
          <p:spPr bwMode="auto">
            <a:xfrm>
              <a:off x="3605212" y="3887787"/>
              <a:ext cx="190629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set pin </a:t>
              </a:r>
              <a:r>
                <a:rPr lang="en-US" sz="1400" dirty="0" smtClean="0"/>
                <a:t>2 </a:t>
              </a:r>
              <a:r>
                <a:rPr lang="en-US" sz="1400" dirty="0"/>
                <a:t>to LOW (0V)</a:t>
              </a:r>
              <a:endParaRPr lang="en-US" sz="1400" dirty="0">
                <a:latin typeface="Symbol" pitchFamily="-106" charset="2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2209728" y="4272110"/>
              <a:ext cx="1376315" cy="0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53" name="Text Box 5"/>
            <p:cNvSpPr txBox="1">
              <a:spLocks noChangeArrowheads="1"/>
            </p:cNvSpPr>
            <p:nvPr/>
          </p:nvSpPr>
          <p:spPr bwMode="auto">
            <a:xfrm>
              <a:off x="3624262" y="4117975"/>
              <a:ext cx="114005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wait 500 ms</a:t>
              </a:r>
              <a:endParaRPr lang="en-US" sz="1400">
                <a:latin typeface="Symbol" pitchFamily="-106" charset="2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2966940" y="3554453"/>
              <a:ext cx="609579" cy="0"/>
            </a:xfrm>
            <a:prstGeom prst="straightConnector1">
              <a:avLst/>
            </a:prstGeom>
            <a:ln w="158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55" name="Text Box 5"/>
            <p:cNvSpPr txBox="1">
              <a:spLocks noChangeArrowheads="1"/>
            </p:cNvSpPr>
            <p:nvPr/>
          </p:nvSpPr>
          <p:spPr bwMode="auto">
            <a:xfrm>
              <a:off x="3605212" y="3399730"/>
              <a:ext cx="201369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set pin </a:t>
              </a:r>
              <a:r>
                <a:rPr lang="en-US" sz="1400" dirty="0" smtClean="0"/>
                <a:t>2 </a:t>
              </a:r>
              <a:r>
                <a:rPr lang="en-US" sz="1400" dirty="0"/>
                <a:t>to HIGH (5V)</a:t>
              </a:r>
              <a:endParaRPr lang="en-US" sz="1400" dirty="0">
                <a:latin typeface="Symbol" pitchFamily="-106" charset="2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>
              <a:off x="2200204" y="3784675"/>
              <a:ext cx="1376315" cy="0"/>
            </a:xfrm>
            <a:prstGeom prst="straightConnector1">
              <a:avLst/>
            </a:prstGeom>
            <a:ln w="158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57" name="Text Box 5"/>
            <p:cNvSpPr txBox="1">
              <a:spLocks noChangeArrowheads="1"/>
            </p:cNvSpPr>
            <p:nvPr/>
          </p:nvSpPr>
          <p:spPr bwMode="auto">
            <a:xfrm>
              <a:off x="3614737" y="3629918"/>
              <a:ext cx="12394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wait 1000 ms</a:t>
              </a:r>
              <a:endParaRPr lang="en-US" sz="1400">
                <a:latin typeface="Symbol" pitchFamily="-106" charset="2"/>
              </a:endParaRPr>
            </a:p>
          </p:txBody>
        </p:sp>
      </p:grpSp>
      <p:grpSp>
        <p:nvGrpSpPr>
          <p:cNvPr id="17413" name="Group 92"/>
          <p:cNvGrpSpPr>
            <a:grpSpLocks/>
          </p:cNvGrpSpPr>
          <p:nvPr/>
        </p:nvGrpSpPr>
        <p:grpSpPr bwMode="auto">
          <a:xfrm>
            <a:off x="3622675" y="4560888"/>
            <a:ext cx="4767263" cy="1641475"/>
            <a:chOff x="405400" y="4467224"/>
            <a:chExt cx="4767481" cy="1640206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1135683" y="4571918"/>
              <a:ext cx="0" cy="12198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135683" y="5791761"/>
              <a:ext cx="374190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543690" y="4847929"/>
              <a:ext cx="0" cy="839138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543690" y="4847929"/>
              <a:ext cx="590577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1372232" y="5677550"/>
              <a:ext cx="171458" cy="9518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2124742" y="4857447"/>
              <a:ext cx="0" cy="839138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124742" y="5687067"/>
              <a:ext cx="295289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21" name="Text Box 5"/>
            <p:cNvSpPr txBox="1">
              <a:spLocks noChangeArrowheads="1"/>
            </p:cNvSpPr>
            <p:nvPr/>
          </p:nvSpPr>
          <p:spPr bwMode="auto">
            <a:xfrm>
              <a:off x="4242818" y="5799653"/>
              <a:ext cx="9300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time (ms)</a:t>
              </a:r>
              <a:endParaRPr lang="en-US" sz="1400">
                <a:latin typeface="Symbol" pitchFamily="-106" charset="2"/>
              </a:endParaRPr>
            </a:p>
          </p:txBody>
        </p:sp>
        <p:sp>
          <p:nvSpPr>
            <p:cNvPr id="17422" name="Text Box 5"/>
            <p:cNvSpPr txBox="1">
              <a:spLocks noChangeArrowheads="1"/>
            </p:cNvSpPr>
            <p:nvPr/>
          </p:nvSpPr>
          <p:spPr bwMode="auto">
            <a:xfrm rot="-5400000">
              <a:off x="-13786" y="5096779"/>
              <a:ext cx="11769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voltage (V)</a:t>
              </a:r>
              <a:endParaRPr lang="en-US" sz="1600">
                <a:latin typeface="Symbol" pitchFamily="-106" charset="2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135683" y="5687067"/>
              <a:ext cx="3418044" cy="19035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124571" y="4847929"/>
              <a:ext cx="3387880" cy="28553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25" name="TextBox 61"/>
            <p:cNvSpPr txBox="1">
              <a:spLocks noChangeArrowheads="1"/>
            </p:cNvSpPr>
            <p:nvPr/>
          </p:nvSpPr>
          <p:spPr bwMode="auto">
            <a:xfrm>
              <a:off x="730059" y="5540573"/>
              <a:ext cx="4697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0V</a:t>
              </a:r>
            </a:p>
          </p:txBody>
        </p:sp>
        <p:sp>
          <p:nvSpPr>
            <p:cNvPr id="17426" name="TextBox 72"/>
            <p:cNvSpPr txBox="1">
              <a:spLocks noChangeArrowheads="1"/>
            </p:cNvSpPr>
            <p:nvPr/>
          </p:nvSpPr>
          <p:spPr bwMode="auto">
            <a:xfrm>
              <a:off x="710913" y="4703861"/>
              <a:ext cx="46970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5V</a:t>
              </a:r>
            </a:p>
          </p:txBody>
        </p:sp>
        <p:grpSp>
          <p:nvGrpSpPr>
            <p:cNvPr id="17427" name="Group 67"/>
            <p:cNvGrpSpPr>
              <a:grpSpLocks/>
            </p:cNvGrpSpPr>
            <p:nvPr/>
          </p:nvGrpSpPr>
          <p:grpSpPr bwMode="auto">
            <a:xfrm>
              <a:off x="2443162" y="4848225"/>
              <a:ext cx="876300" cy="847725"/>
              <a:chOff x="2424112" y="4848225"/>
              <a:chExt cx="876300" cy="847725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 flipV="1">
                <a:off x="2424793" y="4847929"/>
                <a:ext cx="0" cy="839138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2424793" y="4847929"/>
                <a:ext cx="590577" cy="0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3005845" y="4857447"/>
                <a:ext cx="0" cy="839138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3005845" y="5687067"/>
                <a:ext cx="295288" cy="0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28" name="Group 83"/>
            <p:cNvGrpSpPr>
              <a:grpSpLocks/>
            </p:cNvGrpSpPr>
            <p:nvPr/>
          </p:nvGrpSpPr>
          <p:grpSpPr bwMode="auto">
            <a:xfrm>
              <a:off x="3333750" y="4857750"/>
              <a:ext cx="876300" cy="847725"/>
              <a:chOff x="2424112" y="4848225"/>
              <a:chExt cx="876300" cy="847725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 flipV="1">
                <a:off x="2424834" y="4847922"/>
                <a:ext cx="0" cy="839138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2424834" y="4847922"/>
                <a:ext cx="590577" cy="0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3005886" y="4857440"/>
                <a:ext cx="0" cy="839138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3005886" y="5687060"/>
                <a:ext cx="295288" cy="0"/>
              </a:xfrm>
              <a:prstGeom prst="line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Arrow Connector 91"/>
            <p:cNvCxnSpPr/>
            <p:nvPr/>
          </p:nvCxnSpPr>
          <p:spPr>
            <a:xfrm flipH="1">
              <a:off x="3051884" y="4770202"/>
              <a:ext cx="26353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30" name="TextBox 94"/>
            <p:cNvSpPr txBox="1">
              <a:spLocks noChangeArrowheads="1"/>
            </p:cNvSpPr>
            <p:nvPr/>
          </p:nvSpPr>
          <p:spPr bwMode="auto">
            <a:xfrm>
              <a:off x="2895600" y="4467225"/>
              <a:ext cx="91518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500 ms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flipH="1" flipV="1">
              <a:off x="1553215" y="4770202"/>
              <a:ext cx="58105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32" name="TextBox 96"/>
            <p:cNvSpPr txBox="1">
              <a:spLocks noChangeArrowheads="1"/>
            </p:cNvSpPr>
            <p:nvPr/>
          </p:nvSpPr>
          <p:spPr bwMode="auto">
            <a:xfrm>
              <a:off x="1460912" y="4467224"/>
              <a:ext cx="91518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1000 ms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3029658" y="4724200"/>
              <a:ext cx="0" cy="951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3329709" y="4725786"/>
              <a:ext cx="0" cy="935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1543690" y="4725786"/>
              <a:ext cx="0" cy="935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V="1">
              <a:off x="2134267" y="4714683"/>
              <a:ext cx="0" cy="951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1295400"/>
            <a:ext cx="8229600" cy="1143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Now Experiment on Your Own!</a:t>
            </a:r>
          </a:p>
          <a:p>
            <a:pPr algn="ctr"/>
            <a:endParaRPr lang="en-US" sz="4400">
              <a:solidFill>
                <a:schemeClr val="hlink"/>
              </a:solidFill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33400" y="2209800"/>
            <a:ext cx="86106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AutoNum type="arabicParenBoth"/>
            </a:pPr>
            <a:r>
              <a:rPr lang="en-US" sz="2000"/>
              <a:t>Try changing the time to 1.5 seconds on and 1 second off</a:t>
            </a:r>
          </a:p>
          <a:p>
            <a:pPr marL="342900" indent="-342900">
              <a:buFontTx/>
              <a:buAutoNum type="arabicParenBoth"/>
            </a:pPr>
            <a:endParaRPr lang="en-US" sz="2000"/>
          </a:p>
          <a:p>
            <a:pPr marL="342900" indent="-342900">
              <a:buFontTx/>
              <a:buAutoNum type="arabicParenBoth"/>
            </a:pPr>
            <a:r>
              <a:rPr lang="en-US" sz="2000"/>
              <a:t>Connect the resistor to digital pin 5 and change the program to match</a:t>
            </a:r>
          </a:p>
          <a:p>
            <a:pPr marL="342900" indent="-342900">
              <a:buFontTx/>
              <a:buAutoNum type="arabicParenBoth"/>
            </a:pPr>
            <a:endParaRPr lang="en-US" sz="2000"/>
          </a:p>
          <a:p>
            <a:pPr marL="342900" indent="-342900">
              <a:buFontTx/>
              <a:buAutoNum type="arabicParenBoth"/>
            </a:pPr>
            <a:r>
              <a:rPr lang="en-US" sz="2000"/>
              <a:t>Blink out SOS in Morse code (dot-dot-dot-dash-dash-dash-dot-dot-dot)</a:t>
            </a:r>
          </a:p>
          <a:p>
            <a:pPr marL="914400" lvl="1" indent="-457200">
              <a:buFont typeface="Arial" pitchFamily="-106" charset="0"/>
              <a:buAutoNum type="alphaLcPeriod"/>
            </a:pPr>
            <a:r>
              <a:rPr lang="en-US" sz="2000"/>
              <a:t>three short pulses (0.25 seconds each) followed by . . .</a:t>
            </a:r>
          </a:p>
          <a:p>
            <a:pPr marL="914400" lvl="1" indent="-457200">
              <a:buFont typeface="Arial" pitchFamily="-106" charset="0"/>
              <a:buAutoNum type="alphaLcPeriod"/>
            </a:pPr>
            <a:r>
              <a:rPr lang="en-US" sz="2000"/>
              <a:t>three long pulses (0.75 second each) followed by . . .</a:t>
            </a:r>
          </a:p>
          <a:p>
            <a:pPr marL="914400" lvl="1" indent="-457200">
              <a:buFont typeface="Arial" pitchFamily="-106" charset="0"/>
              <a:buAutoNum type="alphaLcPeriod"/>
            </a:pPr>
            <a:r>
              <a:rPr lang="en-US" sz="2000"/>
              <a:t>three short pulses (0.25 seconds each) followed by . . .</a:t>
            </a:r>
          </a:p>
          <a:p>
            <a:pPr marL="914400" lvl="1" indent="-457200">
              <a:buFont typeface="Arial" pitchFamily="-106" charset="0"/>
              <a:buAutoNum type="alphaLcPeriod"/>
            </a:pPr>
            <a:r>
              <a:rPr lang="en-US" sz="2000"/>
              <a:t>a brief pause (1 second) </a:t>
            </a:r>
          </a:p>
          <a:p>
            <a:pPr marL="914400" lvl="1" indent="-457200">
              <a:buFont typeface="Arial" pitchFamily="-106" charset="0"/>
              <a:buAutoNum type="alphaLcPeriod"/>
            </a:pPr>
            <a:r>
              <a:rPr lang="en-US" sz="2000"/>
              <a:t>repeat a through d using an infinite loop</a:t>
            </a:r>
          </a:p>
        </p:txBody>
      </p:sp>
      <p:grpSp>
        <p:nvGrpSpPr>
          <p:cNvPr id="18436" name="Group 7"/>
          <p:cNvGrpSpPr>
            <a:grpSpLocks/>
          </p:cNvGrpSpPr>
          <p:nvPr/>
        </p:nvGrpSpPr>
        <p:grpSpPr bwMode="auto">
          <a:xfrm>
            <a:off x="1219200" y="5562600"/>
            <a:ext cx="6365875" cy="533400"/>
            <a:chOff x="1524000" y="4953000"/>
            <a:chExt cx="6365875" cy="533400"/>
          </a:xfrm>
        </p:grpSpPr>
        <p:sp>
          <p:nvSpPr>
            <p:cNvPr id="5" name="Rectangle 4"/>
            <p:cNvSpPr/>
            <p:nvPr/>
          </p:nvSpPr>
          <p:spPr bwMode="auto">
            <a:xfrm>
              <a:off x="1524000" y="4953000"/>
              <a:ext cx="6324600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TextBox 27"/>
            <p:cNvSpPr txBox="1">
              <a:spLocks noChangeArrowheads="1"/>
            </p:cNvSpPr>
            <p:nvPr/>
          </p:nvSpPr>
          <p:spPr bwMode="auto">
            <a:xfrm>
              <a:off x="1524000" y="5029200"/>
              <a:ext cx="63658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1">
                      <a:lumMod val="25000"/>
                    </a:schemeClr>
                  </a:solidFill>
                  <a:latin typeface="Arial" charset="0"/>
                </a:rPr>
                <a:t>Show your instructor when you have completed exercise (3)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685800"/>
            <a:ext cx="8534400" cy="1143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Find the each command in the </a:t>
            </a:r>
          </a:p>
          <a:p>
            <a:pPr algn="ctr"/>
            <a:r>
              <a:rPr lang="en-US" sz="2800">
                <a:solidFill>
                  <a:srgbClr val="002060"/>
                </a:solidFill>
              </a:rPr>
              <a:t>reference section of arduino.cc</a:t>
            </a:r>
          </a:p>
          <a:p>
            <a:pPr algn="ctr"/>
            <a:r>
              <a:rPr lang="en-US" sz="1600" i="1"/>
              <a:t>(discuss each command with others at your table)</a:t>
            </a:r>
          </a:p>
          <a:p>
            <a:pPr algn="ctr"/>
            <a:endParaRPr lang="en-US" sz="2800">
              <a:solidFill>
                <a:srgbClr val="002060"/>
              </a:solidFill>
            </a:endParaRPr>
          </a:p>
          <a:p>
            <a:pPr algn="ctr"/>
            <a:endParaRPr lang="en-US" sz="4400">
              <a:solidFill>
                <a:schemeClr val="hlin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625" y="2133600"/>
            <a:ext cx="3762375" cy="28003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B97C03"/>
                </a:solidFill>
                <a:latin typeface="Calibri" pitchFamily="34" charset="0"/>
                <a:cs typeface="Calibri" pitchFamily="34" charset="0"/>
              </a:rPr>
              <a:t>void setup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() {                </a:t>
            </a:r>
          </a:p>
          <a:p>
            <a:pPr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// initialize the digital pin as an output:</a:t>
            </a:r>
          </a:p>
          <a:p>
            <a:pPr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>
                <a:solidFill>
                  <a:srgbClr val="B97C03"/>
                </a:solidFill>
                <a:latin typeface="Calibri" pitchFamily="34" charset="0"/>
                <a:cs typeface="Calibri" pitchFamily="34" charset="0"/>
              </a:rPr>
              <a:t>pinMode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(2, </a:t>
            </a:r>
            <a:r>
              <a:rPr lang="en-US" sz="16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OUTPUT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);     </a:t>
            </a:r>
          </a:p>
          <a:p>
            <a:pPr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}</a:t>
            </a:r>
          </a:p>
          <a:p>
            <a:pPr>
              <a:defRPr/>
            </a:pP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B97C03"/>
                </a:solidFill>
                <a:latin typeface="Calibri" pitchFamily="34" charset="0"/>
                <a:cs typeface="Calibri" pitchFamily="34" charset="0"/>
              </a:rPr>
              <a:t>void loop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() {</a:t>
            </a:r>
          </a:p>
          <a:p>
            <a:pPr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>
                <a:solidFill>
                  <a:srgbClr val="B97C03"/>
                </a:solidFill>
                <a:latin typeface="Calibri" pitchFamily="34" charset="0"/>
                <a:cs typeface="Calibri" pitchFamily="34" charset="0"/>
              </a:rPr>
              <a:t>digitalWrite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(2, </a:t>
            </a:r>
            <a:r>
              <a:rPr lang="en-US" sz="16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HIGH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);   </a:t>
            </a:r>
            <a:r>
              <a:rPr lang="en-US" sz="16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// set the LED on</a:t>
            </a:r>
          </a:p>
          <a:p>
            <a:pPr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>
                <a:solidFill>
                  <a:srgbClr val="B97C03"/>
                </a:solidFill>
                <a:latin typeface="Calibri" pitchFamily="34" charset="0"/>
                <a:cs typeface="Calibri" pitchFamily="34" charset="0"/>
              </a:rPr>
              <a:t>delay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(1000);              </a:t>
            </a:r>
            <a:r>
              <a:rPr lang="en-US" sz="16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// wait for a second</a:t>
            </a:r>
          </a:p>
          <a:p>
            <a:pPr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>
                <a:solidFill>
                  <a:srgbClr val="B97C03"/>
                </a:solidFill>
                <a:latin typeface="Calibri" pitchFamily="34" charset="0"/>
                <a:cs typeface="Calibri" pitchFamily="34" charset="0"/>
              </a:rPr>
              <a:t>digitalWrite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(2, </a:t>
            </a:r>
            <a:r>
              <a:rPr lang="en-US" sz="16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LOW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);    </a:t>
            </a:r>
            <a:r>
              <a:rPr lang="en-US" sz="16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// set the LED off</a:t>
            </a:r>
          </a:p>
          <a:p>
            <a:pPr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>
                <a:solidFill>
                  <a:srgbClr val="B97C03"/>
                </a:solidFill>
                <a:latin typeface="Calibri" pitchFamily="34" charset="0"/>
                <a:cs typeface="Calibri" pitchFamily="34" charset="0"/>
              </a:rPr>
              <a:t>delay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(500);              </a:t>
            </a:r>
            <a:r>
              <a:rPr lang="en-US" sz="1600" dirty="0">
                <a:solidFill>
                  <a:schemeClr val="accent3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// wait for 500 ms</a:t>
            </a:r>
          </a:p>
          <a:p>
            <a:pPr>
              <a:defRPr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}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emilanove_no_background_annota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7543800" cy="4753760"/>
          </a:xfrm>
          <a:prstGeom prst="rect">
            <a:avLst/>
          </a:prstGeom>
        </p:spPr>
      </p:pic>
      <p:sp>
        <p:nvSpPr>
          <p:cNvPr id="4099" name="Rectangle 2"/>
          <p:cNvSpPr txBox="1">
            <a:spLocks noChangeArrowheads="1"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rgbClr val="002060"/>
                </a:solidFill>
              </a:rPr>
              <a:t>The Arduino Duemilanove</a:t>
            </a:r>
          </a:p>
        </p:txBody>
      </p:sp>
      <p:sp>
        <p:nvSpPr>
          <p:cNvPr id="4111" name="Text Box 5"/>
          <p:cNvSpPr txBox="1">
            <a:spLocks noChangeArrowheads="1"/>
          </p:cNvSpPr>
          <p:nvPr/>
        </p:nvSpPr>
        <p:spPr bwMode="auto">
          <a:xfrm>
            <a:off x="104775" y="6172200"/>
            <a:ext cx="5387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>
                <a:solidFill>
                  <a:srgbClr val="002060"/>
                </a:solidFill>
              </a:rPr>
              <a:t>Power can be provided through the USB cable (+5V from</a:t>
            </a:r>
          </a:p>
          <a:p>
            <a:pPr algn="ctr"/>
            <a:r>
              <a:rPr lang="en-US" sz="1600" i="1">
                <a:solidFill>
                  <a:srgbClr val="002060"/>
                </a:solidFill>
              </a:rPr>
              <a:t>the computer) or externally (7-12V supply recommended)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400" y="1143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7F7F7F"/>
                </a:solidFill>
              </a:rPr>
              <a:t>Duemilanove</a:t>
            </a:r>
            <a:r>
              <a:rPr lang="en-US" sz="1400" dirty="0" smtClean="0">
                <a:solidFill>
                  <a:srgbClr val="7F7F7F"/>
                </a:solidFill>
              </a:rPr>
              <a:t> means “2009” in Italian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o_annota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04" y="1219200"/>
            <a:ext cx="7618129" cy="4800600"/>
          </a:xfrm>
          <a:prstGeom prst="rect">
            <a:avLst/>
          </a:prstGeom>
        </p:spPr>
      </p:pic>
      <p:sp>
        <p:nvSpPr>
          <p:cNvPr id="4099" name="Rectangle 2"/>
          <p:cNvSpPr txBox="1">
            <a:spLocks noChangeArrowheads="1"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The Arduino </a:t>
            </a:r>
            <a:r>
              <a:rPr lang="en-US" sz="4400" dirty="0" smtClean="0">
                <a:solidFill>
                  <a:srgbClr val="002060"/>
                </a:solidFill>
              </a:rPr>
              <a:t>Uno</a:t>
            </a:r>
          </a:p>
        </p:txBody>
      </p:sp>
      <p:sp>
        <p:nvSpPr>
          <p:cNvPr id="4111" name="Text Box 5"/>
          <p:cNvSpPr txBox="1">
            <a:spLocks noChangeArrowheads="1"/>
          </p:cNvSpPr>
          <p:nvPr/>
        </p:nvSpPr>
        <p:spPr bwMode="auto">
          <a:xfrm>
            <a:off x="104775" y="6172200"/>
            <a:ext cx="5387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>
                <a:solidFill>
                  <a:srgbClr val="002060"/>
                </a:solidFill>
              </a:rPr>
              <a:t>Power can be provided through the USB cable (+5V from</a:t>
            </a:r>
          </a:p>
          <a:p>
            <a:pPr algn="ctr"/>
            <a:r>
              <a:rPr lang="en-US" sz="1600" i="1">
                <a:solidFill>
                  <a:srgbClr val="002060"/>
                </a:solidFill>
              </a:rPr>
              <a:t>the computer) or externally (7-12V supply recommended)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143000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The Arduino Uno was released in September 2010 as an update to the </a:t>
            </a:r>
            <a:r>
              <a:rPr lang="en-US" sz="1400" dirty="0" err="1" smtClean="0">
                <a:solidFill>
                  <a:srgbClr val="7F7F7F"/>
                </a:solidFill>
              </a:rPr>
              <a:t>Duemilanove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22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n_USB_power_annota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66419"/>
            <a:ext cx="6781800" cy="4543904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rgbClr val="002060"/>
                </a:solidFill>
              </a:rPr>
              <a:t>Measure V</a:t>
            </a:r>
            <a:r>
              <a:rPr lang="en-US" sz="3600">
                <a:solidFill>
                  <a:srgbClr val="002060"/>
                </a:solidFill>
              </a:rPr>
              <a:t>in</a:t>
            </a:r>
            <a:endParaRPr lang="en-US" sz="4400">
              <a:solidFill>
                <a:srgbClr val="002060"/>
              </a:solidFill>
            </a:endParaRP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219200" y="1143000"/>
            <a:ext cx="6781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/>
              <a:t>Vin</a:t>
            </a:r>
            <a:r>
              <a:rPr lang="en-US" sz="1600" i="1" dirty="0" smtClean="0"/>
              <a:t> is </a:t>
            </a:r>
            <a:r>
              <a:rPr lang="en-US" sz="1600" i="1" dirty="0"/>
              <a:t>the</a:t>
            </a:r>
            <a:r>
              <a:rPr lang="en-US" sz="1600" i="1" dirty="0" smtClean="0"/>
              <a:t> voltage of the </a:t>
            </a:r>
            <a:r>
              <a:rPr lang="en-US" sz="1600" i="1" dirty="0"/>
              <a:t>power </a:t>
            </a:r>
            <a:r>
              <a:rPr lang="en-US" sz="1600" i="1" dirty="0" smtClean="0"/>
              <a:t>supply. </a:t>
            </a:r>
            <a:r>
              <a:rPr lang="en-US" sz="1600" i="1" dirty="0"/>
              <a:t>The</a:t>
            </a:r>
            <a:r>
              <a:rPr lang="en-US" sz="1600" i="1" dirty="0" smtClean="0"/>
              <a:t> USB supplies a nominal 5V (4.43V was measured when this photo was taken)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Change power source and measure </a:t>
            </a:r>
            <a:r>
              <a:rPr lang="en-US" sz="3600" dirty="0">
                <a:solidFill>
                  <a:srgbClr val="002060"/>
                </a:solidFill>
              </a:rPr>
              <a:t>Vin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219200" y="1143000"/>
            <a:ext cx="6781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 smtClean="0"/>
              <a:t>In this photo, a 7V DC power supply was plugged into the power jack of the Arduino.</a:t>
            </a:r>
            <a:endParaRPr lang="en-US" sz="1600" i="1" dirty="0"/>
          </a:p>
        </p:txBody>
      </p:sp>
      <p:pic>
        <p:nvPicPr>
          <p:cNvPr id="5" name="Picture 4" descr="Vin_7V_external_power_anotat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05000"/>
            <a:ext cx="7029450" cy="4488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Check Voltage at 5V Power Pin</a:t>
            </a: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507252" y="990600"/>
            <a:ext cx="74198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/>
              <a:t>The on-board voltage regulator</a:t>
            </a:r>
            <a:r>
              <a:rPr lang="en-US" sz="1600" i="1" dirty="0" smtClean="0"/>
              <a:t> maintains the </a:t>
            </a:r>
            <a:r>
              <a:rPr lang="en-US" sz="1600" i="1" dirty="0"/>
              <a:t>voltage</a:t>
            </a:r>
            <a:r>
              <a:rPr lang="en-US" sz="1600" i="1" dirty="0" smtClean="0"/>
              <a:t> on the 5V pin at about </a:t>
            </a:r>
            <a:r>
              <a:rPr lang="en-US" sz="1600" i="1" dirty="0"/>
              <a:t>5V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988175" y="2286000"/>
            <a:ext cx="21558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i="1" dirty="0" smtClean="0">
                <a:solidFill>
                  <a:srgbClr val="002060"/>
                </a:solidFill>
              </a:rPr>
              <a:t>The measured voltage is close </a:t>
            </a:r>
            <a:r>
              <a:rPr lang="en-US" sz="2000" i="1" dirty="0">
                <a:solidFill>
                  <a:srgbClr val="002060"/>
                </a:solidFill>
              </a:rPr>
              <a:t>to</a:t>
            </a:r>
            <a:r>
              <a:rPr lang="en-US" sz="2000" i="1" dirty="0" smtClean="0">
                <a:solidFill>
                  <a:srgbClr val="002060"/>
                </a:solidFill>
              </a:rPr>
              <a:t> 5V target.</a:t>
            </a:r>
            <a:endParaRPr lang="en-US" sz="2000" i="1" dirty="0">
              <a:solidFill>
                <a:srgbClr val="002060"/>
              </a:solidFill>
            </a:endParaRPr>
          </a:p>
        </p:txBody>
      </p:sp>
      <p:pic>
        <p:nvPicPr>
          <p:cNvPr id="7" name="Picture 6" descr="5V_power_input_annotat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81200"/>
            <a:ext cx="6400800" cy="4573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Check Voltage at </a:t>
            </a:r>
            <a:r>
              <a:rPr lang="en-US" sz="4400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3.3V </a:t>
            </a:r>
            <a:r>
              <a:rPr lang="en-US" sz="44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Pin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266700" y="990600"/>
            <a:ext cx="7899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/>
              <a:t>The FIDI chip on the Arduino, which helps the microcontroller talk with your computer</a:t>
            </a:r>
          </a:p>
          <a:p>
            <a:pPr algn="ctr"/>
            <a:r>
              <a:rPr lang="en-US" sz="1600" i="1"/>
              <a:t>through the USB cable, also has an on-board voltage regulator that outputs 3.3V.</a:t>
            </a:r>
          </a:p>
        </p:txBody>
      </p:sp>
      <p:sp>
        <p:nvSpPr>
          <p:cNvPr id="7180" name="Text Box 5"/>
          <p:cNvSpPr txBox="1">
            <a:spLocks noChangeArrowheads="1"/>
          </p:cNvSpPr>
          <p:nvPr/>
        </p:nvSpPr>
        <p:spPr bwMode="auto">
          <a:xfrm>
            <a:off x="6705600" y="2209800"/>
            <a:ext cx="253623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If you</a:t>
            </a:r>
            <a:r>
              <a:rPr lang="en-US" i="1" dirty="0" smtClean="0">
                <a:solidFill>
                  <a:srgbClr val="002060"/>
                </a:solidFill>
              </a:rPr>
              <a:t> need less than</a:t>
            </a:r>
          </a:p>
          <a:p>
            <a:r>
              <a:rPr lang="en-US" i="1" dirty="0" smtClean="0">
                <a:solidFill>
                  <a:srgbClr val="002060"/>
                </a:solidFill>
              </a:rPr>
              <a:t>5V for </a:t>
            </a:r>
            <a:r>
              <a:rPr lang="en-US" i="1" dirty="0">
                <a:solidFill>
                  <a:srgbClr val="002060"/>
                </a:solidFill>
              </a:rPr>
              <a:t>a project, </a:t>
            </a:r>
            <a:r>
              <a:rPr lang="en-US" i="1" dirty="0" smtClean="0">
                <a:solidFill>
                  <a:srgbClr val="002060"/>
                </a:solidFill>
              </a:rPr>
              <a:t>you</a:t>
            </a:r>
          </a:p>
          <a:p>
            <a:r>
              <a:rPr lang="en-US" i="1" dirty="0" smtClean="0">
                <a:solidFill>
                  <a:srgbClr val="002060"/>
                </a:solidFill>
              </a:rPr>
              <a:t>can </a:t>
            </a:r>
            <a:r>
              <a:rPr lang="en-US" i="1" dirty="0">
                <a:solidFill>
                  <a:srgbClr val="002060"/>
                </a:solidFill>
              </a:rPr>
              <a:t>use </a:t>
            </a:r>
            <a:r>
              <a:rPr lang="en-US" i="1" dirty="0" smtClean="0">
                <a:solidFill>
                  <a:srgbClr val="002060"/>
                </a:solidFill>
              </a:rPr>
              <a:t>the </a:t>
            </a:r>
            <a:r>
              <a:rPr lang="en-US" i="1" dirty="0" smtClean="0">
                <a:solidFill>
                  <a:srgbClr val="002060"/>
                </a:solidFill>
              </a:rPr>
              <a:t>3.3V </a:t>
            </a:r>
            <a:r>
              <a:rPr lang="en-US" i="1" dirty="0" smtClean="0">
                <a:solidFill>
                  <a:srgbClr val="002060"/>
                </a:solidFill>
              </a:rPr>
              <a:t>pin,</a:t>
            </a:r>
          </a:p>
          <a:p>
            <a:r>
              <a:rPr lang="en-US" i="1" dirty="0" smtClean="0">
                <a:solidFill>
                  <a:srgbClr val="002060"/>
                </a:solidFill>
              </a:rPr>
              <a:t>Which provides about</a:t>
            </a:r>
          </a:p>
          <a:p>
            <a:r>
              <a:rPr lang="en-US" i="1" dirty="0" smtClean="0">
                <a:solidFill>
                  <a:srgbClr val="002060"/>
                </a:solidFill>
              </a:rPr>
              <a:t>3.3V.  The current</a:t>
            </a:r>
          </a:p>
          <a:p>
            <a:r>
              <a:rPr lang="en-US" i="1" dirty="0" smtClean="0">
                <a:solidFill>
                  <a:srgbClr val="002060"/>
                </a:solidFill>
              </a:rPr>
              <a:t>draw </a:t>
            </a:r>
            <a:r>
              <a:rPr lang="en-US" i="1" dirty="0">
                <a:solidFill>
                  <a:srgbClr val="002060"/>
                </a:solidFill>
              </a:rPr>
              <a:t>from </a:t>
            </a:r>
            <a:r>
              <a:rPr lang="en-US" i="1" dirty="0" smtClean="0">
                <a:solidFill>
                  <a:srgbClr val="002060"/>
                </a:solidFill>
              </a:rPr>
              <a:t>the 3V3 pin</a:t>
            </a:r>
          </a:p>
          <a:p>
            <a:r>
              <a:rPr lang="en-US" i="1" dirty="0" smtClean="0">
                <a:solidFill>
                  <a:srgbClr val="002060"/>
                </a:solidFill>
              </a:rPr>
              <a:t>is </a:t>
            </a:r>
            <a:r>
              <a:rPr lang="en-US" i="1" dirty="0">
                <a:solidFill>
                  <a:srgbClr val="002060"/>
                </a:solidFill>
              </a:rPr>
              <a:t>limited </a:t>
            </a:r>
            <a:r>
              <a:rPr lang="en-US" i="1" dirty="0" smtClean="0">
                <a:solidFill>
                  <a:srgbClr val="002060"/>
                </a:solidFill>
              </a:rPr>
              <a:t>to 50mA</a:t>
            </a:r>
            <a:r>
              <a:rPr lang="en-US" i="1" dirty="0">
                <a:solidFill>
                  <a:srgbClr val="002060"/>
                </a:solidFill>
              </a:rPr>
              <a:t>. </a:t>
            </a:r>
          </a:p>
          <a:p>
            <a:endParaRPr lang="en-US" i="1" dirty="0">
              <a:solidFill>
                <a:srgbClr val="002060"/>
              </a:solidFill>
            </a:endParaRPr>
          </a:p>
          <a:p>
            <a:r>
              <a:rPr lang="en-US" i="1" dirty="0">
                <a:solidFill>
                  <a:srgbClr val="002060"/>
                </a:solidFill>
              </a:rPr>
              <a:t>max power = V∙I </a:t>
            </a:r>
          </a:p>
          <a:p>
            <a:r>
              <a:rPr lang="en-US" i="1" dirty="0">
                <a:solidFill>
                  <a:srgbClr val="002060"/>
                </a:solidFill>
              </a:rPr>
              <a:t>           	= 3.3V∙0.05A</a:t>
            </a:r>
          </a:p>
          <a:p>
            <a:r>
              <a:rPr lang="en-US" i="1" dirty="0">
                <a:solidFill>
                  <a:srgbClr val="002060"/>
                </a:solidFill>
              </a:rPr>
              <a:t>	= 0.165W</a:t>
            </a:r>
          </a:p>
          <a:p>
            <a:r>
              <a:rPr lang="en-US" i="1" dirty="0">
                <a:solidFill>
                  <a:srgbClr val="002060"/>
                </a:solidFill>
              </a:rPr>
              <a:t>	= 165mW</a:t>
            </a:r>
          </a:p>
        </p:txBody>
      </p:sp>
      <p:pic>
        <p:nvPicPr>
          <p:cNvPr id="6" name="Picture 5" descr="3V3_power_input_annotat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8" y="1984838"/>
            <a:ext cx="6324600" cy="451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53340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44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Select Resistors 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506538" y="1295400"/>
            <a:ext cx="6119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Find the</a:t>
            </a:r>
            <a:r>
              <a:rPr lang="en-US" i="1" dirty="0" smtClean="0"/>
              <a:t> 330</a:t>
            </a:r>
            <a:r>
              <a:rPr lang="en-US" i="1" dirty="0" smtClean="0">
                <a:latin typeface="Symbol" pitchFamily="-106" charset="2"/>
              </a:rPr>
              <a:t>W</a:t>
            </a:r>
            <a:r>
              <a:rPr lang="en-US" i="1" dirty="0" smtClean="0"/>
              <a:t> </a:t>
            </a:r>
            <a:r>
              <a:rPr lang="en-US" i="1" dirty="0"/>
              <a:t>and the 10k</a:t>
            </a:r>
            <a:r>
              <a:rPr lang="en-US" i="1" dirty="0">
                <a:latin typeface="Symbol" pitchFamily="-106" charset="2"/>
              </a:rPr>
              <a:t>W </a:t>
            </a:r>
            <a:r>
              <a:rPr lang="en-US" i="1" dirty="0"/>
              <a:t>resistors from your parts kit .  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870450" y="6148388"/>
            <a:ext cx="30734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Now,  find the 10k</a:t>
            </a:r>
            <a:r>
              <a:rPr lang="en-US" i="1">
                <a:latin typeface="Symbol" pitchFamily="-106" charset="2"/>
              </a:rPr>
              <a:t>W</a:t>
            </a:r>
            <a:r>
              <a:rPr lang="en-US" i="1"/>
              <a:t> resistor.</a:t>
            </a:r>
          </a:p>
        </p:txBody>
      </p:sp>
      <p:grpSp>
        <p:nvGrpSpPr>
          <p:cNvPr id="8197" name="Group 17"/>
          <p:cNvGrpSpPr>
            <a:grpSpLocks/>
          </p:cNvGrpSpPr>
          <p:nvPr/>
        </p:nvGrpSpPr>
        <p:grpSpPr bwMode="auto">
          <a:xfrm>
            <a:off x="4114800" y="4132263"/>
            <a:ext cx="4424886" cy="1828800"/>
            <a:chOff x="4114800" y="4131469"/>
            <a:chExt cx="4424887" cy="1828800"/>
          </a:xfrm>
        </p:grpSpPr>
        <p:sp>
          <p:nvSpPr>
            <p:cNvPr id="19" name="Rectangle 18"/>
            <p:cNvSpPr/>
            <p:nvPr/>
          </p:nvSpPr>
          <p:spPr>
            <a:xfrm>
              <a:off x="4114800" y="4131469"/>
              <a:ext cx="4343401" cy="18288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258" name="Text Box 5"/>
            <p:cNvSpPr txBox="1">
              <a:spLocks noChangeArrowheads="1"/>
            </p:cNvSpPr>
            <p:nvPr/>
          </p:nvSpPr>
          <p:spPr bwMode="auto">
            <a:xfrm>
              <a:off x="4167188" y="4207669"/>
              <a:ext cx="27091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 dirty="0"/>
                <a:t>Example:</a:t>
              </a:r>
              <a:r>
                <a:rPr lang="en-US" i="1" dirty="0" smtClean="0"/>
                <a:t> 330</a:t>
              </a:r>
              <a:r>
                <a:rPr lang="en-US" i="1" dirty="0" smtClean="0">
                  <a:latin typeface="Symbol" pitchFamily="-106" charset="2"/>
                </a:rPr>
                <a:t>W </a:t>
              </a:r>
              <a:r>
                <a:rPr lang="en-US" i="1" dirty="0"/>
                <a:t>resistor:</a:t>
              </a:r>
            </a:p>
          </p:txBody>
        </p:sp>
        <p:sp>
          <p:nvSpPr>
            <p:cNvPr id="8259" name="Text Box 5"/>
            <p:cNvSpPr txBox="1">
              <a:spLocks noChangeArrowheads="1"/>
            </p:cNvSpPr>
            <p:nvPr/>
          </p:nvSpPr>
          <p:spPr bwMode="auto">
            <a:xfrm>
              <a:off x="4319588" y="4588669"/>
              <a:ext cx="122047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 smtClean="0"/>
                <a:t>3 </a:t>
              </a:r>
              <a:r>
                <a:rPr lang="en-US" sz="1600" i="1" dirty="0"/>
                <a:t>=</a:t>
              </a:r>
              <a:r>
                <a:rPr lang="en-US" sz="1600" i="1" dirty="0" smtClean="0"/>
                <a:t> orange</a:t>
              </a:r>
              <a:endParaRPr lang="en-US" sz="1600" i="1" dirty="0"/>
            </a:p>
          </p:txBody>
        </p:sp>
        <p:sp>
          <p:nvSpPr>
            <p:cNvPr id="8260" name="Text Box 5"/>
            <p:cNvSpPr txBox="1">
              <a:spLocks noChangeArrowheads="1"/>
            </p:cNvSpPr>
            <p:nvPr/>
          </p:nvSpPr>
          <p:spPr bwMode="auto">
            <a:xfrm>
              <a:off x="4319588" y="4817269"/>
              <a:ext cx="122047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 smtClean="0"/>
                <a:t>3 </a:t>
              </a:r>
              <a:r>
                <a:rPr lang="en-US" sz="1600" i="1" dirty="0"/>
                <a:t>=</a:t>
              </a:r>
              <a:r>
                <a:rPr lang="en-US" sz="1600" i="1" dirty="0" smtClean="0"/>
                <a:t> orange</a:t>
              </a:r>
              <a:endParaRPr lang="en-US" sz="1600" i="1" dirty="0"/>
            </a:p>
          </p:txBody>
        </p:sp>
        <p:sp>
          <p:nvSpPr>
            <p:cNvPr id="8261" name="Text Box 5"/>
            <p:cNvSpPr txBox="1">
              <a:spLocks noChangeArrowheads="1"/>
            </p:cNvSpPr>
            <p:nvPr/>
          </p:nvSpPr>
          <p:spPr bwMode="auto">
            <a:xfrm>
              <a:off x="4319588" y="5045869"/>
              <a:ext cx="42200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/>
                <a:t>Add 1 zero to</a:t>
              </a:r>
              <a:r>
                <a:rPr lang="en-US" sz="1600" i="1" dirty="0" smtClean="0"/>
                <a:t> 33 </a:t>
              </a:r>
              <a:r>
                <a:rPr lang="en-US" sz="1600" i="1" dirty="0"/>
                <a:t>to make</a:t>
              </a:r>
              <a:r>
                <a:rPr lang="en-US" sz="1600" i="1" dirty="0" smtClean="0"/>
                <a:t> 330</a:t>
              </a:r>
              <a:r>
                <a:rPr lang="en-US" sz="1600" i="1" dirty="0"/>
                <a:t>, so 1 = brown</a:t>
              </a:r>
            </a:p>
          </p:txBody>
        </p:sp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4319588" y="5503069"/>
              <a:ext cx="32964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i="1" dirty="0">
                  <a:latin typeface="Arial" pitchFamily="34" charset="0"/>
                </a:rPr>
                <a:t>So,</a:t>
              </a:r>
              <a:r>
                <a:rPr lang="en-US" sz="1600" i="1" dirty="0" smtClean="0">
                  <a:latin typeface="Arial" pitchFamily="34" charset="0"/>
                </a:rPr>
                <a:t> 330 </a:t>
              </a:r>
              <a:r>
                <a:rPr lang="en-US" sz="1600" i="1" dirty="0">
                  <a:latin typeface="Arial" pitchFamily="34" charset="0"/>
                </a:rPr>
                <a:t>=</a:t>
              </a:r>
              <a:r>
                <a:rPr lang="en-US" sz="1600" i="1" dirty="0" smtClean="0">
                  <a:latin typeface="Arial" pitchFamily="34" charset="0"/>
                </a:rPr>
                <a:t> </a:t>
              </a:r>
              <a:r>
                <a:rPr lang="en-US" sz="1600" i="1" dirty="0" smtClean="0">
                  <a:solidFill>
                    <a:srgbClr val="FF6600"/>
                  </a:solidFill>
                  <a:latin typeface="Arial" pitchFamily="34" charset="0"/>
                </a:rPr>
                <a:t>orange</a:t>
              </a:r>
              <a:r>
                <a:rPr lang="en-US" sz="1600" i="1" dirty="0" smtClean="0">
                  <a:latin typeface="Arial" pitchFamily="34" charset="0"/>
                </a:rPr>
                <a:t>,</a:t>
              </a:r>
              <a:r>
                <a:rPr lang="en-US" sz="1600" i="1" dirty="0" smtClean="0">
                  <a:solidFill>
                    <a:srgbClr val="FFFF00"/>
                  </a:solidFill>
                  <a:latin typeface="Arial" pitchFamily="34" charset="0"/>
                </a:rPr>
                <a:t> </a:t>
              </a:r>
              <a:r>
                <a:rPr lang="en-US" sz="1600" i="1" dirty="0" smtClean="0">
                  <a:solidFill>
                    <a:srgbClr val="FF6600"/>
                  </a:solidFill>
                  <a:latin typeface="Arial" pitchFamily="34" charset="0"/>
                </a:rPr>
                <a:t>orange</a:t>
              </a:r>
              <a:r>
                <a:rPr lang="en-US" sz="1600" i="1" dirty="0" smtClean="0">
                  <a:latin typeface="Arial" pitchFamily="34" charset="0"/>
                </a:rPr>
                <a:t>, </a:t>
              </a:r>
              <a:r>
                <a:rPr lang="en-US" sz="1600" i="1" dirty="0">
                  <a:solidFill>
                    <a:srgbClr val="996633"/>
                  </a:solidFill>
                  <a:latin typeface="Arial" pitchFamily="34" charset="0"/>
                </a:rPr>
                <a:t>brown</a:t>
              </a:r>
            </a:p>
          </p:txBody>
        </p:sp>
      </p:grp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609600" y="1963738"/>
          <a:ext cx="2601913" cy="410685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0731"/>
                <a:gridCol w="1371182"/>
              </a:tblGrid>
              <a:tr h="39876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color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digit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black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3708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brown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</a:tr>
              <a:tr h="3708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red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3708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orange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3708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yellow</a:t>
                      </a:r>
                      <a:endParaRPr lang="en-US" sz="1800" dirty="0"/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3708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green</a:t>
                      </a:r>
                      <a:endParaRPr lang="en-US" sz="1800" dirty="0"/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3708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blue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</a:tr>
              <a:tr h="3708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violet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3708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gray</a:t>
                      </a:r>
                      <a:endParaRPr lang="en-US" sz="1800" dirty="0"/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en-US" sz="1800" dirty="0"/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white</a:t>
                      </a:r>
                      <a:endParaRPr lang="en-US" sz="1800" dirty="0"/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</a:t>
                      </a:r>
                      <a:endParaRPr lang="en-US" sz="1800" dirty="0"/>
                    </a:p>
                  </a:txBody>
                  <a:tcPr marL="91412" marR="91412"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8236" name="Group 25"/>
          <p:cNvGrpSpPr>
            <a:grpSpLocks/>
          </p:cNvGrpSpPr>
          <p:nvPr/>
        </p:nvGrpSpPr>
        <p:grpSpPr bwMode="auto">
          <a:xfrm>
            <a:off x="4648200" y="1876425"/>
            <a:ext cx="4186238" cy="2128838"/>
            <a:chOff x="4648200" y="1877114"/>
            <a:chExt cx="4186416" cy="2128769"/>
          </a:xfrm>
        </p:grpSpPr>
        <p:grpSp>
          <p:nvGrpSpPr>
            <p:cNvPr id="8237" name="Group 26"/>
            <p:cNvGrpSpPr>
              <a:grpSpLocks/>
            </p:cNvGrpSpPr>
            <p:nvPr/>
          </p:nvGrpSpPr>
          <p:grpSpPr bwMode="auto">
            <a:xfrm>
              <a:off x="4648200" y="1877114"/>
              <a:ext cx="3227653" cy="2128769"/>
              <a:chOff x="588169" y="2004651"/>
              <a:chExt cx="3227653" cy="2128769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88169" y="2322141"/>
                <a:ext cx="519135" cy="173032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lumMod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98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352124" y="2312616"/>
                <a:ext cx="400067" cy="173032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lumMod val="50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98000">
                    <a:schemeClr val="bg1">
                      <a:lumMod val="50000"/>
                    </a:schemeClr>
                  </a:gs>
                </a:gsLst>
                <a:lin ang="54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42" name="TextBox 31"/>
              <p:cNvSpPr txBox="1">
                <a:spLocks noChangeArrowheads="1"/>
              </p:cNvSpPr>
              <p:nvPr/>
            </p:nvSpPr>
            <p:spPr bwMode="auto">
              <a:xfrm>
                <a:off x="914400" y="3048000"/>
                <a:ext cx="779439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/>
                  <a:t>first</a:t>
                </a:r>
              </a:p>
              <a:p>
                <a:pPr algn="ctr"/>
                <a:r>
                  <a:rPr lang="en-US" sz="1400"/>
                  <a:t>digit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H="1">
                <a:off x="1751856" y="2765039"/>
                <a:ext cx="131768" cy="892146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1447043" y="2828537"/>
                <a:ext cx="196858" cy="266691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128109" y="2742815"/>
                <a:ext cx="150819" cy="838173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602793" y="2785676"/>
                <a:ext cx="0" cy="358763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47" name="TextBox 36"/>
              <p:cNvSpPr txBox="1">
                <a:spLocks noChangeArrowheads="1"/>
              </p:cNvSpPr>
              <p:nvPr/>
            </p:nvSpPr>
            <p:spPr bwMode="auto">
              <a:xfrm>
                <a:off x="1067696" y="3610200"/>
                <a:ext cx="106590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/>
                  <a:t>second</a:t>
                </a:r>
                <a:br>
                  <a:rPr lang="en-US" sz="1400"/>
                </a:br>
                <a:r>
                  <a:rPr lang="en-US" sz="1400"/>
                  <a:t>digit</a:t>
                </a:r>
              </a:p>
            </p:txBody>
          </p:sp>
          <p:sp>
            <p:nvSpPr>
              <p:cNvPr id="8248" name="TextBox 37"/>
              <p:cNvSpPr txBox="1">
                <a:spLocks noChangeArrowheads="1"/>
              </p:cNvSpPr>
              <p:nvPr/>
            </p:nvSpPr>
            <p:spPr bwMode="auto">
              <a:xfrm>
                <a:off x="1828800" y="3558580"/>
                <a:ext cx="1159894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/>
                  <a:t>number</a:t>
                </a:r>
              </a:p>
              <a:p>
                <a:pPr algn="ctr"/>
                <a:r>
                  <a:rPr lang="en-US" sz="1400"/>
                  <a:t>of zeros</a:t>
                </a:r>
              </a:p>
            </p:txBody>
          </p:sp>
          <p:sp>
            <p:nvSpPr>
              <p:cNvPr id="8249" name="TextBox 38"/>
              <p:cNvSpPr txBox="1">
                <a:spLocks noChangeArrowheads="1"/>
              </p:cNvSpPr>
              <p:nvPr/>
            </p:nvSpPr>
            <p:spPr bwMode="auto">
              <a:xfrm>
                <a:off x="1910822" y="3124468"/>
                <a:ext cx="19050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/>
                  <a:t>tolerance</a:t>
                </a:r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1016812" y="2004651"/>
                <a:ext cx="2405165" cy="812774"/>
              </a:xfrm>
              <a:custGeom>
                <a:avLst/>
                <a:gdLst>
                  <a:gd name="connsiteX0" fmla="*/ 278349 w 2405511"/>
                  <a:gd name="connsiteY0" fmla="*/ 31318 h 813199"/>
                  <a:gd name="connsiteX1" fmla="*/ 164049 w 2405511"/>
                  <a:gd name="connsiteY1" fmla="*/ 83705 h 813199"/>
                  <a:gd name="connsiteX2" fmla="*/ 37843 w 2405511"/>
                  <a:gd name="connsiteY2" fmla="*/ 226580 h 813199"/>
                  <a:gd name="connsiteX3" fmla="*/ 2124 w 2405511"/>
                  <a:gd name="connsiteY3" fmla="*/ 462324 h 813199"/>
                  <a:gd name="connsiteX4" fmla="*/ 87849 w 2405511"/>
                  <a:gd name="connsiteY4" fmla="*/ 679018 h 813199"/>
                  <a:gd name="connsiteX5" fmla="*/ 375980 w 2405511"/>
                  <a:gd name="connsiteY5" fmla="*/ 800462 h 813199"/>
                  <a:gd name="connsiteX6" fmla="*/ 666493 w 2405511"/>
                  <a:gd name="connsiteY6" fmla="*/ 805224 h 813199"/>
                  <a:gd name="connsiteX7" fmla="*/ 818893 w 2405511"/>
                  <a:gd name="connsiteY7" fmla="*/ 762362 h 813199"/>
                  <a:gd name="connsiteX8" fmla="*/ 997487 w 2405511"/>
                  <a:gd name="connsiteY8" fmla="*/ 731405 h 813199"/>
                  <a:gd name="connsiteX9" fmla="*/ 1264187 w 2405511"/>
                  <a:gd name="connsiteY9" fmla="*/ 721880 h 813199"/>
                  <a:gd name="connsiteX10" fmla="*/ 1585655 w 2405511"/>
                  <a:gd name="connsiteY10" fmla="*/ 757599 h 813199"/>
                  <a:gd name="connsiteX11" fmla="*/ 1780918 w 2405511"/>
                  <a:gd name="connsiteY11" fmla="*/ 802843 h 813199"/>
                  <a:gd name="connsiteX12" fmla="*/ 1976180 w 2405511"/>
                  <a:gd name="connsiteY12" fmla="*/ 800462 h 813199"/>
                  <a:gd name="connsiteX13" fmla="*/ 2209543 w 2405511"/>
                  <a:gd name="connsiteY13" fmla="*/ 748074 h 813199"/>
                  <a:gd name="connsiteX14" fmla="*/ 2376230 w 2405511"/>
                  <a:gd name="connsiteY14" fmla="*/ 571862 h 813199"/>
                  <a:gd name="connsiteX15" fmla="*/ 2400043 w 2405511"/>
                  <a:gd name="connsiteY15" fmla="*/ 305162 h 813199"/>
                  <a:gd name="connsiteX16" fmla="*/ 2314318 w 2405511"/>
                  <a:gd name="connsiteY16" fmla="*/ 140855 h 813199"/>
                  <a:gd name="connsiteX17" fmla="*/ 2111912 w 2405511"/>
                  <a:gd name="connsiteY17" fmla="*/ 26555 h 813199"/>
                  <a:gd name="connsiteX18" fmla="*/ 1871405 w 2405511"/>
                  <a:gd name="connsiteY18" fmla="*/ 362 h 813199"/>
                  <a:gd name="connsiteX19" fmla="*/ 1757105 w 2405511"/>
                  <a:gd name="connsiteY19" fmla="*/ 14649 h 813199"/>
                  <a:gd name="connsiteX20" fmla="*/ 1554699 w 2405511"/>
                  <a:gd name="connsiteY20" fmla="*/ 59893 h 813199"/>
                  <a:gd name="connsiteX21" fmla="*/ 1216562 w 2405511"/>
                  <a:gd name="connsiteY21" fmla="*/ 90849 h 813199"/>
                  <a:gd name="connsiteX22" fmla="*/ 916524 w 2405511"/>
                  <a:gd name="connsiteY22" fmla="*/ 67037 h 813199"/>
                  <a:gd name="connsiteX23" fmla="*/ 664112 w 2405511"/>
                  <a:gd name="connsiteY23" fmla="*/ 21793 h 813199"/>
                  <a:gd name="connsiteX24" fmla="*/ 423605 w 2405511"/>
                  <a:gd name="connsiteY24" fmla="*/ 12268 h 813199"/>
                  <a:gd name="connsiteX25" fmla="*/ 278349 w 2405511"/>
                  <a:gd name="connsiteY25" fmla="*/ 31318 h 81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05511" h="813199">
                    <a:moveTo>
                      <a:pt x="278349" y="31318"/>
                    </a:moveTo>
                    <a:cubicBezTo>
                      <a:pt x="235090" y="43224"/>
                      <a:pt x="204133" y="51161"/>
                      <a:pt x="164049" y="83705"/>
                    </a:cubicBezTo>
                    <a:cubicBezTo>
                      <a:pt x="123965" y="116249"/>
                      <a:pt x="64830" y="163477"/>
                      <a:pt x="37843" y="226580"/>
                    </a:cubicBezTo>
                    <a:cubicBezTo>
                      <a:pt x="10855" y="289683"/>
                      <a:pt x="-6210" y="386918"/>
                      <a:pt x="2124" y="462324"/>
                    </a:cubicBezTo>
                    <a:cubicBezTo>
                      <a:pt x="10458" y="537730"/>
                      <a:pt x="25540" y="622662"/>
                      <a:pt x="87849" y="679018"/>
                    </a:cubicBezTo>
                    <a:cubicBezTo>
                      <a:pt x="150158" y="735374"/>
                      <a:pt x="279539" y="779428"/>
                      <a:pt x="375980" y="800462"/>
                    </a:cubicBezTo>
                    <a:cubicBezTo>
                      <a:pt x="472421" y="821496"/>
                      <a:pt x="592674" y="811574"/>
                      <a:pt x="666493" y="805224"/>
                    </a:cubicBezTo>
                    <a:cubicBezTo>
                      <a:pt x="740312" y="798874"/>
                      <a:pt x="763727" y="774665"/>
                      <a:pt x="818893" y="762362"/>
                    </a:cubicBezTo>
                    <a:cubicBezTo>
                      <a:pt x="874059" y="750059"/>
                      <a:pt x="923271" y="738152"/>
                      <a:pt x="997487" y="731405"/>
                    </a:cubicBezTo>
                    <a:cubicBezTo>
                      <a:pt x="1071703" y="724658"/>
                      <a:pt x="1166159" y="717514"/>
                      <a:pt x="1264187" y="721880"/>
                    </a:cubicBezTo>
                    <a:cubicBezTo>
                      <a:pt x="1362215" y="726246"/>
                      <a:pt x="1499533" y="744105"/>
                      <a:pt x="1585655" y="757599"/>
                    </a:cubicBezTo>
                    <a:cubicBezTo>
                      <a:pt x="1671777" y="771093"/>
                      <a:pt x="1715831" y="795699"/>
                      <a:pt x="1780918" y="802843"/>
                    </a:cubicBezTo>
                    <a:cubicBezTo>
                      <a:pt x="1846006" y="809987"/>
                      <a:pt x="1904743" y="809590"/>
                      <a:pt x="1976180" y="800462"/>
                    </a:cubicBezTo>
                    <a:cubicBezTo>
                      <a:pt x="2047617" y="791334"/>
                      <a:pt x="2142868" y="786174"/>
                      <a:pt x="2209543" y="748074"/>
                    </a:cubicBezTo>
                    <a:cubicBezTo>
                      <a:pt x="2276218" y="709974"/>
                      <a:pt x="2344480" y="645681"/>
                      <a:pt x="2376230" y="571862"/>
                    </a:cubicBezTo>
                    <a:cubicBezTo>
                      <a:pt x="2407980" y="498043"/>
                      <a:pt x="2410362" y="376996"/>
                      <a:pt x="2400043" y="305162"/>
                    </a:cubicBezTo>
                    <a:cubicBezTo>
                      <a:pt x="2389724" y="233328"/>
                      <a:pt x="2362340" y="187289"/>
                      <a:pt x="2314318" y="140855"/>
                    </a:cubicBezTo>
                    <a:cubicBezTo>
                      <a:pt x="2266296" y="94421"/>
                      <a:pt x="2185731" y="49970"/>
                      <a:pt x="2111912" y="26555"/>
                    </a:cubicBezTo>
                    <a:cubicBezTo>
                      <a:pt x="2038093" y="3140"/>
                      <a:pt x="1930540" y="2346"/>
                      <a:pt x="1871405" y="362"/>
                    </a:cubicBezTo>
                    <a:cubicBezTo>
                      <a:pt x="1812271" y="-1622"/>
                      <a:pt x="1809889" y="4727"/>
                      <a:pt x="1757105" y="14649"/>
                    </a:cubicBezTo>
                    <a:cubicBezTo>
                      <a:pt x="1704321" y="24571"/>
                      <a:pt x="1644789" y="47193"/>
                      <a:pt x="1554699" y="59893"/>
                    </a:cubicBezTo>
                    <a:cubicBezTo>
                      <a:pt x="1464609" y="72593"/>
                      <a:pt x="1322924" y="89658"/>
                      <a:pt x="1216562" y="90849"/>
                    </a:cubicBezTo>
                    <a:cubicBezTo>
                      <a:pt x="1110200" y="92040"/>
                      <a:pt x="1008599" y="78546"/>
                      <a:pt x="916524" y="67037"/>
                    </a:cubicBezTo>
                    <a:cubicBezTo>
                      <a:pt x="824449" y="55528"/>
                      <a:pt x="746265" y="30921"/>
                      <a:pt x="664112" y="21793"/>
                    </a:cubicBezTo>
                    <a:cubicBezTo>
                      <a:pt x="581959" y="12665"/>
                      <a:pt x="488296" y="10284"/>
                      <a:pt x="423605" y="12268"/>
                    </a:cubicBezTo>
                    <a:cubicBezTo>
                      <a:pt x="358914" y="14252"/>
                      <a:pt x="321608" y="19412"/>
                      <a:pt x="278349" y="31318"/>
                    </a:cubicBezTo>
                    <a:close/>
                  </a:path>
                </a:pathLst>
              </a:custGeom>
              <a:solidFill>
                <a:srgbClr val="FFF4D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1802659" y="2045925"/>
                <a:ext cx="166694" cy="728639"/>
              </a:xfrm>
              <a:custGeom>
                <a:avLst/>
                <a:gdLst>
                  <a:gd name="connsiteX0" fmla="*/ 0 w 166688"/>
                  <a:gd name="connsiteY0" fmla="*/ 0 h 728662"/>
                  <a:gd name="connsiteX1" fmla="*/ 71438 w 166688"/>
                  <a:gd name="connsiteY1" fmla="*/ 19050 h 728662"/>
                  <a:gd name="connsiteX2" fmla="*/ 166688 w 166688"/>
                  <a:gd name="connsiteY2" fmla="*/ 30956 h 728662"/>
                  <a:gd name="connsiteX3" fmla="*/ 166688 w 166688"/>
                  <a:gd name="connsiteY3" fmla="*/ 30956 h 728662"/>
                  <a:gd name="connsiteX4" fmla="*/ 166688 w 166688"/>
                  <a:gd name="connsiteY4" fmla="*/ 697706 h 728662"/>
                  <a:gd name="connsiteX5" fmla="*/ 166688 w 166688"/>
                  <a:gd name="connsiteY5" fmla="*/ 697706 h 728662"/>
                  <a:gd name="connsiteX6" fmla="*/ 85725 w 166688"/>
                  <a:gd name="connsiteY6" fmla="*/ 709612 h 728662"/>
                  <a:gd name="connsiteX7" fmla="*/ 2382 w 166688"/>
                  <a:gd name="connsiteY7" fmla="*/ 728662 h 72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8" h="728662">
                    <a:moveTo>
                      <a:pt x="0" y="0"/>
                    </a:moveTo>
                    <a:cubicBezTo>
                      <a:pt x="21828" y="6945"/>
                      <a:pt x="43657" y="13891"/>
                      <a:pt x="71438" y="19050"/>
                    </a:cubicBezTo>
                    <a:cubicBezTo>
                      <a:pt x="99219" y="24209"/>
                      <a:pt x="166688" y="30956"/>
                      <a:pt x="166688" y="30956"/>
                    </a:cubicBezTo>
                    <a:lnTo>
                      <a:pt x="166688" y="30956"/>
                    </a:lnTo>
                    <a:lnTo>
                      <a:pt x="166688" y="697706"/>
                    </a:lnTo>
                    <a:lnTo>
                      <a:pt x="166688" y="697706"/>
                    </a:lnTo>
                    <a:cubicBezTo>
                      <a:pt x="153194" y="699690"/>
                      <a:pt x="113109" y="704453"/>
                      <a:pt x="85725" y="709612"/>
                    </a:cubicBezTo>
                    <a:cubicBezTo>
                      <a:pt x="58341" y="714771"/>
                      <a:pt x="30361" y="721716"/>
                      <a:pt x="2382" y="728662"/>
                    </a:cubicBezTo>
                  </a:path>
                </a:pathLst>
              </a:custGeom>
              <a:solidFill>
                <a:srgbClr val="FF66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2" name="Straight Connector 41"/>
              <p:cNvCxnSpPr>
                <a:stCxn id="41" idx="0"/>
                <a:endCxn id="41" idx="7"/>
              </p:cNvCxnSpPr>
              <p:nvPr/>
            </p:nvCxnSpPr>
            <p:spPr>
              <a:xfrm>
                <a:off x="1802659" y="2045925"/>
                <a:ext cx="1587" cy="7286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Freeform 42"/>
              <p:cNvSpPr/>
              <p:nvPr/>
            </p:nvSpPr>
            <p:spPr>
              <a:xfrm>
                <a:off x="1564523" y="2012589"/>
                <a:ext cx="166694" cy="801661"/>
              </a:xfrm>
              <a:custGeom>
                <a:avLst/>
                <a:gdLst>
                  <a:gd name="connsiteX0" fmla="*/ 0 w 166688"/>
                  <a:gd name="connsiteY0" fmla="*/ 0 h 802482"/>
                  <a:gd name="connsiteX1" fmla="*/ 90488 w 166688"/>
                  <a:gd name="connsiteY1" fmla="*/ 7144 h 802482"/>
                  <a:gd name="connsiteX2" fmla="*/ 166688 w 166688"/>
                  <a:gd name="connsiteY2" fmla="*/ 19050 h 802482"/>
                  <a:gd name="connsiteX3" fmla="*/ 166688 w 166688"/>
                  <a:gd name="connsiteY3" fmla="*/ 792957 h 802482"/>
                  <a:gd name="connsiteX4" fmla="*/ 76200 w 166688"/>
                  <a:gd name="connsiteY4" fmla="*/ 802482 h 802482"/>
                  <a:gd name="connsiteX5" fmla="*/ 0 w 166688"/>
                  <a:gd name="connsiteY5" fmla="*/ 802482 h 802482"/>
                  <a:gd name="connsiteX6" fmla="*/ 0 w 166688"/>
                  <a:gd name="connsiteY6" fmla="*/ 0 h 80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688" h="802482">
                    <a:moveTo>
                      <a:pt x="0" y="0"/>
                    </a:moveTo>
                    <a:lnTo>
                      <a:pt x="90488" y="7144"/>
                    </a:lnTo>
                    <a:lnTo>
                      <a:pt x="166688" y="19050"/>
                    </a:lnTo>
                    <a:lnTo>
                      <a:pt x="166688" y="792957"/>
                    </a:lnTo>
                    <a:lnTo>
                      <a:pt x="76200" y="802482"/>
                    </a:lnTo>
                    <a:lnTo>
                      <a:pt x="0" y="8024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2051906" y="2085611"/>
                <a:ext cx="169870" cy="646091"/>
              </a:xfrm>
              <a:custGeom>
                <a:avLst/>
                <a:gdLst>
                  <a:gd name="connsiteX0" fmla="*/ 4762 w 169068"/>
                  <a:gd name="connsiteY0" fmla="*/ 0 h 645319"/>
                  <a:gd name="connsiteX1" fmla="*/ 97631 w 169068"/>
                  <a:gd name="connsiteY1" fmla="*/ 9525 h 645319"/>
                  <a:gd name="connsiteX2" fmla="*/ 169068 w 169068"/>
                  <a:gd name="connsiteY2" fmla="*/ 7144 h 645319"/>
                  <a:gd name="connsiteX3" fmla="*/ 169068 w 169068"/>
                  <a:gd name="connsiteY3" fmla="*/ 640556 h 645319"/>
                  <a:gd name="connsiteX4" fmla="*/ 78581 w 169068"/>
                  <a:gd name="connsiteY4" fmla="*/ 640556 h 645319"/>
                  <a:gd name="connsiteX5" fmla="*/ 0 w 169068"/>
                  <a:gd name="connsiteY5" fmla="*/ 645319 h 645319"/>
                  <a:gd name="connsiteX6" fmla="*/ 4762 w 169068"/>
                  <a:gd name="connsiteY6" fmla="*/ 0 h 64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068" h="645319">
                    <a:moveTo>
                      <a:pt x="4762" y="0"/>
                    </a:moveTo>
                    <a:lnTo>
                      <a:pt x="97631" y="9525"/>
                    </a:lnTo>
                    <a:lnTo>
                      <a:pt x="169068" y="7144"/>
                    </a:lnTo>
                    <a:lnTo>
                      <a:pt x="169068" y="640556"/>
                    </a:lnTo>
                    <a:lnTo>
                      <a:pt x="78581" y="640556"/>
                    </a:lnTo>
                    <a:lnTo>
                      <a:pt x="0" y="645319"/>
                    </a:lnTo>
                    <a:cubicBezTo>
                      <a:pt x="794" y="431006"/>
                      <a:pt x="1587" y="216694"/>
                      <a:pt x="4762" y="0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2513889" y="2047513"/>
                <a:ext cx="169869" cy="731813"/>
              </a:xfrm>
              <a:custGeom>
                <a:avLst/>
                <a:gdLst>
                  <a:gd name="connsiteX0" fmla="*/ 0 w 169069"/>
                  <a:gd name="connsiteY0" fmla="*/ 21431 h 731044"/>
                  <a:gd name="connsiteX1" fmla="*/ 88106 w 169069"/>
                  <a:gd name="connsiteY1" fmla="*/ 9525 h 731044"/>
                  <a:gd name="connsiteX2" fmla="*/ 169069 w 169069"/>
                  <a:gd name="connsiteY2" fmla="*/ 0 h 731044"/>
                  <a:gd name="connsiteX3" fmla="*/ 166688 w 169069"/>
                  <a:gd name="connsiteY3" fmla="*/ 731044 h 731044"/>
                  <a:gd name="connsiteX4" fmla="*/ 76200 w 169069"/>
                  <a:gd name="connsiteY4" fmla="*/ 711994 h 731044"/>
                  <a:gd name="connsiteX5" fmla="*/ 0 w 169069"/>
                  <a:gd name="connsiteY5" fmla="*/ 704850 h 731044"/>
                  <a:gd name="connsiteX6" fmla="*/ 0 w 169069"/>
                  <a:gd name="connsiteY6" fmla="*/ 21431 h 73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069" h="731044">
                    <a:moveTo>
                      <a:pt x="0" y="21431"/>
                    </a:moveTo>
                    <a:lnTo>
                      <a:pt x="88106" y="9525"/>
                    </a:lnTo>
                    <a:lnTo>
                      <a:pt x="169069" y="0"/>
                    </a:lnTo>
                    <a:cubicBezTo>
                      <a:pt x="168275" y="243681"/>
                      <a:pt x="167482" y="487363"/>
                      <a:pt x="166688" y="731044"/>
                    </a:cubicBezTo>
                    <a:lnTo>
                      <a:pt x="76200" y="711994"/>
                    </a:lnTo>
                    <a:lnTo>
                      <a:pt x="0" y="704850"/>
                    </a:lnTo>
                    <a:lnTo>
                      <a:pt x="0" y="2143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1012050" y="2006239"/>
                <a:ext cx="2405164" cy="812774"/>
              </a:xfrm>
              <a:custGeom>
                <a:avLst/>
                <a:gdLst>
                  <a:gd name="connsiteX0" fmla="*/ 278349 w 2405511"/>
                  <a:gd name="connsiteY0" fmla="*/ 31318 h 813199"/>
                  <a:gd name="connsiteX1" fmla="*/ 164049 w 2405511"/>
                  <a:gd name="connsiteY1" fmla="*/ 83705 h 813199"/>
                  <a:gd name="connsiteX2" fmla="*/ 37843 w 2405511"/>
                  <a:gd name="connsiteY2" fmla="*/ 226580 h 813199"/>
                  <a:gd name="connsiteX3" fmla="*/ 2124 w 2405511"/>
                  <a:gd name="connsiteY3" fmla="*/ 462324 h 813199"/>
                  <a:gd name="connsiteX4" fmla="*/ 87849 w 2405511"/>
                  <a:gd name="connsiteY4" fmla="*/ 679018 h 813199"/>
                  <a:gd name="connsiteX5" fmla="*/ 375980 w 2405511"/>
                  <a:gd name="connsiteY5" fmla="*/ 800462 h 813199"/>
                  <a:gd name="connsiteX6" fmla="*/ 666493 w 2405511"/>
                  <a:gd name="connsiteY6" fmla="*/ 805224 h 813199"/>
                  <a:gd name="connsiteX7" fmla="*/ 818893 w 2405511"/>
                  <a:gd name="connsiteY7" fmla="*/ 762362 h 813199"/>
                  <a:gd name="connsiteX8" fmla="*/ 997487 w 2405511"/>
                  <a:gd name="connsiteY8" fmla="*/ 731405 h 813199"/>
                  <a:gd name="connsiteX9" fmla="*/ 1264187 w 2405511"/>
                  <a:gd name="connsiteY9" fmla="*/ 721880 h 813199"/>
                  <a:gd name="connsiteX10" fmla="*/ 1585655 w 2405511"/>
                  <a:gd name="connsiteY10" fmla="*/ 757599 h 813199"/>
                  <a:gd name="connsiteX11" fmla="*/ 1780918 w 2405511"/>
                  <a:gd name="connsiteY11" fmla="*/ 802843 h 813199"/>
                  <a:gd name="connsiteX12" fmla="*/ 1976180 w 2405511"/>
                  <a:gd name="connsiteY12" fmla="*/ 800462 h 813199"/>
                  <a:gd name="connsiteX13" fmla="*/ 2209543 w 2405511"/>
                  <a:gd name="connsiteY13" fmla="*/ 748074 h 813199"/>
                  <a:gd name="connsiteX14" fmla="*/ 2376230 w 2405511"/>
                  <a:gd name="connsiteY14" fmla="*/ 571862 h 813199"/>
                  <a:gd name="connsiteX15" fmla="*/ 2400043 w 2405511"/>
                  <a:gd name="connsiteY15" fmla="*/ 305162 h 813199"/>
                  <a:gd name="connsiteX16" fmla="*/ 2314318 w 2405511"/>
                  <a:gd name="connsiteY16" fmla="*/ 140855 h 813199"/>
                  <a:gd name="connsiteX17" fmla="*/ 2111912 w 2405511"/>
                  <a:gd name="connsiteY17" fmla="*/ 26555 h 813199"/>
                  <a:gd name="connsiteX18" fmla="*/ 1871405 w 2405511"/>
                  <a:gd name="connsiteY18" fmla="*/ 362 h 813199"/>
                  <a:gd name="connsiteX19" fmla="*/ 1757105 w 2405511"/>
                  <a:gd name="connsiteY19" fmla="*/ 14649 h 813199"/>
                  <a:gd name="connsiteX20" fmla="*/ 1554699 w 2405511"/>
                  <a:gd name="connsiteY20" fmla="*/ 59893 h 813199"/>
                  <a:gd name="connsiteX21" fmla="*/ 1216562 w 2405511"/>
                  <a:gd name="connsiteY21" fmla="*/ 90849 h 813199"/>
                  <a:gd name="connsiteX22" fmla="*/ 916524 w 2405511"/>
                  <a:gd name="connsiteY22" fmla="*/ 67037 h 813199"/>
                  <a:gd name="connsiteX23" fmla="*/ 664112 w 2405511"/>
                  <a:gd name="connsiteY23" fmla="*/ 21793 h 813199"/>
                  <a:gd name="connsiteX24" fmla="*/ 423605 w 2405511"/>
                  <a:gd name="connsiteY24" fmla="*/ 12268 h 813199"/>
                  <a:gd name="connsiteX25" fmla="*/ 278349 w 2405511"/>
                  <a:gd name="connsiteY25" fmla="*/ 31318 h 81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405511" h="813199">
                    <a:moveTo>
                      <a:pt x="278349" y="31318"/>
                    </a:moveTo>
                    <a:cubicBezTo>
                      <a:pt x="235090" y="43224"/>
                      <a:pt x="204133" y="51161"/>
                      <a:pt x="164049" y="83705"/>
                    </a:cubicBezTo>
                    <a:cubicBezTo>
                      <a:pt x="123965" y="116249"/>
                      <a:pt x="64830" y="163477"/>
                      <a:pt x="37843" y="226580"/>
                    </a:cubicBezTo>
                    <a:cubicBezTo>
                      <a:pt x="10855" y="289683"/>
                      <a:pt x="-6210" y="386918"/>
                      <a:pt x="2124" y="462324"/>
                    </a:cubicBezTo>
                    <a:cubicBezTo>
                      <a:pt x="10458" y="537730"/>
                      <a:pt x="25540" y="622662"/>
                      <a:pt x="87849" y="679018"/>
                    </a:cubicBezTo>
                    <a:cubicBezTo>
                      <a:pt x="150158" y="735374"/>
                      <a:pt x="279539" y="779428"/>
                      <a:pt x="375980" y="800462"/>
                    </a:cubicBezTo>
                    <a:cubicBezTo>
                      <a:pt x="472421" y="821496"/>
                      <a:pt x="592674" y="811574"/>
                      <a:pt x="666493" y="805224"/>
                    </a:cubicBezTo>
                    <a:cubicBezTo>
                      <a:pt x="740312" y="798874"/>
                      <a:pt x="763727" y="774665"/>
                      <a:pt x="818893" y="762362"/>
                    </a:cubicBezTo>
                    <a:cubicBezTo>
                      <a:pt x="874059" y="750059"/>
                      <a:pt x="923271" y="738152"/>
                      <a:pt x="997487" y="731405"/>
                    </a:cubicBezTo>
                    <a:cubicBezTo>
                      <a:pt x="1071703" y="724658"/>
                      <a:pt x="1166159" y="717514"/>
                      <a:pt x="1264187" y="721880"/>
                    </a:cubicBezTo>
                    <a:cubicBezTo>
                      <a:pt x="1362215" y="726246"/>
                      <a:pt x="1499533" y="744105"/>
                      <a:pt x="1585655" y="757599"/>
                    </a:cubicBezTo>
                    <a:cubicBezTo>
                      <a:pt x="1671777" y="771093"/>
                      <a:pt x="1715831" y="795699"/>
                      <a:pt x="1780918" y="802843"/>
                    </a:cubicBezTo>
                    <a:cubicBezTo>
                      <a:pt x="1846006" y="809987"/>
                      <a:pt x="1904743" y="809590"/>
                      <a:pt x="1976180" y="800462"/>
                    </a:cubicBezTo>
                    <a:cubicBezTo>
                      <a:pt x="2047617" y="791334"/>
                      <a:pt x="2142868" y="786174"/>
                      <a:pt x="2209543" y="748074"/>
                    </a:cubicBezTo>
                    <a:cubicBezTo>
                      <a:pt x="2276218" y="709974"/>
                      <a:pt x="2344480" y="645681"/>
                      <a:pt x="2376230" y="571862"/>
                    </a:cubicBezTo>
                    <a:cubicBezTo>
                      <a:pt x="2407980" y="498043"/>
                      <a:pt x="2410362" y="376996"/>
                      <a:pt x="2400043" y="305162"/>
                    </a:cubicBezTo>
                    <a:cubicBezTo>
                      <a:pt x="2389724" y="233328"/>
                      <a:pt x="2362340" y="187289"/>
                      <a:pt x="2314318" y="140855"/>
                    </a:cubicBezTo>
                    <a:cubicBezTo>
                      <a:pt x="2266296" y="94421"/>
                      <a:pt x="2185731" y="49970"/>
                      <a:pt x="2111912" y="26555"/>
                    </a:cubicBezTo>
                    <a:cubicBezTo>
                      <a:pt x="2038093" y="3140"/>
                      <a:pt x="1930540" y="2346"/>
                      <a:pt x="1871405" y="362"/>
                    </a:cubicBezTo>
                    <a:cubicBezTo>
                      <a:pt x="1812271" y="-1622"/>
                      <a:pt x="1809889" y="4727"/>
                      <a:pt x="1757105" y="14649"/>
                    </a:cubicBezTo>
                    <a:cubicBezTo>
                      <a:pt x="1704321" y="24571"/>
                      <a:pt x="1644789" y="47193"/>
                      <a:pt x="1554699" y="59893"/>
                    </a:cubicBezTo>
                    <a:cubicBezTo>
                      <a:pt x="1464609" y="72593"/>
                      <a:pt x="1322924" y="89658"/>
                      <a:pt x="1216562" y="90849"/>
                    </a:cubicBezTo>
                    <a:cubicBezTo>
                      <a:pt x="1110200" y="92040"/>
                      <a:pt x="1008599" y="78546"/>
                      <a:pt x="916524" y="67037"/>
                    </a:cubicBezTo>
                    <a:cubicBezTo>
                      <a:pt x="824449" y="55528"/>
                      <a:pt x="746265" y="30921"/>
                      <a:pt x="664112" y="21793"/>
                    </a:cubicBezTo>
                    <a:cubicBezTo>
                      <a:pt x="581959" y="12665"/>
                      <a:pt x="488296" y="10284"/>
                      <a:pt x="423605" y="12268"/>
                    </a:cubicBezTo>
                    <a:cubicBezTo>
                      <a:pt x="358914" y="14252"/>
                      <a:pt x="321608" y="19412"/>
                      <a:pt x="278349" y="31318"/>
                    </a:cubicBez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8" name="Left Brace 27"/>
            <p:cNvSpPr/>
            <p:nvPr/>
          </p:nvSpPr>
          <p:spPr>
            <a:xfrm>
              <a:off x="7358178" y="2874032"/>
              <a:ext cx="296875" cy="561957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39" name="TextBox 28"/>
            <p:cNvSpPr txBox="1">
              <a:spLocks noChangeArrowheads="1"/>
            </p:cNvSpPr>
            <p:nvPr/>
          </p:nvSpPr>
          <p:spPr bwMode="auto">
            <a:xfrm>
              <a:off x="7525200" y="2829600"/>
              <a:ext cx="130941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gold = ±5%</a:t>
              </a:r>
            </a:p>
            <a:p>
              <a:endParaRPr lang="en-US" sz="1200"/>
            </a:p>
            <a:p>
              <a:r>
                <a:rPr lang="en-US" sz="1200"/>
                <a:t>silver = ±20%</a:t>
              </a:r>
            </a:p>
            <a:p>
              <a:endParaRPr lang="en-US" sz="120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rgbClr val="C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2275</TotalTime>
  <Words>1105</Words>
  <Application>Microsoft Macintosh PowerPoint</Application>
  <PresentationFormat>On-screen Show (4:3)</PresentationFormat>
  <Paragraphs>198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Default Design</vt:lpstr>
      <vt:lpstr>Using Your Arduino,  Breadboard and Multimeter</vt:lpstr>
      <vt:lpstr>Your Multimeter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Arduino program to blink an LED</vt:lpstr>
      <vt:lpstr>PowerPoint Presentation</vt:lpstr>
      <vt:lpstr>PowerPoint Presentation</vt:lpstr>
      <vt:lpstr>PowerPoint Presentation</vt:lpstr>
      <vt:lpstr>PowerPoint Presentation</vt:lpstr>
    </vt:vector>
  </TitlesOfParts>
  <Company>LA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Fabrication of a Centrifugal Pump</dc:title>
  <dc:creator>David Hall</dc:creator>
  <cp:lastModifiedBy>Gerald Recktenwald</cp:lastModifiedBy>
  <cp:revision>275</cp:revision>
  <cp:lastPrinted>2011-10-03T06:41:14Z</cp:lastPrinted>
  <dcterms:created xsi:type="dcterms:W3CDTF">2010-10-04T19:16:03Z</dcterms:created>
  <dcterms:modified xsi:type="dcterms:W3CDTF">2011-10-03T06:52:24Z</dcterms:modified>
</cp:coreProperties>
</file>