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85" r:id="rId2"/>
    <p:sldId id="386" r:id="rId3"/>
    <p:sldId id="393" r:id="rId4"/>
    <p:sldId id="392" r:id="rId5"/>
    <p:sldId id="394" r:id="rId6"/>
    <p:sldId id="395" r:id="rId7"/>
    <p:sldId id="400" r:id="rId8"/>
    <p:sldId id="397" r:id="rId9"/>
    <p:sldId id="399" r:id="rId10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B2D"/>
    <a:srgbClr val="FFFFCC"/>
    <a:srgbClr val="E9F0FB"/>
    <a:srgbClr val="E4EDF8"/>
    <a:srgbClr val="CCECFF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227" autoAdjust="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BF7D34-B967-42DC-A601-F06BC1777829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4324C1-4315-4720-B399-CE3798AD7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6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F03D38-EB54-4A2B-9D40-50C66FE4E5B3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597D9A-0A57-4BDE-B5A8-FB871EF7D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0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27B76-B036-4FE8-8146-0022DCC9EC6B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6136-F53F-47AA-8F9D-3BF0491E05CB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D71B-FEEF-48D3-84B1-870911CCA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2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A8F1-04E2-4357-9743-3578B370D55E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3099-3454-4DBD-9A47-B9841B8A6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1C65-BFCC-4B4C-BBE0-18F1DBFB0368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0089-2C8B-448C-BFFB-86AD2F23B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2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0F22-17C9-4351-BE5C-55A1FB50B2FA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0EC9-4EAB-4D0B-AEB5-1BC39B97C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9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16A0-0E2C-426E-B550-6B1C9C8298DA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7FAA-A82D-46E4-97AA-FF8D17DF4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8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8F7B-3625-43E6-8F2D-A10294309AF6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4E31-806F-40CE-A845-3F1647271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2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CDFF-343A-40B6-96AD-D9A1BB4E57A3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368D-8321-4AE4-A3D4-A939CDB6D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4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6707-556A-4BEB-A354-FF5C8853C5D9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C7F8-AC53-465D-80E4-190A3534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4C27-DE58-4F29-9059-D8E9CFC0AA23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F26C-6CF1-4B0C-B9AE-0B923A8BF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5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7690-3806-4076-B9A3-095140C3AAAD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3B38-6AD3-4C85-968D-EF56FCFFF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13CD-ED0D-4C75-84F0-B71A094CFFB8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C5D3-B01F-49B5-B527-C7B1D5FEA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6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469F6-B869-4045-B10F-80C39F18FDCA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A1D9B-3102-4837-95D7-D37844C70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6.png"/><Relationship Id="rId17" Type="http://schemas.openxmlformats.org/officeDocument/2006/relationships/image" Target="../media/image46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analysis of pump efficiency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1"/>
          <p:cNvSpPr txBox="1"/>
          <p:nvPr/>
        </p:nvSpPr>
        <p:spPr>
          <a:xfrm>
            <a:off x="-4763" y="6611779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© 2011 LWTL faculty team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25" name="Group 1024"/>
          <p:cNvGrpSpPr/>
          <p:nvPr/>
        </p:nvGrpSpPr>
        <p:grpSpPr>
          <a:xfrm>
            <a:off x="1946266" y="2209800"/>
            <a:ext cx="3581628" cy="3962400"/>
            <a:chOff x="2022466" y="2209800"/>
            <a:chExt cx="3581628" cy="3962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466" y="4724400"/>
              <a:ext cx="1792196" cy="1447800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3439827" y="5457593"/>
              <a:ext cx="975732" cy="0"/>
            </a:xfrm>
            <a:prstGeom prst="line">
              <a:avLst/>
            </a:prstGeom>
            <a:ln w="53975">
              <a:solidFill>
                <a:srgbClr val="00B0F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4161868" y="4365702"/>
              <a:ext cx="1442226" cy="1531434"/>
              <a:chOff x="2932770" y="4289502"/>
              <a:chExt cx="1442226" cy="1531434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2978742" y="4433356"/>
                <a:ext cx="1338226" cy="1375193"/>
              </a:xfrm>
              <a:custGeom>
                <a:avLst/>
                <a:gdLst>
                  <a:gd name="connsiteX0" fmla="*/ 2918 w 1301623"/>
                  <a:gd name="connsiteY0" fmla="*/ 89493 h 1385515"/>
                  <a:gd name="connsiteX1" fmla="*/ 307718 w 1301623"/>
                  <a:gd name="connsiteY1" fmla="*/ 52322 h 1385515"/>
                  <a:gd name="connsiteX2" fmla="*/ 501006 w 1301623"/>
                  <a:gd name="connsiteY2" fmla="*/ 96927 h 1385515"/>
                  <a:gd name="connsiteX3" fmla="*/ 776070 w 1301623"/>
                  <a:gd name="connsiteY3" fmla="*/ 89493 h 1385515"/>
                  <a:gd name="connsiteX4" fmla="*/ 902450 w 1301623"/>
                  <a:gd name="connsiteY4" fmla="*/ 59756 h 1385515"/>
                  <a:gd name="connsiteX5" fmla="*/ 1080870 w 1301623"/>
                  <a:gd name="connsiteY5" fmla="*/ 52322 h 1385515"/>
                  <a:gd name="connsiteX6" fmla="*/ 1289026 w 1301623"/>
                  <a:gd name="connsiteY6" fmla="*/ 104361 h 1385515"/>
                  <a:gd name="connsiteX7" fmla="*/ 1266723 w 1301623"/>
                  <a:gd name="connsiteY7" fmla="*/ 223307 h 1385515"/>
                  <a:gd name="connsiteX8" fmla="*/ 1170079 w 1301623"/>
                  <a:gd name="connsiteY8" fmla="*/ 766000 h 1385515"/>
                  <a:gd name="connsiteX9" fmla="*/ 1058567 w 1301623"/>
                  <a:gd name="connsiteY9" fmla="*/ 1338429 h 1385515"/>
                  <a:gd name="connsiteX10" fmla="*/ 1013962 w 1301623"/>
                  <a:gd name="connsiteY10" fmla="*/ 1353298 h 1385515"/>
                  <a:gd name="connsiteX11" fmla="*/ 991660 w 1301623"/>
                  <a:gd name="connsiteY11" fmla="*/ 1353298 h 1385515"/>
                  <a:gd name="connsiteX12" fmla="*/ 917318 w 1301623"/>
                  <a:gd name="connsiteY12" fmla="*/ 1368166 h 1385515"/>
                  <a:gd name="connsiteX13" fmla="*/ 233377 w 1301623"/>
                  <a:gd name="connsiteY13" fmla="*/ 1345864 h 1385515"/>
                  <a:gd name="connsiteX14" fmla="*/ 203640 w 1301623"/>
                  <a:gd name="connsiteY14" fmla="*/ 1323561 h 1385515"/>
                  <a:gd name="connsiteX15" fmla="*/ 203640 w 1301623"/>
                  <a:gd name="connsiteY15" fmla="*/ 1256654 h 1385515"/>
                  <a:gd name="connsiteX16" fmla="*/ 159035 w 1301623"/>
                  <a:gd name="connsiteY16" fmla="*/ 1107971 h 1385515"/>
                  <a:gd name="connsiteX17" fmla="*/ 2918 w 1301623"/>
                  <a:gd name="connsiteY17" fmla="*/ 89493 h 1385515"/>
                  <a:gd name="connsiteX0" fmla="*/ 2350 w 1338226"/>
                  <a:gd name="connsiteY0" fmla="*/ 94039 h 1375193"/>
                  <a:gd name="connsiteX1" fmla="*/ 344321 w 1338226"/>
                  <a:gd name="connsiteY1" fmla="*/ 42000 h 1375193"/>
                  <a:gd name="connsiteX2" fmla="*/ 537609 w 1338226"/>
                  <a:gd name="connsiteY2" fmla="*/ 86605 h 1375193"/>
                  <a:gd name="connsiteX3" fmla="*/ 812673 w 1338226"/>
                  <a:gd name="connsiteY3" fmla="*/ 79171 h 1375193"/>
                  <a:gd name="connsiteX4" fmla="*/ 939053 w 1338226"/>
                  <a:gd name="connsiteY4" fmla="*/ 49434 h 1375193"/>
                  <a:gd name="connsiteX5" fmla="*/ 1117473 w 1338226"/>
                  <a:gd name="connsiteY5" fmla="*/ 42000 h 1375193"/>
                  <a:gd name="connsiteX6" fmla="*/ 1325629 w 1338226"/>
                  <a:gd name="connsiteY6" fmla="*/ 94039 h 1375193"/>
                  <a:gd name="connsiteX7" fmla="*/ 1303326 w 1338226"/>
                  <a:gd name="connsiteY7" fmla="*/ 212985 h 1375193"/>
                  <a:gd name="connsiteX8" fmla="*/ 1206682 w 1338226"/>
                  <a:gd name="connsiteY8" fmla="*/ 755678 h 1375193"/>
                  <a:gd name="connsiteX9" fmla="*/ 1095170 w 1338226"/>
                  <a:gd name="connsiteY9" fmla="*/ 1328107 h 1375193"/>
                  <a:gd name="connsiteX10" fmla="*/ 1050565 w 1338226"/>
                  <a:gd name="connsiteY10" fmla="*/ 1342976 h 1375193"/>
                  <a:gd name="connsiteX11" fmla="*/ 1028263 w 1338226"/>
                  <a:gd name="connsiteY11" fmla="*/ 1342976 h 1375193"/>
                  <a:gd name="connsiteX12" fmla="*/ 953921 w 1338226"/>
                  <a:gd name="connsiteY12" fmla="*/ 1357844 h 1375193"/>
                  <a:gd name="connsiteX13" fmla="*/ 269980 w 1338226"/>
                  <a:gd name="connsiteY13" fmla="*/ 1335542 h 1375193"/>
                  <a:gd name="connsiteX14" fmla="*/ 240243 w 1338226"/>
                  <a:gd name="connsiteY14" fmla="*/ 1313239 h 1375193"/>
                  <a:gd name="connsiteX15" fmla="*/ 240243 w 1338226"/>
                  <a:gd name="connsiteY15" fmla="*/ 1246332 h 1375193"/>
                  <a:gd name="connsiteX16" fmla="*/ 195638 w 1338226"/>
                  <a:gd name="connsiteY16" fmla="*/ 1097649 h 1375193"/>
                  <a:gd name="connsiteX17" fmla="*/ 2350 w 1338226"/>
                  <a:gd name="connsiteY17" fmla="*/ 94039 h 137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38226" h="1375193">
                    <a:moveTo>
                      <a:pt x="2350" y="94039"/>
                    </a:moveTo>
                    <a:cubicBezTo>
                      <a:pt x="27131" y="-81903"/>
                      <a:pt x="255111" y="43239"/>
                      <a:pt x="344321" y="42000"/>
                    </a:cubicBezTo>
                    <a:cubicBezTo>
                      <a:pt x="433531" y="40761"/>
                      <a:pt x="459550" y="80410"/>
                      <a:pt x="537609" y="86605"/>
                    </a:cubicBezTo>
                    <a:cubicBezTo>
                      <a:pt x="615668" y="92800"/>
                      <a:pt x="745766" y="85366"/>
                      <a:pt x="812673" y="79171"/>
                    </a:cubicBezTo>
                    <a:cubicBezTo>
                      <a:pt x="879580" y="72976"/>
                      <a:pt x="888253" y="55629"/>
                      <a:pt x="939053" y="49434"/>
                    </a:cubicBezTo>
                    <a:cubicBezTo>
                      <a:pt x="989853" y="43239"/>
                      <a:pt x="1053044" y="34566"/>
                      <a:pt x="1117473" y="42000"/>
                    </a:cubicBezTo>
                    <a:cubicBezTo>
                      <a:pt x="1181902" y="49434"/>
                      <a:pt x="1294654" y="65542"/>
                      <a:pt x="1325629" y="94039"/>
                    </a:cubicBezTo>
                    <a:cubicBezTo>
                      <a:pt x="1356604" y="122536"/>
                      <a:pt x="1323151" y="102712"/>
                      <a:pt x="1303326" y="212985"/>
                    </a:cubicBezTo>
                    <a:cubicBezTo>
                      <a:pt x="1283502" y="323258"/>
                      <a:pt x="1241375" y="569824"/>
                      <a:pt x="1206682" y="755678"/>
                    </a:cubicBezTo>
                    <a:cubicBezTo>
                      <a:pt x="1171989" y="941532"/>
                      <a:pt x="1121189" y="1230224"/>
                      <a:pt x="1095170" y="1328107"/>
                    </a:cubicBezTo>
                    <a:cubicBezTo>
                      <a:pt x="1069151" y="1425990"/>
                      <a:pt x="1061716" y="1340498"/>
                      <a:pt x="1050565" y="1342976"/>
                    </a:cubicBezTo>
                    <a:cubicBezTo>
                      <a:pt x="1039414" y="1345454"/>
                      <a:pt x="1044370" y="1340498"/>
                      <a:pt x="1028263" y="1342976"/>
                    </a:cubicBezTo>
                    <a:cubicBezTo>
                      <a:pt x="1012156" y="1345454"/>
                      <a:pt x="1080301" y="1359083"/>
                      <a:pt x="953921" y="1357844"/>
                    </a:cubicBezTo>
                    <a:cubicBezTo>
                      <a:pt x="827541" y="1356605"/>
                      <a:pt x="388926" y="1342976"/>
                      <a:pt x="269980" y="1335542"/>
                    </a:cubicBezTo>
                    <a:cubicBezTo>
                      <a:pt x="151034" y="1328108"/>
                      <a:pt x="245199" y="1328107"/>
                      <a:pt x="240243" y="1313239"/>
                    </a:cubicBezTo>
                    <a:cubicBezTo>
                      <a:pt x="235287" y="1298371"/>
                      <a:pt x="247677" y="1282264"/>
                      <a:pt x="240243" y="1246332"/>
                    </a:cubicBezTo>
                    <a:cubicBezTo>
                      <a:pt x="232809" y="1210400"/>
                      <a:pt x="235287" y="1289698"/>
                      <a:pt x="195638" y="1097649"/>
                    </a:cubicBezTo>
                    <a:cubicBezTo>
                      <a:pt x="155989" y="905600"/>
                      <a:pt x="-22431" y="269981"/>
                      <a:pt x="2350" y="94039"/>
                    </a:cubicBezTo>
                    <a:close/>
                  </a:path>
                </a:pathLst>
              </a:custGeom>
              <a:solidFill>
                <a:srgbClr val="00B0F0">
                  <a:alpha val="12000"/>
                </a:srgbClr>
              </a:solidFill>
              <a:ln w="19050">
                <a:solidFill>
                  <a:srgbClr val="002060"/>
                </a:solidFill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932770" y="4296936"/>
                <a:ext cx="304800" cy="1524000"/>
              </a:xfrm>
              <a:prstGeom prst="line">
                <a:avLst/>
              </a:prstGeom>
              <a:ln w="88900">
                <a:solidFill>
                  <a:srgbClr val="00206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3192966" y="5784695"/>
                <a:ext cx="914400" cy="0"/>
              </a:xfrm>
              <a:prstGeom prst="line">
                <a:avLst/>
              </a:prstGeom>
              <a:ln w="88900">
                <a:solidFill>
                  <a:srgbClr val="00206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070196" y="4289502"/>
                <a:ext cx="304800" cy="1524000"/>
              </a:xfrm>
              <a:prstGeom prst="line">
                <a:avLst/>
              </a:prstGeom>
              <a:ln w="88900">
                <a:solidFill>
                  <a:srgbClr val="00206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/>
            <p:nvPr/>
          </p:nvCxnSpPr>
          <p:spPr>
            <a:xfrm flipH="1">
              <a:off x="2900262" y="2228385"/>
              <a:ext cx="818694" cy="0"/>
            </a:xfrm>
            <a:prstGeom prst="line">
              <a:avLst/>
            </a:prstGeom>
            <a:ln w="53975">
              <a:solidFill>
                <a:srgbClr val="00B0F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918564" y="2209800"/>
              <a:ext cx="60402" cy="2674434"/>
            </a:xfrm>
            <a:prstGeom prst="line">
              <a:avLst/>
            </a:prstGeom>
            <a:ln w="53975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491678" y="5283820"/>
            <a:ext cx="264958" cy="238415"/>
            <a:chOff x="2906374" y="4289502"/>
            <a:chExt cx="1468622" cy="1546883"/>
          </a:xfrm>
        </p:grpSpPr>
        <p:sp>
          <p:nvSpPr>
            <p:cNvPr id="40" name="Freeform 39"/>
            <p:cNvSpPr/>
            <p:nvPr/>
          </p:nvSpPr>
          <p:spPr>
            <a:xfrm>
              <a:off x="2978741" y="4433358"/>
              <a:ext cx="1338226" cy="1375192"/>
            </a:xfrm>
            <a:custGeom>
              <a:avLst/>
              <a:gdLst>
                <a:gd name="connsiteX0" fmla="*/ 2918 w 1301623"/>
                <a:gd name="connsiteY0" fmla="*/ 89493 h 1385515"/>
                <a:gd name="connsiteX1" fmla="*/ 307718 w 1301623"/>
                <a:gd name="connsiteY1" fmla="*/ 52322 h 1385515"/>
                <a:gd name="connsiteX2" fmla="*/ 501006 w 1301623"/>
                <a:gd name="connsiteY2" fmla="*/ 96927 h 1385515"/>
                <a:gd name="connsiteX3" fmla="*/ 776070 w 1301623"/>
                <a:gd name="connsiteY3" fmla="*/ 89493 h 1385515"/>
                <a:gd name="connsiteX4" fmla="*/ 902450 w 1301623"/>
                <a:gd name="connsiteY4" fmla="*/ 59756 h 1385515"/>
                <a:gd name="connsiteX5" fmla="*/ 1080870 w 1301623"/>
                <a:gd name="connsiteY5" fmla="*/ 52322 h 1385515"/>
                <a:gd name="connsiteX6" fmla="*/ 1289026 w 1301623"/>
                <a:gd name="connsiteY6" fmla="*/ 104361 h 1385515"/>
                <a:gd name="connsiteX7" fmla="*/ 1266723 w 1301623"/>
                <a:gd name="connsiteY7" fmla="*/ 223307 h 1385515"/>
                <a:gd name="connsiteX8" fmla="*/ 1170079 w 1301623"/>
                <a:gd name="connsiteY8" fmla="*/ 766000 h 1385515"/>
                <a:gd name="connsiteX9" fmla="*/ 1058567 w 1301623"/>
                <a:gd name="connsiteY9" fmla="*/ 1338429 h 1385515"/>
                <a:gd name="connsiteX10" fmla="*/ 1013962 w 1301623"/>
                <a:gd name="connsiteY10" fmla="*/ 1353298 h 1385515"/>
                <a:gd name="connsiteX11" fmla="*/ 991660 w 1301623"/>
                <a:gd name="connsiteY11" fmla="*/ 1353298 h 1385515"/>
                <a:gd name="connsiteX12" fmla="*/ 917318 w 1301623"/>
                <a:gd name="connsiteY12" fmla="*/ 1368166 h 1385515"/>
                <a:gd name="connsiteX13" fmla="*/ 233377 w 1301623"/>
                <a:gd name="connsiteY13" fmla="*/ 1345864 h 1385515"/>
                <a:gd name="connsiteX14" fmla="*/ 203640 w 1301623"/>
                <a:gd name="connsiteY14" fmla="*/ 1323561 h 1385515"/>
                <a:gd name="connsiteX15" fmla="*/ 203640 w 1301623"/>
                <a:gd name="connsiteY15" fmla="*/ 1256654 h 1385515"/>
                <a:gd name="connsiteX16" fmla="*/ 159035 w 1301623"/>
                <a:gd name="connsiteY16" fmla="*/ 1107971 h 1385515"/>
                <a:gd name="connsiteX17" fmla="*/ 2918 w 1301623"/>
                <a:gd name="connsiteY17" fmla="*/ 89493 h 1385515"/>
                <a:gd name="connsiteX0" fmla="*/ 2350 w 1338226"/>
                <a:gd name="connsiteY0" fmla="*/ 94039 h 1375193"/>
                <a:gd name="connsiteX1" fmla="*/ 344321 w 1338226"/>
                <a:gd name="connsiteY1" fmla="*/ 42000 h 1375193"/>
                <a:gd name="connsiteX2" fmla="*/ 537609 w 1338226"/>
                <a:gd name="connsiteY2" fmla="*/ 86605 h 1375193"/>
                <a:gd name="connsiteX3" fmla="*/ 812673 w 1338226"/>
                <a:gd name="connsiteY3" fmla="*/ 79171 h 1375193"/>
                <a:gd name="connsiteX4" fmla="*/ 939053 w 1338226"/>
                <a:gd name="connsiteY4" fmla="*/ 49434 h 1375193"/>
                <a:gd name="connsiteX5" fmla="*/ 1117473 w 1338226"/>
                <a:gd name="connsiteY5" fmla="*/ 42000 h 1375193"/>
                <a:gd name="connsiteX6" fmla="*/ 1325629 w 1338226"/>
                <a:gd name="connsiteY6" fmla="*/ 94039 h 1375193"/>
                <a:gd name="connsiteX7" fmla="*/ 1303326 w 1338226"/>
                <a:gd name="connsiteY7" fmla="*/ 212985 h 1375193"/>
                <a:gd name="connsiteX8" fmla="*/ 1206682 w 1338226"/>
                <a:gd name="connsiteY8" fmla="*/ 755678 h 1375193"/>
                <a:gd name="connsiteX9" fmla="*/ 1095170 w 1338226"/>
                <a:gd name="connsiteY9" fmla="*/ 1328107 h 1375193"/>
                <a:gd name="connsiteX10" fmla="*/ 1050565 w 1338226"/>
                <a:gd name="connsiteY10" fmla="*/ 1342976 h 1375193"/>
                <a:gd name="connsiteX11" fmla="*/ 1028263 w 1338226"/>
                <a:gd name="connsiteY11" fmla="*/ 1342976 h 1375193"/>
                <a:gd name="connsiteX12" fmla="*/ 953921 w 1338226"/>
                <a:gd name="connsiteY12" fmla="*/ 1357844 h 1375193"/>
                <a:gd name="connsiteX13" fmla="*/ 269980 w 1338226"/>
                <a:gd name="connsiteY13" fmla="*/ 1335542 h 1375193"/>
                <a:gd name="connsiteX14" fmla="*/ 240243 w 1338226"/>
                <a:gd name="connsiteY14" fmla="*/ 1313239 h 1375193"/>
                <a:gd name="connsiteX15" fmla="*/ 240243 w 1338226"/>
                <a:gd name="connsiteY15" fmla="*/ 1246332 h 1375193"/>
                <a:gd name="connsiteX16" fmla="*/ 195638 w 1338226"/>
                <a:gd name="connsiteY16" fmla="*/ 1097649 h 1375193"/>
                <a:gd name="connsiteX17" fmla="*/ 2350 w 1338226"/>
                <a:gd name="connsiteY17" fmla="*/ 94039 h 137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8226" h="1375193">
                  <a:moveTo>
                    <a:pt x="2350" y="94039"/>
                  </a:moveTo>
                  <a:cubicBezTo>
                    <a:pt x="27131" y="-81903"/>
                    <a:pt x="255111" y="43239"/>
                    <a:pt x="344321" y="42000"/>
                  </a:cubicBezTo>
                  <a:cubicBezTo>
                    <a:pt x="433531" y="40761"/>
                    <a:pt x="459550" y="80410"/>
                    <a:pt x="537609" y="86605"/>
                  </a:cubicBezTo>
                  <a:cubicBezTo>
                    <a:pt x="615668" y="92800"/>
                    <a:pt x="745766" y="85366"/>
                    <a:pt x="812673" y="79171"/>
                  </a:cubicBezTo>
                  <a:cubicBezTo>
                    <a:pt x="879580" y="72976"/>
                    <a:pt x="888253" y="55629"/>
                    <a:pt x="939053" y="49434"/>
                  </a:cubicBezTo>
                  <a:cubicBezTo>
                    <a:pt x="989853" y="43239"/>
                    <a:pt x="1053044" y="34566"/>
                    <a:pt x="1117473" y="42000"/>
                  </a:cubicBezTo>
                  <a:cubicBezTo>
                    <a:pt x="1181902" y="49434"/>
                    <a:pt x="1294654" y="65542"/>
                    <a:pt x="1325629" y="94039"/>
                  </a:cubicBezTo>
                  <a:cubicBezTo>
                    <a:pt x="1356604" y="122536"/>
                    <a:pt x="1323151" y="102712"/>
                    <a:pt x="1303326" y="212985"/>
                  </a:cubicBezTo>
                  <a:cubicBezTo>
                    <a:pt x="1283502" y="323258"/>
                    <a:pt x="1241375" y="569824"/>
                    <a:pt x="1206682" y="755678"/>
                  </a:cubicBezTo>
                  <a:cubicBezTo>
                    <a:pt x="1171989" y="941532"/>
                    <a:pt x="1121189" y="1230224"/>
                    <a:pt x="1095170" y="1328107"/>
                  </a:cubicBezTo>
                  <a:cubicBezTo>
                    <a:pt x="1069151" y="1425990"/>
                    <a:pt x="1061716" y="1340498"/>
                    <a:pt x="1050565" y="1342976"/>
                  </a:cubicBezTo>
                  <a:cubicBezTo>
                    <a:pt x="1039414" y="1345454"/>
                    <a:pt x="1044370" y="1340498"/>
                    <a:pt x="1028263" y="1342976"/>
                  </a:cubicBezTo>
                  <a:cubicBezTo>
                    <a:pt x="1012156" y="1345454"/>
                    <a:pt x="1080301" y="1359083"/>
                    <a:pt x="953921" y="1357844"/>
                  </a:cubicBezTo>
                  <a:cubicBezTo>
                    <a:pt x="827541" y="1356605"/>
                    <a:pt x="388926" y="1342976"/>
                    <a:pt x="269980" y="1335542"/>
                  </a:cubicBezTo>
                  <a:cubicBezTo>
                    <a:pt x="151034" y="1328108"/>
                    <a:pt x="245199" y="1328107"/>
                    <a:pt x="240243" y="1313239"/>
                  </a:cubicBezTo>
                  <a:cubicBezTo>
                    <a:pt x="235287" y="1298371"/>
                    <a:pt x="247677" y="1282264"/>
                    <a:pt x="240243" y="1246332"/>
                  </a:cubicBezTo>
                  <a:cubicBezTo>
                    <a:pt x="232809" y="1210400"/>
                    <a:pt x="235287" y="1289698"/>
                    <a:pt x="195638" y="1097649"/>
                  </a:cubicBezTo>
                  <a:cubicBezTo>
                    <a:pt x="155989" y="905600"/>
                    <a:pt x="-22431" y="269981"/>
                    <a:pt x="2350" y="94039"/>
                  </a:cubicBez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 w="19050">
              <a:solidFill>
                <a:srgbClr val="002060"/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906374" y="4312386"/>
              <a:ext cx="304801" cy="1523999"/>
            </a:xfrm>
            <a:prstGeom prst="line">
              <a:avLst/>
            </a:prstGeom>
            <a:ln w="19050">
              <a:solidFill>
                <a:srgbClr val="00206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192966" y="5784695"/>
              <a:ext cx="914400" cy="0"/>
            </a:xfrm>
            <a:prstGeom prst="line">
              <a:avLst/>
            </a:prstGeom>
            <a:ln w="19050">
              <a:solidFill>
                <a:srgbClr val="00206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070196" y="4289502"/>
              <a:ext cx="304800" cy="1524000"/>
            </a:xfrm>
            <a:prstGeom prst="line">
              <a:avLst/>
            </a:prstGeom>
            <a:ln w="19050">
              <a:solidFill>
                <a:srgbClr val="00206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8" name="Group 1027"/>
          <p:cNvGrpSpPr/>
          <p:nvPr/>
        </p:nvGrpSpPr>
        <p:grpSpPr>
          <a:xfrm>
            <a:off x="381000" y="4572000"/>
            <a:ext cx="1908252" cy="1148060"/>
            <a:chOff x="457200" y="4572000"/>
            <a:chExt cx="1908252" cy="1148060"/>
          </a:xfrm>
        </p:grpSpPr>
        <p:sp>
          <p:nvSpPr>
            <p:cNvPr id="59" name="TextBox 58"/>
            <p:cNvSpPr txBox="1"/>
            <p:nvPr/>
          </p:nvSpPr>
          <p:spPr>
            <a:xfrm>
              <a:off x="457200" y="4572000"/>
              <a:ext cx="17313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electrical energy</a:t>
              </a:r>
            </a:p>
            <a:p>
              <a:pPr algn="ctr"/>
              <a:r>
                <a:rPr lang="en-US" dirty="0" smtClean="0"/>
                <a:t>put into pump</a:t>
              </a:r>
              <a:endParaRPr lang="en-US" dirty="0"/>
            </a:p>
          </p:txBody>
        </p:sp>
        <p:grpSp>
          <p:nvGrpSpPr>
            <p:cNvPr id="1027" name="Group 1026"/>
            <p:cNvGrpSpPr/>
            <p:nvPr/>
          </p:nvGrpSpPr>
          <p:grpSpPr>
            <a:xfrm>
              <a:off x="1821040" y="4910770"/>
              <a:ext cx="544412" cy="809290"/>
              <a:chOff x="1821040" y="4910770"/>
              <a:chExt cx="544412" cy="80929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H="1">
                <a:off x="1837768" y="5250366"/>
                <a:ext cx="4953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1821040" y="5447370"/>
                <a:ext cx="4953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2045995" y="491077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+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079702" y="5350728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-</a:t>
                </a:r>
                <a:endParaRPr lang="en-US" b="1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306325" y="5207620"/>
                <a:ext cx="57150" cy="76200"/>
              </a:xfrm>
              <a:prstGeom prst="ellipse">
                <a:avLst/>
              </a:prstGeom>
              <a:solidFill>
                <a:srgbClr val="C00000"/>
              </a:solidFill>
              <a:ln w="19050">
                <a:noFill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308302" y="5417634"/>
                <a:ext cx="5715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noFill/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34" name="Group 1033"/>
          <p:cNvGrpSpPr/>
          <p:nvPr/>
        </p:nvGrpSpPr>
        <p:grpSpPr>
          <a:xfrm>
            <a:off x="3149789" y="2228385"/>
            <a:ext cx="5918011" cy="2343615"/>
            <a:chOff x="3149789" y="2228385"/>
            <a:chExt cx="5918011" cy="2343615"/>
          </a:xfrm>
        </p:grpSpPr>
        <p:grpSp>
          <p:nvGrpSpPr>
            <p:cNvPr id="1030" name="Group 1029"/>
            <p:cNvGrpSpPr/>
            <p:nvPr/>
          </p:nvGrpSpPr>
          <p:grpSpPr>
            <a:xfrm>
              <a:off x="4238068" y="2228385"/>
              <a:ext cx="4829732" cy="2343615"/>
              <a:chOff x="4238068" y="2228385"/>
              <a:chExt cx="4829732" cy="2343615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5572498" y="4572000"/>
                <a:ext cx="4572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238068" y="2228385"/>
                <a:ext cx="179163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5953498" y="2286000"/>
                <a:ext cx="0" cy="2223556"/>
              </a:xfrm>
              <a:prstGeom prst="straightConnector1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5953498" y="3213112"/>
                <a:ext cx="9973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 = head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85094" y="3485686"/>
                <a:ext cx="30827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head is measured from the top of the water in the bucket to the level of the exit . . . this height is used to compute the potential energy change of the fluid</a:t>
                </a:r>
                <a:endParaRPr lang="en-US" sz="14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24" name="Rectangle 1023"/>
            <p:cNvSpPr/>
            <p:nvPr/>
          </p:nvSpPr>
          <p:spPr>
            <a:xfrm>
              <a:off x="3149789" y="2325469"/>
              <a:ext cx="17270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potential energy</a:t>
              </a:r>
            </a:p>
            <a:p>
              <a:pPr algn="ctr"/>
              <a:r>
                <a:rPr lang="en-US" dirty="0" smtClean="0"/>
                <a:t>change of fluid</a:t>
              </a:r>
              <a:endParaRPr lang="en-US" dirty="0"/>
            </a:p>
          </p:txBody>
        </p:sp>
      </p:grpSp>
      <p:grpSp>
        <p:nvGrpSpPr>
          <p:cNvPr id="1035" name="Group 1034"/>
          <p:cNvGrpSpPr/>
          <p:nvPr/>
        </p:nvGrpSpPr>
        <p:grpSpPr>
          <a:xfrm>
            <a:off x="3272874" y="1533733"/>
            <a:ext cx="1527726" cy="693496"/>
            <a:chOff x="3272874" y="1533733"/>
            <a:chExt cx="1527726" cy="693496"/>
          </a:xfrm>
        </p:grpSpPr>
        <p:sp>
          <p:nvSpPr>
            <p:cNvPr id="60" name="TextBox 59"/>
            <p:cNvSpPr txBox="1"/>
            <p:nvPr/>
          </p:nvSpPr>
          <p:spPr>
            <a:xfrm>
              <a:off x="3272874" y="1533733"/>
              <a:ext cx="15277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kinetic energy</a:t>
              </a:r>
            </a:p>
            <a:p>
              <a:pPr algn="ctr"/>
              <a:r>
                <a:rPr lang="en-US" dirty="0" smtClean="0"/>
                <a:t>of exiting fluid</a:t>
              </a:r>
              <a:endParaRPr lang="en-US" dirty="0"/>
            </a:p>
          </p:txBody>
        </p:sp>
        <p:cxnSp>
          <p:nvCxnSpPr>
            <p:cNvPr id="1032" name="Straight Arrow Connector 1031"/>
            <p:cNvCxnSpPr/>
            <p:nvPr/>
          </p:nvCxnSpPr>
          <p:spPr>
            <a:xfrm>
              <a:off x="3675907" y="2227229"/>
              <a:ext cx="295832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29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2.59259E-6 C -0.03282 0.02176 -0.08091 0.00648 -0.11928 -0.00208 C -0.13508 -0.00162 -0.14619 -0.00046 -0.16094 -0.00139 C -0.16719 -0.00417 -0.1724 -0.01111 -0.17448 -0.01945 C -0.17518 -0.0257 -0.17483 -0.03403 -0.17761 -0.03958 C -0.17796 -0.04236 -0.17865 -0.04514 -0.17917 -0.04792 C -0.17969 -0.05394 -0.18126 -0.0581 -0.1823 -0.06389 C -0.18195 -0.07593 -0.18143 -0.07778 -0.1823 -0.08889 C -0.18282 -0.09421 -0.18438 -0.09954 -0.1849 -0.10486 C -0.18542 -0.17176 -0.18264 -0.14514 -0.18646 -0.17014 C -0.18698 -0.18681 -0.18664 -0.20301 -0.18542 -0.21945 C -0.18664 -0.31158 -0.18542 -0.19861 -0.18542 -0.33958 C -0.18542 -0.37222 -0.18334 -0.36296 -0.18646 -0.3757 C -0.18751 -0.38611 -0.19063 -0.39653 -0.19219 -0.40695 C -0.19306 -0.42176 -0.19931 -0.45301 -0.19011 -0.45972 C -0.14827 -0.49074 -0.04636 -0.46389 -0.04636 -0.46389 " pathEditMode="relative" ptsTypes="fffffffffffffffA">
                                      <p:cBhvr>
                                        <p:cTn id="2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46770"/>
            <a:ext cx="34290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efficiency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3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93157" y="2514600"/>
            <a:ext cx="6181725" cy="4516244"/>
            <a:chOff x="693157" y="2514600"/>
            <a:chExt cx="6181725" cy="451624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57" y="2514600"/>
              <a:ext cx="6181725" cy="394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06167" y="6507624"/>
              <a:ext cx="28312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www.fueleconomy.gov/feg/atv.shtml#HEVEVPHEV</a:t>
              </a:r>
            </a:p>
            <a:p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2000" y="1236583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efficiency is usually expressed as a percentage between 0% and 100%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 efficiency of 100%  would mean that all the energy put into a system is converted into useful 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an efficiency of 0% would mean that no useful work is gained from a system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24600" y="2743200"/>
            <a:ext cx="2590800" cy="1408331"/>
            <a:chOff x="6324600" y="2743200"/>
            <a:chExt cx="2590800" cy="1408331"/>
          </a:xfrm>
        </p:grpSpPr>
        <p:sp>
          <p:nvSpPr>
            <p:cNvPr id="9" name="Right Brace 8"/>
            <p:cNvSpPr/>
            <p:nvPr/>
          </p:nvSpPr>
          <p:spPr>
            <a:xfrm>
              <a:off x="6324600" y="2743200"/>
              <a:ext cx="304800" cy="990600"/>
            </a:xfrm>
            <a:prstGeom prst="rightBrac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14532" y="2981980"/>
              <a:ext cx="230086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the engine itself is 28 to 30% efficient . . . that is, about 30% of the heating value of the fuel is converted into mechanical energy 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69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2438400"/>
            <a:ext cx="34290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how efficient are you?</a:t>
            </a:r>
            <a:endParaRPr lang="en-US" sz="28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562" y="29718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human body converts around 20% to 25% of food energy into mechanical energy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 calorie is a unit of energy; if you eat a 100 calorie snack, then 20 to 25 of those calories could be used to physically make something happen (move yourself, lift something, . . .)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98" y="-13955"/>
            <a:ext cx="4289501" cy="687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6417453"/>
            <a:ext cx="352795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USA Triathlon Collegiate National Championship 2011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Tuscaloosa, Alabama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5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14956" y="1371600"/>
            <a:ext cx="34290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efficiency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1902" y="2111276"/>
                <a:ext cx="6627776" cy="3849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we measure the efficiency of </a:t>
                </a:r>
                <a:r>
                  <a:rPr lang="en-US" dirty="0" smtClean="0">
                    <a:solidFill>
                      <a:srgbClr val="3A8B2D"/>
                    </a:solidFill>
                  </a:rPr>
                  <a:t>energy conversion processes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efficiency is defined as . . 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dirty="0">
                    <a:ea typeface="Cambria Math"/>
                  </a:rPr>
                  <a:t>efficiency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𝑢𝑠𝑒𝑓𝑢𝑙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𝑒𝑛𝑒𝑟𝑔𝑦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𝑜𝑢𝑡𝑝𝑢𝑡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𝑠𝑦𝑠𝑡𝑒𝑚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𝑒𝑛𝑒𝑟𝑔𝑦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𝑖𝑛𝑝𝑢𝑡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𝑡𝑜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𝑠𝑦𝑠𝑡𝑒𝑚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∙100%</m:t>
                    </m:r>
                  </m:oMath>
                </a14:m>
                <a:endParaRPr lang="en-US" dirty="0"/>
              </a:p>
              <a:p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 pump converts </a:t>
                </a:r>
                <a:r>
                  <a:rPr lang="en-US" u="sng" dirty="0" smtClean="0">
                    <a:solidFill>
                      <a:schemeClr val="bg1">
                        <a:lumMod val="50000"/>
                      </a:schemeClr>
                    </a:solidFill>
                  </a:rPr>
                  <a:t>electrical energy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into </a:t>
                </a:r>
                <a:r>
                  <a:rPr lang="en-US" u="sng" dirty="0" smtClean="0">
                    <a:solidFill>
                      <a:schemeClr val="bg1">
                        <a:lumMod val="50000"/>
                      </a:schemeClr>
                    </a:solidFill>
                  </a:rPr>
                  <a:t>fluid energy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u="sng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at the exit tube, the fluid energy is evaluated as . . 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742950" lvl="1" indent="-285750">
                  <a:buFont typeface="Courier New" pitchFamily="49" charset="0"/>
                  <a:buChar char="o"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 </a:t>
                </a:r>
                <a:r>
                  <a:rPr lang="en-US" dirty="0" smtClean="0">
                    <a:solidFill>
                      <a:srgbClr val="3A8B2D"/>
                    </a:solidFill>
                  </a:rPr>
                  <a:t>potential energy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of the fluid due to a change in elevation</a:t>
                </a:r>
              </a:p>
              <a:p>
                <a:pPr marL="742950" lvl="1" indent="-285750">
                  <a:buFont typeface="Courier New" pitchFamily="49" charset="0"/>
                  <a:buChar char="o"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the </a:t>
                </a:r>
                <a:r>
                  <a:rPr lang="en-US" dirty="0" smtClean="0">
                    <a:solidFill>
                      <a:srgbClr val="3A8B2D"/>
                    </a:solidFill>
                  </a:rPr>
                  <a:t>kinetic energy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of the fluid at the exit of the tube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02" y="2111276"/>
                <a:ext cx="6627776" cy="3849580"/>
              </a:xfrm>
              <a:prstGeom prst="rect">
                <a:avLst/>
              </a:prstGeom>
              <a:blipFill rotWithShape="1">
                <a:blip r:embed="rId3"/>
                <a:stretch>
                  <a:fillRect l="-552" t="-791" r="-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30" y="179826"/>
            <a:ext cx="2220944" cy="187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5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076047" y="3734007"/>
            <a:ext cx="3581628" cy="2919076"/>
            <a:chOff x="2022466" y="3253124"/>
            <a:chExt cx="3581628" cy="29190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466" y="4724400"/>
              <a:ext cx="1792196" cy="144780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3439827" y="5457593"/>
              <a:ext cx="975732" cy="0"/>
            </a:xfrm>
            <a:prstGeom prst="line">
              <a:avLst/>
            </a:prstGeom>
            <a:ln w="53975">
              <a:solidFill>
                <a:srgbClr val="00B0F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161868" y="4365702"/>
              <a:ext cx="1442226" cy="1531434"/>
              <a:chOff x="2932770" y="4289502"/>
              <a:chExt cx="1442226" cy="1531434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2978742" y="4433356"/>
                <a:ext cx="1338226" cy="1375193"/>
              </a:xfrm>
              <a:custGeom>
                <a:avLst/>
                <a:gdLst>
                  <a:gd name="connsiteX0" fmla="*/ 2918 w 1301623"/>
                  <a:gd name="connsiteY0" fmla="*/ 89493 h 1385515"/>
                  <a:gd name="connsiteX1" fmla="*/ 307718 w 1301623"/>
                  <a:gd name="connsiteY1" fmla="*/ 52322 h 1385515"/>
                  <a:gd name="connsiteX2" fmla="*/ 501006 w 1301623"/>
                  <a:gd name="connsiteY2" fmla="*/ 96927 h 1385515"/>
                  <a:gd name="connsiteX3" fmla="*/ 776070 w 1301623"/>
                  <a:gd name="connsiteY3" fmla="*/ 89493 h 1385515"/>
                  <a:gd name="connsiteX4" fmla="*/ 902450 w 1301623"/>
                  <a:gd name="connsiteY4" fmla="*/ 59756 h 1385515"/>
                  <a:gd name="connsiteX5" fmla="*/ 1080870 w 1301623"/>
                  <a:gd name="connsiteY5" fmla="*/ 52322 h 1385515"/>
                  <a:gd name="connsiteX6" fmla="*/ 1289026 w 1301623"/>
                  <a:gd name="connsiteY6" fmla="*/ 104361 h 1385515"/>
                  <a:gd name="connsiteX7" fmla="*/ 1266723 w 1301623"/>
                  <a:gd name="connsiteY7" fmla="*/ 223307 h 1385515"/>
                  <a:gd name="connsiteX8" fmla="*/ 1170079 w 1301623"/>
                  <a:gd name="connsiteY8" fmla="*/ 766000 h 1385515"/>
                  <a:gd name="connsiteX9" fmla="*/ 1058567 w 1301623"/>
                  <a:gd name="connsiteY9" fmla="*/ 1338429 h 1385515"/>
                  <a:gd name="connsiteX10" fmla="*/ 1013962 w 1301623"/>
                  <a:gd name="connsiteY10" fmla="*/ 1353298 h 1385515"/>
                  <a:gd name="connsiteX11" fmla="*/ 991660 w 1301623"/>
                  <a:gd name="connsiteY11" fmla="*/ 1353298 h 1385515"/>
                  <a:gd name="connsiteX12" fmla="*/ 917318 w 1301623"/>
                  <a:gd name="connsiteY12" fmla="*/ 1368166 h 1385515"/>
                  <a:gd name="connsiteX13" fmla="*/ 233377 w 1301623"/>
                  <a:gd name="connsiteY13" fmla="*/ 1345864 h 1385515"/>
                  <a:gd name="connsiteX14" fmla="*/ 203640 w 1301623"/>
                  <a:gd name="connsiteY14" fmla="*/ 1323561 h 1385515"/>
                  <a:gd name="connsiteX15" fmla="*/ 203640 w 1301623"/>
                  <a:gd name="connsiteY15" fmla="*/ 1256654 h 1385515"/>
                  <a:gd name="connsiteX16" fmla="*/ 159035 w 1301623"/>
                  <a:gd name="connsiteY16" fmla="*/ 1107971 h 1385515"/>
                  <a:gd name="connsiteX17" fmla="*/ 2918 w 1301623"/>
                  <a:gd name="connsiteY17" fmla="*/ 89493 h 1385515"/>
                  <a:gd name="connsiteX0" fmla="*/ 2350 w 1338226"/>
                  <a:gd name="connsiteY0" fmla="*/ 94039 h 1375193"/>
                  <a:gd name="connsiteX1" fmla="*/ 344321 w 1338226"/>
                  <a:gd name="connsiteY1" fmla="*/ 42000 h 1375193"/>
                  <a:gd name="connsiteX2" fmla="*/ 537609 w 1338226"/>
                  <a:gd name="connsiteY2" fmla="*/ 86605 h 1375193"/>
                  <a:gd name="connsiteX3" fmla="*/ 812673 w 1338226"/>
                  <a:gd name="connsiteY3" fmla="*/ 79171 h 1375193"/>
                  <a:gd name="connsiteX4" fmla="*/ 939053 w 1338226"/>
                  <a:gd name="connsiteY4" fmla="*/ 49434 h 1375193"/>
                  <a:gd name="connsiteX5" fmla="*/ 1117473 w 1338226"/>
                  <a:gd name="connsiteY5" fmla="*/ 42000 h 1375193"/>
                  <a:gd name="connsiteX6" fmla="*/ 1325629 w 1338226"/>
                  <a:gd name="connsiteY6" fmla="*/ 94039 h 1375193"/>
                  <a:gd name="connsiteX7" fmla="*/ 1303326 w 1338226"/>
                  <a:gd name="connsiteY7" fmla="*/ 212985 h 1375193"/>
                  <a:gd name="connsiteX8" fmla="*/ 1206682 w 1338226"/>
                  <a:gd name="connsiteY8" fmla="*/ 755678 h 1375193"/>
                  <a:gd name="connsiteX9" fmla="*/ 1095170 w 1338226"/>
                  <a:gd name="connsiteY9" fmla="*/ 1328107 h 1375193"/>
                  <a:gd name="connsiteX10" fmla="*/ 1050565 w 1338226"/>
                  <a:gd name="connsiteY10" fmla="*/ 1342976 h 1375193"/>
                  <a:gd name="connsiteX11" fmla="*/ 1028263 w 1338226"/>
                  <a:gd name="connsiteY11" fmla="*/ 1342976 h 1375193"/>
                  <a:gd name="connsiteX12" fmla="*/ 953921 w 1338226"/>
                  <a:gd name="connsiteY12" fmla="*/ 1357844 h 1375193"/>
                  <a:gd name="connsiteX13" fmla="*/ 269980 w 1338226"/>
                  <a:gd name="connsiteY13" fmla="*/ 1335542 h 1375193"/>
                  <a:gd name="connsiteX14" fmla="*/ 240243 w 1338226"/>
                  <a:gd name="connsiteY14" fmla="*/ 1313239 h 1375193"/>
                  <a:gd name="connsiteX15" fmla="*/ 240243 w 1338226"/>
                  <a:gd name="connsiteY15" fmla="*/ 1246332 h 1375193"/>
                  <a:gd name="connsiteX16" fmla="*/ 195638 w 1338226"/>
                  <a:gd name="connsiteY16" fmla="*/ 1097649 h 1375193"/>
                  <a:gd name="connsiteX17" fmla="*/ 2350 w 1338226"/>
                  <a:gd name="connsiteY17" fmla="*/ 94039 h 137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38226" h="1375193">
                    <a:moveTo>
                      <a:pt x="2350" y="94039"/>
                    </a:moveTo>
                    <a:cubicBezTo>
                      <a:pt x="27131" y="-81903"/>
                      <a:pt x="255111" y="43239"/>
                      <a:pt x="344321" y="42000"/>
                    </a:cubicBezTo>
                    <a:cubicBezTo>
                      <a:pt x="433531" y="40761"/>
                      <a:pt x="459550" y="80410"/>
                      <a:pt x="537609" y="86605"/>
                    </a:cubicBezTo>
                    <a:cubicBezTo>
                      <a:pt x="615668" y="92800"/>
                      <a:pt x="745766" y="85366"/>
                      <a:pt x="812673" y="79171"/>
                    </a:cubicBezTo>
                    <a:cubicBezTo>
                      <a:pt x="879580" y="72976"/>
                      <a:pt x="888253" y="55629"/>
                      <a:pt x="939053" y="49434"/>
                    </a:cubicBezTo>
                    <a:cubicBezTo>
                      <a:pt x="989853" y="43239"/>
                      <a:pt x="1053044" y="34566"/>
                      <a:pt x="1117473" y="42000"/>
                    </a:cubicBezTo>
                    <a:cubicBezTo>
                      <a:pt x="1181902" y="49434"/>
                      <a:pt x="1294654" y="65542"/>
                      <a:pt x="1325629" y="94039"/>
                    </a:cubicBezTo>
                    <a:cubicBezTo>
                      <a:pt x="1356604" y="122536"/>
                      <a:pt x="1323151" y="102712"/>
                      <a:pt x="1303326" y="212985"/>
                    </a:cubicBezTo>
                    <a:cubicBezTo>
                      <a:pt x="1283502" y="323258"/>
                      <a:pt x="1241375" y="569824"/>
                      <a:pt x="1206682" y="755678"/>
                    </a:cubicBezTo>
                    <a:cubicBezTo>
                      <a:pt x="1171989" y="941532"/>
                      <a:pt x="1121189" y="1230224"/>
                      <a:pt x="1095170" y="1328107"/>
                    </a:cubicBezTo>
                    <a:cubicBezTo>
                      <a:pt x="1069151" y="1425990"/>
                      <a:pt x="1061716" y="1340498"/>
                      <a:pt x="1050565" y="1342976"/>
                    </a:cubicBezTo>
                    <a:cubicBezTo>
                      <a:pt x="1039414" y="1345454"/>
                      <a:pt x="1044370" y="1340498"/>
                      <a:pt x="1028263" y="1342976"/>
                    </a:cubicBezTo>
                    <a:cubicBezTo>
                      <a:pt x="1012156" y="1345454"/>
                      <a:pt x="1080301" y="1359083"/>
                      <a:pt x="953921" y="1357844"/>
                    </a:cubicBezTo>
                    <a:cubicBezTo>
                      <a:pt x="827541" y="1356605"/>
                      <a:pt x="388926" y="1342976"/>
                      <a:pt x="269980" y="1335542"/>
                    </a:cubicBezTo>
                    <a:cubicBezTo>
                      <a:pt x="151034" y="1328108"/>
                      <a:pt x="245199" y="1328107"/>
                      <a:pt x="240243" y="1313239"/>
                    </a:cubicBezTo>
                    <a:cubicBezTo>
                      <a:pt x="235287" y="1298371"/>
                      <a:pt x="247677" y="1282264"/>
                      <a:pt x="240243" y="1246332"/>
                    </a:cubicBezTo>
                    <a:cubicBezTo>
                      <a:pt x="232809" y="1210400"/>
                      <a:pt x="235287" y="1289698"/>
                      <a:pt x="195638" y="1097649"/>
                    </a:cubicBezTo>
                    <a:cubicBezTo>
                      <a:pt x="155989" y="905600"/>
                      <a:pt x="-22431" y="269981"/>
                      <a:pt x="2350" y="94039"/>
                    </a:cubicBezTo>
                    <a:close/>
                  </a:path>
                </a:pathLst>
              </a:custGeom>
              <a:solidFill>
                <a:srgbClr val="00B0F0">
                  <a:alpha val="12000"/>
                </a:srgbClr>
              </a:solidFill>
              <a:ln w="19050">
                <a:solidFill>
                  <a:srgbClr val="002060"/>
                </a:solidFill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932770" y="4296936"/>
                <a:ext cx="304800" cy="1524000"/>
              </a:xfrm>
              <a:prstGeom prst="line">
                <a:avLst/>
              </a:prstGeom>
              <a:ln w="88900">
                <a:solidFill>
                  <a:srgbClr val="00206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192966" y="5784695"/>
                <a:ext cx="914400" cy="0"/>
              </a:xfrm>
              <a:prstGeom prst="line">
                <a:avLst/>
              </a:prstGeom>
              <a:ln w="88900">
                <a:solidFill>
                  <a:srgbClr val="00206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4070196" y="4289502"/>
                <a:ext cx="304800" cy="1524000"/>
              </a:xfrm>
              <a:prstGeom prst="line">
                <a:avLst/>
              </a:prstGeom>
              <a:ln w="88900">
                <a:solidFill>
                  <a:srgbClr val="00206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flipH="1">
              <a:off x="2925998" y="3256363"/>
              <a:ext cx="818694" cy="0"/>
            </a:xfrm>
            <a:prstGeom prst="line">
              <a:avLst/>
            </a:prstGeom>
            <a:ln w="53975">
              <a:solidFill>
                <a:srgbClr val="00B0F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948765" y="3253124"/>
              <a:ext cx="30201" cy="1631110"/>
            </a:xfrm>
            <a:prstGeom prst="line">
              <a:avLst/>
            </a:prstGeom>
            <a:ln w="53975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843132" y="3632917"/>
            <a:ext cx="264958" cy="238415"/>
            <a:chOff x="2906374" y="4289502"/>
            <a:chExt cx="1468622" cy="1546883"/>
          </a:xfrm>
        </p:grpSpPr>
        <p:sp>
          <p:nvSpPr>
            <p:cNvPr id="21" name="Freeform 20"/>
            <p:cNvSpPr/>
            <p:nvPr/>
          </p:nvSpPr>
          <p:spPr>
            <a:xfrm>
              <a:off x="2978741" y="4433358"/>
              <a:ext cx="1338226" cy="1375192"/>
            </a:xfrm>
            <a:custGeom>
              <a:avLst/>
              <a:gdLst>
                <a:gd name="connsiteX0" fmla="*/ 2918 w 1301623"/>
                <a:gd name="connsiteY0" fmla="*/ 89493 h 1385515"/>
                <a:gd name="connsiteX1" fmla="*/ 307718 w 1301623"/>
                <a:gd name="connsiteY1" fmla="*/ 52322 h 1385515"/>
                <a:gd name="connsiteX2" fmla="*/ 501006 w 1301623"/>
                <a:gd name="connsiteY2" fmla="*/ 96927 h 1385515"/>
                <a:gd name="connsiteX3" fmla="*/ 776070 w 1301623"/>
                <a:gd name="connsiteY3" fmla="*/ 89493 h 1385515"/>
                <a:gd name="connsiteX4" fmla="*/ 902450 w 1301623"/>
                <a:gd name="connsiteY4" fmla="*/ 59756 h 1385515"/>
                <a:gd name="connsiteX5" fmla="*/ 1080870 w 1301623"/>
                <a:gd name="connsiteY5" fmla="*/ 52322 h 1385515"/>
                <a:gd name="connsiteX6" fmla="*/ 1289026 w 1301623"/>
                <a:gd name="connsiteY6" fmla="*/ 104361 h 1385515"/>
                <a:gd name="connsiteX7" fmla="*/ 1266723 w 1301623"/>
                <a:gd name="connsiteY7" fmla="*/ 223307 h 1385515"/>
                <a:gd name="connsiteX8" fmla="*/ 1170079 w 1301623"/>
                <a:gd name="connsiteY8" fmla="*/ 766000 h 1385515"/>
                <a:gd name="connsiteX9" fmla="*/ 1058567 w 1301623"/>
                <a:gd name="connsiteY9" fmla="*/ 1338429 h 1385515"/>
                <a:gd name="connsiteX10" fmla="*/ 1013962 w 1301623"/>
                <a:gd name="connsiteY10" fmla="*/ 1353298 h 1385515"/>
                <a:gd name="connsiteX11" fmla="*/ 991660 w 1301623"/>
                <a:gd name="connsiteY11" fmla="*/ 1353298 h 1385515"/>
                <a:gd name="connsiteX12" fmla="*/ 917318 w 1301623"/>
                <a:gd name="connsiteY12" fmla="*/ 1368166 h 1385515"/>
                <a:gd name="connsiteX13" fmla="*/ 233377 w 1301623"/>
                <a:gd name="connsiteY13" fmla="*/ 1345864 h 1385515"/>
                <a:gd name="connsiteX14" fmla="*/ 203640 w 1301623"/>
                <a:gd name="connsiteY14" fmla="*/ 1323561 h 1385515"/>
                <a:gd name="connsiteX15" fmla="*/ 203640 w 1301623"/>
                <a:gd name="connsiteY15" fmla="*/ 1256654 h 1385515"/>
                <a:gd name="connsiteX16" fmla="*/ 159035 w 1301623"/>
                <a:gd name="connsiteY16" fmla="*/ 1107971 h 1385515"/>
                <a:gd name="connsiteX17" fmla="*/ 2918 w 1301623"/>
                <a:gd name="connsiteY17" fmla="*/ 89493 h 1385515"/>
                <a:gd name="connsiteX0" fmla="*/ 2350 w 1338226"/>
                <a:gd name="connsiteY0" fmla="*/ 94039 h 1375193"/>
                <a:gd name="connsiteX1" fmla="*/ 344321 w 1338226"/>
                <a:gd name="connsiteY1" fmla="*/ 42000 h 1375193"/>
                <a:gd name="connsiteX2" fmla="*/ 537609 w 1338226"/>
                <a:gd name="connsiteY2" fmla="*/ 86605 h 1375193"/>
                <a:gd name="connsiteX3" fmla="*/ 812673 w 1338226"/>
                <a:gd name="connsiteY3" fmla="*/ 79171 h 1375193"/>
                <a:gd name="connsiteX4" fmla="*/ 939053 w 1338226"/>
                <a:gd name="connsiteY4" fmla="*/ 49434 h 1375193"/>
                <a:gd name="connsiteX5" fmla="*/ 1117473 w 1338226"/>
                <a:gd name="connsiteY5" fmla="*/ 42000 h 1375193"/>
                <a:gd name="connsiteX6" fmla="*/ 1325629 w 1338226"/>
                <a:gd name="connsiteY6" fmla="*/ 94039 h 1375193"/>
                <a:gd name="connsiteX7" fmla="*/ 1303326 w 1338226"/>
                <a:gd name="connsiteY7" fmla="*/ 212985 h 1375193"/>
                <a:gd name="connsiteX8" fmla="*/ 1206682 w 1338226"/>
                <a:gd name="connsiteY8" fmla="*/ 755678 h 1375193"/>
                <a:gd name="connsiteX9" fmla="*/ 1095170 w 1338226"/>
                <a:gd name="connsiteY9" fmla="*/ 1328107 h 1375193"/>
                <a:gd name="connsiteX10" fmla="*/ 1050565 w 1338226"/>
                <a:gd name="connsiteY10" fmla="*/ 1342976 h 1375193"/>
                <a:gd name="connsiteX11" fmla="*/ 1028263 w 1338226"/>
                <a:gd name="connsiteY11" fmla="*/ 1342976 h 1375193"/>
                <a:gd name="connsiteX12" fmla="*/ 953921 w 1338226"/>
                <a:gd name="connsiteY12" fmla="*/ 1357844 h 1375193"/>
                <a:gd name="connsiteX13" fmla="*/ 269980 w 1338226"/>
                <a:gd name="connsiteY13" fmla="*/ 1335542 h 1375193"/>
                <a:gd name="connsiteX14" fmla="*/ 240243 w 1338226"/>
                <a:gd name="connsiteY14" fmla="*/ 1313239 h 1375193"/>
                <a:gd name="connsiteX15" fmla="*/ 240243 w 1338226"/>
                <a:gd name="connsiteY15" fmla="*/ 1246332 h 1375193"/>
                <a:gd name="connsiteX16" fmla="*/ 195638 w 1338226"/>
                <a:gd name="connsiteY16" fmla="*/ 1097649 h 1375193"/>
                <a:gd name="connsiteX17" fmla="*/ 2350 w 1338226"/>
                <a:gd name="connsiteY17" fmla="*/ 94039 h 137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8226" h="1375193">
                  <a:moveTo>
                    <a:pt x="2350" y="94039"/>
                  </a:moveTo>
                  <a:cubicBezTo>
                    <a:pt x="27131" y="-81903"/>
                    <a:pt x="255111" y="43239"/>
                    <a:pt x="344321" y="42000"/>
                  </a:cubicBezTo>
                  <a:cubicBezTo>
                    <a:pt x="433531" y="40761"/>
                    <a:pt x="459550" y="80410"/>
                    <a:pt x="537609" y="86605"/>
                  </a:cubicBezTo>
                  <a:cubicBezTo>
                    <a:pt x="615668" y="92800"/>
                    <a:pt x="745766" y="85366"/>
                    <a:pt x="812673" y="79171"/>
                  </a:cubicBezTo>
                  <a:cubicBezTo>
                    <a:pt x="879580" y="72976"/>
                    <a:pt x="888253" y="55629"/>
                    <a:pt x="939053" y="49434"/>
                  </a:cubicBezTo>
                  <a:cubicBezTo>
                    <a:pt x="989853" y="43239"/>
                    <a:pt x="1053044" y="34566"/>
                    <a:pt x="1117473" y="42000"/>
                  </a:cubicBezTo>
                  <a:cubicBezTo>
                    <a:pt x="1181902" y="49434"/>
                    <a:pt x="1294654" y="65542"/>
                    <a:pt x="1325629" y="94039"/>
                  </a:cubicBezTo>
                  <a:cubicBezTo>
                    <a:pt x="1356604" y="122536"/>
                    <a:pt x="1323151" y="102712"/>
                    <a:pt x="1303326" y="212985"/>
                  </a:cubicBezTo>
                  <a:cubicBezTo>
                    <a:pt x="1283502" y="323258"/>
                    <a:pt x="1241375" y="569824"/>
                    <a:pt x="1206682" y="755678"/>
                  </a:cubicBezTo>
                  <a:cubicBezTo>
                    <a:pt x="1171989" y="941532"/>
                    <a:pt x="1121189" y="1230224"/>
                    <a:pt x="1095170" y="1328107"/>
                  </a:cubicBezTo>
                  <a:cubicBezTo>
                    <a:pt x="1069151" y="1425990"/>
                    <a:pt x="1061716" y="1340498"/>
                    <a:pt x="1050565" y="1342976"/>
                  </a:cubicBezTo>
                  <a:cubicBezTo>
                    <a:pt x="1039414" y="1345454"/>
                    <a:pt x="1044370" y="1340498"/>
                    <a:pt x="1028263" y="1342976"/>
                  </a:cubicBezTo>
                  <a:cubicBezTo>
                    <a:pt x="1012156" y="1345454"/>
                    <a:pt x="1080301" y="1359083"/>
                    <a:pt x="953921" y="1357844"/>
                  </a:cubicBezTo>
                  <a:cubicBezTo>
                    <a:pt x="827541" y="1356605"/>
                    <a:pt x="388926" y="1342976"/>
                    <a:pt x="269980" y="1335542"/>
                  </a:cubicBezTo>
                  <a:cubicBezTo>
                    <a:pt x="151034" y="1328108"/>
                    <a:pt x="245199" y="1328107"/>
                    <a:pt x="240243" y="1313239"/>
                  </a:cubicBezTo>
                  <a:cubicBezTo>
                    <a:pt x="235287" y="1298371"/>
                    <a:pt x="247677" y="1282264"/>
                    <a:pt x="240243" y="1246332"/>
                  </a:cubicBezTo>
                  <a:cubicBezTo>
                    <a:pt x="232809" y="1210400"/>
                    <a:pt x="235287" y="1289698"/>
                    <a:pt x="195638" y="1097649"/>
                  </a:cubicBezTo>
                  <a:cubicBezTo>
                    <a:pt x="155989" y="905600"/>
                    <a:pt x="-22431" y="269981"/>
                    <a:pt x="2350" y="94039"/>
                  </a:cubicBez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 w="19050">
              <a:solidFill>
                <a:srgbClr val="002060"/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906374" y="4312386"/>
              <a:ext cx="304801" cy="1523999"/>
            </a:xfrm>
            <a:prstGeom prst="line">
              <a:avLst/>
            </a:prstGeom>
            <a:ln w="19050">
              <a:solidFill>
                <a:srgbClr val="00206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92966" y="5784695"/>
              <a:ext cx="914400" cy="0"/>
            </a:xfrm>
            <a:prstGeom prst="line">
              <a:avLst/>
            </a:prstGeom>
            <a:ln w="19050">
              <a:solidFill>
                <a:srgbClr val="00206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070196" y="4289502"/>
              <a:ext cx="304800" cy="1524000"/>
            </a:xfrm>
            <a:prstGeom prst="line">
              <a:avLst/>
            </a:prstGeom>
            <a:ln w="19050">
              <a:solidFill>
                <a:srgbClr val="00206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58354" y="5421389"/>
            <a:ext cx="544412" cy="809290"/>
            <a:chOff x="1821040" y="4910770"/>
            <a:chExt cx="544412" cy="80929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837768" y="5250366"/>
              <a:ext cx="495300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821040" y="5447370"/>
              <a:ext cx="4953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045995" y="49107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+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79702" y="535072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endParaRPr lang="en-US" b="1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306325" y="5207620"/>
              <a:ext cx="57150" cy="76200"/>
            </a:xfrm>
            <a:prstGeom prst="ellipse">
              <a:avLst/>
            </a:prstGeom>
            <a:solidFill>
              <a:srgbClr val="C00000"/>
            </a:solidFill>
            <a:ln w="19050">
              <a:noFill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308302" y="5417634"/>
              <a:ext cx="57150" cy="76200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160661" y="5399994"/>
            <a:ext cx="963790" cy="360991"/>
            <a:chOff x="1047147" y="4889375"/>
            <a:chExt cx="963790" cy="360991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1757363" y="5250366"/>
              <a:ext cx="223837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047147" y="4889375"/>
                  <a:ext cx="96379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𝑰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= current</a:t>
                  </a:r>
                  <a:endParaRPr lang="en-US" sz="1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147" y="4889375"/>
                  <a:ext cx="963790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000" r="-633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3799314" y="5738683"/>
            <a:ext cx="1075744" cy="334536"/>
            <a:chOff x="685800" y="5228064"/>
            <a:chExt cx="1075744" cy="3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85800" y="5254823"/>
                  <a:ext cx="10757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= voltage</a:t>
                  </a:r>
                  <a:endParaRPr lang="en-US" sz="1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254823"/>
                  <a:ext cx="1075744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>
              <a:off x="1676400" y="5228064"/>
              <a:ext cx="0" cy="24346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63803" y="1828800"/>
            <a:ext cx="407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electrical energy input to electric motor =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525966" y="1066800"/>
            <a:ext cx="5483814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energy input to system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21363" y="2141035"/>
            <a:ext cx="621461" cy="400429"/>
            <a:chOff x="4521363" y="2141035"/>
            <a:chExt cx="621461" cy="400429"/>
          </a:xfrm>
        </p:grpSpPr>
        <p:sp>
          <p:nvSpPr>
            <p:cNvPr id="65" name="Left Brace 64"/>
            <p:cNvSpPr/>
            <p:nvPr/>
          </p:nvSpPr>
          <p:spPr>
            <a:xfrm rot="16200000">
              <a:off x="4779857" y="1882541"/>
              <a:ext cx="104474" cy="621461"/>
            </a:xfrm>
            <a:prstGeom prst="leftBrace">
              <a:avLst>
                <a:gd name="adj1" fmla="val 43912"/>
                <a:gd name="adj2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4590305" y="2233687"/>
                  <a:ext cx="49584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>
                            <a:latin typeface="Cambria Math"/>
                          </a:rPr>
                          <m:t>𝑉</m:t>
                        </m:r>
                        <m:r>
                          <a:rPr lang="en-US" sz="1400" b="0" i="1">
                            <a:latin typeface="Cambria Math"/>
                          </a:rPr>
                          <m:t> </m:t>
                        </m:r>
                        <m:r>
                          <a:rPr lang="en-US" sz="1400" b="0" i="1">
                            <a:latin typeface="Cambria Math"/>
                          </a:rPr>
                          <m:t>𝐼</m:t>
                        </m:r>
                        <m:r>
                          <a:rPr lang="en-US" sz="1400" b="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0305" y="2233687"/>
                  <a:ext cx="495841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5305667" y="2142496"/>
            <a:ext cx="481810" cy="389949"/>
            <a:chOff x="5305667" y="2142496"/>
            <a:chExt cx="481810" cy="389949"/>
          </a:xfrm>
        </p:grpSpPr>
        <p:sp>
          <p:nvSpPr>
            <p:cNvPr id="66" name="Left Brace 65"/>
            <p:cNvSpPr/>
            <p:nvPr/>
          </p:nvSpPr>
          <p:spPr>
            <a:xfrm rot="16200000">
              <a:off x="5494335" y="1953828"/>
              <a:ext cx="104474" cy="481810"/>
            </a:xfrm>
            <a:prstGeom prst="leftBrace">
              <a:avLst>
                <a:gd name="adj1" fmla="val 43912"/>
                <a:gd name="adj2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5399020" y="2224668"/>
                  <a:ext cx="33970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400" b="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9020" y="2224668"/>
                  <a:ext cx="339708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479339" y="2438400"/>
                <a:ext cx="1616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</a:rPr>
                        <m:t>𝑤𝑎𝑡𝑡𝑠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</a:rPr>
                        <m:t>  ∙  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𝑠𝑒𝑐𝑜𝑛𝑑𝑠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3A8B2D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339" y="2438400"/>
                <a:ext cx="1616661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21026" y="2669305"/>
                <a:ext cx="1671868" cy="495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3A8B2D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3A8B2D"/>
                              </a:solidFill>
                              <a:latin typeface="Cambria Math"/>
                            </a:rPr>
                            <m:t>𝐽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3A8B2D"/>
                              </a:solidFill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∙       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   =    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3A8B2D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26" y="2669305"/>
                <a:ext cx="1671868" cy="49571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219200" y="4111065"/>
                <a:ext cx="3200400" cy="537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16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𝑒𝑛𝑒𝑟𝑔𝑦</m:t>
                          </m:r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𝑜𝑢𝑡𝑝𝑢𝑡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𝑽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en-US" sz="16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∙100%</m:t>
                      </m:r>
                    </m:oMath>
                  </m:oMathPara>
                </a14:m>
                <a:endParaRPr 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111065"/>
                <a:ext cx="3200400" cy="537135"/>
              </a:xfrm>
              <a:prstGeom prst="rect">
                <a:avLst/>
              </a:prstGeom>
              <a:blipFill rotWithShape="1">
                <a:blip r:embed="rId10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64583" y="1825600"/>
                <a:ext cx="896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power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583" y="1825600"/>
                <a:ext cx="896656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544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874228" y="1823939"/>
                <a:ext cx="686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𝑽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228" y="1823939"/>
                <a:ext cx="68640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5231527" y="182880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time =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72430" y="2907268"/>
            <a:ext cx="3847170" cy="978932"/>
            <a:chOff x="572430" y="2907268"/>
            <a:chExt cx="3847170" cy="978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1219200" y="3305848"/>
                  <a:ext cx="3200400" cy="5803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en-US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𝑒𝑛𝑒𝑟𝑔𝑦</m:t>
                            </m:r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𝑜𝑢𝑡𝑝𝑢𝑡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𝑒𝑛𝑒𝑟𝑔𝑦</m:t>
                            </m:r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𝑖𝑛𝑝𝑢𝑡</m:t>
                            </m:r>
                          </m:den>
                        </m:f>
                        <m:r>
                          <a:rPr lang="en-US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∙100%</m:t>
                        </m:r>
                      </m:oMath>
                    </m:oMathPara>
                  </a14:m>
                  <a:endParaRPr lang="en-US" sz="16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3305848"/>
                  <a:ext cx="3200400" cy="58035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5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 77"/>
            <p:cNvSpPr/>
            <p:nvPr/>
          </p:nvSpPr>
          <p:spPr>
            <a:xfrm>
              <a:off x="572430" y="2907268"/>
              <a:ext cx="19741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the efficiency is . . 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61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9" grpId="0"/>
      <p:bldP spid="71" grpId="0"/>
      <p:bldP spid="72" grpId="0"/>
      <p:bldP spid="73" grpId="0"/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6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76047" y="2690683"/>
            <a:ext cx="3581628" cy="3962400"/>
            <a:chOff x="2022466" y="2209800"/>
            <a:chExt cx="3581628" cy="3962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466" y="4724400"/>
              <a:ext cx="1792196" cy="144780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3439827" y="5457593"/>
              <a:ext cx="975732" cy="0"/>
            </a:xfrm>
            <a:prstGeom prst="line">
              <a:avLst/>
            </a:prstGeom>
            <a:ln w="53975">
              <a:solidFill>
                <a:srgbClr val="00B0F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161868" y="4365702"/>
              <a:ext cx="1442226" cy="1531434"/>
              <a:chOff x="2932770" y="4289502"/>
              <a:chExt cx="1442226" cy="1531434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2978742" y="4433356"/>
                <a:ext cx="1338226" cy="1375193"/>
              </a:xfrm>
              <a:custGeom>
                <a:avLst/>
                <a:gdLst>
                  <a:gd name="connsiteX0" fmla="*/ 2918 w 1301623"/>
                  <a:gd name="connsiteY0" fmla="*/ 89493 h 1385515"/>
                  <a:gd name="connsiteX1" fmla="*/ 307718 w 1301623"/>
                  <a:gd name="connsiteY1" fmla="*/ 52322 h 1385515"/>
                  <a:gd name="connsiteX2" fmla="*/ 501006 w 1301623"/>
                  <a:gd name="connsiteY2" fmla="*/ 96927 h 1385515"/>
                  <a:gd name="connsiteX3" fmla="*/ 776070 w 1301623"/>
                  <a:gd name="connsiteY3" fmla="*/ 89493 h 1385515"/>
                  <a:gd name="connsiteX4" fmla="*/ 902450 w 1301623"/>
                  <a:gd name="connsiteY4" fmla="*/ 59756 h 1385515"/>
                  <a:gd name="connsiteX5" fmla="*/ 1080870 w 1301623"/>
                  <a:gd name="connsiteY5" fmla="*/ 52322 h 1385515"/>
                  <a:gd name="connsiteX6" fmla="*/ 1289026 w 1301623"/>
                  <a:gd name="connsiteY6" fmla="*/ 104361 h 1385515"/>
                  <a:gd name="connsiteX7" fmla="*/ 1266723 w 1301623"/>
                  <a:gd name="connsiteY7" fmla="*/ 223307 h 1385515"/>
                  <a:gd name="connsiteX8" fmla="*/ 1170079 w 1301623"/>
                  <a:gd name="connsiteY8" fmla="*/ 766000 h 1385515"/>
                  <a:gd name="connsiteX9" fmla="*/ 1058567 w 1301623"/>
                  <a:gd name="connsiteY9" fmla="*/ 1338429 h 1385515"/>
                  <a:gd name="connsiteX10" fmla="*/ 1013962 w 1301623"/>
                  <a:gd name="connsiteY10" fmla="*/ 1353298 h 1385515"/>
                  <a:gd name="connsiteX11" fmla="*/ 991660 w 1301623"/>
                  <a:gd name="connsiteY11" fmla="*/ 1353298 h 1385515"/>
                  <a:gd name="connsiteX12" fmla="*/ 917318 w 1301623"/>
                  <a:gd name="connsiteY12" fmla="*/ 1368166 h 1385515"/>
                  <a:gd name="connsiteX13" fmla="*/ 233377 w 1301623"/>
                  <a:gd name="connsiteY13" fmla="*/ 1345864 h 1385515"/>
                  <a:gd name="connsiteX14" fmla="*/ 203640 w 1301623"/>
                  <a:gd name="connsiteY14" fmla="*/ 1323561 h 1385515"/>
                  <a:gd name="connsiteX15" fmla="*/ 203640 w 1301623"/>
                  <a:gd name="connsiteY15" fmla="*/ 1256654 h 1385515"/>
                  <a:gd name="connsiteX16" fmla="*/ 159035 w 1301623"/>
                  <a:gd name="connsiteY16" fmla="*/ 1107971 h 1385515"/>
                  <a:gd name="connsiteX17" fmla="*/ 2918 w 1301623"/>
                  <a:gd name="connsiteY17" fmla="*/ 89493 h 1385515"/>
                  <a:gd name="connsiteX0" fmla="*/ 2350 w 1338226"/>
                  <a:gd name="connsiteY0" fmla="*/ 94039 h 1375193"/>
                  <a:gd name="connsiteX1" fmla="*/ 344321 w 1338226"/>
                  <a:gd name="connsiteY1" fmla="*/ 42000 h 1375193"/>
                  <a:gd name="connsiteX2" fmla="*/ 537609 w 1338226"/>
                  <a:gd name="connsiteY2" fmla="*/ 86605 h 1375193"/>
                  <a:gd name="connsiteX3" fmla="*/ 812673 w 1338226"/>
                  <a:gd name="connsiteY3" fmla="*/ 79171 h 1375193"/>
                  <a:gd name="connsiteX4" fmla="*/ 939053 w 1338226"/>
                  <a:gd name="connsiteY4" fmla="*/ 49434 h 1375193"/>
                  <a:gd name="connsiteX5" fmla="*/ 1117473 w 1338226"/>
                  <a:gd name="connsiteY5" fmla="*/ 42000 h 1375193"/>
                  <a:gd name="connsiteX6" fmla="*/ 1325629 w 1338226"/>
                  <a:gd name="connsiteY6" fmla="*/ 94039 h 1375193"/>
                  <a:gd name="connsiteX7" fmla="*/ 1303326 w 1338226"/>
                  <a:gd name="connsiteY7" fmla="*/ 212985 h 1375193"/>
                  <a:gd name="connsiteX8" fmla="*/ 1206682 w 1338226"/>
                  <a:gd name="connsiteY8" fmla="*/ 755678 h 1375193"/>
                  <a:gd name="connsiteX9" fmla="*/ 1095170 w 1338226"/>
                  <a:gd name="connsiteY9" fmla="*/ 1328107 h 1375193"/>
                  <a:gd name="connsiteX10" fmla="*/ 1050565 w 1338226"/>
                  <a:gd name="connsiteY10" fmla="*/ 1342976 h 1375193"/>
                  <a:gd name="connsiteX11" fmla="*/ 1028263 w 1338226"/>
                  <a:gd name="connsiteY11" fmla="*/ 1342976 h 1375193"/>
                  <a:gd name="connsiteX12" fmla="*/ 953921 w 1338226"/>
                  <a:gd name="connsiteY12" fmla="*/ 1357844 h 1375193"/>
                  <a:gd name="connsiteX13" fmla="*/ 269980 w 1338226"/>
                  <a:gd name="connsiteY13" fmla="*/ 1335542 h 1375193"/>
                  <a:gd name="connsiteX14" fmla="*/ 240243 w 1338226"/>
                  <a:gd name="connsiteY14" fmla="*/ 1313239 h 1375193"/>
                  <a:gd name="connsiteX15" fmla="*/ 240243 w 1338226"/>
                  <a:gd name="connsiteY15" fmla="*/ 1246332 h 1375193"/>
                  <a:gd name="connsiteX16" fmla="*/ 195638 w 1338226"/>
                  <a:gd name="connsiteY16" fmla="*/ 1097649 h 1375193"/>
                  <a:gd name="connsiteX17" fmla="*/ 2350 w 1338226"/>
                  <a:gd name="connsiteY17" fmla="*/ 94039 h 137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38226" h="1375193">
                    <a:moveTo>
                      <a:pt x="2350" y="94039"/>
                    </a:moveTo>
                    <a:cubicBezTo>
                      <a:pt x="27131" y="-81903"/>
                      <a:pt x="255111" y="43239"/>
                      <a:pt x="344321" y="42000"/>
                    </a:cubicBezTo>
                    <a:cubicBezTo>
                      <a:pt x="433531" y="40761"/>
                      <a:pt x="459550" y="80410"/>
                      <a:pt x="537609" y="86605"/>
                    </a:cubicBezTo>
                    <a:cubicBezTo>
                      <a:pt x="615668" y="92800"/>
                      <a:pt x="745766" y="85366"/>
                      <a:pt x="812673" y="79171"/>
                    </a:cubicBezTo>
                    <a:cubicBezTo>
                      <a:pt x="879580" y="72976"/>
                      <a:pt x="888253" y="55629"/>
                      <a:pt x="939053" y="49434"/>
                    </a:cubicBezTo>
                    <a:cubicBezTo>
                      <a:pt x="989853" y="43239"/>
                      <a:pt x="1053044" y="34566"/>
                      <a:pt x="1117473" y="42000"/>
                    </a:cubicBezTo>
                    <a:cubicBezTo>
                      <a:pt x="1181902" y="49434"/>
                      <a:pt x="1294654" y="65542"/>
                      <a:pt x="1325629" y="94039"/>
                    </a:cubicBezTo>
                    <a:cubicBezTo>
                      <a:pt x="1356604" y="122536"/>
                      <a:pt x="1323151" y="102712"/>
                      <a:pt x="1303326" y="212985"/>
                    </a:cubicBezTo>
                    <a:cubicBezTo>
                      <a:pt x="1283502" y="323258"/>
                      <a:pt x="1241375" y="569824"/>
                      <a:pt x="1206682" y="755678"/>
                    </a:cubicBezTo>
                    <a:cubicBezTo>
                      <a:pt x="1171989" y="941532"/>
                      <a:pt x="1121189" y="1230224"/>
                      <a:pt x="1095170" y="1328107"/>
                    </a:cubicBezTo>
                    <a:cubicBezTo>
                      <a:pt x="1069151" y="1425990"/>
                      <a:pt x="1061716" y="1340498"/>
                      <a:pt x="1050565" y="1342976"/>
                    </a:cubicBezTo>
                    <a:cubicBezTo>
                      <a:pt x="1039414" y="1345454"/>
                      <a:pt x="1044370" y="1340498"/>
                      <a:pt x="1028263" y="1342976"/>
                    </a:cubicBezTo>
                    <a:cubicBezTo>
                      <a:pt x="1012156" y="1345454"/>
                      <a:pt x="1080301" y="1359083"/>
                      <a:pt x="953921" y="1357844"/>
                    </a:cubicBezTo>
                    <a:cubicBezTo>
                      <a:pt x="827541" y="1356605"/>
                      <a:pt x="388926" y="1342976"/>
                      <a:pt x="269980" y="1335542"/>
                    </a:cubicBezTo>
                    <a:cubicBezTo>
                      <a:pt x="151034" y="1328108"/>
                      <a:pt x="245199" y="1328107"/>
                      <a:pt x="240243" y="1313239"/>
                    </a:cubicBezTo>
                    <a:cubicBezTo>
                      <a:pt x="235287" y="1298371"/>
                      <a:pt x="247677" y="1282264"/>
                      <a:pt x="240243" y="1246332"/>
                    </a:cubicBezTo>
                    <a:cubicBezTo>
                      <a:pt x="232809" y="1210400"/>
                      <a:pt x="235287" y="1289698"/>
                      <a:pt x="195638" y="1097649"/>
                    </a:cubicBezTo>
                    <a:cubicBezTo>
                      <a:pt x="155989" y="905600"/>
                      <a:pt x="-22431" y="269981"/>
                      <a:pt x="2350" y="94039"/>
                    </a:cubicBezTo>
                    <a:close/>
                  </a:path>
                </a:pathLst>
              </a:custGeom>
              <a:solidFill>
                <a:srgbClr val="00B0F0">
                  <a:alpha val="12000"/>
                </a:srgbClr>
              </a:solidFill>
              <a:ln w="19050">
                <a:solidFill>
                  <a:srgbClr val="002060"/>
                </a:solidFill>
                <a:tailEnd type="non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932770" y="4296936"/>
                <a:ext cx="304800" cy="1524000"/>
              </a:xfrm>
              <a:prstGeom prst="line">
                <a:avLst/>
              </a:prstGeom>
              <a:ln w="88900">
                <a:solidFill>
                  <a:srgbClr val="00206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192966" y="5784695"/>
                <a:ext cx="914400" cy="0"/>
              </a:xfrm>
              <a:prstGeom prst="line">
                <a:avLst/>
              </a:prstGeom>
              <a:ln w="88900">
                <a:solidFill>
                  <a:srgbClr val="00206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4070196" y="4289502"/>
                <a:ext cx="304800" cy="1524000"/>
              </a:xfrm>
              <a:prstGeom prst="line">
                <a:avLst/>
              </a:prstGeom>
              <a:ln w="88900">
                <a:solidFill>
                  <a:srgbClr val="00206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flipH="1">
              <a:off x="2900262" y="2228385"/>
              <a:ext cx="818694" cy="0"/>
            </a:xfrm>
            <a:prstGeom prst="line">
              <a:avLst/>
            </a:prstGeom>
            <a:ln w="53975">
              <a:solidFill>
                <a:srgbClr val="00B0F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918564" y="2209800"/>
              <a:ext cx="60402" cy="2674434"/>
            </a:xfrm>
            <a:prstGeom prst="line">
              <a:avLst/>
            </a:prstGeom>
            <a:ln w="53975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218603" y="2617939"/>
            <a:ext cx="264958" cy="238415"/>
            <a:chOff x="2906374" y="4289502"/>
            <a:chExt cx="1468622" cy="1546883"/>
          </a:xfrm>
        </p:grpSpPr>
        <p:sp>
          <p:nvSpPr>
            <p:cNvPr id="20" name="Freeform 19"/>
            <p:cNvSpPr/>
            <p:nvPr/>
          </p:nvSpPr>
          <p:spPr>
            <a:xfrm>
              <a:off x="2978741" y="4433358"/>
              <a:ext cx="1338226" cy="1375192"/>
            </a:xfrm>
            <a:custGeom>
              <a:avLst/>
              <a:gdLst>
                <a:gd name="connsiteX0" fmla="*/ 2918 w 1301623"/>
                <a:gd name="connsiteY0" fmla="*/ 89493 h 1385515"/>
                <a:gd name="connsiteX1" fmla="*/ 307718 w 1301623"/>
                <a:gd name="connsiteY1" fmla="*/ 52322 h 1385515"/>
                <a:gd name="connsiteX2" fmla="*/ 501006 w 1301623"/>
                <a:gd name="connsiteY2" fmla="*/ 96927 h 1385515"/>
                <a:gd name="connsiteX3" fmla="*/ 776070 w 1301623"/>
                <a:gd name="connsiteY3" fmla="*/ 89493 h 1385515"/>
                <a:gd name="connsiteX4" fmla="*/ 902450 w 1301623"/>
                <a:gd name="connsiteY4" fmla="*/ 59756 h 1385515"/>
                <a:gd name="connsiteX5" fmla="*/ 1080870 w 1301623"/>
                <a:gd name="connsiteY5" fmla="*/ 52322 h 1385515"/>
                <a:gd name="connsiteX6" fmla="*/ 1289026 w 1301623"/>
                <a:gd name="connsiteY6" fmla="*/ 104361 h 1385515"/>
                <a:gd name="connsiteX7" fmla="*/ 1266723 w 1301623"/>
                <a:gd name="connsiteY7" fmla="*/ 223307 h 1385515"/>
                <a:gd name="connsiteX8" fmla="*/ 1170079 w 1301623"/>
                <a:gd name="connsiteY8" fmla="*/ 766000 h 1385515"/>
                <a:gd name="connsiteX9" fmla="*/ 1058567 w 1301623"/>
                <a:gd name="connsiteY9" fmla="*/ 1338429 h 1385515"/>
                <a:gd name="connsiteX10" fmla="*/ 1013962 w 1301623"/>
                <a:gd name="connsiteY10" fmla="*/ 1353298 h 1385515"/>
                <a:gd name="connsiteX11" fmla="*/ 991660 w 1301623"/>
                <a:gd name="connsiteY11" fmla="*/ 1353298 h 1385515"/>
                <a:gd name="connsiteX12" fmla="*/ 917318 w 1301623"/>
                <a:gd name="connsiteY12" fmla="*/ 1368166 h 1385515"/>
                <a:gd name="connsiteX13" fmla="*/ 233377 w 1301623"/>
                <a:gd name="connsiteY13" fmla="*/ 1345864 h 1385515"/>
                <a:gd name="connsiteX14" fmla="*/ 203640 w 1301623"/>
                <a:gd name="connsiteY14" fmla="*/ 1323561 h 1385515"/>
                <a:gd name="connsiteX15" fmla="*/ 203640 w 1301623"/>
                <a:gd name="connsiteY15" fmla="*/ 1256654 h 1385515"/>
                <a:gd name="connsiteX16" fmla="*/ 159035 w 1301623"/>
                <a:gd name="connsiteY16" fmla="*/ 1107971 h 1385515"/>
                <a:gd name="connsiteX17" fmla="*/ 2918 w 1301623"/>
                <a:gd name="connsiteY17" fmla="*/ 89493 h 1385515"/>
                <a:gd name="connsiteX0" fmla="*/ 2350 w 1338226"/>
                <a:gd name="connsiteY0" fmla="*/ 94039 h 1375193"/>
                <a:gd name="connsiteX1" fmla="*/ 344321 w 1338226"/>
                <a:gd name="connsiteY1" fmla="*/ 42000 h 1375193"/>
                <a:gd name="connsiteX2" fmla="*/ 537609 w 1338226"/>
                <a:gd name="connsiteY2" fmla="*/ 86605 h 1375193"/>
                <a:gd name="connsiteX3" fmla="*/ 812673 w 1338226"/>
                <a:gd name="connsiteY3" fmla="*/ 79171 h 1375193"/>
                <a:gd name="connsiteX4" fmla="*/ 939053 w 1338226"/>
                <a:gd name="connsiteY4" fmla="*/ 49434 h 1375193"/>
                <a:gd name="connsiteX5" fmla="*/ 1117473 w 1338226"/>
                <a:gd name="connsiteY5" fmla="*/ 42000 h 1375193"/>
                <a:gd name="connsiteX6" fmla="*/ 1325629 w 1338226"/>
                <a:gd name="connsiteY6" fmla="*/ 94039 h 1375193"/>
                <a:gd name="connsiteX7" fmla="*/ 1303326 w 1338226"/>
                <a:gd name="connsiteY7" fmla="*/ 212985 h 1375193"/>
                <a:gd name="connsiteX8" fmla="*/ 1206682 w 1338226"/>
                <a:gd name="connsiteY8" fmla="*/ 755678 h 1375193"/>
                <a:gd name="connsiteX9" fmla="*/ 1095170 w 1338226"/>
                <a:gd name="connsiteY9" fmla="*/ 1328107 h 1375193"/>
                <a:gd name="connsiteX10" fmla="*/ 1050565 w 1338226"/>
                <a:gd name="connsiteY10" fmla="*/ 1342976 h 1375193"/>
                <a:gd name="connsiteX11" fmla="*/ 1028263 w 1338226"/>
                <a:gd name="connsiteY11" fmla="*/ 1342976 h 1375193"/>
                <a:gd name="connsiteX12" fmla="*/ 953921 w 1338226"/>
                <a:gd name="connsiteY12" fmla="*/ 1357844 h 1375193"/>
                <a:gd name="connsiteX13" fmla="*/ 269980 w 1338226"/>
                <a:gd name="connsiteY13" fmla="*/ 1335542 h 1375193"/>
                <a:gd name="connsiteX14" fmla="*/ 240243 w 1338226"/>
                <a:gd name="connsiteY14" fmla="*/ 1313239 h 1375193"/>
                <a:gd name="connsiteX15" fmla="*/ 240243 w 1338226"/>
                <a:gd name="connsiteY15" fmla="*/ 1246332 h 1375193"/>
                <a:gd name="connsiteX16" fmla="*/ 195638 w 1338226"/>
                <a:gd name="connsiteY16" fmla="*/ 1097649 h 1375193"/>
                <a:gd name="connsiteX17" fmla="*/ 2350 w 1338226"/>
                <a:gd name="connsiteY17" fmla="*/ 94039 h 137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8226" h="1375193">
                  <a:moveTo>
                    <a:pt x="2350" y="94039"/>
                  </a:moveTo>
                  <a:cubicBezTo>
                    <a:pt x="27131" y="-81903"/>
                    <a:pt x="255111" y="43239"/>
                    <a:pt x="344321" y="42000"/>
                  </a:cubicBezTo>
                  <a:cubicBezTo>
                    <a:pt x="433531" y="40761"/>
                    <a:pt x="459550" y="80410"/>
                    <a:pt x="537609" y="86605"/>
                  </a:cubicBezTo>
                  <a:cubicBezTo>
                    <a:pt x="615668" y="92800"/>
                    <a:pt x="745766" y="85366"/>
                    <a:pt x="812673" y="79171"/>
                  </a:cubicBezTo>
                  <a:cubicBezTo>
                    <a:pt x="879580" y="72976"/>
                    <a:pt x="888253" y="55629"/>
                    <a:pt x="939053" y="49434"/>
                  </a:cubicBezTo>
                  <a:cubicBezTo>
                    <a:pt x="989853" y="43239"/>
                    <a:pt x="1053044" y="34566"/>
                    <a:pt x="1117473" y="42000"/>
                  </a:cubicBezTo>
                  <a:cubicBezTo>
                    <a:pt x="1181902" y="49434"/>
                    <a:pt x="1294654" y="65542"/>
                    <a:pt x="1325629" y="94039"/>
                  </a:cubicBezTo>
                  <a:cubicBezTo>
                    <a:pt x="1356604" y="122536"/>
                    <a:pt x="1323151" y="102712"/>
                    <a:pt x="1303326" y="212985"/>
                  </a:cubicBezTo>
                  <a:cubicBezTo>
                    <a:pt x="1283502" y="323258"/>
                    <a:pt x="1241375" y="569824"/>
                    <a:pt x="1206682" y="755678"/>
                  </a:cubicBezTo>
                  <a:cubicBezTo>
                    <a:pt x="1171989" y="941532"/>
                    <a:pt x="1121189" y="1230224"/>
                    <a:pt x="1095170" y="1328107"/>
                  </a:cubicBezTo>
                  <a:cubicBezTo>
                    <a:pt x="1069151" y="1425990"/>
                    <a:pt x="1061716" y="1340498"/>
                    <a:pt x="1050565" y="1342976"/>
                  </a:cubicBezTo>
                  <a:cubicBezTo>
                    <a:pt x="1039414" y="1345454"/>
                    <a:pt x="1044370" y="1340498"/>
                    <a:pt x="1028263" y="1342976"/>
                  </a:cubicBezTo>
                  <a:cubicBezTo>
                    <a:pt x="1012156" y="1345454"/>
                    <a:pt x="1080301" y="1359083"/>
                    <a:pt x="953921" y="1357844"/>
                  </a:cubicBezTo>
                  <a:cubicBezTo>
                    <a:pt x="827541" y="1356605"/>
                    <a:pt x="388926" y="1342976"/>
                    <a:pt x="269980" y="1335542"/>
                  </a:cubicBezTo>
                  <a:cubicBezTo>
                    <a:pt x="151034" y="1328108"/>
                    <a:pt x="245199" y="1328107"/>
                    <a:pt x="240243" y="1313239"/>
                  </a:cubicBezTo>
                  <a:cubicBezTo>
                    <a:pt x="235287" y="1298371"/>
                    <a:pt x="247677" y="1282264"/>
                    <a:pt x="240243" y="1246332"/>
                  </a:cubicBezTo>
                  <a:cubicBezTo>
                    <a:pt x="232809" y="1210400"/>
                    <a:pt x="235287" y="1289698"/>
                    <a:pt x="195638" y="1097649"/>
                  </a:cubicBezTo>
                  <a:cubicBezTo>
                    <a:pt x="155989" y="905600"/>
                    <a:pt x="-22431" y="269981"/>
                    <a:pt x="2350" y="94039"/>
                  </a:cubicBez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 w="19050">
              <a:solidFill>
                <a:srgbClr val="002060"/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906374" y="4312386"/>
              <a:ext cx="304801" cy="1523999"/>
            </a:xfrm>
            <a:prstGeom prst="line">
              <a:avLst/>
            </a:prstGeom>
            <a:ln w="19050">
              <a:solidFill>
                <a:srgbClr val="00206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192966" y="5784695"/>
              <a:ext cx="914400" cy="0"/>
            </a:xfrm>
            <a:prstGeom prst="line">
              <a:avLst/>
            </a:prstGeom>
            <a:ln w="19050">
              <a:solidFill>
                <a:srgbClr val="00206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070196" y="4289502"/>
              <a:ext cx="304800" cy="1524000"/>
            </a:xfrm>
            <a:prstGeom prst="line">
              <a:avLst/>
            </a:prstGeom>
            <a:ln w="19050">
              <a:solidFill>
                <a:srgbClr val="00206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514668" y="2709268"/>
            <a:ext cx="1482513" cy="2343615"/>
            <a:chOff x="7514668" y="2709268"/>
            <a:chExt cx="1482513" cy="234361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8768581" y="5052883"/>
              <a:ext cx="228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514668" y="2709268"/>
              <a:ext cx="1482513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8920981" y="2766883"/>
              <a:ext cx="0" cy="2223556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082781" y="3906906"/>
                  <a:ext cx="83388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𝒉</m:t>
                      </m:r>
                    </m:oMath>
                  </a14:m>
                  <a:r>
                    <a:rPr lang="en-US" sz="1400" dirty="0" smtClean="0"/>
                    <a:t> </a:t>
                  </a:r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= head</a:t>
                  </a:r>
                  <a:endParaRPr lang="en-US" sz="1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2781" y="3906906"/>
                  <a:ext cx="833883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324600" y="2362200"/>
            <a:ext cx="1635512" cy="345912"/>
            <a:chOff x="3153983" y="1881317"/>
            <a:chExt cx="1635512" cy="34591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675907" y="2227229"/>
              <a:ext cx="295832" cy="0"/>
            </a:xfrm>
            <a:prstGeom prst="straightConnector1">
              <a:avLst/>
            </a:prstGeom>
            <a:ln w="34925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153983" y="1881317"/>
                  <a:ext cx="16355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𝒗</m:t>
                      </m:r>
                    </m:oMath>
                  </a14:m>
                  <a:r>
                    <a:rPr lang="en-US" sz="1400" dirty="0" smtClean="0"/>
                    <a:t> </a:t>
                  </a:r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= average velocity</a:t>
                  </a:r>
                  <a:endParaRPr lang="en-US" sz="1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983" y="1881317"/>
                  <a:ext cx="1635512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000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6501607" y="2596362"/>
            <a:ext cx="1701171" cy="784809"/>
            <a:chOff x="3254743" y="2122913"/>
            <a:chExt cx="1701171" cy="784809"/>
          </a:xfrm>
        </p:grpSpPr>
        <p:sp>
          <p:nvSpPr>
            <p:cNvPr id="39" name="TextBox 38"/>
            <p:cNvSpPr txBox="1"/>
            <p:nvPr/>
          </p:nvSpPr>
          <p:spPr>
            <a:xfrm>
              <a:off x="3928053" y="2122913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</a:t>
              </a:r>
              <a:endParaRPr lang="en-US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254743" y="2384502"/>
                  <a:ext cx="170117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𝑾</m:t>
                      </m:r>
                    </m:oMath>
                  </a14:m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= weight of water</a:t>
                  </a:r>
                </a:p>
                <a:p>
                  <a:pPr algn="ctr"/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collected over time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𝒕</m:t>
                      </m:r>
                    </m:oMath>
                  </a14:m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743" y="2384502"/>
                  <a:ext cx="1701171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17" t="-1163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525966" y="838200"/>
            <a:ext cx="5483814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energy out of system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3803" y="1600200"/>
            <a:ext cx="194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potential energy =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246970" y="1920340"/>
            <a:ext cx="935321" cy="413712"/>
            <a:chOff x="2246970" y="2148940"/>
            <a:chExt cx="935321" cy="413712"/>
          </a:xfrm>
        </p:grpSpPr>
        <p:sp>
          <p:nvSpPr>
            <p:cNvPr id="51" name="Left Brace 50"/>
            <p:cNvSpPr/>
            <p:nvPr/>
          </p:nvSpPr>
          <p:spPr>
            <a:xfrm rot="16200000">
              <a:off x="2686201" y="1890446"/>
              <a:ext cx="104474" cy="621461"/>
            </a:xfrm>
            <a:prstGeom prst="leftBrace">
              <a:avLst>
                <a:gd name="adj1" fmla="val 43912"/>
                <a:gd name="adj2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246970" y="2254875"/>
                  <a:ext cx="93532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3A8B2D"/>
                            </a:solidFill>
                            <a:latin typeface="Cambria Math"/>
                          </a:rPr>
                          <m:t>𝑁𝑒𝑤𝑡𝑜𝑛𝑠</m:t>
                        </m:r>
                      </m:oMath>
                    </m:oMathPara>
                  </a14:m>
                  <a:endParaRPr lang="en-US" sz="1400" b="0" i="1" dirty="0" smtClean="0">
                    <a:solidFill>
                      <a:srgbClr val="3A8B2D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6970" y="2254875"/>
                  <a:ext cx="935321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612502" y="2339898"/>
                <a:ext cx="17874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      ∙       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   =    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3A8B2D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02" y="2339898"/>
                <a:ext cx="178741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3025228" y="1921801"/>
            <a:ext cx="922304" cy="410790"/>
            <a:chOff x="3025228" y="2150401"/>
            <a:chExt cx="922304" cy="410790"/>
          </a:xfrm>
        </p:grpSpPr>
        <p:sp>
          <p:nvSpPr>
            <p:cNvPr id="54" name="Left Brace 53"/>
            <p:cNvSpPr/>
            <p:nvPr/>
          </p:nvSpPr>
          <p:spPr>
            <a:xfrm rot="16200000">
              <a:off x="3400679" y="1961733"/>
              <a:ext cx="104474" cy="481810"/>
            </a:xfrm>
            <a:prstGeom prst="leftBrace">
              <a:avLst>
                <a:gd name="adj1" fmla="val 43912"/>
                <a:gd name="adj2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3025228" y="2253414"/>
                  <a:ext cx="92230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rgbClr val="3A8B2D"/>
                            </a:solidFill>
                            <a:latin typeface="Cambria Math"/>
                            <a:ea typeface="Cambria Math"/>
                          </a:rPr>
                          <m:t>∙ </m:t>
                        </m:r>
                        <m:r>
                          <a:rPr lang="en-US" sz="1400" i="1">
                            <a:solidFill>
                              <a:srgbClr val="3A8B2D"/>
                            </a:solidFill>
                            <a:latin typeface="Cambria Math"/>
                            <a:ea typeface="Cambria Math"/>
                          </a:rPr>
                          <m:t>𝑚𝑒𝑡𝑒𝑟𝑠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5228" y="2253414"/>
                  <a:ext cx="922304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313158" y="1597271"/>
                <a:ext cx="932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weight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158" y="1597271"/>
                <a:ext cx="932307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522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3101898" y="1596765"/>
            <a:ext cx="9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height =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88059" y="1597271"/>
                <a:ext cx="662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059" y="1597271"/>
                <a:ext cx="66236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563136" y="2991125"/>
            <a:ext cx="172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kinetic energy =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072045" y="3352800"/>
            <a:ext cx="1065163" cy="468354"/>
            <a:chOff x="1971639" y="2148940"/>
            <a:chExt cx="1335927" cy="468354"/>
          </a:xfrm>
        </p:grpSpPr>
        <p:sp>
          <p:nvSpPr>
            <p:cNvPr id="66" name="Left Brace 65"/>
            <p:cNvSpPr/>
            <p:nvPr/>
          </p:nvSpPr>
          <p:spPr>
            <a:xfrm rot="16200000">
              <a:off x="2686201" y="1890446"/>
              <a:ext cx="104474" cy="621461"/>
            </a:xfrm>
            <a:prstGeom prst="leftBrace">
              <a:avLst>
                <a:gd name="adj1" fmla="val 43912"/>
                <a:gd name="adj2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1971639" y="2309517"/>
                  <a:ext cx="13359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3A8B2D"/>
                            </a:solidFill>
                            <a:latin typeface="Cambria Math"/>
                          </a:rPr>
                          <m:t>𝑘𝑖𝑙𝑜𝑔𝑟𝑎𝑚𝑠</m:t>
                        </m:r>
                      </m:oMath>
                    </m:oMathPara>
                  </a14:m>
                  <a:endParaRPr lang="en-US" sz="1400" b="0" i="1" dirty="0" smtClean="0">
                    <a:solidFill>
                      <a:srgbClr val="3A8B2D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1639" y="2309517"/>
                  <a:ext cx="1335927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22004" y="3938676"/>
                <a:ext cx="1616596" cy="461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 ∙ 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3A8B2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3A8B2D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3A8B2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3A8B2D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3A8B2D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   ∙   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3A8B2D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004" y="3938676"/>
                <a:ext cx="1616596" cy="46134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2931185" y="3367670"/>
            <a:ext cx="1187376" cy="568885"/>
            <a:chOff x="3025228" y="2165273"/>
            <a:chExt cx="1187376" cy="568885"/>
          </a:xfrm>
        </p:grpSpPr>
        <p:sp>
          <p:nvSpPr>
            <p:cNvPr id="70" name="Left Brace 69"/>
            <p:cNvSpPr/>
            <p:nvPr/>
          </p:nvSpPr>
          <p:spPr>
            <a:xfrm rot="16200000">
              <a:off x="3522521" y="1825027"/>
              <a:ext cx="89602" cy="770093"/>
            </a:xfrm>
            <a:prstGeom prst="leftBrace">
              <a:avLst>
                <a:gd name="adj1" fmla="val 43912"/>
                <a:gd name="adj2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3025228" y="2186508"/>
                  <a:ext cx="1187376" cy="5476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3A8B2D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3A8B2D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 smtClean="0">
                                    <a:solidFill>
                                      <a:srgbClr val="3A8B2D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rgbClr val="3A8B2D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solidFill>
                                          <a:srgbClr val="3A8B2D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𝑚𝑒𝑡𝑒𝑟𝑠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rgbClr val="3A8B2D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𝑠𝑒𝑐𝑜𝑛𝑑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3A8B2D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5228" y="2186508"/>
                  <a:ext cx="1187376" cy="54765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127555" y="2938100"/>
                <a:ext cx="1031051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mass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555" y="2938100"/>
                <a:ext cx="1031051" cy="483466"/>
              </a:xfrm>
              <a:prstGeom prst="rect">
                <a:avLst/>
              </a:prstGeom>
              <a:blipFill rotWithShape="1">
                <a:blip r:embed="rId15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3029726" y="2998336"/>
            <a:ext cx="120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velocity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</a:t>
            </a:r>
            <a:endParaRPr lang="en-US" b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019089" y="2855455"/>
                <a:ext cx="87710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089" y="2855455"/>
                <a:ext cx="877100" cy="61093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700487" y="4418483"/>
                <a:ext cx="19477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         ∙   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    =    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en-US" sz="1400" b="0" i="1" smtClean="0">
                          <a:solidFill>
                            <a:srgbClr val="3A8B2D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3A8B2D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87" y="4418483"/>
                <a:ext cx="1947713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/>
          <p:cNvGrpSpPr/>
          <p:nvPr/>
        </p:nvGrpSpPr>
        <p:grpSpPr>
          <a:xfrm>
            <a:off x="572430" y="4876800"/>
            <a:ext cx="3847170" cy="918135"/>
            <a:chOff x="572430" y="4876800"/>
            <a:chExt cx="3847170" cy="918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1219200" y="5257800"/>
                  <a:ext cx="3200400" cy="5371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en-US" sz="16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𝑒𝑛𝑒𝑟𝑔𝑦</m:t>
                            </m:r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𝑜𝑢𝑡𝑝𝑢𝑡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𝑉</m:t>
                            </m:r>
                            <m:r>
                              <a:rPr lang="en-US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sz="16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∙100%</m:t>
                        </m:r>
                      </m:oMath>
                    </m:oMathPara>
                  </a14:m>
                  <a:endParaRPr lang="en-US" sz="16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5257800"/>
                  <a:ext cx="3200400" cy="53713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2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Rectangle 76"/>
            <p:cNvSpPr/>
            <p:nvPr/>
          </p:nvSpPr>
          <p:spPr>
            <a:xfrm>
              <a:off x="572430" y="4876800"/>
              <a:ext cx="19741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the efficiency is . . .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219200" y="5939865"/>
                <a:ext cx="3200400" cy="714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160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𝑾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𝒉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16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∙100%</m:t>
                      </m:r>
                    </m:oMath>
                  </m:oMathPara>
                </a14:m>
                <a:endParaRPr lang="en-US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939865"/>
                <a:ext cx="3200400" cy="71436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9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/>
      <p:bldP spid="61" grpId="0"/>
      <p:bldP spid="62" grpId="0"/>
      <p:bldP spid="63" grpId="0"/>
      <p:bldP spid="64" grpId="0"/>
      <p:bldP spid="68" grpId="0"/>
      <p:bldP spid="72" grpId="0"/>
      <p:bldP spid="73" grpId="0"/>
      <p:bldP spid="74" grpId="0"/>
      <p:bldP spid="75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8532" y="1143000"/>
            <a:ext cx="6103434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using the efficiency equation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72200" y="723900"/>
            <a:ext cx="2670433" cy="914400"/>
            <a:chOff x="6400800" y="800100"/>
            <a:chExt cx="2670433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471706" y="892684"/>
                  <a:ext cx="2599527" cy="7143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𝑊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𝑉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∙100%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1706" y="892684"/>
                  <a:ext cx="2599527" cy="7143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6400800" y="800100"/>
              <a:ext cx="2667000" cy="914400"/>
            </a:xfrm>
            <a:prstGeom prst="rect">
              <a:avLst/>
            </a:prstGeom>
            <a:noFill/>
            <a:ln w="12700">
              <a:solidFill>
                <a:srgbClr val="3A8B2D"/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635870"/>
              </p:ext>
            </p:extLst>
          </p:nvPr>
        </p:nvGraphicFramePr>
        <p:xfrm>
          <a:off x="609600" y="1905000"/>
          <a:ext cx="7748983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583"/>
                <a:gridCol w="1752600"/>
                <a:gridCol w="1219200"/>
                <a:gridCol w="1600200"/>
                <a:gridCol w="1676400"/>
              </a:tblGrid>
              <a:tr h="4716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head</a:t>
                      </a:r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or height that water is pumped</a:t>
                      </a:r>
                      <a:endPara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(in)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electrical</a:t>
                      </a:r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current needed to power pump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(A)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voltage across pump leads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(V)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length of time that water is collected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(s)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mass</a:t>
                      </a:r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of water collected over 20 seconds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(g)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2512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00B050"/>
                          </a:solidFill>
                        </a:rPr>
                        <a:t>height 1</a:t>
                      </a:r>
                      <a:endParaRPr lang="en-US" sz="1200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12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>
                          <a:solidFill>
                            <a:srgbClr val="00B050"/>
                          </a:solidFill>
                        </a:rPr>
                        <a:t>height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12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>
                          <a:solidFill>
                            <a:srgbClr val="00B050"/>
                          </a:solidFill>
                        </a:rPr>
                        <a:t>… </a:t>
                      </a:r>
                      <a:r>
                        <a:rPr lang="en-US" sz="1200" i="1" baseline="0" dirty="0" smtClean="0">
                          <a:solidFill>
                            <a:srgbClr val="00B050"/>
                          </a:solidFill>
                        </a:rPr>
                        <a:t>height 8 (or more)</a:t>
                      </a:r>
                      <a:endParaRPr lang="en-US" sz="1200" i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19400" y="3352800"/>
                <a:ext cx="388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352800"/>
                <a:ext cx="38824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94230" y="3352800"/>
                <a:ext cx="453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𝑽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30" y="3352800"/>
                <a:ext cx="45397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75970" y="3352800"/>
                <a:ext cx="383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970" y="3352800"/>
                <a:ext cx="38343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85871" y="3352800"/>
                <a:ext cx="538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871" y="3352800"/>
                <a:ext cx="53892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50530" y="3414875"/>
            <a:ext cx="2194528" cy="307777"/>
            <a:chOff x="550530" y="3414875"/>
            <a:chExt cx="2194528" cy="307777"/>
          </a:xfrm>
        </p:grpSpPr>
        <p:sp>
          <p:nvSpPr>
            <p:cNvPr id="17" name="Right Arrow 16"/>
            <p:cNvSpPr/>
            <p:nvPr/>
          </p:nvSpPr>
          <p:spPr>
            <a:xfrm>
              <a:off x="1960833" y="3505200"/>
              <a:ext cx="784225" cy="152400"/>
            </a:xfrm>
            <a:prstGeom prst="rightArrow">
              <a:avLst/>
            </a:prstGeom>
            <a:noFill/>
            <a:ln w="9525">
              <a:solidFill>
                <a:schemeClr val="tx1"/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0530" y="3414875"/>
              <a:ext cx="14418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we will measure</a:t>
              </a:r>
              <a:endParaRPr lang="en-US" sz="1400" b="1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6636834" y="867936"/>
            <a:ext cx="381000" cy="381000"/>
          </a:xfrm>
          <a:prstGeom prst="ellipse">
            <a:avLst/>
          </a:prstGeom>
          <a:noFill/>
          <a:ln w="19050"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4071362"/>
            <a:ext cx="2058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do we find W?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40555" y="4088643"/>
                <a:ext cx="703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555" y="4088643"/>
                <a:ext cx="70346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89098" y="3984702"/>
                <a:ext cx="1530034" cy="56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∙9.81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098" y="3984702"/>
                <a:ext cx="1530034" cy="5667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0850" y="4077492"/>
                <a:ext cx="740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50" y="4077492"/>
                <a:ext cx="740844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2849855" y="4398501"/>
            <a:ext cx="1455783" cy="459669"/>
            <a:chOff x="2849855" y="4398501"/>
            <a:chExt cx="1455783" cy="459669"/>
          </a:xfrm>
        </p:grpSpPr>
        <p:sp>
          <p:nvSpPr>
            <p:cNvPr id="26" name="Left Brace 25"/>
            <p:cNvSpPr/>
            <p:nvPr/>
          </p:nvSpPr>
          <p:spPr>
            <a:xfrm rot="16200000">
              <a:off x="3501491" y="4158247"/>
              <a:ext cx="137023" cy="617531"/>
            </a:xfrm>
            <a:prstGeom prst="leftBrace">
              <a:avLst>
                <a:gd name="adj1" fmla="val 43912"/>
                <a:gd name="adj2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49855" y="4550393"/>
              <a:ext cx="14557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 smtClean="0">
                  <a:solidFill>
                    <a:srgbClr val="3A8B2D"/>
                  </a:solidFill>
                </a:rPr>
                <a:t>Newton’s 2</a:t>
              </a:r>
              <a:r>
                <a:rPr lang="en-US" sz="1400" i="1" baseline="30000" dirty="0" smtClean="0">
                  <a:solidFill>
                    <a:srgbClr val="3A8B2D"/>
                  </a:solidFill>
                </a:rPr>
                <a:t>nd</a:t>
              </a:r>
              <a:r>
                <a:rPr lang="en-US" sz="1400" i="1" dirty="0" smtClean="0">
                  <a:solidFill>
                    <a:srgbClr val="3A8B2D"/>
                  </a:solidFill>
                </a:rPr>
                <a:t> Law</a:t>
              </a:r>
              <a:endParaRPr lang="en-US" sz="1400" i="1" dirty="0">
                <a:solidFill>
                  <a:srgbClr val="3A8B2D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3035" y="4933677"/>
                <a:ext cx="1985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how do we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? </a:t>
                </a:r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5" y="4933677"/>
                <a:ext cx="1985415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454" t="-8197" r="-153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4628" y="5257800"/>
            <a:ext cx="28956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58084" y="5249111"/>
                <a:ext cx="1326261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𝑉𝑜𝑙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084" y="5249111"/>
                <a:ext cx="1326261" cy="61645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5319132" y="5441974"/>
                <a:ext cx="1971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𝑉𝑜𝑙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32" y="5441974"/>
                <a:ext cx="1971886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2786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98405" y="5948594"/>
                <a:ext cx="107612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𝑉𝑜𝑙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405" y="5948594"/>
                <a:ext cx="1076127" cy="61824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709532" y="5950281"/>
                <a:ext cx="1173206" cy="613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532" y="5950281"/>
                <a:ext cx="1173206" cy="61356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6479107" y="5920717"/>
                <a:ext cx="1245084" cy="608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3A8B2D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3A8B2D"/>
                              </a:solidFill>
                              <a:latin typeface="Cambria Math"/>
                              <a:ea typeface="Cambria Math"/>
                            </a:rPr>
                            <m:t>𝑘𝑔</m:t>
                          </m:r>
                        </m:num>
                        <m:den>
                          <m:f>
                            <m:fPr>
                              <m:ctrlPr>
                                <a:rPr lang="en-US" sz="1200" i="1" smtClean="0">
                                  <a:solidFill>
                                    <a:srgbClr val="3A8B2D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rgbClr val="3A8B2D"/>
                                  </a:solidFill>
                                  <a:latin typeface="Cambria Math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 smtClean="0">
                                      <a:solidFill>
                                        <a:srgbClr val="3A8B2D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3A8B2D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3A8B2D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i="1">
                              <a:solidFill>
                                <a:srgbClr val="3A8B2D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200" i="1" smtClean="0">
                                  <a:solidFill>
                                    <a:srgbClr val="3A8B2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solidFill>
                                    <a:srgbClr val="3A8B2D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200" b="0" i="1" smtClean="0">
                                  <a:solidFill>
                                    <a:srgbClr val="3A8B2D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 smtClean="0">
                              <a:solidFill>
                                <a:srgbClr val="3A8B2D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200" b="0" i="1" smtClean="0">
                              <a:solidFill>
                                <a:srgbClr val="3A8B2D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3A8B2D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3A8B2D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3A8B2D"/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3A8B2D"/>
                              </a:solidFill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07" y="5920717"/>
                <a:ext cx="1245084" cy="60894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7679971" y="884662"/>
            <a:ext cx="381000" cy="381000"/>
          </a:xfrm>
          <a:prstGeom prst="ellipse">
            <a:avLst/>
          </a:prstGeom>
          <a:noFill/>
          <a:ln w="19050">
            <a:solidFill>
              <a:srgbClr val="C00000"/>
            </a:solidFill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1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 animBg="1"/>
      <p:bldP spid="21" grpId="0"/>
      <p:bldP spid="22" grpId="0"/>
      <p:bldP spid="23" grpId="0"/>
      <p:bldP spid="24" grpId="0"/>
      <p:bldP spid="29" grpId="0"/>
      <p:bldP spid="31" grpId="0"/>
      <p:bldP spid="32" grpId="0"/>
      <p:bldP spid="33" grpId="0"/>
      <p:bldP spid="34" grpId="0"/>
      <p:bldP spid="3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8532" y="1414046"/>
            <a:ext cx="6103434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computing flow rate (Q)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532" y="2099846"/>
            <a:ext cx="6200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volume of water pumped per unit time is the flow rate Q . . 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8976" y="2667000"/>
                <a:ext cx="402302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𝑣𝑜𝑙𝑢𝑚𝑒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𝑝𝑢𝑚𝑝𝑒𝑑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𝑡𝑖𝑚𝑒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𝑙𝑖𝑡𝑒𝑟𝑠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76" y="2667000"/>
                <a:ext cx="4023024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495800" y="2836277"/>
            <a:ext cx="2693949" cy="715536"/>
            <a:chOff x="4495800" y="2836277"/>
            <a:chExt cx="2693949" cy="715536"/>
          </a:xfrm>
        </p:grpSpPr>
        <p:sp>
          <p:nvSpPr>
            <p:cNvPr id="11" name="TextBox 10"/>
            <p:cNvSpPr txBox="1"/>
            <p:nvPr/>
          </p:nvSpPr>
          <p:spPr>
            <a:xfrm>
              <a:off x="5399049" y="3213259"/>
              <a:ext cx="1790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solidFill>
                    <a:srgbClr val="3A8B2D"/>
                  </a:solidFill>
                </a:rPr>
                <a:t>1 liter = 0.001 m</a:t>
              </a:r>
              <a:r>
                <a:rPr lang="en-US" sz="1600" i="1" baseline="30000" dirty="0" smtClean="0">
                  <a:solidFill>
                    <a:srgbClr val="3A8B2D"/>
                  </a:solidFill>
                </a:rPr>
                <a:t>3</a:t>
              </a:r>
              <a:endParaRPr lang="en-US" sz="1600" i="1" baseline="30000" dirty="0">
                <a:solidFill>
                  <a:srgbClr val="3A8B2D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4495800" y="2836277"/>
              <a:ext cx="914400" cy="51652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518532" y="4992469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plot of pump head versus (meters) flow rate (liters per minute)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plot of pump efficiency (%) versus pump head (meters)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532" y="4495800"/>
            <a:ext cx="456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that you final analysis should include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3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42900" y="1077062"/>
            <a:ext cx="7993709" cy="4138627"/>
            <a:chOff x="495300" y="3824868"/>
            <a:chExt cx="7993709" cy="4138627"/>
          </a:xfrm>
        </p:grpSpPr>
        <p:sp>
          <p:nvSpPr>
            <p:cNvPr id="9" name="Rectangle 8"/>
            <p:cNvSpPr/>
            <p:nvPr/>
          </p:nvSpPr>
          <p:spPr>
            <a:xfrm>
              <a:off x="495300" y="3824868"/>
              <a:ext cx="1638300" cy="457200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tailEnd type="non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640409" y="3962400"/>
              <a:ext cx="7848600" cy="400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Class Problem </a:t>
              </a:r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A pump is connected to an electric motor. The motor is supplied with 1 A of current from a 12 VDC source. The apparatus is run steadily for 30 seconds, and the following measurements are recorded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:</a:t>
              </a:r>
            </a:p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lvl="1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mass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fluid collected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: 		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500 grams		1000 grams = 1kg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lvl="1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diameter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exit tube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: 		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3/16 inch		1 inch = 25.4 mm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lvl="1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density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of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water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: 			1000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kg/m</a:t>
              </a:r>
              <a:r>
                <a:rPr lang="en-US" sz="14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		1 L = 0.001 m</a:t>
              </a:r>
              <a:r>
                <a:rPr lang="en-US" sz="14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en-US" sz="1400" baseline="30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lvl="1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height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of fluid exit above reservoir: 	30 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inches		1 inch = 25.4 mm</a:t>
              </a:r>
              <a:endParaRPr lang="en-US" sz="14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Find: </a:t>
              </a:r>
            </a:p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  (a) fluid velocity at 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exit in m/s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  (b) flow 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rate in L/min 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   (c) system efficiency</a:t>
              </a:r>
            </a:p>
            <a:p>
              <a:endParaRPr lang="en-US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600" i="1" dirty="0" smtClean="0">
                  <a:solidFill>
                    <a:srgbClr val="3A8B2D"/>
                  </a:solidFill>
                </a:rPr>
                <a:t>Include </a:t>
              </a:r>
              <a:r>
                <a:rPr lang="en-US" sz="1600" i="1" dirty="0">
                  <a:solidFill>
                    <a:srgbClr val="3A8B2D"/>
                  </a:solidFill>
                </a:rPr>
                <a:t>ALL units in calculations. It would be very helpful to convert any US Customary units to SI units before beginning the solution to avoid </a:t>
              </a:r>
              <a:r>
                <a:rPr lang="en-US" sz="1600" i="1" dirty="0" smtClean="0">
                  <a:solidFill>
                    <a:srgbClr val="3A8B2D"/>
                  </a:solidFill>
                </a:rPr>
                <a:t>complexity</a:t>
              </a:r>
              <a:r>
                <a:rPr lang="en-US" sz="1600" i="1" dirty="0">
                  <a:solidFill>
                    <a:srgbClr val="3A8B2D"/>
                  </a:solidFill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58024" y="3977268"/>
              <a:ext cx="6230985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79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002060"/>
          </a:solidFill>
          <a:tailEnd type="non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bg1">
              <a:lumMod val="50000"/>
            </a:schemeClr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4221</TotalTime>
  <Words>850</Words>
  <Application>Microsoft Office PowerPoint</Application>
  <PresentationFormat>On-screen Show (4:3)</PresentationFormat>
  <Paragraphs>149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analysis of pump efficiency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with the lab</dc:title>
  <dc:creator>David</dc:creator>
  <cp:lastModifiedBy>David</cp:lastModifiedBy>
  <cp:revision>493</cp:revision>
  <cp:lastPrinted>2011-01-30T19:21:15Z</cp:lastPrinted>
  <dcterms:created xsi:type="dcterms:W3CDTF">2010-11-22T19:22:38Z</dcterms:created>
  <dcterms:modified xsi:type="dcterms:W3CDTF">2011-11-04T13:12:22Z</dcterms:modified>
</cp:coreProperties>
</file>