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85" r:id="rId2"/>
    <p:sldId id="404" r:id="rId3"/>
    <p:sldId id="405" r:id="rId4"/>
    <p:sldId id="406" r:id="rId5"/>
    <p:sldId id="407" r:id="rId6"/>
    <p:sldId id="408" r:id="rId7"/>
    <p:sldId id="392" r:id="rId8"/>
    <p:sldId id="399" r:id="rId9"/>
    <p:sldId id="409" r:id="rId1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B2D"/>
    <a:srgbClr val="FFFFCC"/>
    <a:srgbClr val="E9F0FB"/>
    <a:srgbClr val="E4EDF8"/>
    <a:srgbClr val="CCECFF"/>
    <a:srgbClr val="CCCC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227" autoAdjust="0"/>
  </p:normalViewPr>
  <p:slideViewPr>
    <p:cSldViewPr>
      <p:cViewPr varScale="1">
        <p:scale>
          <a:sx n="79" d="100"/>
          <a:sy n="79" d="100"/>
        </p:scale>
        <p:origin x="-99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ehall\NSF%20ENGR%20120%20class%20files\14%20class%20problem%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v>linear y versus linear x</c:v>
          </c:tx>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02117760"/>
        <c:axId val="102119680"/>
      </c:scatterChart>
      <c:valAx>
        <c:axId val="102117760"/>
        <c:scaling>
          <c:orientation val="minMax"/>
        </c:scaling>
        <c:delete val="0"/>
        <c:axPos val="b"/>
        <c:title>
          <c:tx>
            <c:rich>
              <a:bodyPr/>
              <a:lstStyle/>
              <a:p>
                <a:pPr>
                  <a:defRPr/>
                </a:pPr>
                <a:r>
                  <a:rPr lang="en-US" dirty="0"/>
                  <a:t>x (seconds)</a:t>
                </a:r>
              </a:p>
            </c:rich>
          </c:tx>
          <c:layout/>
          <c:overlay val="0"/>
        </c:title>
        <c:numFmt formatCode="General" sourceLinked="1"/>
        <c:majorTickMark val="none"/>
        <c:minorTickMark val="none"/>
        <c:tickLblPos val="nextTo"/>
        <c:crossAx val="102119680"/>
        <c:crosses val="autoZero"/>
        <c:crossBetween val="midCat"/>
      </c:valAx>
      <c:valAx>
        <c:axId val="102119680"/>
        <c:scaling>
          <c:orientation val="minMax"/>
        </c:scaling>
        <c:delete val="0"/>
        <c:axPos val="l"/>
        <c:majorGridlines/>
        <c:title>
          <c:tx>
            <c:rich>
              <a:bodyPr/>
              <a:lstStyle/>
              <a:p>
                <a:pPr>
                  <a:defRPr/>
                </a:pPr>
                <a:r>
                  <a:rPr lang="en-US" dirty="0"/>
                  <a:t>y (meters)</a:t>
                </a:r>
                <a:r>
                  <a:rPr lang="en-US" baseline="0" dirty="0"/>
                  <a:t> </a:t>
                </a:r>
                <a:endParaRPr lang="en-US" dirty="0"/>
              </a:p>
            </c:rich>
          </c:tx>
          <c:layout/>
          <c:overlay val="0"/>
        </c:title>
        <c:numFmt formatCode="General" sourceLinked="1"/>
        <c:majorTickMark val="none"/>
        <c:minorTickMark val="none"/>
        <c:tickLblPos val="nextTo"/>
        <c:crossAx val="102117760"/>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linear y versus linear x</a:t>
            </a:r>
          </a:p>
        </c:rich>
      </c:tx>
      <c:layout/>
      <c:overlay val="0"/>
    </c:title>
    <c:autoTitleDeleted val="0"/>
    <c:plotArea>
      <c:layout/>
      <c:scatterChart>
        <c:scatterStyle val="smoothMarker"/>
        <c:varyColors val="0"/>
        <c:ser>
          <c:idx val="0"/>
          <c:order val="0"/>
          <c:tx>
            <c:v>linear y versus linear x</c:v>
          </c:tx>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14789760"/>
        <c:axId val="120485376"/>
      </c:scatterChart>
      <c:valAx>
        <c:axId val="114789760"/>
        <c:scaling>
          <c:orientation val="minMax"/>
        </c:scaling>
        <c:delete val="0"/>
        <c:axPos val="b"/>
        <c:title>
          <c:tx>
            <c:rich>
              <a:bodyPr/>
              <a:lstStyle/>
              <a:p>
                <a:pPr>
                  <a:defRPr/>
                </a:pPr>
                <a:r>
                  <a:rPr lang="en-US" dirty="0"/>
                  <a:t>x (seconds)</a:t>
                </a:r>
              </a:p>
            </c:rich>
          </c:tx>
          <c:layout/>
          <c:overlay val="0"/>
        </c:title>
        <c:numFmt formatCode="General" sourceLinked="1"/>
        <c:majorTickMark val="none"/>
        <c:minorTickMark val="none"/>
        <c:tickLblPos val="nextTo"/>
        <c:crossAx val="120485376"/>
        <c:crosses val="autoZero"/>
        <c:crossBetween val="midCat"/>
      </c:valAx>
      <c:valAx>
        <c:axId val="120485376"/>
        <c:scaling>
          <c:orientation val="minMax"/>
        </c:scaling>
        <c:delete val="0"/>
        <c:axPos val="l"/>
        <c:majorGridlines/>
        <c:title>
          <c:tx>
            <c:rich>
              <a:bodyPr/>
              <a:lstStyle/>
              <a:p>
                <a:pPr>
                  <a:defRPr/>
                </a:pPr>
                <a:r>
                  <a:rPr lang="en-US" dirty="0"/>
                  <a:t>y (meters)</a:t>
                </a:r>
                <a:r>
                  <a:rPr lang="en-US" baseline="0" dirty="0"/>
                  <a:t> </a:t>
                </a:r>
                <a:endParaRPr lang="en-US" dirty="0"/>
              </a:p>
            </c:rich>
          </c:tx>
          <c:layout/>
          <c:overlay val="0"/>
        </c:title>
        <c:numFmt formatCode="General" sourceLinked="1"/>
        <c:majorTickMark val="none"/>
        <c:minorTickMark val="none"/>
        <c:tickLblPos val="nextTo"/>
        <c:crossAx val="114789760"/>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log y versus linear x</a:t>
            </a:r>
          </a:p>
        </c:rich>
      </c:tx>
      <c:layout/>
      <c:overlay val="0"/>
    </c:title>
    <c:autoTitleDeleted val="0"/>
    <c:plotArea>
      <c:layout/>
      <c:scatterChart>
        <c:scatterStyle val="smoothMarker"/>
        <c:varyColors val="0"/>
        <c:ser>
          <c:idx val="0"/>
          <c:order val="0"/>
          <c:tx>
            <c:v>linear y versus linear x</c:v>
          </c:tx>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20501760"/>
        <c:axId val="120503680"/>
      </c:scatterChart>
      <c:valAx>
        <c:axId val="120501760"/>
        <c:scaling>
          <c:orientation val="minMax"/>
        </c:scaling>
        <c:delete val="0"/>
        <c:axPos val="b"/>
        <c:title>
          <c:tx>
            <c:rich>
              <a:bodyPr/>
              <a:lstStyle/>
              <a:p>
                <a:pPr>
                  <a:defRPr/>
                </a:pPr>
                <a:r>
                  <a:rPr lang="en-US" dirty="0"/>
                  <a:t>x (seconds)</a:t>
                </a:r>
              </a:p>
            </c:rich>
          </c:tx>
          <c:layout/>
          <c:overlay val="0"/>
        </c:title>
        <c:numFmt formatCode="General" sourceLinked="1"/>
        <c:majorTickMark val="none"/>
        <c:minorTickMark val="none"/>
        <c:tickLblPos val="nextTo"/>
        <c:crossAx val="120503680"/>
        <c:crosses val="autoZero"/>
        <c:crossBetween val="midCat"/>
      </c:valAx>
      <c:valAx>
        <c:axId val="120503680"/>
        <c:scaling>
          <c:logBase val="10"/>
          <c:orientation val="minMax"/>
        </c:scaling>
        <c:delete val="0"/>
        <c:axPos val="l"/>
        <c:majorGridlines/>
        <c:title>
          <c:tx>
            <c:rich>
              <a:bodyPr/>
              <a:lstStyle/>
              <a:p>
                <a:pPr>
                  <a:defRPr/>
                </a:pPr>
                <a:r>
                  <a:rPr lang="en-US" dirty="0"/>
                  <a:t>y</a:t>
                </a:r>
                <a:r>
                  <a:rPr lang="en-US" baseline="0" dirty="0"/>
                  <a:t> (meters)</a:t>
                </a:r>
                <a:endParaRPr lang="en-US" dirty="0"/>
              </a:p>
            </c:rich>
          </c:tx>
          <c:layout/>
          <c:overlay val="0"/>
        </c:title>
        <c:numFmt formatCode="General" sourceLinked="1"/>
        <c:majorTickMark val="none"/>
        <c:minorTickMark val="none"/>
        <c:tickLblPos val="nextTo"/>
        <c:crossAx val="120501760"/>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log y versus log x</a:t>
            </a:r>
          </a:p>
        </c:rich>
      </c:tx>
      <c:layout/>
      <c:overlay val="0"/>
    </c:title>
    <c:autoTitleDeleted val="0"/>
    <c:plotArea>
      <c:layout/>
      <c:scatterChart>
        <c:scatterStyle val="smoothMarker"/>
        <c:varyColors val="0"/>
        <c:ser>
          <c:idx val="0"/>
          <c:order val="0"/>
          <c:tx>
            <c:v>linear y versus linear x</c:v>
          </c:tx>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20798592"/>
        <c:axId val="120804864"/>
      </c:scatterChart>
      <c:valAx>
        <c:axId val="120798592"/>
        <c:scaling>
          <c:logBase val="10"/>
          <c:orientation val="minMax"/>
        </c:scaling>
        <c:delete val="0"/>
        <c:axPos val="b"/>
        <c:title>
          <c:tx>
            <c:rich>
              <a:bodyPr/>
              <a:lstStyle/>
              <a:p>
                <a:pPr>
                  <a:defRPr/>
                </a:pPr>
                <a:r>
                  <a:rPr lang="en-US" baseline="0" dirty="0"/>
                  <a:t>x (seconds)</a:t>
                </a:r>
                <a:endParaRPr lang="en-US" dirty="0"/>
              </a:p>
            </c:rich>
          </c:tx>
          <c:layout/>
          <c:overlay val="0"/>
        </c:title>
        <c:numFmt formatCode="General" sourceLinked="1"/>
        <c:majorTickMark val="none"/>
        <c:minorTickMark val="none"/>
        <c:tickLblPos val="nextTo"/>
        <c:crossAx val="120804864"/>
        <c:crosses val="autoZero"/>
        <c:crossBetween val="midCat"/>
      </c:valAx>
      <c:valAx>
        <c:axId val="120804864"/>
        <c:scaling>
          <c:logBase val="10"/>
          <c:orientation val="minMax"/>
        </c:scaling>
        <c:delete val="0"/>
        <c:axPos val="l"/>
        <c:majorGridlines/>
        <c:title>
          <c:tx>
            <c:rich>
              <a:bodyPr/>
              <a:lstStyle/>
              <a:p>
                <a:pPr>
                  <a:defRPr/>
                </a:pPr>
                <a:r>
                  <a:rPr lang="en-US" dirty="0"/>
                  <a:t>y</a:t>
                </a:r>
                <a:r>
                  <a:rPr lang="en-US" baseline="0" dirty="0"/>
                  <a:t> (meters)</a:t>
                </a:r>
                <a:endParaRPr lang="en-US" dirty="0"/>
              </a:p>
            </c:rich>
          </c:tx>
          <c:layout/>
          <c:overlay val="0"/>
        </c:title>
        <c:numFmt formatCode="General" sourceLinked="1"/>
        <c:majorTickMark val="none"/>
        <c:minorTickMark val="none"/>
        <c:tickLblPos val="nextTo"/>
        <c:crossAx val="120798592"/>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linear y versus linear x</a:t>
            </a:r>
          </a:p>
        </c:rich>
      </c:tx>
      <c:layout/>
      <c:overlay val="0"/>
    </c:title>
    <c:autoTitleDeleted val="0"/>
    <c:plotArea>
      <c:layout/>
      <c:scatterChart>
        <c:scatterStyle val="smoothMarker"/>
        <c:varyColors val="0"/>
        <c:ser>
          <c:idx val="0"/>
          <c:order val="0"/>
          <c:tx>
            <c:v>linear y versus linear x</c:v>
          </c:tx>
          <c:trendline>
            <c:trendlineType val="linear"/>
            <c:dispRSqr val="1"/>
            <c:dispEq val="1"/>
            <c:trendlineLbl>
              <c:layout>
                <c:manualLayout>
                  <c:x val="-0.13012957241104353"/>
                  <c:y val="-6.3762394284047841E-2"/>
                </c:manualLayout>
              </c:layout>
              <c:numFmt formatCode="General" sourceLinked="0"/>
            </c:trendlineLbl>
          </c:trendline>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20253056"/>
        <c:axId val="120255232"/>
      </c:scatterChart>
      <c:valAx>
        <c:axId val="120253056"/>
        <c:scaling>
          <c:orientation val="minMax"/>
        </c:scaling>
        <c:delete val="0"/>
        <c:axPos val="b"/>
        <c:title>
          <c:tx>
            <c:rich>
              <a:bodyPr/>
              <a:lstStyle/>
              <a:p>
                <a:pPr>
                  <a:defRPr/>
                </a:pPr>
                <a:r>
                  <a:rPr lang="en-US" dirty="0"/>
                  <a:t>x (seconds)</a:t>
                </a:r>
              </a:p>
            </c:rich>
          </c:tx>
          <c:layout/>
          <c:overlay val="0"/>
        </c:title>
        <c:numFmt formatCode="General" sourceLinked="1"/>
        <c:majorTickMark val="none"/>
        <c:minorTickMark val="none"/>
        <c:tickLblPos val="nextTo"/>
        <c:crossAx val="120255232"/>
        <c:crosses val="autoZero"/>
        <c:crossBetween val="midCat"/>
      </c:valAx>
      <c:valAx>
        <c:axId val="120255232"/>
        <c:scaling>
          <c:orientation val="minMax"/>
        </c:scaling>
        <c:delete val="0"/>
        <c:axPos val="l"/>
        <c:majorGridlines/>
        <c:title>
          <c:tx>
            <c:rich>
              <a:bodyPr/>
              <a:lstStyle/>
              <a:p>
                <a:pPr>
                  <a:defRPr/>
                </a:pPr>
                <a:r>
                  <a:rPr lang="en-US" dirty="0"/>
                  <a:t>y (meters)</a:t>
                </a:r>
                <a:r>
                  <a:rPr lang="en-US" baseline="0" dirty="0"/>
                  <a:t> </a:t>
                </a:r>
                <a:endParaRPr lang="en-US" dirty="0"/>
              </a:p>
            </c:rich>
          </c:tx>
          <c:layout/>
          <c:overlay val="0"/>
        </c:title>
        <c:numFmt formatCode="General" sourceLinked="1"/>
        <c:majorTickMark val="none"/>
        <c:minorTickMark val="none"/>
        <c:tickLblPos val="nextTo"/>
        <c:crossAx val="120253056"/>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log y versus linear x</a:t>
            </a:r>
          </a:p>
        </c:rich>
      </c:tx>
      <c:layout/>
      <c:overlay val="0"/>
    </c:title>
    <c:autoTitleDeleted val="0"/>
    <c:plotArea>
      <c:layout/>
      <c:scatterChart>
        <c:scatterStyle val="smoothMarker"/>
        <c:varyColors val="0"/>
        <c:ser>
          <c:idx val="0"/>
          <c:order val="0"/>
          <c:tx>
            <c:v>linear y versus linear x</c:v>
          </c:tx>
          <c:trendline>
            <c:trendlineType val="exp"/>
            <c:dispRSqr val="1"/>
            <c:dispEq val="1"/>
            <c:trendlineLbl>
              <c:layout>
                <c:manualLayout>
                  <c:x val="-0.11299411940596032"/>
                  <c:y val="-3.2540501402841884E-2"/>
                </c:manualLayout>
              </c:layout>
              <c:numFmt formatCode="General" sourceLinked="0"/>
            </c:trendlineLbl>
          </c:trendline>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20272384"/>
        <c:axId val="120274304"/>
      </c:scatterChart>
      <c:valAx>
        <c:axId val="120272384"/>
        <c:scaling>
          <c:orientation val="minMax"/>
        </c:scaling>
        <c:delete val="0"/>
        <c:axPos val="b"/>
        <c:title>
          <c:tx>
            <c:rich>
              <a:bodyPr/>
              <a:lstStyle/>
              <a:p>
                <a:pPr>
                  <a:defRPr/>
                </a:pPr>
                <a:r>
                  <a:rPr lang="en-US" dirty="0"/>
                  <a:t>x (seconds)</a:t>
                </a:r>
              </a:p>
            </c:rich>
          </c:tx>
          <c:layout/>
          <c:overlay val="0"/>
        </c:title>
        <c:numFmt formatCode="General" sourceLinked="1"/>
        <c:majorTickMark val="none"/>
        <c:minorTickMark val="none"/>
        <c:tickLblPos val="nextTo"/>
        <c:crossAx val="120274304"/>
        <c:crosses val="autoZero"/>
        <c:crossBetween val="midCat"/>
      </c:valAx>
      <c:valAx>
        <c:axId val="120274304"/>
        <c:scaling>
          <c:logBase val="10"/>
          <c:orientation val="minMax"/>
        </c:scaling>
        <c:delete val="0"/>
        <c:axPos val="l"/>
        <c:majorGridlines/>
        <c:title>
          <c:tx>
            <c:rich>
              <a:bodyPr/>
              <a:lstStyle/>
              <a:p>
                <a:pPr>
                  <a:defRPr/>
                </a:pPr>
                <a:r>
                  <a:rPr lang="en-US" dirty="0"/>
                  <a:t>y</a:t>
                </a:r>
                <a:r>
                  <a:rPr lang="en-US" baseline="0" dirty="0"/>
                  <a:t> (meters)</a:t>
                </a:r>
                <a:endParaRPr lang="en-US" dirty="0"/>
              </a:p>
            </c:rich>
          </c:tx>
          <c:layout/>
          <c:overlay val="0"/>
        </c:title>
        <c:numFmt formatCode="General" sourceLinked="1"/>
        <c:majorTickMark val="none"/>
        <c:minorTickMark val="none"/>
        <c:tickLblPos val="nextTo"/>
        <c:crossAx val="120272384"/>
        <c:crosses val="autoZero"/>
        <c:crossBetween val="midCat"/>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log y versus log x</a:t>
            </a:r>
          </a:p>
        </c:rich>
      </c:tx>
      <c:layout/>
      <c:overlay val="0"/>
    </c:title>
    <c:autoTitleDeleted val="0"/>
    <c:plotArea>
      <c:layout/>
      <c:scatterChart>
        <c:scatterStyle val="smoothMarker"/>
        <c:varyColors val="0"/>
        <c:ser>
          <c:idx val="0"/>
          <c:order val="0"/>
          <c:tx>
            <c:v>linear y versus linear x</c:v>
          </c:tx>
          <c:trendline>
            <c:trendlineType val="power"/>
            <c:dispRSqr val="1"/>
            <c:dispEq val="1"/>
            <c:trendlineLbl>
              <c:layout>
                <c:manualLayout>
                  <c:x val="-0.11279510947207548"/>
                  <c:y val="-3.5833831115938096E-2"/>
                </c:manualLayout>
              </c:layout>
              <c:numFmt formatCode="General" sourceLinked="0"/>
            </c:trendlineLbl>
          </c:trendline>
          <c:xVal>
            <c:numRef>
              <c:f>Sheet1!$B$4:$B$11</c:f>
              <c:numCache>
                <c:formatCode>General</c:formatCode>
                <c:ptCount val="8"/>
                <c:pt idx="0">
                  <c:v>2</c:v>
                </c:pt>
                <c:pt idx="1">
                  <c:v>6</c:v>
                </c:pt>
                <c:pt idx="2">
                  <c:v>10</c:v>
                </c:pt>
                <c:pt idx="3">
                  <c:v>14</c:v>
                </c:pt>
                <c:pt idx="4">
                  <c:v>18</c:v>
                </c:pt>
                <c:pt idx="5">
                  <c:v>22</c:v>
                </c:pt>
                <c:pt idx="6">
                  <c:v>26</c:v>
                </c:pt>
                <c:pt idx="7">
                  <c:v>30</c:v>
                </c:pt>
              </c:numCache>
            </c:numRef>
          </c:xVal>
          <c:yVal>
            <c:numRef>
              <c:f>Sheet1!$C$4:$C$11</c:f>
              <c:numCache>
                <c:formatCode>General</c:formatCode>
                <c:ptCount val="8"/>
                <c:pt idx="0">
                  <c:v>50</c:v>
                </c:pt>
                <c:pt idx="1">
                  <c:v>450</c:v>
                </c:pt>
                <c:pt idx="2">
                  <c:v>1400</c:v>
                </c:pt>
                <c:pt idx="3">
                  <c:v>2600</c:v>
                </c:pt>
                <c:pt idx="4">
                  <c:v>4200</c:v>
                </c:pt>
                <c:pt idx="5">
                  <c:v>6550</c:v>
                </c:pt>
                <c:pt idx="6">
                  <c:v>8800</c:v>
                </c:pt>
                <c:pt idx="7">
                  <c:v>11750</c:v>
                </c:pt>
              </c:numCache>
            </c:numRef>
          </c:yVal>
          <c:smooth val="1"/>
        </c:ser>
        <c:dLbls>
          <c:showLegendKey val="0"/>
          <c:showVal val="0"/>
          <c:showCatName val="0"/>
          <c:showSerName val="0"/>
          <c:showPercent val="0"/>
          <c:showBubbleSize val="0"/>
        </c:dLbls>
        <c:axId val="120316288"/>
        <c:axId val="120318208"/>
      </c:scatterChart>
      <c:valAx>
        <c:axId val="120316288"/>
        <c:scaling>
          <c:logBase val="10"/>
          <c:orientation val="minMax"/>
        </c:scaling>
        <c:delete val="0"/>
        <c:axPos val="b"/>
        <c:title>
          <c:tx>
            <c:rich>
              <a:bodyPr/>
              <a:lstStyle/>
              <a:p>
                <a:pPr>
                  <a:defRPr/>
                </a:pPr>
                <a:r>
                  <a:rPr lang="en-US" baseline="0" dirty="0"/>
                  <a:t>x (seconds)</a:t>
                </a:r>
                <a:endParaRPr lang="en-US" dirty="0"/>
              </a:p>
            </c:rich>
          </c:tx>
          <c:layout/>
          <c:overlay val="0"/>
        </c:title>
        <c:numFmt formatCode="General" sourceLinked="1"/>
        <c:majorTickMark val="none"/>
        <c:minorTickMark val="none"/>
        <c:tickLblPos val="nextTo"/>
        <c:crossAx val="120318208"/>
        <c:crosses val="autoZero"/>
        <c:crossBetween val="midCat"/>
      </c:valAx>
      <c:valAx>
        <c:axId val="120318208"/>
        <c:scaling>
          <c:logBase val="10"/>
          <c:orientation val="minMax"/>
        </c:scaling>
        <c:delete val="0"/>
        <c:axPos val="l"/>
        <c:majorGridlines/>
        <c:title>
          <c:tx>
            <c:rich>
              <a:bodyPr/>
              <a:lstStyle/>
              <a:p>
                <a:pPr>
                  <a:defRPr/>
                </a:pPr>
                <a:r>
                  <a:rPr lang="en-US" dirty="0"/>
                  <a:t>y</a:t>
                </a:r>
                <a:r>
                  <a:rPr lang="en-US" baseline="0" dirty="0"/>
                  <a:t> (meters)</a:t>
                </a:r>
                <a:endParaRPr lang="en-US" dirty="0"/>
              </a:p>
            </c:rich>
          </c:tx>
          <c:layout/>
          <c:overlay val="0"/>
        </c:title>
        <c:numFmt formatCode="General" sourceLinked="1"/>
        <c:majorTickMark val="none"/>
        <c:minorTickMark val="none"/>
        <c:tickLblPos val="nextTo"/>
        <c:crossAx val="120316288"/>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589" cy="479897"/>
          </a:xfrm>
          <a:prstGeom prst="rect">
            <a:avLst/>
          </a:prstGeom>
        </p:spPr>
        <p:txBody>
          <a:bodyPr vert="horz" lIns="96655" tIns="48328" rIns="96655" bIns="48328"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143957" y="0"/>
            <a:ext cx="3169589" cy="479897"/>
          </a:xfrm>
          <a:prstGeom prst="rect">
            <a:avLst/>
          </a:prstGeom>
        </p:spPr>
        <p:txBody>
          <a:bodyPr vert="horz" lIns="96655" tIns="48328" rIns="96655" bIns="48328" rtlCol="0"/>
          <a:lstStyle>
            <a:lvl1pPr algn="r" fontAlgn="auto">
              <a:spcBef>
                <a:spcPts val="0"/>
              </a:spcBef>
              <a:spcAft>
                <a:spcPts val="0"/>
              </a:spcAft>
              <a:defRPr sz="1200">
                <a:latin typeface="+mn-lt"/>
                <a:cs typeface="+mn-cs"/>
              </a:defRPr>
            </a:lvl1pPr>
          </a:lstStyle>
          <a:p>
            <a:pPr>
              <a:defRPr/>
            </a:pPr>
            <a:fld id="{D2BF7D34-B967-42DC-A601-F06BC1777829}" type="datetimeFigureOut">
              <a:rPr lang="en-US"/>
              <a:pPr>
                <a:defRPr/>
              </a:pPr>
              <a:t>11/14/2011</a:t>
            </a:fld>
            <a:endParaRPr lang="en-US" dirty="0"/>
          </a:p>
        </p:txBody>
      </p:sp>
      <p:sp>
        <p:nvSpPr>
          <p:cNvPr id="4" name="Footer Placeholder 3"/>
          <p:cNvSpPr>
            <a:spLocks noGrp="1"/>
          </p:cNvSpPr>
          <p:nvPr>
            <p:ph type="ftr" sz="quarter" idx="2"/>
          </p:nvPr>
        </p:nvSpPr>
        <p:spPr>
          <a:xfrm>
            <a:off x="0" y="9119666"/>
            <a:ext cx="3169589" cy="479897"/>
          </a:xfrm>
          <a:prstGeom prst="rect">
            <a:avLst/>
          </a:prstGeom>
        </p:spPr>
        <p:txBody>
          <a:bodyPr vert="horz" lIns="96655" tIns="48328" rIns="96655" bIns="48328"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143957" y="9119666"/>
            <a:ext cx="3169589" cy="479897"/>
          </a:xfrm>
          <a:prstGeom prst="rect">
            <a:avLst/>
          </a:prstGeom>
        </p:spPr>
        <p:txBody>
          <a:bodyPr vert="horz" lIns="96655" tIns="48328" rIns="96655" bIns="48328" rtlCol="0" anchor="b"/>
          <a:lstStyle>
            <a:lvl1pPr algn="r" fontAlgn="auto">
              <a:spcBef>
                <a:spcPts val="0"/>
              </a:spcBef>
              <a:spcAft>
                <a:spcPts val="0"/>
              </a:spcAft>
              <a:defRPr sz="1200">
                <a:latin typeface="+mn-lt"/>
                <a:cs typeface="+mn-cs"/>
              </a:defRPr>
            </a:lvl1pPr>
          </a:lstStyle>
          <a:p>
            <a:pPr>
              <a:defRPr/>
            </a:pPr>
            <a:fld id="{DC4324C1-4315-4720-B399-CE3798AD76C8}" type="slidenum">
              <a:rPr lang="en-US"/>
              <a:pPr>
                <a:defRPr/>
              </a:pPr>
              <a:t>‹#›</a:t>
            </a:fld>
            <a:endParaRPr lang="en-US" dirty="0"/>
          </a:p>
        </p:txBody>
      </p:sp>
    </p:spTree>
    <p:extLst>
      <p:ext uri="{BB962C8B-B14F-4D97-AF65-F5344CB8AC3E}">
        <p14:creationId xmlns:p14="http://schemas.microsoft.com/office/powerpoint/2010/main" val="1034768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589" cy="479897"/>
          </a:xfrm>
          <a:prstGeom prst="rect">
            <a:avLst/>
          </a:prstGeom>
        </p:spPr>
        <p:txBody>
          <a:bodyPr vert="horz" lIns="94741" tIns="47370" rIns="94741" bIns="4737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4143957" y="0"/>
            <a:ext cx="3169589" cy="479897"/>
          </a:xfrm>
          <a:prstGeom prst="rect">
            <a:avLst/>
          </a:prstGeom>
        </p:spPr>
        <p:txBody>
          <a:bodyPr vert="horz" lIns="94741" tIns="47370" rIns="94741" bIns="47370" rtlCol="0"/>
          <a:lstStyle>
            <a:lvl1pPr algn="r" fontAlgn="auto">
              <a:spcBef>
                <a:spcPts val="0"/>
              </a:spcBef>
              <a:spcAft>
                <a:spcPts val="0"/>
              </a:spcAft>
              <a:defRPr sz="1200">
                <a:latin typeface="+mn-lt"/>
                <a:cs typeface="+mn-cs"/>
              </a:defRPr>
            </a:lvl1pPr>
          </a:lstStyle>
          <a:p>
            <a:pPr>
              <a:defRPr/>
            </a:pPr>
            <a:fld id="{93F03D38-EB54-4A2B-9D40-50C66FE4E5B3}"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741" tIns="47370" rIns="94741" bIns="47370" rtlCol="0" anchor="ctr"/>
          <a:lstStyle/>
          <a:p>
            <a:pPr lvl="0"/>
            <a:endParaRPr lang="en-US" noProof="0" dirty="0" smtClean="0"/>
          </a:p>
        </p:txBody>
      </p:sp>
      <p:sp>
        <p:nvSpPr>
          <p:cNvPr id="5" name="Notes Placeholder 4"/>
          <p:cNvSpPr>
            <a:spLocks noGrp="1"/>
          </p:cNvSpPr>
          <p:nvPr>
            <p:ph type="body" sz="quarter" idx="3"/>
          </p:nvPr>
        </p:nvSpPr>
        <p:spPr>
          <a:xfrm>
            <a:off x="731190" y="4559833"/>
            <a:ext cx="5852822" cy="4320704"/>
          </a:xfrm>
          <a:prstGeom prst="rect">
            <a:avLst/>
          </a:prstGeom>
        </p:spPr>
        <p:txBody>
          <a:bodyPr vert="horz" lIns="94741" tIns="47370" rIns="94741" bIns="4737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666"/>
            <a:ext cx="3169589" cy="479897"/>
          </a:xfrm>
          <a:prstGeom prst="rect">
            <a:avLst/>
          </a:prstGeom>
        </p:spPr>
        <p:txBody>
          <a:bodyPr vert="horz" lIns="94741" tIns="47370" rIns="94741" bIns="4737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143957" y="9119666"/>
            <a:ext cx="3169589" cy="479897"/>
          </a:xfrm>
          <a:prstGeom prst="rect">
            <a:avLst/>
          </a:prstGeom>
        </p:spPr>
        <p:txBody>
          <a:bodyPr vert="horz" lIns="94741" tIns="47370" rIns="94741" bIns="47370" rtlCol="0" anchor="b"/>
          <a:lstStyle>
            <a:lvl1pPr algn="r" fontAlgn="auto">
              <a:spcBef>
                <a:spcPts val="0"/>
              </a:spcBef>
              <a:spcAft>
                <a:spcPts val="0"/>
              </a:spcAft>
              <a:defRPr sz="1200">
                <a:latin typeface="+mn-lt"/>
                <a:cs typeface="+mn-cs"/>
              </a:defRPr>
            </a:lvl1pPr>
          </a:lstStyle>
          <a:p>
            <a:pPr>
              <a:defRPr/>
            </a:pPr>
            <a:fld id="{17597D9A-0A57-4BDE-B5A8-FB871EF7DF77}" type="slidenum">
              <a:rPr lang="en-US"/>
              <a:pPr>
                <a:defRPr/>
              </a:pPr>
              <a:t>‹#›</a:t>
            </a:fld>
            <a:endParaRPr lang="en-US" dirty="0"/>
          </a:p>
        </p:txBody>
      </p:sp>
    </p:spTree>
    <p:extLst>
      <p:ext uri="{BB962C8B-B14F-4D97-AF65-F5344CB8AC3E}">
        <p14:creationId xmlns:p14="http://schemas.microsoft.com/office/powerpoint/2010/main" val="39260902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85320" indent="-302046" eaLnBrk="0" hangingPunct="0">
              <a:defRPr>
                <a:solidFill>
                  <a:schemeClr val="tx1"/>
                </a:solidFill>
                <a:latin typeface="Arial" charset="0"/>
              </a:defRPr>
            </a:lvl2pPr>
            <a:lvl3pPr marL="1208185" indent="-241637" eaLnBrk="0" hangingPunct="0">
              <a:defRPr>
                <a:solidFill>
                  <a:schemeClr val="tx1"/>
                </a:solidFill>
                <a:latin typeface="Arial" charset="0"/>
              </a:defRPr>
            </a:lvl3pPr>
            <a:lvl4pPr marL="1691458" indent="-241637" eaLnBrk="0" hangingPunct="0">
              <a:defRPr>
                <a:solidFill>
                  <a:schemeClr val="tx1"/>
                </a:solidFill>
                <a:latin typeface="Arial" charset="0"/>
              </a:defRPr>
            </a:lvl4pPr>
            <a:lvl5pPr marL="2174731" indent="-241637" eaLnBrk="0" hangingPunct="0">
              <a:defRPr>
                <a:solidFill>
                  <a:schemeClr val="tx1"/>
                </a:solidFill>
                <a:latin typeface="Arial" charset="0"/>
              </a:defRPr>
            </a:lvl5pPr>
            <a:lvl6pPr marL="2658006" indent="-241637" eaLnBrk="0" fontAlgn="base" hangingPunct="0">
              <a:spcBef>
                <a:spcPct val="0"/>
              </a:spcBef>
              <a:spcAft>
                <a:spcPct val="0"/>
              </a:spcAft>
              <a:defRPr>
                <a:solidFill>
                  <a:schemeClr val="tx1"/>
                </a:solidFill>
                <a:latin typeface="Arial" charset="0"/>
              </a:defRPr>
            </a:lvl6pPr>
            <a:lvl7pPr marL="3141279" indent="-241637" eaLnBrk="0" fontAlgn="base" hangingPunct="0">
              <a:spcBef>
                <a:spcPct val="0"/>
              </a:spcBef>
              <a:spcAft>
                <a:spcPct val="0"/>
              </a:spcAft>
              <a:defRPr>
                <a:solidFill>
                  <a:schemeClr val="tx1"/>
                </a:solidFill>
                <a:latin typeface="Arial" charset="0"/>
              </a:defRPr>
            </a:lvl7pPr>
            <a:lvl8pPr marL="3624553" indent="-241637" eaLnBrk="0" fontAlgn="base" hangingPunct="0">
              <a:spcBef>
                <a:spcPct val="0"/>
              </a:spcBef>
              <a:spcAft>
                <a:spcPct val="0"/>
              </a:spcAft>
              <a:defRPr>
                <a:solidFill>
                  <a:schemeClr val="tx1"/>
                </a:solidFill>
                <a:latin typeface="Arial" charset="0"/>
              </a:defRPr>
            </a:lvl8pPr>
            <a:lvl9pPr marL="4107827" indent="-241637" eaLnBrk="0" fontAlgn="base" hangingPunct="0">
              <a:spcBef>
                <a:spcPct val="0"/>
              </a:spcBef>
              <a:spcAft>
                <a:spcPct val="0"/>
              </a:spcAft>
              <a:defRPr>
                <a:solidFill>
                  <a:schemeClr val="tx1"/>
                </a:solidFill>
                <a:latin typeface="Arial" charset="0"/>
              </a:defRPr>
            </a:lvl9pPr>
          </a:lstStyle>
          <a:p>
            <a:pPr eaLnBrk="1" hangingPunct="1"/>
            <a:fld id="{81827B76-B036-4FE8-8146-0022DCC9EC6B}" type="slidenum">
              <a:rPr lang="en-US" smtClean="0"/>
              <a:pPr eaLnBrk="1" hangingPunct="1"/>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1C26136-F53F-47AA-8F9D-3BF0491E05CB}" type="datetimeFigureOut">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9FD71B-FEEF-48D3-84B1-870911CCA814}" type="slidenum">
              <a:rPr lang="en-US"/>
              <a:pPr>
                <a:defRPr/>
              </a:pPr>
              <a:t>‹#›</a:t>
            </a:fld>
            <a:endParaRPr lang="en-US" dirty="0"/>
          </a:p>
        </p:txBody>
      </p:sp>
    </p:spTree>
    <p:extLst>
      <p:ext uri="{BB962C8B-B14F-4D97-AF65-F5344CB8AC3E}">
        <p14:creationId xmlns:p14="http://schemas.microsoft.com/office/powerpoint/2010/main" val="78362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33A8F1-04E2-4357-9743-3578B370D55E}" type="datetimeFigureOut">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B1F3099-3454-4DBD-9A47-B9841B8A6B9F}" type="slidenum">
              <a:rPr lang="en-US"/>
              <a:pPr>
                <a:defRPr/>
              </a:pPr>
              <a:t>‹#›</a:t>
            </a:fld>
            <a:endParaRPr lang="en-US" dirty="0"/>
          </a:p>
        </p:txBody>
      </p:sp>
    </p:spTree>
    <p:extLst>
      <p:ext uri="{BB962C8B-B14F-4D97-AF65-F5344CB8AC3E}">
        <p14:creationId xmlns:p14="http://schemas.microsoft.com/office/powerpoint/2010/main" val="191822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7E1C65-BFCC-4B4C-BBE0-18F1DBFB0368}" type="datetimeFigureOut">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8570089-2C8B-448C-BFFB-86AD2F23BA4F}" type="slidenum">
              <a:rPr lang="en-US"/>
              <a:pPr>
                <a:defRPr/>
              </a:pPr>
              <a:t>‹#›</a:t>
            </a:fld>
            <a:endParaRPr lang="en-US" dirty="0"/>
          </a:p>
        </p:txBody>
      </p:sp>
    </p:spTree>
    <p:extLst>
      <p:ext uri="{BB962C8B-B14F-4D97-AF65-F5344CB8AC3E}">
        <p14:creationId xmlns:p14="http://schemas.microsoft.com/office/powerpoint/2010/main" val="121872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EC0F22-17C9-4351-BE5C-55A1FB50B2FA}" type="datetimeFigureOut">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3F0EC9-4EAB-4D0B-AEB5-1BC39B97CC10}" type="slidenum">
              <a:rPr lang="en-US"/>
              <a:pPr>
                <a:defRPr/>
              </a:pPr>
              <a:t>‹#›</a:t>
            </a:fld>
            <a:endParaRPr lang="en-US" dirty="0"/>
          </a:p>
        </p:txBody>
      </p:sp>
    </p:spTree>
    <p:extLst>
      <p:ext uri="{BB962C8B-B14F-4D97-AF65-F5344CB8AC3E}">
        <p14:creationId xmlns:p14="http://schemas.microsoft.com/office/powerpoint/2010/main" val="334039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C416A0-0E2C-426E-B550-6B1C9C8298DA}" type="datetimeFigureOut">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387FAA-A82D-46E4-97AA-FF8D17DF493D}" type="slidenum">
              <a:rPr lang="en-US"/>
              <a:pPr>
                <a:defRPr/>
              </a:pPr>
              <a:t>‹#›</a:t>
            </a:fld>
            <a:endParaRPr lang="en-US" dirty="0"/>
          </a:p>
        </p:txBody>
      </p:sp>
    </p:spTree>
    <p:extLst>
      <p:ext uri="{BB962C8B-B14F-4D97-AF65-F5344CB8AC3E}">
        <p14:creationId xmlns:p14="http://schemas.microsoft.com/office/powerpoint/2010/main" val="43818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488F7B-3625-43E6-8F2D-A10294309AF6}" type="datetimeFigureOut">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264E31-806F-40CE-A845-3F1647271980}" type="slidenum">
              <a:rPr lang="en-US"/>
              <a:pPr>
                <a:defRPr/>
              </a:pPr>
              <a:t>‹#›</a:t>
            </a:fld>
            <a:endParaRPr lang="en-US" dirty="0"/>
          </a:p>
        </p:txBody>
      </p:sp>
    </p:spTree>
    <p:extLst>
      <p:ext uri="{BB962C8B-B14F-4D97-AF65-F5344CB8AC3E}">
        <p14:creationId xmlns:p14="http://schemas.microsoft.com/office/powerpoint/2010/main" val="290062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14CDFF-343A-40B6-96AD-D9A1BB4E57A3}" type="datetimeFigureOut">
              <a:rPr lang="en-US"/>
              <a:pPr>
                <a:defRPr/>
              </a:pPr>
              <a:t>11/14/2011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74D368D-8321-4AE4-A3D4-A939CDB6D46D}" type="slidenum">
              <a:rPr lang="en-US"/>
              <a:pPr>
                <a:defRPr/>
              </a:pPr>
              <a:t>‹#›</a:t>
            </a:fld>
            <a:endParaRPr lang="en-US" dirty="0"/>
          </a:p>
        </p:txBody>
      </p:sp>
    </p:spTree>
    <p:extLst>
      <p:ext uri="{BB962C8B-B14F-4D97-AF65-F5344CB8AC3E}">
        <p14:creationId xmlns:p14="http://schemas.microsoft.com/office/powerpoint/2010/main" val="24495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036707-556A-4BEB-A354-FF5C8853C5D9}" type="datetimeFigureOut">
              <a:rPr lang="en-US"/>
              <a:pPr>
                <a:defRPr/>
              </a:pPr>
              <a:t>11/14/2011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2F2C7F8-AC53-465D-80E4-190A353415BB}" type="slidenum">
              <a:rPr lang="en-US"/>
              <a:pPr>
                <a:defRPr/>
              </a:pPr>
              <a:t>‹#›</a:t>
            </a:fld>
            <a:endParaRPr lang="en-US" dirty="0"/>
          </a:p>
        </p:txBody>
      </p:sp>
    </p:spTree>
    <p:extLst>
      <p:ext uri="{BB962C8B-B14F-4D97-AF65-F5344CB8AC3E}">
        <p14:creationId xmlns:p14="http://schemas.microsoft.com/office/powerpoint/2010/main" val="36837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8C4C27-DE58-4F29-9059-D8E9CFC0AA23}" type="datetimeFigureOut">
              <a:rPr lang="en-US"/>
              <a:pPr>
                <a:defRPr/>
              </a:pPr>
              <a:t>11/14/2011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CBFF26C-6CF1-4B0C-B9AE-0B923A8BF343}" type="slidenum">
              <a:rPr lang="en-US"/>
              <a:pPr>
                <a:defRPr/>
              </a:pPr>
              <a:t>‹#›</a:t>
            </a:fld>
            <a:endParaRPr lang="en-US" dirty="0"/>
          </a:p>
        </p:txBody>
      </p:sp>
    </p:spTree>
    <p:extLst>
      <p:ext uri="{BB962C8B-B14F-4D97-AF65-F5344CB8AC3E}">
        <p14:creationId xmlns:p14="http://schemas.microsoft.com/office/powerpoint/2010/main" val="2777952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347690-3806-4076-B9A3-095140C3AAAD}" type="datetimeFigureOut">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13B38-6AD3-4C85-968D-EF56FCFFFC05}" type="slidenum">
              <a:rPr lang="en-US"/>
              <a:pPr>
                <a:defRPr/>
              </a:pPr>
              <a:t>‹#›</a:t>
            </a:fld>
            <a:endParaRPr lang="en-US" dirty="0"/>
          </a:p>
        </p:txBody>
      </p:sp>
    </p:spTree>
    <p:extLst>
      <p:ext uri="{BB962C8B-B14F-4D97-AF65-F5344CB8AC3E}">
        <p14:creationId xmlns:p14="http://schemas.microsoft.com/office/powerpoint/2010/main" val="68338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513CD-ED0D-4C75-84F0-B71A094CFFB8}" type="datetimeFigureOut">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CCAC5D3-B01F-49B5-B527-C7B1D5FEAED9}" type="slidenum">
              <a:rPr lang="en-US"/>
              <a:pPr>
                <a:defRPr/>
              </a:pPr>
              <a:t>‹#›</a:t>
            </a:fld>
            <a:endParaRPr lang="en-US" dirty="0"/>
          </a:p>
        </p:txBody>
      </p:sp>
    </p:spTree>
    <p:extLst>
      <p:ext uri="{BB962C8B-B14F-4D97-AF65-F5344CB8AC3E}">
        <p14:creationId xmlns:p14="http://schemas.microsoft.com/office/powerpoint/2010/main" val="84586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D8469F6-B869-4045-B10F-80C39F18FDCA}" type="datetimeFigureOut">
              <a:rPr lang="en-US"/>
              <a:pPr>
                <a:defRPr/>
              </a:pPr>
              <a:t>11/14/2011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ECA1D9B-3102-4837-95D7-D37844C7030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chart" Target="../charts/chart4.xml"/><Relationship Id="rId10" Type="http://schemas.openxmlformats.org/officeDocument/2006/relationships/image" Target="../media/image6.png"/><Relationship Id="rId4" Type="http://schemas.openxmlformats.org/officeDocument/2006/relationships/chart" Target="../charts/chart3.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hart" Target="../charts/chart5.xml"/><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chart" Target="../charts/chart7.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1.png"/><Relationship Id="rId16"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2.emf"/><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18" Type="http://schemas.openxmlformats.org/officeDocument/2006/relationships/image" Target="../media/image46.png"/><Relationship Id="rId3" Type="http://schemas.openxmlformats.org/officeDocument/2006/relationships/image" Target="../media/image32.png"/><Relationship Id="rId7" Type="http://schemas.openxmlformats.org/officeDocument/2006/relationships/image" Target="../media/image35.png"/><Relationship Id="rId12" Type="http://schemas.openxmlformats.org/officeDocument/2006/relationships/image" Target="../media/image40.png"/><Relationship Id="rId17" Type="http://schemas.openxmlformats.org/officeDocument/2006/relationships/image" Target="../media/image45.png"/><Relationship Id="rId2" Type="http://schemas.openxmlformats.org/officeDocument/2006/relationships/image" Target="../media/image1.png"/><Relationship Id="rId16" Type="http://schemas.openxmlformats.org/officeDocument/2006/relationships/image" Target="../media/image44.png"/><Relationship Id="rId1" Type="http://schemas.openxmlformats.org/officeDocument/2006/relationships/slideLayout" Target="../slideLayouts/slideLayout7.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13.png"/><Relationship Id="rId15" Type="http://schemas.openxmlformats.org/officeDocument/2006/relationships/image" Target="../media/image43.png"/><Relationship Id="rId10" Type="http://schemas.openxmlformats.org/officeDocument/2006/relationships/image" Target="../media/image38.png"/><Relationship Id="rId19" Type="http://schemas.openxmlformats.org/officeDocument/2006/relationships/image" Target="../media/image47.png"/><Relationship Id="rId4" Type="http://schemas.openxmlformats.org/officeDocument/2006/relationships/image" Target="../media/image33.png"/><Relationship Id="rId9" Type="http://schemas.openxmlformats.org/officeDocument/2006/relationships/image" Target="../media/image37.png"/><Relationship Id="rId14" Type="http://schemas.openxmlformats.org/officeDocument/2006/relationships/image" Target="../media/image42.png"/></Relationships>
</file>

<file path=ppt/slides/_rels/slide8.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0.png"/><Relationship Id="rId4" Type="http://schemas.openxmlformats.org/officeDocument/2006/relationships/image" Target="../media/image49.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24830" y="1447800"/>
            <a:ext cx="7772400" cy="762000"/>
          </a:xfrm>
        </p:spPr>
        <p:txBody>
          <a:bodyPr/>
          <a:lstStyle/>
          <a:p>
            <a:pPr eaLnBrk="1" hangingPunct="1"/>
            <a:r>
              <a:rPr lang="en-US" sz="3200" dirty="0" smtClean="0">
                <a:solidFill>
                  <a:schemeClr val="bg1">
                    <a:lumMod val="85000"/>
                  </a:schemeClr>
                </a:solidFill>
                <a:latin typeface="+mn-lt"/>
              </a:rPr>
              <a:t>linear regression</a:t>
            </a:r>
            <a:br>
              <a:rPr lang="en-US" sz="3200" dirty="0" smtClean="0">
                <a:solidFill>
                  <a:schemeClr val="bg1">
                    <a:lumMod val="85000"/>
                  </a:schemeClr>
                </a:solidFill>
                <a:latin typeface="+mn-lt"/>
              </a:rPr>
            </a:br>
            <a:r>
              <a:rPr lang="en-US" sz="2400" dirty="0" smtClean="0">
                <a:solidFill>
                  <a:schemeClr val="bg1">
                    <a:lumMod val="85000"/>
                  </a:schemeClr>
                </a:solidFill>
                <a:latin typeface="+mn-lt"/>
              </a:rPr>
              <a:t>exponential and power law relationships</a:t>
            </a:r>
          </a:p>
        </p:txBody>
      </p:sp>
      <p:grpSp>
        <p:nvGrpSpPr>
          <p:cNvPr id="3" name="Group 2"/>
          <p:cNvGrpSpPr/>
          <p:nvPr/>
        </p:nvGrpSpPr>
        <p:grpSpPr>
          <a:xfrm>
            <a:off x="-4763" y="84138"/>
            <a:ext cx="2762831" cy="406400"/>
            <a:chOff x="-4763" y="84138"/>
            <a:chExt cx="2762831" cy="406400"/>
          </a:xfrm>
        </p:grpSpPr>
        <p:sp>
          <p:nvSpPr>
            <p:cNvPr id="24"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2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5"/>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29" name="Straight Connector 28"/>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xt Box 5"/>
          <p:cNvSpPr txBox="1">
            <a:spLocks noChangeArrowheads="1"/>
          </p:cNvSpPr>
          <p:nvPr/>
        </p:nvSpPr>
        <p:spPr bwMode="auto">
          <a:xfrm>
            <a:off x="472020" y="5909846"/>
            <a:ext cx="819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i="1" dirty="0" smtClean="0">
                <a:solidFill>
                  <a:schemeClr val="accent1"/>
                </a:solidFill>
              </a:rPr>
              <a:t>how do we handle cases where x is not linearly related to y?</a:t>
            </a:r>
            <a:endParaRPr lang="en-US" sz="1600" i="1" dirty="0">
              <a:solidFill>
                <a:schemeClr val="accent1"/>
              </a:solidFill>
            </a:endParaRPr>
          </a:p>
        </p:txBody>
      </p:sp>
      <p:graphicFrame>
        <p:nvGraphicFramePr>
          <p:cNvPr id="22" name="Chart 21"/>
          <p:cNvGraphicFramePr>
            <a:graphicFrameLocks/>
          </p:cNvGraphicFramePr>
          <p:nvPr>
            <p:extLst>
              <p:ext uri="{D42A27DB-BD31-4B8C-83A1-F6EECF244321}">
                <p14:modId xmlns:p14="http://schemas.microsoft.com/office/powerpoint/2010/main" val="2768810932"/>
              </p:ext>
            </p:extLst>
          </p:nvPr>
        </p:nvGraphicFramePr>
        <p:xfrm>
          <a:off x="1590674" y="2438400"/>
          <a:ext cx="3829051" cy="3295650"/>
        </p:xfrm>
        <a:graphic>
          <a:graphicData uri="http://schemas.openxmlformats.org/drawingml/2006/chart">
            <c:chart xmlns:c="http://schemas.openxmlformats.org/drawingml/2006/chart" xmlns:r="http://schemas.openxmlformats.org/officeDocument/2006/relationships" r:id="rId4"/>
          </a:graphicData>
        </a:graphic>
      </p:graphicFrame>
      <p:grpSp>
        <p:nvGrpSpPr>
          <p:cNvPr id="16" name="Group 15"/>
          <p:cNvGrpSpPr/>
          <p:nvPr/>
        </p:nvGrpSpPr>
        <p:grpSpPr>
          <a:xfrm>
            <a:off x="2502112" y="2745204"/>
            <a:ext cx="5729655" cy="2438400"/>
            <a:chOff x="2502112" y="2745204"/>
            <a:chExt cx="5729655" cy="2438400"/>
          </a:xfrm>
        </p:grpSpPr>
        <p:cxnSp>
          <p:nvCxnSpPr>
            <p:cNvPr id="8" name="Straight Connector 7"/>
            <p:cNvCxnSpPr/>
            <p:nvPr/>
          </p:nvCxnSpPr>
          <p:spPr>
            <a:xfrm flipV="1">
              <a:off x="2502112" y="2745204"/>
              <a:ext cx="2667000" cy="2438400"/>
            </a:xfrm>
            <a:prstGeom prst="line">
              <a:avLst/>
            </a:prstGeom>
            <a:ln w="38100">
              <a:solidFill>
                <a:srgbClr val="00B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876800" y="3098800"/>
              <a:ext cx="838200" cy="152400"/>
            </a:xfrm>
            <a:prstGeom prst="straightConnector1">
              <a:avLst/>
            </a:prstGeom>
            <a:ln>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81132" y="3081866"/>
              <a:ext cx="2550635" cy="584775"/>
            </a:xfrm>
            <a:prstGeom prst="rect">
              <a:avLst/>
            </a:prstGeom>
            <a:noFill/>
          </p:spPr>
          <p:txBody>
            <a:bodyPr wrap="none" rtlCol="0">
              <a:spAutoFit/>
            </a:bodyPr>
            <a:lstStyle/>
            <a:p>
              <a:r>
                <a:rPr lang="en-US" sz="1600" dirty="0" smtClean="0">
                  <a:solidFill>
                    <a:schemeClr val="bg1">
                      <a:lumMod val="50000"/>
                    </a:schemeClr>
                  </a:solidFill>
                </a:rPr>
                <a:t>a straight line just doesn’t </a:t>
              </a:r>
            </a:p>
            <a:p>
              <a:r>
                <a:rPr lang="en-US" sz="1600" dirty="0" smtClean="0">
                  <a:solidFill>
                    <a:schemeClr val="bg1">
                      <a:lumMod val="50000"/>
                    </a:schemeClr>
                  </a:solidFill>
                </a:rPr>
                <a:t>represent this data very well</a:t>
              </a:r>
              <a:endParaRPr lang="en-US" dirty="0"/>
            </a:p>
          </p:txBody>
        </p:sp>
      </p:grpSp>
    </p:spTree>
    <p:extLst>
      <p:ext uri="{BB962C8B-B14F-4D97-AF65-F5344CB8AC3E}">
        <p14:creationId xmlns:p14="http://schemas.microsoft.com/office/powerpoint/2010/main" val="398293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 name="Group 176"/>
          <p:cNvGrpSpPr/>
          <p:nvPr/>
        </p:nvGrpSpPr>
        <p:grpSpPr>
          <a:xfrm>
            <a:off x="228600" y="838200"/>
            <a:ext cx="8648700" cy="2230413"/>
            <a:chOff x="495300" y="3824868"/>
            <a:chExt cx="8648700" cy="2230413"/>
          </a:xfrm>
        </p:grpSpPr>
        <p:sp>
          <p:nvSpPr>
            <p:cNvPr id="178" name="Rectangle 177"/>
            <p:cNvSpPr/>
            <p:nvPr/>
          </p:nvSpPr>
          <p:spPr>
            <a:xfrm>
              <a:off x="495300" y="3824868"/>
              <a:ext cx="1638300" cy="457200"/>
            </a:xfrm>
            <a:prstGeom prst="rect">
              <a:avLst/>
            </a:prstGeom>
            <a:solidFill>
              <a:schemeClr val="accent1"/>
            </a:solidFill>
            <a:ln w="19050">
              <a:noFill/>
              <a:tailEnd type="none" w="sm" len="sm"/>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endParaRPr lang="en-US" dirty="0"/>
            </a:p>
          </p:txBody>
        </p:sp>
        <p:sp>
          <p:nvSpPr>
            <p:cNvPr id="179" name="TextBox 5"/>
            <p:cNvSpPr txBox="1"/>
            <p:nvPr/>
          </p:nvSpPr>
          <p:spPr>
            <a:xfrm>
              <a:off x="640408" y="3962400"/>
              <a:ext cx="8503592" cy="209288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b="1" dirty="0" smtClean="0">
                  <a:solidFill>
                    <a:schemeClr val="bg1"/>
                  </a:solidFill>
                </a:rPr>
                <a:t>Class Problem </a:t>
              </a:r>
              <a:r>
                <a:rPr lang="en-US" b="1" dirty="0" smtClean="0">
                  <a:solidFill>
                    <a:schemeClr val="bg1">
                      <a:lumMod val="50000"/>
                    </a:schemeClr>
                  </a:solidFill>
                </a:rPr>
                <a:t> </a:t>
              </a:r>
              <a:r>
                <a:rPr lang="en-US" dirty="0">
                  <a:solidFill>
                    <a:schemeClr val="bg1">
                      <a:lumMod val="50000"/>
                    </a:schemeClr>
                  </a:solidFill>
                </a:rPr>
                <a:t> </a:t>
              </a:r>
              <a:r>
                <a:rPr lang="en-US" dirty="0" smtClean="0">
                  <a:solidFill>
                    <a:schemeClr val="bg1">
                      <a:lumMod val="50000"/>
                    </a:schemeClr>
                  </a:solidFill>
                </a:rPr>
                <a:t> </a:t>
              </a:r>
              <a:r>
                <a:rPr lang="en-US" sz="1600" dirty="0" smtClean="0">
                  <a:solidFill>
                    <a:schemeClr val="bg1">
                      <a:lumMod val="50000"/>
                    </a:schemeClr>
                  </a:solidFill>
                </a:rPr>
                <a:t>Enter the data below into a spreadsheet, and complete the following activities:</a:t>
              </a:r>
              <a:br>
                <a:rPr lang="en-US" sz="1600" dirty="0" smtClean="0">
                  <a:solidFill>
                    <a:schemeClr val="bg1">
                      <a:lumMod val="50000"/>
                    </a:schemeClr>
                  </a:solidFill>
                </a:rPr>
              </a:br>
              <a:endParaRPr lang="en-US" sz="1600" dirty="0" smtClean="0">
                <a:solidFill>
                  <a:schemeClr val="bg1">
                    <a:lumMod val="50000"/>
                  </a:schemeClr>
                </a:solidFill>
              </a:endParaRPr>
            </a:p>
            <a:p>
              <a:pPr marL="800100" lvl="1" indent="-342900">
                <a:buFont typeface="+mj-lt"/>
                <a:buAutoNum type="alphaLcPeriod"/>
              </a:pPr>
              <a:r>
                <a:rPr lang="en-US" sz="1600" dirty="0" smtClean="0">
                  <a:solidFill>
                    <a:schemeClr val="bg1">
                      <a:lumMod val="50000"/>
                    </a:schemeClr>
                  </a:solidFill>
                </a:rPr>
                <a:t>Plot y versus x in Excel, and set the title of the plot to “</a:t>
              </a:r>
              <a:r>
                <a:rPr lang="en-US" sz="1600" dirty="0" smtClean="0">
                  <a:solidFill>
                    <a:srgbClr val="C00000"/>
                  </a:solidFill>
                </a:rPr>
                <a:t>linear y versus linear x</a:t>
              </a:r>
              <a:r>
                <a:rPr lang="en-US" sz="1600" dirty="0" smtClean="0">
                  <a:solidFill>
                    <a:schemeClr val="bg1">
                      <a:lumMod val="50000"/>
                    </a:schemeClr>
                  </a:solidFill>
                </a:rPr>
                <a:t>”</a:t>
              </a:r>
              <a:endParaRPr lang="en-US" sz="1600" dirty="0">
                <a:solidFill>
                  <a:schemeClr val="bg1">
                    <a:lumMod val="50000"/>
                  </a:schemeClr>
                </a:solidFill>
              </a:endParaRPr>
            </a:p>
            <a:p>
              <a:pPr marL="800100" lvl="1" indent="-342900">
                <a:buFont typeface="+mj-lt"/>
                <a:buAutoNum type="alphaLcPeriod"/>
              </a:pPr>
              <a:r>
                <a:rPr lang="en-US" sz="1600" dirty="0" smtClean="0">
                  <a:solidFill>
                    <a:schemeClr val="bg1">
                      <a:lumMod val="50000"/>
                    </a:schemeClr>
                  </a:solidFill>
                </a:rPr>
                <a:t>Copy the plot from (a) to another part of your worksheet. Select the vertical axis on the copied plot, right click and select “format axis.” Select logarithmic scale, and change the title of this plot to “</a:t>
              </a:r>
              <a:r>
                <a:rPr lang="en-US" sz="1600" dirty="0" smtClean="0">
                  <a:solidFill>
                    <a:srgbClr val="C00000"/>
                  </a:solidFill>
                </a:rPr>
                <a:t>log y versus linear x</a:t>
              </a:r>
              <a:r>
                <a:rPr lang="en-US" sz="1600" dirty="0" smtClean="0">
                  <a:solidFill>
                    <a:schemeClr val="bg1">
                      <a:lumMod val="50000"/>
                    </a:schemeClr>
                  </a:solidFill>
                </a:rPr>
                <a:t>”</a:t>
              </a:r>
            </a:p>
            <a:p>
              <a:pPr marL="800100" lvl="1" indent="-342900">
                <a:buFont typeface="+mj-lt"/>
                <a:buAutoNum type="alphaLcPeriod"/>
              </a:pPr>
              <a:r>
                <a:rPr lang="en-US" sz="1600" dirty="0" smtClean="0">
                  <a:solidFill>
                    <a:schemeClr val="bg1">
                      <a:lumMod val="50000"/>
                    </a:schemeClr>
                  </a:solidFill>
                </a:rPr>
                <a:t>Copy the plot from (b) to another part of your worksheet. Use a logarithmic axis for the horizontal axis, and change the title of the plot to “</a:t>
              </a:r>
              <a:r>
                <a:rPr lang="en-US" sz="1600" dirty="0" smtClean="0">
                  <a:solidFill>
                    <a:srgbClr val="C00000"/>
                  </a:solidFill>
                </a:rPr>
                <a:t>log y versus log x</a:t>
              </a:r>
              <a:r>
                <a:rPr lang="en-US" sz="1600" dirty="0" smtClean="0">
                  <a:solidFill>
                    <a:schemeClr val="bg1">
                      <a:lumMod val="50000"/>
                    </a:schemeClr>
                  </a:solidFill>
                </a:rPr>
                <a:t>”</a:t>
              </a:r>
            </a:p>
          </p:txBody>
        </p:sp>
        <p:cxnSp>
          <p:nvCxnSpPr>
            <p:cNvPr id="180" name="Straight Connector 179"/>
            <p:cNvCxnSpPr/>
            <p:nvPr/>
          </p:nvCxnSpPr>
          <p:spPr>
            <a:xfrm>
              <a:off x="2258024" y="3977268"/>
              <a:ext cx="623098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88"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2</a:t>
            </a:fld>
            <a:endParaRPr lang="en-US" dirty="0"/>
          </a:p>
        </p:txBody>
      </p:sp>
      <p:grpSp>
        <p:nvGrpSpPr>
          <p:cNvPr id="11" name="Group 10"/>
          <p:cNvGrpSpPr/>
          <p:nvPr/>
        </p:nvGrpSpPr>
        <p:grpSpPr>
          <a:xfrm>
            <a:off x="-4763" y="84138"/>
            <a:ext cx="2762831" cy="406400"/>
            <a:chOff x="-4763" y="84138"/>
            <a:chExt cx="2762831" cy="406400"/>
          </a:xfrm>
        </p:grpSpPr>
        <p:sp>
          <p:nvSpPr>
            <p:cNvPr id="18"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1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21" name="Straight Connector 20"/>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2002475" y="5638800"/>
            <a:ext cx="973343" cy="261610"/>
          </a:xfrm>
          <a:prstGeom prst="rect">
            <a:avLst/>
          </a:prstGeom>
          <a:noFill/>
        </p:spPr>
        <p:txBody>
          <a:bodyPr wrap="none" rtlCol="0">
            <a:spAutoFit/>
          </a:bodyPr>
          <a:lstStyle/>
          <a:p>
            <a:r>
              <a:rPr lang="en-US" sz="1100" i="1" dirty="0" smtClean="0">
                <a:solidFill>
                  <a:schemeClr val="bg1"/>
                </a:solidFill>
              </a:rPr>
              <a:t>www.epa.gov</a:t>
            </a:r>
            <a:endParaRPr lang="en-US" sz="1100" i="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345211407"/>
              </p:ext>
            </p:extLst>
          </p:nvPr>
        </p:nvGraphicFramePr>
        <p:xfrm>
          <a:off x="890900" y="3200400"/>
          <a:ext cx="2052638" cy="3484880"/>
        </p:xfrm>
        <a:graphic>
          <a:graphicData uri="http://schemas.openxmlformats.org/drawingml/2006/table">
            <a:tbl>
              <a:tblPr firstRow="1" bandRow="1">
                <a:tableStyleId>{5C22544A-7EE6-4342-B048-85BDC9FD1C3A}</a:tableStyleId>
              </a:tblPr>
              <a:tblGrid>
                <a:gridCol w="990600"/>
                <a:gridCol w="1062038"/>
              </a:tblGrid>
              <a:tr h="370840">
                <a:tc>
                  <a:txBody>
                    <a:bodyPr/>
                    <a:lstStyle/>
                    <a:p>
                      <a:pPr algn="ctr"/>
                      <a:r>
                        <a:rPr lang="en-US" sz="1400" dirty="0" smtClean="0"/>
                        <a:t>x</a:t>
                      </a:r>
                    </a:p>
                    <a:p>
                      <a:pPr algn="ctr"/>
                      <a:r>
                        <a:rPr lang="en-US" sz="1400" dirty="0" smtClean="0"/>
                        <a:t>(seconds)</a:t>
                      </a:r>
                      <a:endParaRPr lang="en-US" sz="1400" dirty="0"/>
                    </a:p>
                  </a:txBody>
                  <a:tcPr/>
                </a:tc>
                <a:tc>
                  <a:txBody>
                    <a:bodyPr/>
                    <a:lstStyle/>
                    <a:p>
                      <a:pPr algn="ctr"/>
                      <a:r>
                        <a:rPr lang="en-US" sz="1400" dirty="0" smtClean="0"/>
                        <a:t>y</a:t>
                      </a:r>
                    </a:p>
                    <a:p>
                      <a:pPr algn="ctr"/>
                      <a:r>
                        <a:rPr lang="en-US" sz="1400" dirty="0" smtClean="0"/>
                        <a:t>(meters)</a:t>
                      </a:r>
                      <a:endParaRPr lang="en-US" sz="1400" dirty="0"/>
                    </a:p>
                  </a:txBody>
                  <a:tcPr/>
                </a:tc>
              </a:tr>
              <a:tr h="370840">
                <a:tc>
                  <a:txBody>
                    <a:bodyPr/>
                    <a:lstStyle/>
                    <a:p>
                      <a:pPr algn="ctr"/>
                      <a:r>
                        <a:rPr lang="en-US" sz="1400" dirty="0" smtClean="0"/>
                        <a:t>2</a:t>
                      </a:r>
                      <a:endParaRPr lang="en-US" sz="1400" dirty="0"/>
                    </a:p>
                  </a:txBody>
                  <a:tcPr/>
                </a:tc>
                <a:tc>
                  <a:txBody>
                    <a:bodyPr/>
                    <a:lstStyle/>
                    <a:p>
                      <a:pPr algn="ctr"/>
                      <a:r>
                        <a:rPr lang="en-US" sz="1400" dirty="0" smtClean="0"/>
                        <a:t>50</a:t>
                      </a:r>
                      <a:endParaRPr lang="en-US" sz="1400" dirty="0"/>
                    </a:p>
                  </a:txBody>
                  <a:tcPr/>
                </a:tc>
              </a:tr>
              <a:tr h="370840">
                <a:tc>
                  <a:txBody>
                    <a:bodyPr/>
                    <a:lstStyle/>
                    <a:p>
                      <a:pPr algn="ctr"/>
                      <a:r>
                        <a:rPr lang="en-US" sz="1400" dirty="0" smtClean="0"/>
                        <a:t>6</a:t>
                      </a:r>
                      <a:endParaRPr lang="en-US" sz="1400" dirty="0"/>
                    </a:p>
                  </a:txBody>
                  <a:tcPr/>
                </a:tc>
                <a:tc>
                  <a:txBody>
                    <a:bodyPr/>
                    <a:lstStyle/>
                    <a:p>
                      <a:pPr algn="ctr"/>
                      <a:r>
                        <a:rPr lang="en-US" sz="1400" dirty="0" smtClean="0"/>
                        <a:t>450</a:t>
                      </a:r>
                      <a:endParaRPr lang="en-US" sz="1400" dirty="0"/>
                    </a:p>
                  </a:txBody>
                  <a:tcPr/>
                </a:tc>
              </a:tr>
              <a:tr h="370840">
                <a:tc>
                  <a:txBody>
                    <a:bodyPr/>
                    <a:lstStyle/>
                    <a:p>
                      <a:pPr algn="ctr"/>
                      <a:r>
                        <a:rPr lang="en-US" sz="1400" dirty="0" smtClean="0"/>
                        <a:t>10</a:t>
                      </a:r>
                      <a:endParaRPr lang="en-US" sz="1400" dirty="0"/>
                    </a:p>
                  </a:txBody>
                  <a:tcPr/>
                </a:tc>
                <a:tc>
                  <a:txBody>
                    <a:bodyPr/>
                    <a:lstStyle/>
                    <a:p>
                      <a:pPr algn="ctr"/>
                      <a:r>
                        <a:rPr lang="en-US" sz="1400" dirty="0" smtClean="0"/>
                        <a:t>1400</a:t>
                      </a:r>
                      <a:endParaRPr lang="en-US" sz="1400" dirty="0"/>
                    </a:p>
                  </a:txBody>
                  <a:tcPr/>
                </a:tc>
              </a:tr>
              <a:tr h="370840">
                <a:tc>
                  <a:txBody>
                    <a:bodyPr/>
                    <a:lstStyle/>
                    <a:p>
                      <a:pPr algn="ctr"/>
                      <a:r>
                        <a:rPr lang="en-US" sz="1400" dirty="0" smtClean="0"/>
                        <a:t>14</a:t>
                      </a:r>
                      <a:endParaRPr lang="en-US" sz="1400" dirty="0"/>
                    </a:p>
                  </a:txBody>
                  <a:tcPr/>
                </a:tc>
                <a:tc>
                  <a:txBody>
                    <a:bodyPr/>
                    <a:lstStyle/>
                    <a:p>
                      <a:pPr algn="ctr"/>
                      <a:r>
                        <a:rPr lang="en-US" sz="1400" dirty="0" smtClean="0"/>
                        <a:t>2600</a:t>
                      </a:r>
                      <a:endParaRPr lang="en-US" sz="1400" dirty="0"/>
                    </a:p>
                  </a:txBody>
                  <a:tcPr/>
                </a:tc>
              </a:tr>
              <a:tr h="370840">
                <a:tc>
                  <a:txBody>
                    <a:bodyPr/>
                    <a:lstStyle/>
                    <a:p>
                      <a:pPr algn="ctr"/>
                      <a:r>
                        <a:rPr lang="en-US" sz="1400" dirty="0" smtClean="0"/>
                        <a:t>18</a:t>
                      </a:r>
                      <a:endParaRPr lang="en-US" sz="1400" dirty="0"/>
                    </a:p>
                  </a:txBody>
                  <a:tcPr/>
                </a:tc>
                <a:tc>
                  <a:txBody>
                    <a:bodyPr/>
                    <a:lstStyle/>
                    <a:p>
                      <a:pPr algn="ctr"/>
                      <a:r>
                        <a:rPr lang="en-US" sz="1400" dirty="0" smtClean="0"/>
                        <a:t>4200</a:t>
                      </a:r>
                      <a:endParaRPr lang="en-US" sz="1400" dirty="0"/>
                    </a:p>
                  </a:txBody>
                  <a:tcPr/>
                </a:tc>
              </a:tr>
              <a:tr h="370840">
                <a:tc>
                  <a:txBody>
                    <a:bodyPr/>
                    <a:lstStyle/>
                    <a:p>
                      <a:pPr algn="ctr"/>
                      <a:r>
                        <a:rPr lang="en-US" sz="1400" dirty="0" smtClean="0"/>
                        <a:t>22</a:t>
                      </a:r>
                      <a:endParaRPr lang="en-US" sz="1400" dirty="0"/>
                    </a:p>
                  </a:txBody>
                  <a:tcPr/>
                </a:tc>
                <a:tc>
                  <a:txBody>
                    <a:bodyPr/>
                    <a:lstStyle/>
                    <a:p>
                      <a:pPr algn="ctr"/>
                      <a:r>
                        <a:rPr lang="en-US" sz="1400" dirty="0" smtClean="0"/>
                        <a:t>6550</a:t>
                      </a:r>
                      <a:endParaRPr lang="en-US" sz="1400" dirty="0"/>
                    </a:p>
                  </a:txBody>
                  <a:tcPr/>
                </a:tc>
              </a:tr>
              <a:tr h="370840">
                <a:tc>
                  <a:txBody>
                    <a:bodyPr/>
                    <a:lstStyle/>
                    <a:p>
                      <a:pPr algn="ctr"/>
                      <a:r>
                        <a:rPr lang="en-US" sz="1400" dirty="0" smtClean="0"/>
                        <a:t>26</a:t>
                      </a:r>
                      <a:endParaRPr lang="en-US" sz="1400" dirty="0"/>
                    </a:p>
                  </a:txBody>
                  <a:tcPr/>
                </a:tc>
                <a:tc>
                  <a:txBody>
                    <a:bodyPr/>
                    <a:lstStyle/>
                    <a:p>
                      <a:pPr algn="ctr"/>
                      <a:r>
                        <a:rPr lang="en-US" sz="1400" dirty="0" smtClean="0"/>
                        <a:t>8800</a:t>
                      </a:r>
                      <a:endParaRPr lang="en-US" sz="1400" dirty="0"/>
                    </a:p>
                  </a:txBody>
                  <a:tcPr/>
                </a:tc>
              </a:tr>
              <a:tr h="370840">
                <a:tc>
                  <a:txBody>
                    <a:bodyPr/>
                    <a:lstStyle/>
                    <a:p>
                      <a:pPr algn="ctr"/>
                      <a:r>
                        <a:rPr lang="en-US" sz="1400" dirty="0" smtClean="0"/>
                        <a:t>30</a:t>
                      </a:r>
                      <a:endParaRPr lang="en-US" sz="1400" dirty="0"/>
                    </a:p>
                  </a:txBody>
                  <a:tcPr/>
                </a:tc>
                <a:tc>
                  <a:txBody>
                    <a:bodyPr/>
                    <a:lstStyle/>
                    <a:p>
                      <a:pPr algn="ctr"/>
                      <a:r>
                        <a:rPr lang="en-US" sz="1400" dirty="0" smtClean="0"/>
                        <a:t>11750</a:t>
                      </a:r>
                      <a:endParaRPr lang="en-US" sz="1400" dirty="0"/>
                    </a:p>
                  </a:txBody>
                  <a:tcPr/>
                </a:tc>
              </a:tr>
            </a:tbl>
          </a:graphicData>
        </a:graphic>
      </p:graphicFrame>
    </p:spTree>
    <p:extLst>
      <p:ext uri="{BB962C8B-B14F-4D97-AF65-F5344CB8AC3E}">
        <p14:creationId xmlns:p14="http://schemas.microsoft.com/office/powerpoint/2010/main" val="15594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3</a:t>
            </a:fld>
            <a:endParaRPr lang="en-US" dirty="0"/>
          </a:p>
        </p:txBody>
      </p:sp>
      <p:grpSp>
        <p:nvGrpSpPr>
          <p:cNvPr id="3" name="Group 2"/>
          <p:cNvGrpSpPr/>
          <p:nvPr/>
        </p:nvGrpSpPr>
        <p:grpSpPr>
          <a:xfrm>
            <a:off x="-4763" y="84138"/>
            <a:ext cx="2762831" cy="406400"/>
            <a:chOff x="-4763" y="84138"/>
            <a:chExt cx="2762831" cy="406400"/>
          </a:xfrm>
        </p:grpSpPr>
        <p:sp>
          <p:nvSpPr>
            <p:cNvPr id="4"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aphicFrame>
        <p:nvGraphicFramePr>
          <p:cNvPr id="8" name="Chart 7"/>
          <p:cNvGraphicFramePr>
            <a:graphicFrameLocks/>
          </p:cNvGraphicFramePr>
          <p:nvPr>
            <p:extLst>
              <p:ext uri="{D42A27DB-BD31-4B8C-83A1-F6EECF244321}">
                <p14:modId xmlns:p14="http://schemas.microsoft.com/office/powerpoint/2010/main" val="538567597"/>
              </p:ext>
            </p:extLst>
          </p:nvPr>
        </p:nvGraphicFramePr>
        <p:xfrm>
          <a:off x="25400" y="1619250"/>
          <a:ext cx="30099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621056708"/>
              </p:ext>
            </p:extLst>
          </p:nvPr>
        </p:nvGraphicFramePr>
        <p:xfrm>
          <a:off x="2971800" y="1600200"/>
          <a:ext cx="3009900" cy="27622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3047985060"/>
              </p:ext>
            </p:extLst>
          </p:nvPr>
        </p:nvGraphicFramePr>
        <p:xfrm>
          <a:off x="5943600" y="1600200"/>
          <a:ext cx="3009900" cy="276225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2"/>
          <p:cNvSpPr txBox="1">
            <a:spLocks noChangeArrowheads="1"/>
          </p:cNvSpPr>
          <p:nvPr/>
        </p:nvSpPr>
        <p:spPr>
          <a:xfrm>
            <a:off x="524106" y="838200"/>
            <a:ext cx="8229600" cy="685800"/>
          </a:xfrm>
          <a:prstGeom prst="rect">
            <a:avLst/>
          </a:prstGeom>
        </p:spPr>
        <p:txBody>
          <a:bodyPr/>
          <a:lstStyle/>
          <a:p>
            <a:pPr>
              <a:defRPr/>
            </a:pPr>
            <a:r>
              <a:rPr lang="en-US" sz="3600" kern="0" dirty="0" smtClean="0">
                <a:solidFill>
                  <a:schemeClr val="bg1">
                    <a:lumMod val="85000"/>
                  </a:schemeClr>
                </a:solidFill>
                <a:latin typeface="+mj-lt"/>
                <a:ea typeface="+mj-ea"/>
                <a:cs typeface="+mj-cs"/>
              </a:rPr>
              <a:t>compare the three plots . . . </a:t>
            </a:r>
            <a:endParaRPr lang="en-US" sz="3600" kern="0" dirty="0">
              <a:solidFill>
                <a:schemeClr val="bg1">
                  <a:lumMod val="85000"/>
                </a:schemeClr>
              </a:solidFill>
              <a:latin typeface="+mj-lt"/>
              <a:ea typeface="+mj-ea"/>
              <a:cs typeface="+mj-cs"/>
            </a:endParaRPr>
          </a:p>
        </p:txBody>
      </p:sp>
      <p:sp>
        <p:nvSpPr>
          <p:cNvPr id="12" name="TextBox 11"/>
          <p:cNvSpPr txBox="1"/>
          <p:nvPr/>
        </p:nvSpPr>
        <p:spPr>
          <a:xfrm>
            <a:off x="495300" y="4495800"/>
            <a:ext cx="8001000" cy="338554"/>
          </a:xfrm>
          <a:prstGeom prst="rect">
            <a:avLst/>
          </a:prstGeom>
          <a:noFill/>
        </p:spPr>
        <p:txBody>
          <a:bodyPr wrap="square" rtlCol="0">
            <a:spAutoFit/>
          </a:bodyPr>
          <a:lstStyle/>
          <a:p>
            <a:r>
              <a:rPr lang="en-US" sz="1600" dirty="0" smtClean="0">
                <a:solidFill>
                  <a:schemeClr val="bg1">
                    <a:lumMod val="50000"/>
                  </a:schemeClr>
                </a:solidFill>
              </a:rPr>
              <a:t>do you notice anything special about any of these three plots?</a:t>
            </a:r>
          </a:p>
        </p:txBody>
      </p:sp>
      <p:graphicFrame>
        <p:nvGraphicFramePr>
          <p:cNvPr id="13" name="Table 12"/>
          <p:cNvGraphicFramePr>
            <a:graphicFrameLocks noGrp="1"/>
          </p:cNvGraphicFramePr>
          <p:nvPr>
            <p:extLst>
              <p:ext uri="{D42A27DB-BD31-4B8C-83A1-F6EECF244321}">
                <p14:modId xmlns:p14="http://schemas.microsoft.com/office/powerpoint/2010/main" val="1355912739"/>
              </p:ext>
            </p:extLst>
          </p:nvPr>
        </p:nvGraphicFramePr>
        <p:xfrm>
          <a:off x="152400" y="4954470"/>
          <a:ext cx="8601305" cy="1483360"/>
        </p:xfrm>
        <a:graphic>
          <a:graphicData uri="http://schemas.openxmlformats.org/drawingml/2006/table">
            <a:tbl>
              <a:tblPr firstRow="1" bandRow="1">
                <a:tableStyleId>{5C22544A-7EE6-4342-B048-85BDC9FD1C3A}</a:tableStyleId>
              </a:tblPr>
              <a:tblGrid>
                <a:gridCol w="2819400"/>
                <a:gridCol w="1066800"/>
                <a:gridCol w="1676400"/>
                <a:gridCol w="3038705"/>
              </a:tblGrid>
              <a:tr h="370840">
                <a:tc>
                  <a:txBody>
                    <a:bodyPr/>
                    <a:lstStyle/>
                    <a:p>
                      <a:r>
                        <a:rPr lang="en-US" sz="1400" dirty="0" smtClean="0"/>
                        <a:t>plot</a:t>
                      </a:r>
                      <a:endParaRPr lang="en-US" sz="1400" dirty="0"/>
                    </a:p>
                  </a:txBody>
                  <a:tcPr/>
                </a:tc>
                <a:tc>
                  <a:txBody>
                    <a:bodyPr/>
                    <a:lstStyle/>
                    <a:p>
                      <a:r>
                        <a:rPr lang="en-US" sz="1400" dirty="0" smtClean="0"/>
                        <a:t>form</a:t>
                      </a:r>
                      <a:endParaRPr lang="en-US" sz="1400" dirty="0"/>
                    </a:p>
                  </a:txBody>
                  <a:tcPr/>
                </a:tc>
                <a:tc>
                  <a:txBody>
                    <a:bodyPr/>
                    <a:lstStyle/>
                    <a:p>
                      <a:r>
                        <a:rPr lang="en-US" sz="1400" dirty="0" smtClean="0"/>
                        <a:t>equation</a:t>
                      </a:r>
                      <a:endParaRPr lang="en-US" sz="1400" dirty="0"/>
                    </a:p>
                  </a:txBody>
                  <a:tcPr/>
                </a:tc>
                <a:tc>
                  <a:txBody>
                    <a:bodyPr/>
                    <a:lstStyle/>
                    <a:p>
                      <a:r>
                        <a:rPr lang="en-US" sz="1400" dirty="0" smtClean="0"/>
                        <a:t>physical example</a:t>
                      </a:r>
                      <a:endParaRPr lang="en-US" sz="1400" dirty="0"/>
                    </a:p>
                  </a:txBody>
                  <a:tcPr/>
                </a:tc>
              </a:tr>
              <a:tr h="370840">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14" name="Rectangle 13"/>
          <p:cNvSpPr/>
          <p:nvPr/>
        </p:nvSpPr>
        <p:spPr>
          <a:xfrm>
            <a:off x="319614" y="5742001"/>
            <a:ext cx="2549801" cy="307777"/>
          </a:xfrm>
          <a:prstGeom prst="rect">
            <a:avLst/>
          </a:prstGeom>
        </p:spPr>
        <p:txBody>
          <a:bodyPr wrap="none">
            <a:spAutoFit/>
          </a:bodyPr>
          <a:lstStyle/>
          <a:p>
            <a:pPr algn="ctr"/>
            <a:r>
              <a:rPr lang="en-US" sz="1400" dirty="0"/>
              <a:t>log versus linear is a straight line</a:t>
            </a:r>
          </a:p>
        </p:txBody>
      </p:sp>
      <p:sp>
        <p:nvSpPr>
          <p:cNvPr id="15" name="Rectangle 14"/>
          <p:cNvSpPr/>
          <p:nvPr/>
        </p:nvSpPr>
        <p:spPr>
          <a:xfrm>
            <a:off x="378433" y="6130053"/>
            <a:ext cx="2354234" cy="307777"/>
          </a:xfrm>
          <a:prstGeom prst="rect">
            <a:avLst/>
          </a:prstGeom>
        </p:spPr>
        <p:txBody>
          <a:bodyPr wrap="none">
            <a:spAutoFit/>
          </a:bodyPr>
          <a:lstStyle/>
          <a:p>
            <a:pPr algn="ctr"/>
            <a:r>
              <a:rPr lang="en-US" sz="1400" dirty="0"/>
              <a:t>log versus log is a straight line</a:t>
            </a:r>
          </a:p>
        </p:txBody>
      </p:sp>
      <p:sp>
        <p:nvSpPr>
          <p:cNvPr id="16" name="Rectangle 15"/>
          <p:cNvSpPr/>
          <p:nvPr/>
        </p:nvSpPr>
        <p:spPr>
          <a:xfrm>
            <a:off x="3000703" y="5742001"/>
            <a:ext cx="1047531" cy="307777"/>
          </a:xfrm>
          <a:prstGeom prst="rect">
            <a:avLst/>
          </a:prstGeom>
        </p:spPr>
        <p:txBody>
          <a:bodyPr wrap="none">
            <a:spAutoFit/>
          </a:bodyPr>
          <a:lstStyle/>
          <a:p>
            <a:pPr algn="ctr"/>
            <a:r>
              <a:rPr lang="en-US" sz="1400" dirty="0"/>
              <a:t>exponential</a:t>
            </a:r>
          </a:p>
        </p:txBody>
      </p:sp>
      <p:sp>
        <p:nvSpPr>
          <p:cNvPr id="17" name="Rectangle 16"/>
          <p:cNvSpPr/>
          <p:nvPr/>
        </p:nvSpPr>
        <p:spPr>
          <a:xfrm>
            <a:off x="3000703" y="6130053"/>
            <a:ext cx="947375" cy="307777"/>
          </a:xfrm>
          <a:prstGeom prst="rect">
            <a:avLst/>
          </a:prstGeom>
        </p:spPr>
        <p:txBody>
          <a:bodyPr wrap="none">
            <a:spAutoFit/>
          </a:bodyPr>
          <a:lstStyle/>
          <a:p>
            <a:pPr algn="ctr"/>
            <a:r>
              <a:rPr lang="en-US" sz="1400" dirty="0"/>
              <a:t>power law</a:t>
            </a:r>
          </a:p>
        </p:txBody>
      </p:sp>
      <mc:AlternateContent xmlns:mc="http://schemas.openxmlformats.org/markup-compatibility/2006" xmlns:a14="http://schemas.microsoft.com/office/drawing/2010/main">
        <mc:Choice Requires="a14">
          <p:sp>
            <p:nvSpPr>
              <p:cNvPr id="18" name="Rectangle 17"/>
              <p:cNvSpPr/>
              <p:nvPr/>
            </p:nvSpPr>
            <p:spPr>
              <a:xfrm>
                <a:off x="4351870" y="5742001"/>
                <a:ext cx="1097223"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𝑦</m:t>
                      </m:r>
                      <m:r>
                        <a:rPr lang="en-US" sz="1400" i="1">
                          <a:latin typeface="Cambria Math"/>
                        </a:rPr>
                        <m:t>=</m:t>
                      </m:r>
                      <m:r>
                        <a:rPr lang="en-US" sz="1400" i="1">
                          <a:latin typeface="Cambria Math"/>
                        </a:rPr>
                        <m:t>𝑏</m:t>
                      </m:r>
                      <m:r>
                        <a:rPr lang="en-US" sz="1400" i="1">
                          <a:latin typeface="Cambria Math"/>
                          <a:ea typeface="Cambria Math"/>
                        </a:rPr>
                        <m:t>∙</m:t>
                      </m:r>
                      <m:sSup>
                        <m:sSupPr>
                          <m:ctrlPr>
                            <a:rPr lang="en-US" sz="1400" i="1">
                              <a:latin typeface="Cambria Math"/>
                              <a:ea typeface="Cambria Math"/>
                            </a:rPr>
                          </m:ctrlPr>
                        </m:sSupPr>
                        <m:e>
                          <m:r>
                            <a:rPr lang="en-US" sz="1400" i="1">
                              <a:latin typeface="Cambria Math"/>
                              <a:ea typeface="Cambria Math"/>
                            </a:rPr>
                            <m:t>𝑒</m:t>
                          </m:r>
                        </m:e>
                        <m:sup>
                          <m:r>
                            <a:rPr lang="en-US" sz="1400" i="1">
                              <a:latin typeface="Cambria Math"/>
                              <a:ea typeface="Cambria Math"/>
                            </a:rPr>
                            <m:t>𝑚𝑥</m:t>
                          </m:r>
                        </m:sup>
                      </m:sSup>
                    </m:oMath>
                  </m:oMathPara>
                </a14:m>
                <a:endParaRPr lang="en-US" sz="1400" dirty="0"/>
              </a:p>
            </p:txBody>
          </p:sp>
        </mc:Choice>
        <mc:Fallback xmlns="">
          <p:sp>
            <p:nvSpPr>
              <p:cNvPr id="18" name="Rectangle 17"/>
              <p:cNvSpPr>
                <a:spLocks noRot="1" noChangeAspect="1" noMove="1" noResize="1" noEditPoints="1" noAdjustHandles="1" noChangeArrowheads="1" noChangeShapeType="1" noTextEdit="1"/>
              </p:cNvSpPr>
              <p:nvPr/>
            </p:nvSpPr>
            <p:spPr>
              <a:xfrm>
                <a:off x="4351870" y="5742001"/>
                <a:ext cx="1097223" cy="307777"/>
              </a:xfrm>
              <a:prstGeom prst="rect">
                <a:avLst/>
              </a:prstGeom>
              <a:blipFill rotWithShape="1">
                <a:blip r:embed="rId6"/>
                <a:stretch>
                  <a:fillRect b="-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385738" y="6130053"/>
                <a:ext cx="102553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𝑦</m:t>
                      </m:r>
                      <m:r>
                        <a:rPr lang="en-US" sz="1400" i="1">
                          <a:latin typeface="Cambria Math"/>
                        </a:rPr>
                        <m:t>=</m:t>
                      </m:r>
                      <m:r>
                        <a:rPr lang="en-US" sz="1400" i="1">
                          <a:latin typeface="Cambria Math"/>
                        </a:rPr>
                        <m:t>𝑏</m:t>
                      </m:r>
                      <m:r>
                        <a:rPr lang="en-US" sz="1400" i="1">
                          <a:latin typeface="Cambria Math"/>
                          <a:ea typeface="Cambria Math"/>
                        </a:rPr>
                        <m:t>∙</m:t>
                      </m:r>
                      <m:sSup>
                        <m:sSupPr>
                          <m:ctrlPr>
                            <a:rPr lang="en-US" sz="1400" i="1">
                              <a:latin typeface="Cambria Math"/>
                              <a:ea typeface="Cambria Math"/>
                            </a:rPr>
                          </m:ctrlPr>
                        </m:sSupPr>
                        <m:e>
                          <m:r>
                            <a:rPr lang="en-US" sz="1400" i="1">
                              <a:latin typeface="Cambria Math"/>
                              <a:ea typeface="Cambria Math"/>
                            </a:rPr>
                            <m:t>𝑥</m:t>
                          </m:r>
                        </m:e>
                        <m:sup>
                          <m:r>
                            <a:rPr lang="en-US" sz="1400" i="1">
                              <a:latin typeface="Cambria Math"/>
                              <a:ea typeface="Cambria Math"/>
                            </a:rPr>
                            <m:t>𝑚</m:t>
                          </m:r>
                        </m:sup>
                      </m:sSup>
                    </m:oMath>
                  </m:oMathPara>
                </a14:m>
                <a:endParaRPr lang="en-US" sz="1400" dirty="0"/>
              </a:p>
            </p:txBody>
          </p:sp>
        </mc:Choice>
        <mc:Fallback xmlns="">
          <p:sp>
            <p:nvSpPr>
              <p:cNvPr id="19" name="Rectangle 18"/>
              <p:cNvSpPr>
                <a:spLocks noRot="1" noChangeAspect="1" noMove="1" noResize="1" noEditPoints="1" noAdjustHandles="1" noChangeArrowheads="1" noChangeShapeType="1" noTextEdit="1"/>
              </p:cNvSpPr>
              <p:nvPr/>
            </p:nvSpPr>
            <p:spPr>
              <a:xfrm>
                <a:off x="4385738" y="6130053"/>
                <a:ext cx="1025537" cy="307777"/>
              </a:xfrm>
              <a:prstGeom prst="rect">
                <a:avLst/>
              </a:prstGeom>
              <a:blipFill rotWithShape="1">
                <a:blip r:embed="rId7"/>
                <a:stretch>
                  <a:fillRect b="-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5707038" y="5731934"/>
                <a:ext cx="3046668" cy="317844"/>
              </a:xfrm>
              <a:prstGeom prst="rect">
                <a:avLst/>
              </a:prstGeom>
            </p:spPr>
            <p:txBody>
              <a:bodyPr wrap="none">
                <a:spAutoFit/>
              </a:bodyPr>
              <a:lstStyle/>
              <a:p>
                <a:r>
                  <a:rPr lang="en-US" sz="1400" dirty="0"/>
                  <a:t>radioactive decay:	</a:t>
                </a:r>
                <a14:m>
                  <m:oMath xmlns:m="http://schemas.openxmlformats.org/officeDocument/2006/math">
                    <m:r>
                      <a:rPr lang="en-US" sz="1400" i="1">
                        <a:latin typeface="Cambria Math"/>
                      </a:rPr>
                      <m:t>𝐴</m:t>
                    </m:r>
                    <m:r>
                      <a:rPr lang="en-US" sz="1400" i="1">
                        <a:latin typeface="Cambria Math"/>
                      </a:rPr>
                      <m:t>=</m:t>
                    </m:r>
                    <m:sSub>
                      <m:sSubPr>
                        <m:ctrlPr>
                          <a:rPr lang="en-US" sz="1400" i="1">
                            <a:latin typeface="Cambria Math"/>
                          </a:rPr>
                        </m:ctrlPr>
                      </m:sSubPr>
                      <m:e>
                        <m:r>
                          <a:rPr lang="en-US" sz="1400" i="1">
                            <a:latin typeface="Cambria Math"/>
                          </a:rPr>
                          <m:t>𝐴</m:t>
                        </m:r>
                      </m:e>
                      <m:sub>
                        <m:r>
                          <a:rPr lang="en-US" sz="1400" i="1">
                            <a:latin typeface="Cambria Math"/>
                          </a:rPr>
                          <m:t>𝑜</m:t>
                        </m:r>
                      </m:sub>
                    </m:sSub>
                    <m:r>
                      <a:rPr lang="en-US" sz="1400" i="1">
                        <a:latin typeface="Cambria Math"/>
                        <a:ea typeface="Cambria Math"/>
                      </a:rPr>
                      <m:t>∙</m:t>
                    </m:r>
                    <m:sSup>
                      <m:sSupPr>
                        <m:ctrlPr>
                          <a:rPr lang="en-US" sz="1400" i="1">
                            <a:latin typeface="Cambria Math"/>
                            <a:ea typeface="Cambria Math"/>
                          </a:rPr>
                        </m:ctrlPr>
                      </m:sSupPr>
                      <m:e>
                        <m:r>
                          <a:rPr lang="en-US" sz="1400" i="1">
                            <a:latin typeface="Cambria Math"/>
                            <a:ea typeface="Cambria Math"/>
                          </a:rPr>
                          <m:t>𝑒</m:t>
                        </m:r>
                      </m:e>
                      <m:sup>
                        <m:r>
                          <a:rPr lang="en-US" sz="1400" i="1">
                            <a:latin typeface="Cambria Math"/>
                            <a:ea typeface="Cambria Math"/>
                          </a:rPr>
                          <m:t>−</m:t>
                        </m:r>
                        <m:r>
                          <a:rPr lang="en-US" sz="1400" i="1">
                            <a:latin typeface="Cambria Math"/>
                            <a:ea typeface="Cambria Math"/>
                          </a:rPr>
                          <m:t>𝜆</m:t>
                        </m:r>
                        <m:r>
                          <a:rPr lang="en-US" sz="1400" i="1">
                            <a:latin typeface="Cambria Math"/>
                            <a:ea typeface="Cambria Math"/>
                          </a:rPr>
                          <m:t>𝑡</m:t>
                        </m:r>
                      </m:sup>
                    </m:sSup>
                  </m:oMath>
                </a14:m>
                <a:endParaRPr lang="en-US" sz="1400" dirty="0"/>
              </a:p>
            </p:txBody>
          </p:sp>
        </mc:Choice>
        <mc:Fallback xmlns="">
          <p:sp>
            <p:nvSpPr>
              <p:cNvPr id="20" name="Rectangle 19"/>
              <p:cNvSpPr>
                <a:spLocks noRot="1" noChangeAspect="1" noMove="1" noResize="1" noEditPoints="1" noAdjustHandles="1" noChangeArrowheads="1" noChangeShapeType="1" noTextEdit="1"/>
              </p:cNvSpPr>
              <p:nvPr/>
            </p:nvSpPr>
            <p:spPr>
              <a:xfrm>
                <a:off x="5707038" y="5731934"/>
                <a:ext cx="3046668" cy="317844"/>
              </a:xfrm>
              <a:prstGeom prst="rect">
                <a:avLst/>
              </a:prstGeom>
              <a:blipFill rotWithShape="1">
                <a:blip r:embed="rId8"/>
                <a:stretch>
                  <a:fillRect l="-400" b="-19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5707038" y="6041311"/>
                <a:ext cx="2906950" cy="396519"/>
              </a:xfrm>
              <a:prstGeom prst="rect">
                <a:avLst/>
              </a:prstGeom>
            </p:spPr>
            <p:txBody>
              <a:bodyPr wrap="none">
                <a:spAutoFit/>
              </a:bodyPr>
              <a:lstStyle/>
              <a:p>
                <a:r>
                  <a:rPr lang="en-US" sz="1400" dirty="0"/>
                  <a:t>accelerating body:	</a:t>
                </a:r>
                <a14:m>
                  <m:oMath xmlns:m="http://schemas.openxmlformats.org/officeDocument/2006/math">
                    <m:r>
                      <a:rPr lang="en-US" sz="1400" i="1">
                        <a:latin typeface="Cambria Math"/>
                      </a:rPr>
                      <m:t>𝑦</m:t>
                    </m:r>
                    <m:r>
                      <a:rPr lang="en-US" sz="1400" i="1">
                        <a:latin typeface="Cambria Math"/>
                      </a:rPr>
                      <m:t>= </m:t>
                    </m:r>
                    <m:f>
                      <m:fPr>
                        <m:ctrlPr>
                          <a:rPr lang="en-US" sz="1400" i="1">
                            <a:latin typeface="Cambria Math"/>
                          </a:rPr>
                        </m:ctrlPr>
                      </m:fPr>
                      <m:num>
                        <m:r>
                          <a:rPr lang="en-US" sz="1400" i="1">
                            <a:latin typeface="Cambria Math"/>
                          </a:rPr>
                          <m:t>1</m:t>
                        </m:r>
                      </m:num>
                      <m:den>
                        <m:r>
                          <a:rPr lang="en-US" sz="1400" i="1">
                            <a:latin typeface="Cambria Math"/>
                          </a:rPr>
                          <m:t>2</m:t>
                        </m:r>
                      </m:den>
                    </m:f>
                    <m:r>
                      <a:rPr lang="en-US" sz="1400" i="1">
                        <a:latin typeface="Cambria Math"/>
                      </a:rPr>
                      <m:t>𝑎</m:t>
                    </m:r>
                    <m:r>
                      <a:rPr lang="en-US" sz="1400" i="1">
                        <a:latin typeface="Cambria Math"/>
                        <a:ea typeface="Cambria Math"/>
                      </a:rPr>
                      <m:t>∙</m:t>
                    </m:r>
                    <m:sSup>
                      <m:sSupPr>
                        <m:ctrlPr>
                          <a:rPr lang="en-US" sz="1400" i="1">
                            <a:latin typeface="Cambria Math"/>
                            <a:ea typeface="Cambria Math"/>
                          </a:rPr>
                        </m:ctrlPr>
                      </m:sSupPr>
                      <m:e>
                        <m:r>
                          <a:rPr lang="en-US" sz="1400" i="1">
                            <a:latin typeface="Cambria Math"/>
                            <a:ea typeface="Cambria Math"/>
                          </a:rPr>
                          <m:t>𝑡</m:t>
                        </m:r>
                      </m:e>
                      <m:sup>
                        <m:r>
                          <a:rPr lang="en-US" sz="1400" i="1">
                            <a:latin typeface="Cambria Math"/>
                            <a:ea typeface="Cambria Math"/>
                          </a:rPr>
                          <m:t>2</m:t>
                        </m:r>
                      </m:sup>
                    </m:sSup>
                  </m:oMath>
                </a14:m>
                <a:endParaRPr lang="en-US" sz="1400" dirty="0"/>
              </a:p>
            </p:txBody>
          </p:sp>
        </mc:Choice>
        <mc:Fallback xmlns="">
          <p:sp>
            <p:nvSpPr>
              <p:cNvPr id="21" name="Rectangle 20"/>
              <p:cNvSpPr>
                <a:spLocks noRot="1" noChangeAspect="1" noMove="1" noResize="1" noEditPoints="1" noAdjustHandles="1" noChangeArrowheads="1" noChangeShapeType="1" noTextEdit="1"/>
              </p:cNvSpPr>
              <p:nvPr/>
            </p:nvSpPr>
            <p:spPr>
              <a:xfrm>
                <a:off x="5707038" y="6041311"/>
                <a:ext cx="2906950" cy="396519"/>
              </a:xfrm>
              <a:prstGeom prst="rect">
                <a:avLst/>
              </a:prstGeom>
              <a:blipFill rotWithShape="1">
                <a:blip r:embed="rId9"/>
                <a:stretch>
                  <a:fillRect l="-419" b="-4615"/>
                </a:stretch>
              </a:blipFill>
            </p:spPr>
            <p:txBody>
              <a:bodyPr/>
              <a:lstStyle/>
              <a:p>
                <a:r>
                  <a:rPr lang="en-US">
                    <a:noFill/>
                  </a:rPr>
                  <a:t> </a:t>
                </a:r>
              </a:p>
            </p:txBody>
          </p:sp>
        </mc:Fallback>
      </mc:AlternateContent>
      <p:sp>
        <p:nvSpPr>
          <p:cNvPr id="22" name="Rectangle 21"/>
          <p:cNvSpPr/>
          <p:nvPr/>
        </p:nvSpPr>
        <p:spPr>
          <a:xfrm>
            <a:off x="3173666" y="5369467"/>
            <a:ext cx="601447" cy="307777"/>
          </a:xfrm>
          <a:prstGeom prst="rect">
            <a:avLst/>
          </a:prstGeom>
        </p:spPr>
        <p:txBody>
          <a:bodyPr wrap="none">
            <a:spAutoFit/>
          </a:bodyPr>
          <a:lstStyle/>
          <a:p>
            <a:pPr algn="ctr"/>
            <a:r>
              <a:rPr lang="en-US" sz="1400" dirty="0"/>
              <a:t>linear</a:t>
            </a:r>
          </a:p>
        </p:txBody>
      </p:sp>
      <mc:AlternateContent xmlns:mc="http://schemas.openxmlformats.org/markup-compatibility/2006" xmlns:a14="http://schemas.microsoft.com/office/drawing/2010/main">
        <mc:Choice Requires="a14">
          <p:sp>
            <p:nvSpPr>
              <p:cNvPr id="23" name="Rectangle 22"/>
              <p:cNvSpPr/>
              <p:nvPr/>
            </p:nvSpPr>
            <p:spPr>
              <a:xfrm>
                <a:off x="4266375" y="5369467"/>
                <a:ext cx="125784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𝑦</m:t>
                      </m:r>
                      <m:r>
                        <a:rPr lang="en-US" sz="1400" i="1">
                          <a:latin typeface="Cambria Math"/>
                        </a:rPr>
                        <m:t>=</m:t>
                      </m:r>
                      <m:r>
                        <a:rPr lang="en-US" sz="1400" i="1">
                          <a:latin typeface="Cambria Math"/>
                        </a:rPr>
                        <m:t>𝑚</m:t>
                      </m:r>
                      <m:r>
                        <a:rPr lang="en-US" sz="1400" i="1">
                          <a:latin typeface="Cambria Math"/>
                          <a:ea typeface="Cambria Math"/>
                        </a:rPr>
                        <m:t>∙</m:t>
                      </m:r>
                      <m:r>
                        <a:rPr lang="en-US" sz="1400" i="1">
                          <a:latin typeface="Cambria Math"/>
                          <a:ea typeface="Cambria Math"/>
                        </a:rPr>
                        <m:t>𝑥</m:t>
                      </m:r>
                      <m:r>
                        <a:rPr lang="en-US" sz="1400" i="1">
                          <a:latin typeface="Cambria Math"/>
                          <a:ea typeface="Cambria Math"/>
                        </a:rPr>
                        <m:t>+</m:t>
                      </m:r>
                      <m:r>
                        <a:rPr lang="en-US" sz="1400" i="1">
                          <a:latin typeface="Cambria Math"/>
                          <a:ea typeface="Cambria Math"/>
                        </a:rPr>
                        <m:t>𝑏</m:t>
                      </m:r>
                    </m:oMath>
                  </m:oMathPara>
                </a14:m>
                <a:endParaRPr lang="en-US" sz="1400" dirty="0"/>
              </a:p>
            </p:txBody>
          </p:sp>
        </mc:Choice>
        <mc:Fallback xmlns="">
          <p:sp>
            <p:nvSpPr>
              <p:cNvPr id="23" name="Rectangle 22"/>
              <p:cNvSpPr>
                <a:spLocks noRot="1" noChangeAspect="1" noMove="1" noResize="1" noEditPoints="1" noAdjustHandles="1" noChangeArrowheads="1" noChangeShapeType="1" noTextEdit="1"/>
              </p:cNvSpPr>
              <p:nvPr/>
            </p:nvSpPr>
            <p:spPr>
              <a:xfrm>
                <a:off x="4266375" y="5369467"/>
                <a:ext cx="1257845" cy="307777"/>
              </a:xfrm>
              <a:prstGeom prst="rect">
                <a:avLst/>
              </a:prstGeom>
              <a:blipFill rotWithShape="1">
                <a:blip r:embed="rId10"/>
                <a:stretch>
                  <a:fillRect b="-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5707038" y="5369467"/>
                <a:ext cx="2712666" cy="307777"/>
              </a:xfrm>
              <a:prstGeom prst="rect">
                <a:avLst/>
              </a:prstGeom>
            </p:spPr>
            <p:txBody>
              <a:bodyPr wrap="none">
                <a:spAutoFit/>
              </a:bodyPr>
              <a:lstStyle/>
              <a:p>
                <a:r>
                  <a:rPr lang="en-US" sz="1400" dirty="0"/>
                  <a:t>spring:  		</a:t>
                </a:r>
                <a14:m>
                  <m:oMath xmlns:m="http://schemas.openxmlformats.org/officeDocument/2006/math">
                    <m:r>
                      <a:rPr lang="en-US" sz="1400" i="1">
                        <a:latin typeface="Cambria Math"/>
                      </a:rPr>
                      <m:t>𝐹</m:t>
                    </m:r>
                    <m:r>
                      <a:rPr lang="en-US" sz="1400" i="1">
                        <a:latin typeface="Cambria Math"/>
                      </a:rPr>
                      <m:t>=</m:t>
                    </m:r>
                    <m:r>
                      <a:rPr lang="en-US" sz="1400" i="1">
                        <a:latin typeface="Cambria Math"/>
                      </a:rPr>
                      <m:t>𝑘</m:t>
                    </m:r>
                    <m:r>
                      <a:rPr lang="en-US" sz="1400" i="1">
                        <a:latin typeface="Cambria Math"/>
                        <a:ea typeface="Cambria Math"/>
                      </a:rPr>
                      <m:t>∙</m:t>
                    </m:r>
                    <m:r>
                      <a:rPr lang="en-US" sz="1400" i="1">
                        <a:latin typeface="Cambria Math"/>
                        <a:ea typeface="Cambria Math"/>
                      </a:rPr>
                      <m:t>𝑥</m:t>
                    </m:r>
                  </m:oMath>
                </a14:m>
                <a:endParaRPr lang="en-US" sz="1400" dirty="0"/>
              </a:p>
            </p:txBody>
          </p:sp>
        </mc:Choice>
        <mc:Fallback xmlns="">
          <p:sp>
            <p:nvSpPr>
              <p:cNvPr id="24" name="Rectangle 23"/>
              <p:cNvSpPr>
                <a:spLocks noRot="1" noChangeAspect="1" noMove="1" noResize="1" noEditPoints="1" noAdjustHandles="1" noChangeArrowheads="1" noChangeShapeType="1" noTextEdit="1"/>
              </p:cNvSpPr>
              <p:nvPr/>
            </p:nvSpPr>
            <p:spPr>
              <a:xfrm>
                <a:off x="5707038" y="5369467"/>
                <a:ext cx="2712666" cy="307777"/>
              </a:xfrm>
              <a:prstGeom prst="rect">
                <a:avLst/>
              </a:prstGeom>
              <a:blipFill rotWithShape="1">
                <a:blip r:embed="rId11"/>
                <a:stretch>
                  <a:fillRect l="-449" t="-2000" b="-20000"/>
                </a:stretch>
              </a:blipFill>
            </p:spPr>
            <p:txBody>
              <a:bodyPr/>
              <a:lstStyle/>
              <a:p>
                <a:r>
                  <a:rPr lang="en-US">
                    <a:noFill/>
                  </a:rPr>
                  <a:t> </a:t>
                </a:r>
              </a:p>
            </p:txBody>
          </p:sp>
        </mc:Fallback>
      </mc:AlternateContent>
      <p:sp>
        <p:nvSpPr>
          <p:cNvPr id="25" name="Rectangle 24"/>
          <p:cNvSpPr/>
          <p:nvPr/>
        </p:nvSpPr>
        <p:spPr>
          <a:xfrm>
            <a:off x="182866" y="5369467"/>
            <a:ext cx="2745367" cy="307777"/>
          </a:xfrm>
          <a:prstGeom prst="rect">
            <a:avLst/>
          </a:prstGeom>
        </p:spPr>
        <p:txBody>
          <a:bodyPr wrap="none">
            <a:spAutoFit/>
          </a:bodyPr>
          <a:lstStyle/>
          <a:p>
            <a:pPr algn="ctr"/>
            <a:r>
              <a:rPr lang="en-US" sz="1400" dirty="0"/>
              <a:t>linear versus linear is a straight line</a:t>
            </a:r>
          </a:p>
        </p:txBody>
      </p:sp>
    </p:spTree>
    <p:extLst>
      <p:ext uri="{BB962C8B-B14F-4D97-AF65-F5344CB8AC3E}">
        <p14:creationId xmlns:p14="http://schemas.microsoft.com/office/powerpoint/2010/main" val="167075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7"/>
                                        </p:tgtEl>
                                        <p:attrNameLst>
                                          <p:attrName>style.visibility</p:attrName>
                                        </p:attrNameLst>
                                      </p:cBhvr>
                                      <p:to>
                                        <p:strVal val="visible"/>
                                      </p:to>
                                    </p:set>
                                    <p:animEffect transition="in" filter="fade">
                                      <p:cBhvr>
                                        <p:cTn id="105" dur="1000"/>
                                        <p:tgtEl>
                                          <p:spTgt spid="17"/>
                                        </p:tgtEl>
                                      </p:cBhvr>
                                    </p:animEffect>
                                    <p:anim calcmode="lin" valueType="num">
                                      <p:cBhvr>
                                        <p:cTn id="106" dur="1000" fill="hold"/>
                                        <p:tgtEl>
                                          <p:spTgt spid="17"/>
                                        </p:tgtEl>
                                        <p:attrNameLst>
                                          <p:attrName>ppt_x</p:attrName>
                                        </p:attrNameLst>
                                      </p:cBhvr>
                                      <p:tavLst>
                                        <p:tav tm="0">
                                          <p:val>
                                            <p:strVal val="#ppt_x"/>
                                          </p:val>
                                        </p:tav>
                                        <p:tav tm="100000">
                                          <p:val>
                                            <p:strVal val="#ppt_x"/>
                                          </p:val>
                                        </p:tav>
                                      </p:tavLst>
                                    </p:anim>
                                    <p:anim calcmode="lin" valueType="num">
                                      <p:cBhvr>
                                        <p:cTn id="10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fade">
                                      <p:cBhvr>
                                        <p:cTn id="112" dur="1000"/>
                                        <p:tgtEl>
                                          <p:spTgt spid="19"/>
                                        </p:tgtEl>
                                      </p:cBhvr>
                                    </p:animEffect>
                                    <p:anim calcmode="lin" valueType="num">
                                      <p:cBhvr>
                                        <p:cTn id="113" dur="1000" fill="hold"/>
                                        <p:tgtEl>
                                          <p:spTgt spid="19"/>
                                        </p:tgtEl>
                                        <p:attrNameLst>
                                          <p:attrName>ppt_x</p:attrName>
                                        </p:attrNameLst>
                                      </p:cBhvr>
                                      <p:tavLst>
                                        <p:tav tm="0">
                                          <p:val>
                                            <p:strVal val="#ppt_x"/>
                                          </p:val>
                                        </p:tav>
                                        <p:tav tm="100000">
                                          <p:val>
                                            <p:strVal val="#ppt_x"/>
                                          </p:val>
                                        </p:tav>
                                      </p:tavLst>
                                    </p:anim>
                                    <p:anim calcmode="lin" valueType="num">
                                      <p:cBhvr>
                                        <p:cTn id="1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0"/>
                                        <p:tgtEl>
                                          <p:spTgt spid="21"/>
                                        </p:tgtEl>
                                      </p:cBhvr>
                                    </p:animEffect>
                                    <p:anim calcmode="lin" valueType="num">
                                      <p:cBhvr>
                                        <p:cTn id="120" dur="1000" fill="hold"/>
                                        <p:tgtEl>
                                          <p:spTgt spid="21"/>
                                        </p:tgtEl>
                                        <p:attrNameLst>
                                          <p:attrName>ppt_x</p:attrName>
                                        </p:attrNameLst>
                                      </p:cBhvr>
                                      <p:tavLst>
                                        <p:tav tm="0">
                                          <p:val>
                                            <p:strVal val="#ppt_x"/>
                                          </p:val>
                                        </p:tav>
                                        <p:tav tm="100000">
                                          <p:val>
                                            <p:strVal val="#ppt_x"/>
                                          </p:val>
                                        </p:tav>
                                      </p:tavLst>
                                    </p:anim>
                                    <p:anim calcmode="lin" valueType="num">
                                      <p:cBhvr>
                                        <p:cTn id="1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Graphic spid="10" grpId="0">
        <p:bldAsOne/>
      </p:bldGraphic>
      <p:bldP spid="12"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763" y="84138"/>
            <a:ext cx="2762831" cy="406400"/>
            <a:chOff x="-4763" y="84138"/>
            <a:chExt cx="2762831" cy="406400"/>
          </a:xfrm>
        </p:grpSpPr>
        <p:sp>
          <p:nvSpPr>
            <p:cNvPr id="4"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4</a:t>
            </a:fld>
            <a:endParaRPr lang="en-US" dirty="0"/>
          </a:p>
        </p:txBody>
      </p:sp>
      <p:grpSp>
        <p:nvGrpSpPr>
          <p:cNvPr id="9" name="Group 8"/>
          <p:cNvGrpSpPr/>
          <p:nvPr/>
        </p:nvGrpSpPr>
        <p:grpSpPr>
          <a:xfrm>
            <a:off x="-4763" y="84138"/>
            <a:ext cx="2762831" cy="406400"/>
            <a:chOff x="-4763" y="84138"/>
            <a:chExt cx="2762831" cy="406400"/>
          </a:xfrm>
        </p:grpSpPr>
        <p:sp>
          <p:nvSpPr>
            <p:cNvPr id="10"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1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3" name="Straight Connector 12"/>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aphicFrame>
        <p:nvGraphicFramePr>
          <p:cNvPr id="14" name="Chart 13"/>
          <p:cNvGraphicFramePr>
            <a:graphicFrameLocks/>
          </p:cNvGraphicFramePr>
          <p:nvPr>
            <p:extLst>
              <p:ext uri="{D42A27DB-BD31-4B8C-83A1-F6EECF244321}">
                <p14:modId xmlns:p14="http://schemas.microsoft.com/office/powerpoint/2010/main" val="1052391395"/>
              </p:ext>
            </p:extLst>
          </p:nvPr>
        </p:nvGraphicFramePr>
        <p:xfrm>
          <a:off x="-16933" y="1771650"/>
          <a:ext cx="30099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2788489589"/>
              </p:ext>
            </p:extLst>
          </p:nvPr>
        </p:nvGraphicFramePr>
        <p:xfrm>
          <a:off x="2929467" y="1752600"/>
          <a:ext cx="3009900" cy="27622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3755558673"/>
              </p:ext>
            </p:extLst>
          </p:nvPr>
        </p:nvGraphicFramePr>
        <p:xfrm>
          <a:off x="5901267" y="1752600"/>
          <a:ext cx="3009900" cy="2762250"/>
        </p:xfrm>
        <a:graphic>
          <a:graphicData uri="http://schemas.openxmlformats.org/drawingml/2006/chart">
            <c:chart xmlns:c="http://schemas.openxmlformats.org/drawingml/2006/chart" xmlns:r="http://schemas.openxmlformats.org/officeDocument/2006/relationships" r:id="rId5"/>
          </a:graphicData>
        </a:graphic>
      </p:graphicFrame>
      <p:sp>
        <p:nvSpPr>
          <p:cNvPr id="17" name="Rectangle 2"/>
          <p:cNvSpPr txBox="1">
            <a:spLocks noChangeArrowheads="1"/>
          </p:cNvSpPr>
          <p:nvPr/>
        </p:nvSpPr>
        <p:spPr>
          <a:xfrm>
            <a:off x="495300" y="1066800"/>
            <a:ext cx="8229600" cy="685800"/>
          </a:xfrm>
          <a:prstGeom prst="rect">
            <a:avLst/>
          </a:prstGeom>
        </p:spPr>
        <p:txBody>
          <a:bodyPr/>
          <a:lstStyle/>
          <a:p>
            <a:pPr>
              <a:defRPr/>
            </a:pPr>
            <a:r>
              <a:rPr lang="en-US" sz="3200" kern="0" dirty="0" smtClean="0">
                <a:solidFill>
                  <a:schemeClr val="bg1">
                    <a:lumMod val="85000"/>
                  </a:schemeClr>
                </a:solidFill>
                <a:latin typeface="+mj-lt"/>
                <a:ea typeface="+mj-ea"/>
                <a:cs typeface="+mj-cs"/>
              </a:rPr>
              <a:t>add trendlines &amp; r</a:t>
            </a:r>
            <a:r>
              <a:rPr lang="en-US" sz="3200" kern="0" baseline="30000" dirty="0" smtClean="0">
                <a:solidFill>
                  <a:schemeClr val="bg1">
                    <a:lumMod val="85000"/>
                  </a:schemeClr>
                </a:solidFill>
                <a:latin typeface="+mj-lt"/>
                <a:ea typeface="+mj-ea"/>
                <a:cs typeface="+mj-cs"/>
              </a:rPr>
              <a:t>2</a:t>
            </a:r>
            <a:r>
              <a:rPr lang="en-US" sz="3200" kern="0" dirty="0" smtClean="0">
                <a:solidFill>
                  <a:schemeClr val="bg1">
                    <a:lumMod val="85000"/>
                  </a:schemeClr>
                </a:solidFill>
                <a:latin typeface="+mj-lt"/>
                <a:ea typeface="+mj-ea"/>
                <a:cs typeface="+mj-cs"/>
              </a:rPr>
              <a:t> to the previous plots. . . </a:t>
            </a:r>
            <a:endParaRPr lang="en-US" sz="3200" kern="0" dirty="0">
              <a:solidFill>
                <a:schemeClr val="bg1">
                  <a:lumMod val="85000"/>
                </a:schemeClr>
              </a:solidFill>
              <a:latin typeface="+mj-lt"/>
              <a:ea typeface="+mj-ea"/>
              <a:cs typeface="+mj-cs"/>
            </a:endParaRPr>
          </a:p>
        </p:txBody>
      </p:sp>
      <p:sp>
        <p:nvSpPr>
          <p:cNvPr id="18" name="TextBox 17"/>
          <p:cNvSpPr txBox="1"/>
          <p:nvPr/>
        </p:nvSpPr>
        <p:spPr>
          <a:xfrm>
            <a:off x="399521" y="5739825"/>
            <a:ext cx="3562879" cy="584775"/>
          </a:xfrm>
          <a:prstGeom prst="rect">
            <a:avLst/>
          </a:prstGeom>
          <a:noFill/>
        </p:spPr>
        <p:txBody>
          <a:bodyPr wrap="square" rtlCol="0">
            <a:spAutoFit/>
          </a:bodyPr>
          <a:lstStyle/>
          <a:p>
            <a:pPr marL="285750" indent="-285750">
              <a:buFont typeface="Arial" pitchFamily="34" charset="0"/>
              <a:buChar char="•"/>
            </a:pPr>
            <a:r>
              <a:rPr lang="en-US" sz="1600" dirty="0" smtClean="0">
                <a:solidFill>
                  <a:schemeClr val="bg1">
                    <a:lumMod val="50000"/>
                  </a:schemeClr>
                </a:solidFill>
              </a:rPr>
              <a:t>which one has the highest r</a:t>
            </a:r>
            <a:r>
              <a:rPr lang="en-US" sz="1600" baseline="30000" dirty="0" smtClean="0">
                <a:solidFill>
                  <a:schemeClr val="bg1">
                    <a:lumMod val="50000"/>
                  </a:schemeClr>
                </a:solidFill>
              </a:rPr>
              <a:t>2</a:t>
            </a:r>
            <a:r>
              <a:rPr lang="en-US" sz="1600" dirty="0" smtClean="0">
                <a:solidFill>
                  <a:schemeClr val="bg1">
                    <a:lumMod val="50000"/>
                  </a:schemeClr>
                </a:solidFill>
              </a:rPr>
              <a:t> value?</a:t>
            </a:r>
          </a:p>
          <a:p>
            <a:pPr marL="285750" indent="-285750">
              <a:buFont typeface="Arial" pitchFamily="34" charset="0"/>
              <a:buChar char="•"/>
            </a:pPr>
            <a:r>
              <a:rPr lang="en-US" sz="1600" dirty="0" smtClean="0">
                <a:solidFill>
                  <a:schemeClr val="bg1">
                    <a:lumMod val="50000"/>
                  </a:schemeClr>
                </a:solidFill>
              </a:rPr>
              <a:t>what does this mean?</a:t>
            </a:r>
          </a:p>
        </p:txBody>
      </p:sp>
      <p:grpSp>
        <p:nvGrpSpPr>
          <p:cNvPr id="32" name="Group 31"/>
          <p:cNvGrpSpPr/>
          <p:nvPr/>
        </p:nvGrpSpPr>
        <p:grpSpPr>
          <a:xfrm>
            <a:off x="4211729" y="4309535"/>
            <a:ext cx="1097223" cy="1326414"/>
            <a:chOff x="4211729" y="4690535"/>
            <a:chExt cx="1097223" cy="1326414"/>
          </a:xfrm>
        </p:grpSpPr>
        <p:sp>
          <p:nvSpPr>
            <p:cNvPr id="24" name="TextBox 23"/>
            <p:cNvSpPr txBox="1"/>
            <p:nvPr/>
          </p:nvSpPr>
          <p:spPr>
            <a:xfrm>
              <a:off x="4343400" y="4690535"/>
              <a:ext cx="833883" cy="1015663"/>
            </a:xfrm>
            <a:prstGeom prst="rect">
              <a:avLst/>
            </a:prstGeom>
            <a:noFill/>
          </p:spPr>
          <p:txBody>
            <a:bodyPr wrap="none" rtlCol="0">
              <a:spAutoFit/>
            </a:bodyPr>
            <a:lstStyle/>
            <a:p>
              <a:r>
                <a:rPr lang="en-US" sz="6000" dirty="0" smtClean="0">
                  <a:solidFill>
                    <a:srgbClr val="3A8B2D"/>
                  </a:solidFill>
                  <a:sym typeface="Wingdings" pitchFamily="2" charset="2"/>
                </a:rPr>
                <a:t></a:t>
              </a:r>
              <a:endParaRPr lang="en-US" sz="6000" dirty="0">
                <a:solidFill>
                  <a:srgbClr val="3A8B2D"/>
                </a:solidFill>
              </a:endParaRPr>
            </a:p>
          </p:txBody>
        </p:sp>
        <mc:AlternateContent xmlns:mc="http://schemas.openxmlformats.org/markup-compatibility/2006" xmlns:a14="http://schemas.microsoft.com/office/drawing/2010/main">
          <mc:Choice Requires="a14">
            <p:sp>
              <p:nvSpPr>
                <p:cNvPr id="25" name="Rectangle 24"/>
                <p:cNvSpPr/>
                <p:nvPr/>
              </p:nvSpPr>
              <p:spPr>
                <a:xfrm>
                  <a:off x="4211729" y="5486400"/>
                  <a:ext cx="1097223"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𝑦</m:t>
                        </m:r>
                        <m:r>
                          <a:rPr lang="en-US" sz="1400" i="1">
                            <a:latin typeface="Cambria Math"/>
                          </a:rPr>
                          <m:t>=</m:t>
                        </m:r>
                        <m:r>
                          <a:rPr lang="en-US" sz="1400" i="1">
                            <a:latin typeface="Cambria Math"/>
                          </a:rPr>
                          <m:t>𝑏</m:t>
                        </m:r>
                        <m:r>
                          <a:rPr lang="en-US" sz="1400" i="1">
                            <a:latin typeface="Cambria Math"/>
                            <a:ea typeface="Cambria Math"/>
                          </a:rPr>
                          <m:t>∙</m:t>
                        </m:r>
                        <m:sSup>
                          <m:sSupPr>
                            <m:ctrlPr>
                              <a:rPr lang="en-US" sz="1400" i="1">
                                <a:latin typeface="Cambria Math"/>
                                <a:ea typeface="Cambria Math"/>
                              </a:rPr>
                            </m:ctrlPr>
                          </m:sSupPr>
                          <m:e>
                            <m:r>
                              <a:rPr lang="en-US" sz="1400" i="1">
                                <a:latin typeface="Cambria Math"/>
                                <a:ea typeface="Cambria Math"/>
                              </a:rPr>
                              <m:t>𝑒</m:t>
                            </m:r>
                          </m:e>
                          <m:sup>
                            <m:r>
                              <a:rPr lang="en-US" sz="1400" i="1">
                                <a:latin typeface="Cambria Math"/>
                                <a:ea typeface="Cambria Math"/>
                              </a:rPr>
                              <m:t>𝑚𝑥</m:t>
                            </m:r>
                          </m:sup>
                        </m:sSup>
                      </m:oMath>
                    </m:oMathPara>
                  </a14:m>
                  <a:endParaRPr lang="en-US" sz="1400" dirty="0"/>
                </a:p>
              </p:txBody>
            </p:sp>
          </mc:Choice>
          <mc:Fallback xmlns="">
            <p:sp>
              <p:nvSpPr>
                <p:cNvPr id="25" name="Rectangle 24"/>
                <p:cNvSpPr>
                  <a:spLocks noRot="1" noChangeAspect="1" noMove="1" noResize="1" noEditPoints="1" noAdjustHandles="1" noChangeArrowheads="1" noChangeShapeType="1" noTextEdit="1"/>
                </p:cNvSpPr>
                <p:nvPr/>
              </p:nvSpPr>
              <p:spPr>
                <a:xfrm>
                  <a:off x="4211729" y="5486400"/>
                  <a:ext cx="1097223" cy="307777"/>
                </a:xfrm>
                <a:prstGeom prst="rect">
                  <a:avLst/>
                </a:prstGeom>
                <a:blipFill rotWithShape="1">
                  <a:blip r:embed="rId6"/>
                  <a:stretch>
                    <a:fillRect/>
                  </a:stretch>
                </a:blipFill>
              </p:spPr>
              <p:txBody>
                <a:bodyPr/>
                <a:lstStyle/>
                <a:p>
                  <a:r>
                    <a:rPr lang="en-US">
                      <a:noFill/>
                    </a:rPr>
                    <a:t> </a:t>
                  </a:r>
                </a:p>
              </p:txBody>
            </p:sp>
          </mc:Fallback>
        </mc:AlternateContent>
        <p:sp>
          <p:nvSpPr>
            <p:cNvPr id="28" name="Rectangle 27"/>
            <p:cNvSpPr/>
            <p:nvPr/>
          </p:nvSpPr>
          <p:spPr>
            <a:xfrm>
              <a:off x="4228664" y="5709172"/>
              <a:ext cx="1047531" cy="307777"/>
            </a:xfrm>
            <a:prstGeom prst="rect">
              <a:avLst/>
            </a:prstGeom>
          </p:spPr>
          <p:txBody>
            <a:bodyPr wrap="none">
              <a:spAutoFit/>
            </a:bodyPr>
            <a:lstStyle/>
            <a:p>
              <a:pPr algn="ctr"/>
              <a:r>
                <a:rPr lang="en-US" sz="1400" dirty="0">
                  <a:solidFill>
                    <a:srgbClr val="C00000"/>
                  </a:solidFill>
                </a:rPr>
                <a:t>exponential</a:t>
              </a:r>
            </a:p>
          </p:txBody>
        </p:sp>
      </p:grpSp>
      <p:grpSp>
        <p:nvGrpSpPr>
          <p:cNvPr id="33" name="Group 32"/>
          <p:cNvGrpSpPr/>
          <p:nvPr/>
        </p:nvGrpSpPr>
        <p:grpSpPr>
          <a:xfrm>
            <a:off x="7213065" y="4558146"/>
            <a:ext cx="1025537" cy="1077803"/>
            <a:chOff x="7213065" y="4939146"/>
            <a:chExt cx="1025537" cy="1077803"/>
          </a:xfrm>
        </p:grpSpPr>
        <p:sp>
          <p:nvSpPr>
            <p:cNvPr id="20" name="Smiley Face 19"/>
            <p:cNvSpPr/>
            <p:nvPr/>
          </p:nvSpPr>
          <p:spPr>
            <a:xfrm>
              <a:off x="7433735" y="4939146"/>
              <a:ext cx="584199" cy="547254"/>
            </a:xfrm>
            <a:prstGeom prst="smileyFace">
              <a:avLst/>
            </a:prstGeom>
            <a:solidFill>
              <a:srgbClr val="FFFF00"/>
            </a:solidFill>
            <a:ln w="19050">
              <a:solidFill>
                <a:schemeClr val="tx1"/>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6" name="Rectangle 25"/>
                <p:cNvSpPr/>
                <p:nvPr/>
              </p:nvSpPr>
              <p:spPr>
                <a:xfrm>
                  <a:off x="7213065" y="5486400"/>
                  <a:ext cx="102553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𝑦</m:t>
                        </m:r>
                        <m:r>
                          <a:rPr lang="en-US" sz="1400" i="1">
                            <a:latin typeface="Cambria Math"/>
                          </a:rPr>
                          <m:t>=</m:t>
                        </m:r>
                        <m:r>
                          <a:rPr lang="en-US" sz="1400" i="1">
                            <a:latin typeface="Cambria Math"/>
                          </a:rPr>
                          <m:t>𝑏</m:t>
                        </m:r>
                        <m:r>
                          <a:rPr lang="en-US" sz="1400" i="1">
                            <a:latin typeface="Cambria Math"/>
                            <a:ea typeface="Cambria Math"/>
                          </a:rPr>
                          <m:t>∙</m:t>
                        </m:r>
                        <m:sSup>
                          <m:sSupPr>
                            <m:ctrlPr>
                              <a:rPr lang="en-US" sz="1400" i="1">
                                <a:latin typeface="Cambria Math"/>
                                <a:ea typeface="Cambria Math"/>
                              </a:rPr>
                            </m:ctrlPr>
                          </m:sSupPr>
                          <m:e>
                            <m:r>
                              <a:rPr lang="en-US" sz="1400" i="1">
                                <a:latin typeface="Cambria Math"/>
                                <a:ea typeface="Cambria Math"/>
                              </a:rPr>
                              <m:t>𝑥</m:t>
                            </m:r>
                          </m:e>
                          <m:sup>
                            <m:r>
                              <a:rPr lang="en-US" sz="1400" i="1">
                                <a:latin typeface="Cambria Math"/>
                                <a:ea typeface="Cambria Math"/>
                              </a:rPr>
                              <m:t>𝑚</m:t>
                            </m:r>
                          </m:sup>
                        </m:sSup>
                      </m:oMath>
                    </m:oMathPara>
                  </a14:m>
                  <a:endParaRPr lang="en-US" sz="1400" dirty="0"/>
                </a:p>
              </p:txBody>
            </p:sp>
          </mc:Choice>
          <mc:Fallback xmlns="">
            <p:sp>
              <p:nvSpPr>
                <p:cNvPr id="26" name="Rectangle 25"/>
                <p:cNvSpPr>
                  <a:spLocks noRot="1" noChangeAspect="1" noMove="1" noResize="1" noEditPoints="1" noAdjustHandles="1" noChangeArrowheads="1" noChangeShapeType="1" noTextEdit="1"/>
                </p:cNvSpPr>
                <p:nvPr/>
              </p:nvSpPr>
              <p:spPr>
                <a:xfrm>
                  <a:off x="7213065" y="5486400"/>
                  <a:ext cx="1025537" cy="307777"/>
                </a:xfrm>
                <a:prstGeom prst="rect">
                  <a:avLst/>
                </a:prstGeom>
                <a:blipFill rotWithShape="1">
                  <a:blip r:embed="rId7"/>
                  <a:stretch>
                    <a:fillRect/>
                  </a:stretch>
                </a:blipFill>
              </p:spPr>
              <p:txBody>
                <a:bodyPr/>
                <a:lstStyle/>
                <a:p>
                  <a:r>
                    <a:rPr lang="en-US">
                      <a:noFill/>
                    </a:rPr>
                    <a:t> </a:t>
                  </a:r>
                </a:p>
              </p:txBody>
            </p:sp>
          </mc:Fallback>
        </mc:AlternateContent>
        <p:sp>
          <p:nvSpPr>
            <p:cNvPr id="29" name="Rectangle 28"/>
            <p:cNvSpPr/>
            <p:nvPr/>
          </p:nvSpPr>
          <p:spPr>
            <a:xfrm>
              <a:off x="7255400" y="5709172"/>
              <a:ext cx="947375" cy="307777"/>
            </a:xfrm>
            <a:prstGeom prst="rect">
              <a:avLst/>
            </a:prstGeom>
          </p:spPr>
          <p:txBody>
            <a:bodyPr wrap="none">
              <a:spAutoFit/>
            </a:bodyPr>
            <a:lstStyle/>
            <a:p>
              <a:pPr algn="ctr"/>
              <a:r>
                <a:rPr lang="en-US" sz="1400" dirty="0">
                  <a:solidFill>
                    <a:srgbClr val="C00000"/>
                  </a:solidFill>
                </a:rPr>
                <a:t>power law</a:t>
              </a:r>
            </a:p>
          </p:txBody>
        </p:sp>
      </p:grpSp>
      <p:grpSp>
        <p:nvGrpSpPr>
          <p:cNvPr id="31" name="Group 30"/>
          <p:cNvGrpSpPr/>
          <p:nvPr/>
        </p:nvGrpSpPr>
        <p:grpSpPr>
          <a:xfrm>
            <a:off x="973350" y="4309535"/>
            <a:ext cx="1257845" cy="1326414"/>
            <a:chOff x="973350" y="4690535"/>
            <a:chExt cx="1257845" cy="1326414"/>
          </a:xfrm>
        </p:grpSpPr>
        <p:sp>
          <p:nvSpPr>
            <p:cNvPr id="23" name="TextBox 22"/>
            <p:cNvSpPr txBox="1"/>
            <p:nvPr/>
          </p:nvSpPr>
          <p:spPr>
            <a:xfrm>
              <a:off x="1185332" y="4690535"/>
              <a:ext cx="833883" cy="1015663"/>
            </a:xfrm>
            <a:prstGeom prst="rect">
              <a:avLst/>
            </a:prstGeom>
            <a:noFill/>
          </p:spPr>
          <p:txBody>
            <a:bodyPr wrap="none" rtlCol="0">
              <a:spAutoFit/>
            </a:bodyPr>
            <a:lstStyle/>
            <a:p>
              <a:r>
                <a:rPr lang="en-US" sz="6000" dirty="0" smtClean="0">
                  <a:solidFill>
                    <a:srgbClr val="3A8B2D"/>
                  </a:solidFill>
                  <a:sym typeface="Wingdings" pitchFamily="2" charset="2"/>
                </a:rPr>
                <a:t></a:t>
              </a:r>
              <a:endParaRPr lang="en-US" sz="6000" dirty="0">
                <a:solidFill>
                  <a:srgbClr val="3A8B2D"/>
                </a:solidFill>
              </a:endParaRPr>
            </a:p>
          </p:txBody>
        </p:sp>
        <mc:AlternateContent xmlns:mc="http://schemas.openxmlformats.org/markup-compatibility/2006" xmlns:a14="http://schemas.microsoft.com/office/drawing/2010/main">
          <mc:Choice Requires="a14">
            <p:sp>
              <p:nvSpPr>
                <p:cNvPr id="27" name="Rectangle 26"/>
                <p:cNvSpPr/>
                <p:nvPr/>
              </p:nvSpPr>
              <p:spPr>
                <a:xfrm>
                  <a:off x="973350" y="5486400"/>
                  <a:ext cx="125784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𝑦</m:t>
                        </m:r>
                        <m:r>
                          <a:rPr lang="en-US" sz="1400" i="1">
                            <a:latin typeface="Cambria Math"/>
                          </a:rPr>
                          <m:t>=</m:t>
                        </m:r>
                        <m:r>
                          <a:rPr lang="en-US" sz="1400" i="1">
                            <a:latin typeface="Cambria Math"/>
                          </a:rPr>
                          <m:t>𝑚</m:t>
                        </m:r>
                        <m:r>
                          <a:rPr lang="en-US" sz="1400" i="1">
                            <a:latin typeface="Cambria Math"/>
                            <a:ea typeface="Cambria Math"/>
                          </a:rPr>
                          <m:t>∙</m:t>
                        </m:r>
                        <m:r>
                          <a:rPr lang="en-US" sz="1400" i="1">
                            <a:latin typeface="Cambria Math"/>
                            <a:ea typeface="Cambria Math"/>
                          </a:rPr>
                          <m:t>𝑥</m:t>
                        </m:r>
                        <m:r>
                          <a:rPr lang="en-US" sz="1400" i="1">
                            <a:latin typeface="Cambria Math"/>
                            <a:ea typeface="Cambria Math"/>
                          </a:rPr>
                          <m:t>+</m:t>
                        </m:r>
                        <m:r>
                          <a:rPr lang="en-US" sz="1400" i="1">
                            <a:latin typeface="Cambria Math"/>
                            <a:ea typeface="Cambria Math"/>
                          </a:rPr>
                          <m:t>𝑏</m:t>
                        </m:r>
                      </m:oMath>
                    </m:oMathPara>
                  </a14:m>
                  <a:endParaRPr lang="en-US" sz="1400" dirty="0"/>
                </a:p>
              </p:txBody>
            </p:sp>
          </mc:Choice>
          <mc:Fallback xmlns="">
            <p:sp>
              <p:nvSpPr>
                <p:cNvPr id="27" name="Rectangle 26"/>
                <p:cNvSpPr>
                  <a:spLocks noRot="1" noChangeAspect="1" noMove="1" noResize="1" noEditPoints="1" noAdjustHandles="1" noChangeArrowheads="1" noChangeShapeType="1" noTextEdit="1"/>
                </p:cNvSpPr>
                <p:nvPr/>
              </p:nvSpPr>
              <p:spPr>
                <a:xfrm>
                  <a:off x="973350" y="5486400"/>
                  <a:ext cx="1257845" cy="307777"/>
                </a:xfrm>
                <a:prstGeom prst="rect">
                  <a:avLst/>
                </a:prstGeom>
                <a:blipFill rotWithShape="1">
                  <a:blip r:embed="rId8"/>
                  <a:stretch>
                    <a:fillRect/>
                  </a:stretch>
                </a:blipFill>
              </p:spPr>
              <p:txBody>
                <a:bodyPr/>
                <a:lstStyle/>
                <a:p>
                  <a:r>
                    <a:rPr lang="en-US">
                      <a:noFill/>
                    </a:rPr>
                    <a:t> </a:t>
                  </a:r>
                </a:p>
              </p:txBody>
            </p:sp>
          </mc:Fallback>
        </mc:AlternateContent>
        <p:sp>
          <p:nvSpPr>
            <p:cNvPr id="30" name="Rectangle 29"/>
            <p:cNvSpPr/>
            <p:nvPr/>
          </p:nvSpPr>
          <p:spPr>
            <a:xfrm>
              <a:off x="1310015" y="5709172"/>
              <a:ext cx="601447" cy="307777"/>
            </a:xfrm>
            <a:prstGeom prst="rect">
              <a:avLst/>
            </a:prstGeom>
          </p:spPr>
          <p:txBody>
            <a:bodyPr wrap="none">
              <a:spAutoFit/>
            </a:bodyPr>
            <a:lstStyle/>
            <a:p>
              <a:pPr algn="ctr"/>
              <a:r>
                <a:rPr lang="en-US" sz="1400" dirty="0">
                  <a:solidFill>
                    <a:srgbClr val="C00000"/>
                  </a:solidFill>
                </a:rPr>
                <a:t>linear</a:t>
              </a:r>
            </a:p>
          </p:txBody>
        </p:sp>
      </p:grpSp>
      <p:grpSp>
        <p:nvGrpSpPr>
          <p:cNvPr id="36" name="Group 35"/>
          <p:cNvGrpSpPr/>
          <p:nvPr/>
        </p:nvGrpSpPr>
        <p:grpSpPr>
          <a:xfrm>
            <a:off x="2681865" y="5970714"/>
            <a:ext cx="5983765" cy="307777"/>
            <a:chOff x="2681865" y="6351714"/>
            <a:chExt cx="5983765" cy="307777"/>
          </a:xfrm>
        </p:grpSpPr>
        <p:sp>
          <p:nvSpPr>
            <p:cNvPr id="34" name="Right Arrow 33"/>
            <p:cNvSpPr/>
            <p:nvPr/>
          </p:nvSpPr>
          <p:spPr>
            <a:xfrm>
              <a:off x="2681865" y="6451599"/>
              <a:ext cx="366132" cy="152400"/>
            </a:xfrm>
            <a:prstGeom prst="rightArrow">
              <a:avLst/>
            </a:prstGeom>
            <a:noFill/>
            <a:ln w="19050">
              <a:solidFill>
                <a:schemeClr val="accent1"/>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endParaRPr>
            </a:p>
          </p:txBody>
        </p:sp>
        <p:sp>
          <p:nvSpPr>
            <p:cNvPr id="35" name="Rectangle 34"/>
            <p:cNvSpPr/>
            <p:nvPr/>
          </p:nvSpPr>
          <p:spPr>
            <a:xfrm>
              <a:off x="3030527" y="6351714"/>
              <a:ext cx="5635103" cy="307777"/>
            </a:xfrm>
            <a:prstGeom prst="rect">
              <a:avLst/>
            </a:prstGeom>
          </p:spPr>
          <p:txBody>
            <a:bodyPr wrap="square">
              <a:spAutoFit/>
            </a:bodyPr>
            <a:lstStyle/>
            <a:p>
              <a:r>
                <a:rPr lang="en-US" sz="1400" dirty="0" smtClean="0">
                  <a:solidFill>
                    <a:schemeClr val="accent1"/>
                  </a:solidFill>
                </a:rPr>
                <a:t>a power law relationship best describes the relationship between x and y</a:t>
              </a:r>
              <a:endParaRPr lang="en-US" sz="1400" dirty="0">
                <a:solidFill>
                  <a:schemeClr val="accent1"/>
                </a:solidFill>
              </a:endParaRPr>
            </a:p>
          </p:txBody>
        </p:sp>
      </p:grpSp>
    </p:spTree>
    <p:extLst>
      <p:ext uri="{BB962C8B-B14F-4D97-AF65-F5344CB8AC3E}">
        <p14:creationId xmlns:p14="http://schemas.microsoft.com/office/powerpoint/2010/main" val="361656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1000"/>
                                        <p:tgtEl>
                                          <p:spTgt spid="18">
                                            <p:txEl>
                                              <p:pRg st="0" end="0"/>
                                            </p:txEl>
                                          </p:spTgt>
                                        </p:tgtEl>
                                      </p:cBhvr>
                                    </p:animEffect>
                                    <p:anim calcmode="lin" valueType="num">
                                      <p:cBhvr>
                                        <p:cTn id="29"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
                                            <p:txEl>
                                              <p:pRg st="1" end="1"/>
                                            </p:txEl>
                                          </p:spTgt>
                                        </p:tgtEl>
                                        <p:attrNameLst>
                                          <p:attrName>style.visibility</p:attrName>
                                        </p:attrNameLst>
                                      </p:cBhvr>
                                      <p:to>
                                        <p:strVal val="visible"/>
                                      </p:to>
                                    </p:set>
                                    <p:animEffect transition="in" filter="fade">
                                      <p:cBhvr>
                                        <p:cTn id="35" dur="1000"/>
                                        <p:tgtEl>
                                          <p:spTgt spid="18">
                                            <p:txEl>
                                              <p:pRg st="1" end="1"/>
                                            </p:txEl>
                                          </p:spTgt>
                                        </p:tgtEl>
                                      </p:cBhvr>
                                    </p:animEffect>
                                    <p:anim calcmode="lin" valueType="num">
                                      <p:cBhvr>
                                        <p:cTn id="36"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anim calcmode="lin" valueType="num">
                                      <p:cBhvr>
                                        <p:cTn id="43" dur="1000" fill="hold"/>
                                        <p:tgtEl>
                                          <p:spTgt spid="36"/>
                                        </p:tgtEl>
                                        <p:attrNameLst>
                                          <p:attrName>ppt_x</p:attrName>
                                        </p:attrNameLst>
                                      </p:cBhvr>
                                      <p:tavLst>
                                        <p:tav tm="0">
                                          <p:val>
                                            <p:strVal val="#ppt_x"/>
                                          </p:val>
                                        </p:tav>
                                        <p:tav tm="100000">
                                          <p:val>
                                            <p:strVal val="#ppt_x"/>
                                          </p:val>
                                        </p:tav>
                                      </p:tavLst>
                                    </p:anim>
                                    <p:anim calcmode="lin" valueType="num">
                                      <p:cBhvr>
                                        <p:cTn id="4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580">
                                          <p:stCondLst>
                                            <p:cond delay="0"/>
                                          </p:stCondLst>
                                        </p:cTn>
                                        <p:tgtEl>
                                          <p:spTgt spid="31"/>
                                        </p:tgtEl>
                                      </p:cBhvr>
                                    </p:animEffect>
                                    <p:anim calcmode="lin" valueType="num">
                                      <p:cBhvr>
                                        <p:cTn id="50"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55" dur="26">
                                          <p:stCondLst>
                                            <p:cond delay="650"/>
                                          </p:stCondLst>
                                        </p:cTn>
                                        <p:tgtEl>
                                          <p:spTgt spid="31"/>
                                        </p:tgtEl>
                                      </p:cBhvr>
                                      <p:to x="100000" y="60000"/>
                                    </p:animScale>
                                    <p:animScale>
                                      <p:cBhvr>
                                        <p:cTn id="56" dur="166" decel="50000">
                                          <p:stCondLst>
                                            <p:cond delay="676"/>
                                          </p:stCondLst>
                                        </p:cTn>
                                        <p:tgtEl>
                                          <p:spTgt spid="31"/>
                                        </p:tgtEl>
                                      </p:cBhvr>
                                      <p:to x="100000" y="100000"/>
                                    </p:animScale>
                                    <p:animScale>
                                      <p:cBhvr>
                                        <p:cTn id="57" dur="26">
                                          <p:stCondLst>
                                            <p:cond delay="1312"/>
                                          </p:stCondLst>
                                        </p:cTn>
                                        <p:tgtEl>
                                          <p:spTgt spid="31"/>
                                        </p:tgtEl>
                                      </p:cBhvr>
                                      <p:to x="100000" y="80000"/>
                                    </p:animScale>
                                    <p:animScale>
                                      <p:cBhvr>
                                        <p:cTn id="58" dur="166" decel="50000">
                                          <p:stCondLst>
                                            <p:cond delay="1338"/>
                                          </p:stCondLst>
                                        </p:cTn>
                                        <p:tgtEl>
                                          <p:spTgt spid="31"/>
                                        </p:tgtEl>
                                      </p:cBhvr>
                                      <p:to x="100000" y="100000"/>
                                    </p:animScale>
                                    <p:animScale>
                                      <p:cBhvr>
                                        <p:cTn id="59" dur="26">
                                          <p:stCondLst>
                                            <p:cond delay="1642"/>
                                          </p:stCondLst>
                                        </p:cTn>
                                        <p:tgtEl>
                                          <p:spTgt spid="31"/>
                                        </p:tgtEl>
                                      </p:cBhvr>
                                      <p:to x="100000" y="90000"/>
                                    </p:animScale>
                                    <p:animScale>
                                      <p:cBhvr>
                                        <p:cTn id="60" dur="166" decel="50000">
                                          <p:stCondLst>
                                            <p:cond delay="1668"/>
                                          </p:stCondLst>
                                        </p:cTn>
                                        <p:tgtEl>
                                          <p:spTgt spid="31"/>
                                        </p:tgtEl>
                                      </p:cBhvr>
                                      <p:to x="100000" y="100000"/>
                                    </p:animScale>
                                    <p:animScale>
                                      <p:cBhvr>
                                        <p:cTn id="61" dur="26">
                                          <p:stCondLst>
                                            <p:cond delay="1808"/>
                                          </p:stCondLst>
                                        </p:cTn>
                                        <p:tgtEl>
                                          <p:spTgt spid="31"/>
                                        </p:tgtEl>
                                      </p:cBhvr>
                                      <p:to x="100000" y="95000"/>
                                    </p:animScale>
                                    <p:animScale>
                                      <p:cBhvr>
                                        <p:cTn id="62" dur="166" decel="50000">
                                          <p:stCondLst>
                                            <p:cond delay="1834"/>
                                          </p:stCondLst>
                                        </p:cTn>
                                        <p:tgtEl>
                                          <p:spTgt spid="31"/>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down)">
                                      <p:cBhvr>
                                        <p:cTn id="67" dur="580">
                                          <p:stCondLst>
                                            <p:cond delay="0"/>
                                          </p:stCondLst>
                                        </p:cTn>
                                        <p:tgtEl>
                                          <p:spTgt spid="32"/>
                                        </p:tgtEl>
                                      </p:cBhvr>
                                    </p:animEffect>
                                    <p:anim calcmode="lin" valueType="num">
                                      <p:cBhvr>
                                        <p:cTn id="68"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73" dur="26">
                                          <p:stCondLst>
                                            <p:cond delay="650"/>
                                          </p:stCondLst>
                                        </p:cTn>
                                        <p:tgtEl>
                                          <p:spTgt spid="32"/>
                                        </p:tgtEl>
                                      </p:cBhvr>
                                      <p:to x="100000" y="60000"/>
                                    </p:animScale>
                                    <p:animScale>
                                      <p:cBhvr>
                                        <p:cTn id="74" dur="166" decel="50000">
                                          <p:stCondLst>
                                            <p:cond delay="676"/>
                                          </p:stCondLst>
                                        </p:cTn>
                                        <p:tgtEl>
                                          <p:spTgt spid="32"/>
                                        </p:tgtEl>
                                      </p:cBhvr>
                                      <p:to x="100000" y="100000"/>
                                    </p:animScale>
                                    <p:animScale>
                                      <p:cBhvr>
                                        <p:cTn id="75" dur="26">
                                          <p:stCondLst>
                                            <p:cond delay="1312"/>
                                          </p:stCondLst>
                                        </p:cTn>
                                        <p:tgtEl>
                                          <p:spTgt spid="32"/>
                                        </p:tgtEl>
                                      </p:cBhvr>
                                      <p:to x="100000" y="80000"/>
                                    </p:animScale>
                                    <p:animScale>
                                      <p:cBhvr>
                                        <p:cTn id="76" dur="166" decel="50000">
                                          <p:stCondLst>
                                            <p:cond delay="1338"/>
                                          </p:stCondLst>
                                        </p:cTn>
                                        <p:tgtEl>
                                          <p:spTgt spid="32"/>
                                        </p:tgtEl>
                                      </p:cBhvr>
                                      <p:to x="100000" y="100000"/>
                                    </p:animScale>
                                    <p:animScale>
                                      <p:cBhvr>
                                        <p:cTn id="77" dur="26">
                                          <p:stCondLst>
                                            <p:cond delay="1642"/>
                                          </p:stCondLst>
                                        </p:cTn>
                                        <p:tgtEl>
                                          <p:spTgt spid="32"/>
                                        </p:tgtEl>
                                      </p:cBhvr>
                                      <p:to x="100000" y="90000"/>
                                    </p:animScale>
                                    <p:animScale>
                                      <p:cBhvr>
                                        <p:cTn id="78" dur="166" decel="50000">
                                          <p:stCondLst>
                                            <p:cond delay="1668"/>
                                          </p:stCondLst>
                                        </p:cTn>
                                        <p:tgtEl>
                                          <p:spTgt spid="32"/>
                                        </p:tgtEl>
                                      </p:cBhvr>
                                      <p:to x="100000" y="100000"/>
                                    </p:animScale>
                                    <p:animScale>
                                      <p:cBhvr>
                                        <p:cTn id="79" dur="26">
                                          <p:stCondLst>
                                            <p:cond delay="1808"/>
                                          </p:stCondLst>
                                        </p:cTn>
                                        <p:tgtEl>
                                          <p:spTgt spid="32"/>
                                        </p:tgtEl>
                                      </p:cBhvr>
                                      <p:to x="100000" y="95000"/>
                                    </p:animScale>
                                    <p:animScale>
                                      <p:cBhvr>
                                        <p:cTn id="80" dur="166" decel="50000">
                                          <p:stCondLst>
                                            <p:cond delay="1834"/>
                                          </p:stCondLst>
                                        </p:cTn>
                                        <p:tgtEl>
                                          <p:spTgt spid="32"/>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wipe(down)">
                                      <p:cBhvr>
                                        <p:cTn id="85" dur="580">
                                          <p:stCondLst>
                                            <p:cond delay="0"/>
                                          </p:stCondLst>
                                        </p:cTn>
                                        <p:tgtEl>
                                          <p:spTgt spid="33"/>
                                        </p:tgtEl>
                                      </p:cBhvr>
                                    </p:animEffect>
                                    <p:anim calcmode="lin" valueType="num">
                                      <p:cBhvr>
                                        <p:cTn id="86"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91" dur="26">
                                          <p:stCondLst>
                                            <p:cond delay="650"/>
                                          </p:stCondLst>
                                        </p:cTn>
                                        <p:tgtEl>
                                          <p:spTgt spid="33"/>
                                        </p:tgtEl>
                                      </p:cBhvr>
                                      <p:to x="100000" y="60000"/>
                                    </p:animScale>
                                    <p:animScale>
                                      <p:cBhvr>
                                        <p:cTn id="92" dur="166" decel="50000">
                                          <p:stCondLst>
                                            <p:cond delay="676"/>
                                          </p:stCondLst>
                                        </p:cTn>
                                        <p:tgtEl>
                                          <p:spTgt spid="33"/>
                                        </p:tgtEl>
                                      </p:cBhvr>
                                      <p:to x="100000" y="100000"/>
                                    </p:animScale>
                                    <p:animScale>
                                      <p:cBhvr>
                                        <p:cTn id="93" dur="26">
                                          <p:stCondLst>
                                            <p:cond delay="1312"/>
                                          </p:stCondLst>
                                        </p:cTn>
                                        <p:tgtEl>
                                          <p:spTgt spid="33"/>
                                        </p:tgtEl>
                                      </p:cBhvr>
                                      <p:to x="100000" y="80000"/>
                                    </p:animScale>
                                    <p:animScale>
                                      <p:cBhvr>
                                        <p:cTn id="94" dur="166" decel="50000">
                                          <p:stCondLst>
                                            <p:cond delay="1338"/>
                                          </p:stCondLst>
                                        </p:cTn>
                                        <p:tgtEl>
                                          <p:spTgt spid="33"/>
                                        </p:tgtEl>
                                      </p:cBhvr>
                                      <p:to x="100000" y="100000"/>
                                    </p:animScale>
                                    <p:animScale>
                                      <p:cBhvr>
                                        <p:cTn id="95" dur="26">
                                          <p:stCondLst>
                                            <p:cond delay="1642"/>
                                          </p:stCondLst>
                                        </p:cTn>
                                        <p:tgtEl>
                                          <p:spTgt spid="33"/>
                                        </p:tgtEl>
                                      </p:cBhvr>
                                      <p:to x="100000" y="90000"/>
                                    </p:animScale>
                                    <p:animScale>
                                      <p:cBhvr>
                                        <p:cTn id="96" dur="166" decel="50000">
                                          <p:stCondLst>
                                            <p:cond delay="1668"/>
                                          </p:stCondLst>
                                        </p:cTn>
                                        <p:tgtEl>
                                          <p:spTgt spid="33"/>
                                        </p:tgtEl>
                                      </p:cBhvr>
                                      <p:to x="100000" y="100000"/>
                                    </p:animScale>
                                    <p:animScale>
                                      <p:cBhvr>
                                        <p:cTn id="97" dur="26">
                                          <p:stCondLst>
                                            <p:cond delay="1808"/>
                                          </p:stCondLst>
                                        </p:cTn>
                                        <p:tgtEl>
                                          <p:spTgt spid="33"/>
                                        </p:tgtEl>
                                      </p:cBhvr>
                                      <p:to x="100000" y="95000"/>
                                    </p:animScale>
                                    <p:animScale>
                                      <p:cBhvr>
                                        <p:cTn id="98" dur="166" decel="50000">
                                          <p:stCondLst>
                                            <p:cond delay="1834"/>
                                          </p:stCondLst>
                                        </p:cTn>
                                        <p:tgtEl>
                                          <p:spTgt spid="3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5" grpId="0">
        <p:bldAsOne/>
      </p:bldGraphic>
      <p:bldGraphic spid="16" grpId="0">
        <p:bldAsOne/>
      </p:bldGraphic>
      <p:bldP spid="1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5</a:t>
            </a:fld>
            <a:endParaRPr lang="en-US" dirty="0"/>
          </a:p>
        </p:txBody>
      </p:sp>
      <p:grpSp>
        <p:nvGrpSpPr>
          <p:cNvPr id="3" name="Group 2"/>
          <p:cNvGrpSpPr/>
          <p:nvPr/>
        </p:nvGrpSpPr>
        <p:grpSpPr>
          <a:xfrm>
            <a:off x="-4763" y="84138"/>
            <a:ext cx="2762831" cy="406400"/>
            <a:chOff x="-4763" y="84138"/>
            <a:chExt cx="2762831" cy="406400"/>
          </a:xfrm>
        </p:grpSpPr>
        <p:sp>
          <p:nvSpPr>
            <p:cNvPr id="4"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8" name="Rectangle 2"/>
          <p:cNvSpPr txBox="1">
            <a:spLocks noChangeArrowheads="1"/>
          </p:cNvSpPr>
          <p:nvPr/>
        </p:nvSpPr>
        <p:spPr>
          <a:xfrm>
            <a:off x="685800" y="838200"/>
            <a:ext cx="8229600" cy="685800"/>
          </a:xfrm>
          <a:prstGeom prst="rect">
            <a:avLst/>
          </a:prstGeom>
        </p:spPr>
        <p:txBody>
          <a:bodyPr/>
          <a:lstStyle/>
          <a:p>
            <a:pPr>
              <a:defRPr/>
            </a:pPr>
            <a:r>
              <a:rPr lang="en-US" sz="3200" kern="0" dirty="0" smtClean="0">
                <a:solidFill>
                  <a:schemeClr val="bg1">
                    <a:lumMod val="85000"/>
                  </a:schemeClr>
                </a:solidFill>
                <a:latin typeface="+mj-lt"/>
                <a:ea typeface="+mj-ea"/>
                <a:cs typeface="+mj-cs"/>
              </a:rPr>
              <a:t>math behind power law relationships</a:t>
            </a:r>
            <a:endParaRPr lang="en-US" sz="3200" kern="0" dirty="0">
              <a:solidFill>
                <a:schemeClr val="bg1">
                  <a:lumMod val="85000"/>
                </a:schemeClr>
              </a:solidFill>
              <a:latin typeface="+mj-lt"/>
              <a:ea typeface="+mj-ea"/>
              <a:cs typeface="+mj-cs"/>
            </a:endParaRPr>
          </a:p>
        </p:txBody>
      </p:sp>
      <mc:AlternateContent xmlns:mc="http://schemas.openxmlformats.org/markup-compatibility/2006" xmlns:a14="http://schemas.microsoft.com/office/drawing/2010/main">
        <mc:Choice Requires="a14">
          <p:sp>
            <p:nvSpPr>
              <p:cNvPr id="9" name="TextBox 8"/>
              <p:cNvSpPr txBox="1"/>
              <p:nvPr/>
            </p:nvSpPr>
            <p:spPr>
              <a:xfrm>
                <a:off x="2327123" y="1600200"/>
                <a:ext cx="127599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    </m:t>
                      </m:r>
                      <m:r>
                        <a:rPr lang="en-US" b="0" i="1" smtClean="0">
                          <a:latin typeface="Cambria Math"/>
                        </a:rPr>
                        <m:t>𝑏</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𝑥</m:t>
                          </m:r>
                        </m:e>
                        <m:sup>
                          <m:r>
                            <a:rPr lang="en-US" b="0" i="1" smtClean="0">
                              <a:latin typeface="Cambria Math"/>
                              <a:ea typeface="Cambria Math"/>
                            </a:rPr>
                            <m:t>𝑚</m:t>
                          </m:r>
                        </m:sup>
                      </m:sSup>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2327123" y="1600200"/>
                <a:ext cx="1275990"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364718" y="2057400"/>
                <a:ext cx="8619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log</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1364718" y="2057400"/>
                <a:ext cx="861903" cy="369332"/>
              </a:xfrm>
              <a:prstGeom prst="rect">
                <a:avLst/>
              </a:prstGeom>
              <a:blipFill rotWithShape="1">
                <a:blip r:embed="rId4"/>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1803941" y="1600200"/>
                <a:ext cx="42268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𝑦</m:t>
                      </m:r>
                      <m:r>
                        <a:rPr lang="en-US" i="1">
                          <a:latin typeface="Cambria Math"/>
                        </a:rPr>
                        <m:t> </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803941" y="1600200"/>
                <a:ext cx="422680" cy="369332"/>
              </a:xfrm>
              <a:prstGeom prst="rect">
                <a:avLst/>
              </a:prstGeom>
              <a:blipFill rotWithShape="1">
                <a:blip r:embed="rId5"/>
                <a:stretch>
                  <a:fillRect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2327123" y="2057400"/>
                <a:ext cx="17665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r>
                        <m:rPr>
                          <m:sty m:val="p"/>
                        </m:rPr>
                        <a:rPr lang="en-US" b="0" i="0" smtClean="0">
                          <a:latin typeface="Cambria Math"/>
                        </a:rPr>
                        <m:t>log</m:t>
                      </m:r>
                      <m:r>
                        <a:rPr lang="en-US" b="0" i="1" smtClean="0">
                          <a:latin typeface="Cambria Math"/>
                        </a:rPr>
                        <m:t>⁡(</m:t>
                      </m:r>
                      <m:r>
                        <a:rPr lang="en-US" b="0" i="1" smtClean="0">
                          <a:latin typeface="Cambria Math"/>
                        </a:rPr>
                        <m:t>𝑏</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𝑥</m:t>
                          </m:r>
                        </m:e>
                        <m:sup>
                          <m:r>
                            <a:rPr lang="en-US" b="0" i="1" smtClean="0">
                              <a:latin typeface="Cambria Math"/>
                              <a:ea typeface="Cambria Math"/>
                            </a:rPr>
                            <m:t>𝑚</m:t>
                          </m:r>
                        </m:sup>
                      </m:sSup>
                      <m:r>
                        <a:rPr lang="en-US" b="0" i="1" smtClean="0">
                          <a:latin typeface="Cambria Math"/>
                          <a:ea typeface="Cambria Math"/>
                        </a:rPr>
                        <m:t>)</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2327123" y="2057400"/>
                <a:ext cx="1766509" cy="369332"/>
              </a:xfrm>
              <a:prstGeom prst="rect">
                <a:avLst/>
              </a:prstGeom>
              <a:blipFill rotWithShape="1">
                <a:blip r:embed="rId6"/>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327123" y="2514600"/>
                <a:ext cx="23203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func>
                        <m:funcPr>
                          <m:ctrlPr>
                            <a:rPr lang="en-US" b="0" i="1" smtClean="0">
                              <a:latin typeface="Cambria Math"/>
                            </a:rPr>
                          </m:ctrlPr>
                        </m:funcPr>
                        <m:fName>
                          <m:r>
                            <m:rPr>
                              <m:sty m:val="p"/>
                            </m:rPr>
                            <a:rPr lang="en-US" b="0" i="0" smtClean="0">
                              <a:latin typeface="Cambria Math"/>
                            </a:rPr>
                            <m:t>log</m:t>
                          </m:r>
                        </m:fName>
                        <m:e>
                          <m:d>
                            <m:dPr>
                              <m:ctrlPr>
                                <a:rPr lang="en-US" b="0" i="1" smtClean="0">
                                  <a:latin typeface="Cambria Math"/>
                                </a:rPr>
                              </m:ctrlPr>
                            </m:dPr>
                            <m:e>
                              <m:sSup>
                                <m:sSupPr>
                                  <m:ctrlPr>
                                    <a:rPr lang="en-US" b="0" i="1" smtClean="0">
                                      <a:latin typeface="Cambria Math"/>
                                      <a:ea typeface="Cambria Math"/>
                                    </a:rPr>
                                  </m:ctrlPr>
                                </m:sSupPr>
                                <m:e>
                                  <m:r>
                                    <a:rPr lang="en-US" b="0" i="1" smtClean="0">
                                      <a:latin typeface="Cambria Math"/>
                                      <a:ea typeface="Cambria Math"/>
                                    </a:rPr>
                                    <m:t>𝑥</m:t>
                                  </m:r>
                                </m:e>
                                <m:sup>
                                  <m:r>
                                    <a:rPr lang="en-US" b="0" i="1" smtClean="0">
                                      <a:latin typeface="Cambria Math"/>
                                      <a:ea typeface="Cambria Math"/>
                                    </a:rPr>
                                    <m:t>𝑚</m:t>
                                  </m:r>
                                </m:sup>
                              </m:sSup>
                            </m:e>
                          </m:d>
                        </m:e>
                      </m:func>
                      <m:r>
                        <a:rPr lang="en-US" b="0" i="1" smtClean="0">
                          <a:latin typeface="Cambria Math"/>
                          <a:ea typeface="Cambria Math"/>
                        </a:rPr>
                        <m:t>+</m:t>
                      </m:r>
                      <m:r>
                        <m:rPr>
                          <m:sty m:val="p"/>
                        </m:rPr>
                        <a:rPr lang="en-US" b="0" i="0" smtClean="0">
                          <a:latin typeface="Cambria Math"/>
                          <a:ea typeface="Cambria Math"/>
                        </a:rPr>
                        <m:t>log</m:t>
                      </m:r>
                      <m:r>
                        <a:rPr lang="en-US" b="0" i="1" smtClean="0">
                          <a:latin typeface="Cambria Math"/>
                          <a:ea typeface="Cambria Math"/>
                        </a:rPr>
                        <m:t>⁡(</m:t>
                      </m:r>
                      <m:r>
                        <a:rPr lang="en-US" b="0" i="1" smtClean="0">
                          <a:latin typeface="Cambria Math"/>
                          <a:ea typeface="Cambria Math"/>
                        </a:rPr>
                        <m:t>𝑏</m:t>
                      </m:r>
                      <m:r>
                        <a:rPr lang="en-US" b="0" i="1" smtClean="0">
                          <a:latin typeface="Cambria Math"/>
                          <a:ea typeface="Cambria Math"/>
                        </a:rPr>
                        <m:t>)</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2327123" y="2514600"/>
                <a:ext cx="2320379" cy="369332"/>
              </a:xfrm>
              <a:prstGeom prst="rect">
                <a:avLst/>
              </a:prstGeom>
              <a:blipFill rotWithShape="1">
                <a:blip r:embed="rId7"/>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364718" y="2514600"/>
                <a:ext cx="8619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log</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1364718" y="2514600"/>
                <a:ext cx="861903" cy="369332"/>
              </a:xfrm>
              <a:prstGeom prst="rect">
                <a:avLst/>
              </a:prstGeom>
              <a:blipFill rotWithShape="1">
                <a:blip r:embed="rId4"/>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364718" y="2966535"/>
                <a:ext cx="8619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log</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1364718" y="2966535"/>
                <a:ext cx="861903" cy="369332"/>
              </a:xfrm>
              <a:prstGeom prst="rect">
                <a:avLst/>
              </a:prstGeom>
              <a:blipFill rotWithShape="1">
                <a:blip r:embed="rId8"/>
                <a:stretch>
                  <a:fillRect b="-13333"/>
                </a:stretch>
              </a:blipFill>
            </p:spPr>
            <p:txBody>
              <a:bodyPr/>
              <a:lstStyle/>
              <a:p>
                <a:r>
                  <a:rPr lang="en-US">
                    <a:noFill/>
                  </a:rPr>
                  <a:t> </a:t>
                </a:r>
              </a:p>
            </p:txBody>
          </p:sp>
        </mc:Fallback>
      </mc:AlternateContent>
      <p:sp>
        <p:nvSpPr>
          <p:cNvPr id="17" name="TextBox 16"/>
          <p:cNvSpPr txBox="1"/>
          <p:nvPr/>
        </p:nvSpPr>
        <p:spPr>
          <a:xfrm>
            <a:off x="5867400" y="1600200"/>
            <a:ext cx="1603837" cy="369332"/>
          </a:xfrm>
          <a:prstGeom prst="rect">
            <a:avLst/>
          </a:prstGeom>
          <a:noFill/>
        </p:spPr>
        <p:txBody>
          <a:bodyPr wrap="none" rtlCol="0">
            <a:spAutoFit/>
          </a:bodyPr>
          <a:lstStyle/>
          <a:p>
            <a:r>
              <a:rPr lang="en-US" dirty="0" smtClean="0">
                <a:solidFill>
                  <a:srgbClr val="C00000"/>
                </a:solidFill>
              </a:rPr>
              <a:t>logarithm rules</a:t>
            </a:r>
            <a:endParaRPr lang="en-US" dirty="0">
              <a:solidFill>
                <a:srgbClr val="C00000"/>
              </a:solidFill>
            </a:endParaRPr>
          </a:p>
        </p:txBody>
      </p:sp>
      <p:cxnSp>
        <p:nvCxnSpPr>
          <p:cNvPr id="19" name="Straight Connector 18"/>
          <p:cNvCxnSpPr/>
          <p:nvPr/>
        </p:nvCxnSpPr>
        <p:spPr>
          <a:xfrm>
            <a:off x="1423987" y="1969532"/>
            <a:ext cx="6805613" cy="0"/>
          </a:xfrm>
          <a:prstGeom prst="line">
            <a:avLst/>
          </a:prstGeom>
          <a:ln>
            <a:solidFill>
              <a:schemeClr val="bg1">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98004" y="2057400"/>
            <a:ext cx="2169568" cy="369332"/>
          </a:xfrm>
          <a:prstGeom prst="rect">
            <a:avLst/>
          </a:prstGeom>
          <a:noFill/>
        </p:spPr>
        <p:txBody>
          <a:bodyPr wrap="none" rtlCol="0">
            <a:spAutoFit/>
          </a:bodyPr>
          <a:lstStyle/>
          <a:p>
            <a:r>
              <a:rPr lang="en-US" i="1" dirty="0" smtClean="0">
                <a:solidFill>
                  <a:schemeClr val="accent1"/>
                </a:solidFill>
              </a:rPr>
              <a:t>take log of both sides</a:t>
            </a:r>
            <a:endParaRPr lang="en-US" i="1" dirty="0">
              <a:solidFill>
                <a:schemeClr val="accent1"/>
              </a:solidFill>
            </a:endParaRPr>
          </a:p>
        </p:txBody>
      </p:sp>
      <mc:AlternateContent xmlns:mc="http://schemas.openxmlformats.org/markup-compatibility/2006" xmlns:a14="http://schemas.microsoft.com/office/drawing/2010/main">
        <mc:Choice Requires="a14">
          <p:sp>
            <p:nvSpPr>
              <p:cNvPr id="21" name="TextBox 20"/>
              <p:cNvSpPr txBox="1"/>
              <p:nvPr/>
            </p:nvSpPr>
            <p:spPr>
              <a:xfrm>
                <a:off x="5498004" y="2514600"/>
                <a:ext cx="297113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solidFill>
                                <a:schemeClr val="accent1"/>
                              </a:solidFill>
                              <a:latin typeface="Cambria Math"/>
                            </a:rPr>
                          </m:ctrlPr>
                        </m:funcPr>
                        <m:fName>
                          <m:r>
                            <m:rPr>
                              <m:sty m:val="p"/>
                            </m:rPr>
                            <a:rPr lang="en-US" b="0" i="0" smtClean="0">
                              <a:solidFill>
                                <a:schemeClr val="accent1"/>
                              </a:solidFill>
                              <a:latin typeface="Cambria Math"/>
                            </a:rPr>
                            <m:t>log</m:t>
                          </m:r>
                        </m:fName>
                        <m:e>
                          <m:d>
                            <m:dPr>
                              <m:ctrlPr>
                                <a:rPr lang="en-US" b="0" i="1" smtClean="0">
                                  <a:solidFill>
                                    <a:schemeClr val="accent1"/>
                                  </a:solidFill>
                                  <a:latin typeface="Cambria Math"/>
                                </a:rPr>
                              </m:ctrlPr>
                            </m:dPr>
                            <m:e>
                              <m:r>
                                <a:rPr lang="en-US" b="0" i="1" smtClean="0">
                                  <a:solidFill>
                                    <a:schemeClr val="accent1"/>
                                  </a:solidFill>
                                  <a:latin typeface="Cambria Math"/>
                                </a:rPr>
                                <m:t>𝑝</m:t>
                              </m:r>
                              <m:r>
                                <a:rPr lang="en-US" b="0" i="1" smtClean="0">
                                  <a:solidFill>
                                    <a:schemeClr val="accent1"/>
                                  </a:solidFill>
                                  <a:latin typeface="Cambria Math"/>
                                  <a:ea typeface="Cambria Math"/>
                                </a:rPr>
                                <m:t>∙</m:t>
                              </m:r>
                              <m:r>
                                <a:rPr lang="en-US" b="0" i="1" smtClean="0">
                                  <a:solidFill>
                                    <a:schemeClr val="accent1"/>
                                  </a:solidFill>
                                  <a:latin typeface="Cambria Math"/>
                                  <a:ea typeface="Cambria Math"/>
                                </a:rPr>
                                <m:t>𝑞</m:t>
                              </m:r>
                            </m:e>
                          </m:d>
                        </m:e>
                      </m:func>
                      <m:r>
                        <a:rPr lang="en-US" b="0" i="1" smtClean="0">
                          <a:solidFill>
                            <a:schemeClr val="accent1"/>
                          </a:solidFill>
                          <a:latin typeface="Cambria Math"/>
                          <a:ea typeface="Cambria Math"/>
                        </a:rPr>
                        <m:t>=</m:t>
                      </m:r>
                      <m:func>
                        <m:funcPr>
                          <m:ctrlPr>
                            <a:rPr lang="en-US" b="0" i="1" smtClean="0">
                              <a:solidFill>
                                <a:schemeClr val="accent1"/>
                              </a:solidFill>
                              <a:latin typeface="Cambria Math"/>
                              <a:ea typeface="Cambria Math"/>
                            </a:rPr>
                          </m:ctrlPr>
                        </m:funcPr>
                        <m:fName>
                          <m:r>
                            <m:rPr>
                              <m:sty m:val="p"/>
                            </m:rPr>
                            <a:rPr lang="en-US" b="0" i="0" smtClean="0">
                              <a:solidFill>
                                <a:schemeClr val="accent1"/>
                              </a:solidFill>
                              <a:latin typeface="Cambria Math"/>
                              <a:ea typeface="Cambria Math"/>
                            </a:rPr>
                            <m:t>log</m:t>
                          </m:r>
                        </m:fName>
                        <m:e>
                          <m:d>
                            <m:dPr>
                              <m:ctrlPr>
                                <a:rPr lang="en-US" b="0" i="1" smtClean="0">
                                  <a:solidFill>
                                    <a:schemeClr val="accent1"/>
                                  </a:solidFill>
                                  <a:latin typeface="Cambria Math"/>
                                  <a:ea typeface="Cambria Math"/>
                                </a:rPr>
                              </m:ctrlPr>
                            </m:dPr>
                            <m:e>
                              <m:r>
                                <a:rPr lang="en-US" b="0" i="1" smtClean="0">
                                  <a:solidFill>
                                    <a:schemeClr val="accent1"/>
                                  </a:solidFill>
                                  <a:latin typeface="Cambria Math"/>
                                  <a:ea typeface="Cambria Math"/>
                                </a:rPr>
                                <m:t>𝑝</m:t>
                              </m:r>
                            </m:e>
                          </m:d>
                        </m:e>
                      </m:func>
                      <m:r>
                        <a:rPr lang="en-US" b="0" i="1" smtClean="0">
                          <a:solidFill>
                            <a:schemeClr val="accent1"/>
                          </a:solidFill>
                          <a:latin typeface="Cambria Math"/>
                          <a:ea typeface="Cambria Math"/>
                        </a:rPr>
                        <m:t>+</m:t>
                      </m:r>
                      <m:r>
                        <m:rPr>
                          <m:sty m:val="p"/>
                        </m:rPr>
                        <a:rPr lang="en-US" b="0" i="0" smtClean="0">
                          <a:solidFill>
                            <a:schemeClr val="accent1"/>
                          </a:solidFill>
                          <a:latin typeface="Cambria Math"/>
                          <a:ea typeface="Cambria Math"/>
                        </a:rPr>
                        <m:t>log</m:t>
                      </m:r>
                      <m:r>
                        <a:rPr lang="en-US" b="0" i="1" smtClean="0">
                          <a:solidFill>
                            <a:schemeClr val="accent1"/>
                          </a:solidFill>
                          <a:latin typeface="Cambria Math"/>
                          <a:ea typeface="Cambria Math"/>
                        </a:rPr>
                        <m:t>⁡(</m:t>
                      </m:r>
                      <m:r>
                        <a:rPr lang="en-US" b="0" i="1" smtClean="0">
                          <a:solidFill>
                            <a:schemeClr val="accent1"/>
                          </a:solidFill>
                          <a:latin typeface="Cambria Math"/>
                          <a:ea typeface="Cambria Math"/>
                        </a:rPr>
                        <m:t>𝑞</m:t>
                      </m:r>
                      <m:r>
                        <a:rPr lang="en-US" b="0" i="1" smtClean="0">
                          <a:solidFill>
                            <a:schemeClr val="accent1"/>
                          </a:solidFill>
                          <a:latin typeface="Cambria Math"/>
                          <a:ea typeface="Cambria Math"/>
                        </a:rPr>
                        <m:t>)</m:t>
                      </m:r>
                    </m:oMath>
                  </m:oMathPara>
                </a14:m>
                <a:endParaRPr lang="en-US" dirty="0">
                  <a:solidFill>
                    <a:schemeClr val="accent1"/>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5498004" y="2514600"/>
                <a:ext cx="2971134" cy="369332"/>
              </a:xfrm>
              <a:prstGeom prst="rect">
                <a:avLst/>
              </a:prstGeom>
              <a:blipFill rotWithShape="1">
                <a:blip r:embed="rId9"/>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5498004" y="2966535"/>
                <a:ext cx="21618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solidFill>
                                <a:schemeClr val="accent1"/>
                              </a:solidFill>
                              <a:latin typeface="Cambria Math"/>
                            </a:rPr>
                          </m:ctrlPr>
                        </m:funcPr>
                        <m:fName>
                          <m:r>
                            <m:rPr>
                              <m:sty m:val="p"/>
                            </m:rPr>
                            <a:rPr lang="en-US" b="0" i="0" smtClean="0">
                              <a:solidFill>
                                <a:schemeClr val="accent1"/>
                              </a:solidFill>
                              <a:latin typeface="Cambria Math"/>
                            </a:rPr>
                            <m:t>log</m:t>
                          </m:r>
                        </m:fName>
                        <m:e>
                          <m:d>
                            <m:dPr>
                              <m:ctrlPr>
                                <a:rPr lang="en-US" b="0" i="1" smtClean="0">
                                  <a:solidFill>
                                    <a:schemeClr val="accent1"/>
                                  </a:solidFill>
                                  <a:latin typeface="Cambria Math"/>
                                </a:rPr>
                              </m:ctrlPr>
                            </m:dPr>
                            <m:e>
                              <m:sSup>
                                <m:sSupPr>
                                  <m:ctrlPr>
                                    <a:rPr lang="en-US" b="0" i="1" smtClean="0">
                                      <a:solidFill>
                                        <a:schemeClr val="accent1"/>
                                      </a:solidFill>
                                      <a:latin typeface="Cambria Math"/>
                                    </a:rPr>
                                  </m:ctrlPr>
                                </m:sSupPr>
                                <m:e>
                                  <m:r>
                                    <a:rPr lang="en-US" b="0" i="1" smtClean="0">
                                      <a:solidFill>
                                        <a:schemeClr val="accent1"/>
                                      </a:solidFill>
                                      <a:latin typeface="Cambria Math"/>
                                    </a:rPr>
                                    <m:t>𝑝</m:t>
                                  </m:r>
                                </m:e>
                                <m:sup>
                                  <m:r>
                                    <a:rPr lang="en-US" b="0" i="1" smtClean="0">
                                      <a:solidFill>
                                        <a:schemeClr val="accent1"/>
                                      </a:solidFill>
                                      <a:latin typeface="Cambria Math"/>
                                    </a:rPr>
                                    <m:t>𝑟</m:t>
                                  </m:r>
                                </m:sup>
                              </m:sSup>
                            </m:e>
                          </m:d>
                        </m:e>
                      </m:func>
                      <m:r>
                        <a:rPr lang="en-US" b="0" i="1" smtClean="0">
                          <a:solidFill>
                            <a:schemeClr val="accent1"/>
                          </a:solidFill>
                          <a:latin typeface="Cambria Math"/>
                          <a:ea typeface="Cambria Math"/>
                        </a:rPr>
                        <m:t>=</m:t>
                      </m:r>
                      <m:func>
                        <m:funcPr>
                          <m:ctrlPr>
                            <a:rPr lang="en-US" b="0" i="1" smtClean="0">
                              <a:solidFill>
                                <a:schemeClr val="accent1"/>
                              </a:solidFill>
                              <a:latin typeface="Cambria Math"/>
                              <a:ea typeface="Cambria Math"/>
                            </a:rPr>
                          </m:ctrlPr>
                        </m:funcPr>
                        <m:fName>
                          <m:r>
                            <a:rPr lang="en-US" b="0" i="1" smtClean="0">
                              <a:solidFill>
                                <a:schemeClr val="accent1"/>
                              </a:solidFill>
                              <a:latin typeface="Cambria Math"/>
                              <a:ea typeface="Cambria Math"/>
                            </a:rPr>
                            <m:t>𝑟</m:t>
                          </m:r>
                          <m:r>
                            <a:rPr lang="en-US" b="0" i="1" smtClean="0">
                              <a:solidFill>
                                <a:schemeClr val="accent1"/>
                              </a:solidFill>
                              <a:latin typeface="Cambria Math"/>
                              <a:ea typeface="Cambria Math"/>
                            </a:rPr>
                            <m:t>∙</m:t>
                          </m:r>
                          <m:r>
                            <m:rPr>
                              <m:sty m:val="p"/>
                            </m:rPr>
                            <a:rPr lang="en-US" b="0" i="0" smtClean="0">
                              <a:solidFill>
                                <a:schemeClr val="accent1"/>
                              </a:solidFill>
                              <a:latin typeface="Cambria Math"/>
                              <a:ea typeface="Cambria Math"/>
                            </a:rPr>
                            <m:t>log</m:t>
                          </m:r>
                        </m:fName>
                        <m:e>
                          <m:d>
                            <m:dPr>
                              <m:ctrlPr>
                                <a:rPr lang="en-US" b="0" i="1" smtClean="0">
                                  <a:solidFill>
                                    <a:schemeClr val="accent1"/>
                                  </a:solidFill>
                                  <a:latin typeface="Cambria Math"/>
                                  <a:ea typeface="Cambria Math"/>
                                </a:rPr>
                              </m:ctrlPr>
                            </m:dPr>
                            <m:e>
                              <m:r>
                                <a:rPr lang="en-US" b="0" i="1" smtClean="0">
                                  <a:solidFill>
                                    <a:schemeClr val="accent1"/>
                                  </a:solidFill>
                                  <a:latin typeface="Cambria Math"/>
                                  <a:ea typeface="Cambria Math"/>
                                </a:rPr>
                                <m:t>𝑝</m:t>
                              </m:r>
                            </m:e>
                          </m:d>
                        </m:e>
                      </m:func>
                    </m:oMath>
                  </m:oMathPara>
                </a14:m>
                <a:endParaRPr lang="en-US" dirty="0">
                  <a:solidFill>
                    <a:schemeClr val="accent1"/>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5498004" y="2966535"/>
                <a:ext cx="2161810" cy="369332"/>
              </a:xfrm>
              <a:prstGeom prst="rect">
                <a:avLst/>
              </a:prstGeom>
              <a:blipFill rotWithShape="1">
                <a:blip r:embed="rId10"/>
                <a:stretch>
                  <a:fillRect b="-13333"/>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4343400"/>
            <a:ext cx="442912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4" name="TextBox 13"/>
              <p:cNvSpPr txBox="1"/>
              <p:nvPr/>
            </p:nvSpPr>
            <p:spPr>
              <a:xfrm>
                <a:off x="2327123" y="2966535"/>
                <a:ext cx="249786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func>
                        <m:funcPr>
                          <m:ctrlPr>
                            <a:rPr lang="en-US" b="0" i="1" smtClean="0">
                              <a:latin typeface="Cambria Math"/>
                            </a:rPr>
                          </m:ctrlPr>
                        </m:funcPr>
                        <m:fName>
                          <m:r>
                            <m:rPr>
                              <m:sty m:val="p"/>
                            </m:rPr>
                            <a:rPr lang="en-US" b="0" i="0" smtClean="0">
                              <a:latin typeface="Cambria Math"/>
                            </a:rPr>
                            <m:t>m</m:t>
                          </m:r>
                          <m:r>
                            <a:rPr lang="en-US" b="0" i="1" smtClean="0">
                              <a:latin typeface="Cambria Math"/>
                              <a:ea typeface="Cambria Math"/>
                            </a:rPr>
                            <m:t>∙</m:t>
                          </m:r>
                          <m:r>
                            <m:rPr>
                              <m:sty m:val="p"/>
                            </m:rPr>
                            <a:rPr lang="en-US" b="0" i="0" smtClean="0">
                              <a:latin typeface="Cambria Math"/>
                            </a:rPr>
                            <m:t>log</m:t>
                          </m:r>
                        </m:fName>
                        <m:e>
                          <m:d>
                            <m:dPr>
                              <m:ctrlPr>
                                <a:rPr lang="en-US" b="0" i="1" smtClean="0">
                                  <a:latin typeface="Cambria Math"/>
                                </a:rPr>
                              </m:ctrlPr>
                            </m:dPr>
                            <m:e>
                              <m:r>
                                <a:rPr lang="en-US" b="0" i="1" smtClean="0">
                                  <a:latin typeface="Cambria Math"/>
                                  <a:ea typeface="Cambria Math"/>
                                </a:rPr>
                                <m:t>𝑥</m:t>
                              </m:r>
                            </m:e>
                          </m:d>
                        </m:e>
                      </m:func>
                      <m:r>
                        <a:rPr lang="en-US" b="0" i="1" smtClean="0">
                          <a:latin typeface="Cambria Math"/>
                          <a:ea typeface="Cambria Math"/>
                        </a:rPr>
                        <m:t>+</m:t>
                      </m:r>
                      <m:r>
                        <m:rPr>
                          <m:sty m:val="p"/>
                        </m:rPr>
                        <a:rPr lang="en-US" b="0" i="0" smtClean="0">
                          <a:latin typeface="Cambria Math"/>
                          <a:ea typeface="Cambria Math"/>
                        </a:rPr>
                        <m:t>log</m:t>
                      </m:r>
                      <m:r>
                        <a:rPr lang="en-US" b="0" i="1" smtClean="0">
                          <a:latin typeface="Cambria Math"/>
                          <a:ea typeface="Cambria Math"/>
                        </a:rPr>
                        <m:t>⁡(</m:t>
                      </m:r>
                      <m:r>
                        <a:rPr lang="en-US" b="0" i="1" smtClean="0">
                          <a:latin typeface="Cambria Math"/>
                          <a:ea typeface="Cambria Math"/>
                        </a:rPr>
                        <m:t>𝑏</m:t>
                      </m:r>
                      <m:r>
                        <a:rPr lang="en-US" b="0" i="1" smtClean="0">
                          <a:latin typeface="Cambria Math"/>
                          <a:ea typeface="Cambria Math"/>
                        </a:rPr>
                        <m:t>)</m:t>
                      </m:r>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2327123" y="2966535"/>
                <a:ext cx="2497863" cy="369332"/>
              </a:xfrm>
              <a:prstGeom prst="rect">
                <a:avLst/>
              </a:prstGeom>
              <a:blipFill rotWithShape="1">
                <a:blip r:embed="rId12"/>
                <a:stretch>
                  <a:fillRect b="-13333"/>
                </a:stretch>
              </a:blipFill>
            </p:spPr>
            <p:txBody>
              <a:bodyPr/>
              <a:lstStyle/>
              <a:p>
                <a:r>
                  <a:rPr lang="en-US">
                    <a:noFill/>
                  </a:rPr>
                  <a:t> </a:t>
                </a:r>
              </a:p>
            </p:txBody>
          </p:sp>
        </mc:Fallback>
      </mc:AlternateContent>
      <p:grpSp>
        <p:nvGrpSpPr>
          <p:cNvPr id="71" name="Group 70"/>
          <p:cNvGrpSpPr/>
          <p:nvPr/>
        </p:nvGrpSpPr>
        <p:grpSpPr>
          <a:xfrm>
            <a:off x="1905000" y="2967006"/>
            <a:ext cx="2979106" cy="1367333"/>
            <a:chOff x="1905000" y="2967006"/>
            <a:chExt cx="2979106" cy="1367333"/>
          </a:xfrm>
        </p:grpSpPr>
        <p:sp>
          <p:nvSpPr>
            <p:cNvPr id="29" name="Rounded Rectangle 28"/>
            <p:cNvSpPr/>
            <p:nvPr/>
          </p:nvSpPr>
          <p:spPr>
            <a:xfrm>
              <a:off x="3162140" y="2967006"/>
              <a:ext cx="698662" cy="375732"/>
            </a:xfrm>
            <a:prstGeom prst="roundRect">
              <a:avLst/>
            </a:prstGeom>
            <a:noFill/>
            <a:ln w="19050">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5" name="Group 64"/>
            <p:cNvGrpSpPr/>
            <p:nvPr/>
          </p:nvGrpSpPr>
          <p:grpSpPr>
            <a:xfrm>
              <a:off x="1905000" y="3352802"/>
              <a:ext cx="2979106" cy="981537"/>
              <a:chOff x="1905000" y="3352802"/>
              <a:chExt cx="2979106" cy="981537"/>
            </a:xfrm>
          </p:grpSpPr>
          <p:cxnSp>
            <p:nvCxnSpPr>
              <p:cNvPr id="32" name="Straight Arrow Connector 31"/>
              <p:cNvCxnSpPr/>
              <p:nvPr/>
            </p:nvCxnSpPr>
            <p:spPr>
              <a:xfrm flipH="1">
                <a:off x="1905000" y="3352802"/>
                <a:ext cx="1305378" cy="981537"/>
              </a:xfrm>
              <a:prstGeom prst="straightConnector1">
                <a:avLst/>
              </a:prstGeom>
              <a:ln>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636888" y="3698446"/>
                <a:ext cx="2247218" cy="307777"/>
              </a:xfrm>
              <a:prstGeom prst="rect">
                <a:avLst/>
              </a:prstGeom>
              <a:noFill/>
            </p:spPr>
            <p:txBody>
              <a:bodyPr wrap="none" rtlCol="0">
                <a:spAutoFit/>
              </a:bodyPr>
              <a:lstStyle/>
              <a:p>
                <a:r>
                  <a:rPr lang="en-US" sz="1400" dirty="0" smtClean="0">
                    <a:solidFill>
                      <a:schemeClr val="bg1">
                        <a:lumMod val="50000"/>
                      </a:schemeClr>
                    </a:solidFill>
                  </a:rPr>
                  <a:t>“log(x)” plays the part of “x”</a:t>
                </a:r>
                <a:endParaRPr lang="en-US" sz="1400" dirty="0">
                  <a:solidFill>
                    <a:schemeClr val="bg1">
                      <a:lumMod val="50000"/>
                    </a:schemeClr>
                  </a:solidFill>
                </a:endParaRPr>
              </a:p>
            </p:txBody>
          </p:sp>
        </p:grpSp>
      </p:grpSp>
      <p:grpSp>
        <p:nvGrpSpPr>
          <p:cNvPr id="72" name="Group 71"/>
          <p:cNvGrpSpPr/>
          <p:nvPr/>
        </p:nvGrpSpPr>
        <p:grpSpPr>
          <a:xfrm>
            <a:off x="42335" y="2977070"/>
            <a:ext cx="2361720" cy="1366330"/>
            <a:chOff x="42335" y="2977070"/>
            <a:chExt cx="2361720" cy="1366330"/>
          </a:xfrm>
        </p:grpSpPr>
        <p:sp>
          <p:nvSpPr>
            <p:cNvPr id="23" name="Rounded Rectangle 22"/>
            <p:cNvSpPr/>
            <p:nvPr/>
          </p:nvSpPr>
          <p:spPr>
            <a:xfrm>
              <a:off x="1415520" y="2977070"/>
              <a:ext cx="751948" cy="375732"/>
            </a:xfrm>
            <a:prstGeom prst="roundRect">
              <a:avLst/>
            </a:prstGeom>
            <a:noFill/>
            <a:ln w="19050">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7" name="Group 66"/>
            <p:cNvGrpSpPr/>
            <p:nvPr/>
          </p:nvGrpSpPr>
          <p:grpSpPr>
            <a:xfrm>
              <a:off x="42335" y="3365262"/>
              <a:ext cx="2361720" cy="978138"/>
              <a:chOff x="42335" y="3365262"/>
              <a:chExt cx="2361720" cy="978138"/>
            </a:xfrm>
          </p:grpSpPr>
          <p:cxnSp>
            <p:nvCxnSpPr>
              <p:cNvPr id="39" name="Straight Arrow Connector 38"/>
              <p:cNvCxnSpPr/>
              <p:nvPr/>
            </p:nvCxnSpPr>
            <p:spPr>
              <a:xfrm>
                <a:off x="2336799" y="4064000"/>
                <a:ext cx="67256" cy="279400"/>
              </a:xfrm>
              <a:prstGeom prst="straightConnector1">
                <a:avLst/>
              </a:prstGeom>
              <a:ln>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2141591" y="3365262"/>
                <a:ext cx="152876" cy="571738"/>
              </a:xfrm>
              <a:prstGeom prst="line">
                <a:avLst/>
              </a:prstGeom>
              <a:ln>
                <a:solidFill>
                  <a:schemeClr val="bg1">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2335" y="3646157"/>
                <a:ext cx="2247218" cy="307777"/>
              </a:xfrm>
              <a:prstGeom prst="rect">
                <a:avLst/>
              </a:prstGeom>
              <a:noFill/>
            </p:spPr>
            <p:txBody>
              <a:bodyPr wrap="none" rtlCol="0">
                <a:spAutoFit/>
              </a:bodyPr>
              <a:lstStyle/>
              <a:p>
                <a:r>
                  <a:rPr lang="en-US" sz="1400" dirty="0" smtClean="0">
                    <a:solidFill>
                      <a:schemeClr val="bg1">
                        <a:lumMod val="50000"/>
                      </a:schemeClr>
                    </a:solidFill>
                  </a:rPr>
                  <a:t>“log(y)” plays the part of “y”</a:t>
                </a:r>
                <a:endParaRPr lang="en-US" sz="1400" dirty="0">
                  <a:solidFill>
                    <a:schemeClr val="bg1">
                      <a:lumMod val="50000"/>
                    </a:schemeClr>
                  </a:solidFill>
                </a:endParaRPr>
              </a:p>
            </p:txBody>
          </p:sp>
        </p:grpSp>
      </p:grpSp>
      <mc:AlternateContent xmlns:mc="http://schemas.openxmlformats.org/markup-compatibility/2006" xmlns:a14="http://schemas.microsoft.com/office/drawing/2010/main">
        <mc:Choice Requires="a14">
          <p:sp>
            <p:nvSpPr>
              <p:cNvPr id="47" name="TextBox 46"/>
              <p:cNvSpPr txBox="1"/>
              <p:nvPr/>
            </p:nvSpPr>
            <p:spPr>
              <a:xfrm>
                <a:off x="5159002" y="4265625"/>
                <a:ext cx="3310136" cy="518027"/>
              </a:xfrm>
              <a:prstGeom prst="rect">
                <a:avLst/>
              </a:prstGeom>
              <a:noFill/>
            </p:spPr>
            <p:txBody>
              <a:bodyPr wrap="square" rtlCol="0">
                <a:spAutoFit/>
              </a:bodyPr>
              <a:lstStyle/>
              <a:p>
                <a14:m>
                  <m:oMath xmlns:m="http://schemas.openxmlformats.org/officeDocument/2006/math">
                    <m:r>
                      <a:rPr lang="en-US" b="0" i="0" smtClean="0">
                        <a:latin typeface="Cambria Math"/>
                      </a:rPr>
                      <m:t>= </m:t>
                    </m:r>
                    <m:f>
                      <m:fPr>
                        <m:ctrlPr>
                          <a:rPr lang="en-US" i="1" smtClean="0">
                            <a:latin typeface="Cambria Math"/>
                          </a:rPr>
                        </m:ctrlPr>
                      </m:fPr>
                      <m:num>
                        <m:r>
                          <a:rPr lang="en-US" b="0" i="1" smtClean="0">
                            <a:latin typeface="Cambria Math"/>
                          </a:rPr>
                          <m:t>8</m:t>
                        </m:r>
                        <m:r>
                          <a:rPr lang="en-US" b="0" i="1" smtClean="0">
                            <a:latin typeface="Cambria Math"/>
                            <a:ea typeface="Cambria Math"/>
                          </a:rPr>
                          <m:t>∙30.901 − 8.715∙26.367</m:t>
                        </m:r>
                      </m:num>
                      <m:den>
                        <m:r>
                          <a:rPr lang="en-US" b="0" i="1" smtClean="0">
                            <a:latin typeface="Cambria Math"/>
                          </a:rPr>
                          <m:t>8</m:t>
                        </m:r>
                        <m:r>
                          <a:rPr lang="en-US" b="0" i="1" smtClean="0">
                            <a:latin typeface="Cambria Math"/>
                            <a:ea typeface="Cambria Math"/>
                          </a:rPr>
                          <m:t>∙10.572 − </m:t>
                        </m:r>
                        <m:sSup>
                          <m:sSupPr>
                            <m:ctrlPr>
                              <a:rPr lang="en-US" b="0" i="1" smtClean="0">
                                <a:latin typeface="Cambria Math"/>
                                <a:ea typeface="Cambria Math"/>
                              </a:rPr>
                            </m:ctrlPr>
                          </m:sSupPr>
                          <m:e>
                            <m:d>
                              <m:dPr>
                                <m:ctrlPr>
                                  <a:rPr lang="en-US" b="0" i="1" smtClean="0">
                                    <a:latin typeface="Cambria Math"/>
                                    <a:ea typeface="Cambria Math"/>
                                  </a:rPr>
                                </m:ctrlPr>
                              </m:dPr>
                              <m:e>
                                <m:r>
                                  <a:rPr lang="en-US" b="0" i="1" smtClean="0">
                                    <a:latin typeface="Cambria Math"/>
                                    <a:ea typeface="Cambria Math"/>
                                  </a:rPr>
                                  <m:t>8.715</m:t>
                                </m:r>
                              </m:e>
                            </m:d>
                          </m:e>
                          <m:sup>
                            <m:r>
                              <a:rPr lang="en-US" b="0" i="1" smtClean="0">
                                <a:latin typeface="Cambria Math"/>
                                <a:ea typeface="Cambria Math"/>
                              </a:rPr>
                              <m:t>2</m:t>
                            </m:r>
                          </m:sup>
                        </m:sSup>
                      </m:den>
                    </m:f>
                  </m:oMath>
                </a14:m>
                <a:r>
                  <a:rPr lang="en-US" dirty="0" smtClean="0"/>
                  <a:t> </a:t>
                </a:r>
                <a:r>
                  <a:rPr lang="en-US" sz="1600" dirty="0" smtClean="0"/>
                  <a:t>= </a:t>
                </a:r>
                <a:r>
                  <a:rPr lang="en-US" sz="1600" dirty="0" smtClean="0">
                    <a:solidFill>
                      <a:srgbClr val="C00000"/>
                    </a:solidFill>
                  </a:rPr>
                  <a:t>2.020</a:t>
                </a:r>
                <a:endParaRPr lang="en-US" sz="1400" dirty="0">
                  <a:solidFill>
                    <a:srgbClr val="C00000"/>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5159002" y="4265625"/>
                <a:ext cx="3310136" cy="51802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Rectangle 50"/>
              <p:cNvSpPr/>
              <p:nvPr/>
            </p:nvSpPr>
            <p:spPr>
              <a:xfrm>
                <a:off x="6553200" y="4888134"/>
                <a:ext cx="2284023" cy="4430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200" i="1">
                              <a:latin typeface="Cambria Math"/>
                            </a:rPr>
                          </m:ctrlPr>
                        </m:fPr>
                        <m:num>
                          <m:r>
                            <a:rPr lang="en-US" sz="1200" i="1">
                              <a:latin typeface="Cambria Math"/>
                            </a:rPr>
                            <m:t>26.367−2.020</m:t>
                          </m:r>
                          <m:r>
                            <a:rPr lang="en-US" sz="1200" i="1">
                              <a:latin typeface="Cambria Math"/>
                              <a:ea typeface="Cambria Math"/>
                            </a:rPr>
                            <m:t>∙8.715</m:t>
                          </m:r>
                        </m:num>
                        <m:den>
                          <m:r>
                            <a:rPr lang="en-US" sz="1200" i="1">
                              <a:latin typeface="Cambria Math"/>
                            </a:rPr>
                            <m:t>8</m:t>
                          </m:r>
                        </m:den>
                      </m:f>
                      <m:r>
                        <a:rPr lang="en-US" sz="1200" i="1">
                          <a:latin typeface="Cambria Math"/>
                        </a:rPr>
                        <m:t>=1.095</m:t>
                      </m:r>
                    </m:oMath>
                  </m:oMathPara>
                </a14:m>
                <a:endParaRPr lang="en-US" sz="1200" dirty="0"/>
              </a:p>
            </p:txBody>
          </p:sp>
        </mc:Choice>
        <mc:Fallback xmlns="">
          <p:sp>
            <p:nvSpPr>
              <p:cNvPr id="51" name="Rectangle 50"/>
              <p:cNvSpPr>
                <a:spLocks noRot="1" noChangeAspect="1" noMove="1" noResize="1" noEditPoints="1" noAdjustHandles="1" noChangeArrowheads="1" noChangeShapeType="1" noTextEdit="1"/>
              </p:cNvSpPr>
              <p:nvPr/>
            </p:nvSpPr>
            <p:spPr>
              <a:xfrm>
                <a:off x="6553200" y="4888134"/>
                <a:ext cx="2284023" cy="443006"/>
              </a:xfrm>
              <a:prstGeom prst="rect">
                <a:avLst/>
              </a:prstGeom>
              <a:blipFill rotWithShape="1">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5128395" y="5365008"/>
                <a:ext cx="2900730" cy="349583"/>
              </a:xfrm>
              <a:prstGeom prst="rect">
                <a:avLst/>
              </a:prstGeom>
              <a:noFill/>
            </p:spPr>
            <p:txBody>
              <a:bodyPr wrap="none" rtlCol="0">
                <a:spAutoFit/>
              </a:bodyPr>
              <a:lstStyle/>
              <a:p>
                <a14:m>
                  <m:oMath xmlns:m="http://schemas.openxmlformats.org/officeDocument/2006/math">
                    <m:r>
                      <a:rPr lang="en-US" sz="1600" b="0" i="1" smtClean="0">
                        <a:latin typeface="Cambria Math"/>
                      </a:rPr>
                      <m:t>𝑏</m:t>
                    </m:r>
                    <m:r>
                      <a:rPr lang="en-US" sz="1600" b="0" i="1" smtClean="0">
                        <a:latin typeface="Cambria Math"/>
                      </a:rPr>
                      <m:t>= </m:t>
                    </m:r>
                    <m:sSup>
                      <m:sSupPr>
                        <m:ctrlPr>
                          <a:rPr lang="en-US" sz="1600" b="0" i="1" smtClean="0">
                            <a:latin typeface="Cambria Math"/>
                          </a:rPr>
                        </m:ctrlPr>
                      </m:sSupPr>
                      <m:e>
                        <m:r>
                          <a:rPr lang="en-US" sz="1600" b="0" i="1" smtClean="0">
                            <a:latin typeface="Cambria Math"/>
                          </a:rPr>
                          <m:t>10</m:t>
                        </m:r>
                      </m:e>
                      <m:sup>
                        <m:func>
                          <m:funcPr>
                            <m:ctrlPr>
                              <a:rPr lang="en-US" sz="1600" b="0" i="1" smtClean="0">
                                <a:latin typeface="Cambria Math"/>
                              </a:rPr>
                            </m:ctrlPr>
                          </m:funcPr>
                          <m:fName>
                            <m:r>
                              <m:rPr>
                                <m:sty m:val="p"/>
                              </m:rPr>
                              <a:rPr lang="en-US" sz="1600" b="0" i="0" smtClean="0">
                                <a:latin typeface="Cambria Math"/>
                              </a:rPr>
                              <m:t>log</m:t>
                            </m:r>
                          </m:fName>
                          <m:e>
                            <m:r>
                              <a:rPr lang="en-US" sz="1600" b="0" i="1" smtClean="0">
                                <a:latin typeface="Cambria Math"/>
                              </a:rPr>
                              <m:t>𝑏</m:t>
                            </m:r>
                          </m:e>
                        </m:func>
                      </m:sup>
                    </m:sSup>
                    <m:r>
                      <a:rPr lang="en-US" sz="1600" b="0" i="1" smtClean="0">
                        <a:latin typeface="Cambria Math"/>
                      </a:rPr>
                      <m:t>=</m:t>
                    </m:r>
                    <m:sSup>
                      <m:sSupPr>
                        <m:ctrlPr>
                          <a:rPr lang="en-US" sz="1600" b="0" i="1" smtClean="0">
                            <a:latin typeface="Cambria Math"/>
                          </a:rPr>
                        </m:ctrlPr>
                      </m:sSupPr>
                      <m:e>
                        <m:r>
                          <a:rPr lang="en-US" sz="1600" b="0" i="1" smtClean="0">
                            <a:latin typeface="Cambria Math"/>
                          </a:rPr>
                          <m:t>10</m:t>
                        </m:r>
                      </m:e>
                      <m:sup>
                        <m:r>
                          <a:rPr lang="en-US" sz="1600" b="0" i="1" smtClean="0">
                            <a:latin typeface="Cambria Math"/>
                          </a:rPr>
                          <m:t>1.095</m:t>
                        </m:r>
                      </m:sup>
                    </m:sSup>
                    <m:r>
                      <a:rPr lang="en-US" sz="1600" b="0" i="1" smtClean="0">
                        <a:latin typeface="Cambria Math"/>
                      </a:rPr>
                      <m:t>=</m:t>
                    </m:r>
                  </m:oMath>
                </a14:m>
                <a:r>
                  <a:rPr lang="en-US" sz="1600" dirty="0" smtClean="0">
                    <a:solidFill>
                      <a:srgbClr val="C00000"/>
                    </a:solidFill>
                    <a:latin typeface="+mn-lt"/>
                  </a:rPr>
                  <a:t> 12.457</a:t>
                </a:r>
                <a:endParaRPr lang="en-US" sz="1600" dirty="0">
                  <a:solidFill>
                    <a:srgbClr val="C00000"/>
                  </a:solidFill>
                  <a:latin typeface="+mn-lt"/>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5128395" y="5365008"/>
                <a:ext cx="2900730" cy="349583"/>
              </a:xfrm>
              <a:prstGeom prst="rect">
                <a:avLst/>
              </a:prstGeom>
              <a:blipFill rotWithShape="1">
                <a:blip r:embed="rId15"/>
                <a:stretch>
                  <a:fillRect t="-1754" r="-420" b="-22807"/>
                </a:stretch>
              </a:blipFill>
            </p:spPr>
            <p:txBody>
              <a:bodyPr/>
              <a:lstStyle/>
              <a:p>
                <a:r>
                  <a:rPr lang="en-US">
                    <a:noFill/>
                  </a:rPr>
                  <a:t> </a:t>
                </a:r>
              </a:p>
            </p:txBody>
          </p:sp>
        </mc:Fallback>
      </mc:AlternateContent>
      <p:grpSp>
        <p:nvGrpSpPr>
          <p:cNvPr id="73" name="Group 72"/>
          <p:cNvGrpSpPr/>
          <p:nvPr/>
        </p:nvGrpSpPr>
        <p:grpSpPr>
          <a:xfrm>
            <a:off x="4882714" y="3641176"/>
            <a:ext cx="3260426" cy="1142476"/>
            <a:chOff x="4882714" y="3641176"/>
            <a:chExt cx="3260426" cy="1142476"/>
          </a:xfrm>
        </p:grpSpPr>
        <mc:AlternateContent xmlns:mc="http://schemas.openxmlformats.org/markup-compatibility/2006" xmlns:a14="http://schemas.microsoft.com/office/drawing/2010/main">
          <mc:Choice Requires="a14">
            <p:sp>
              <p:nvSpPr>
                <p:cNvPr id="49" name="TextBox 48"/>
                <p:cNvSpPr txBox="1"/>
                <p:nvPr/>
              </p:nvSpPr>
              <p:spPr>
                <a:xfrm>
                  <a:off x="4882714" y="3641176"/>
                  <a:ext cx="2390206" cy="6331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𝑚</m:t>
                        </m:r>
                        <m:r>
                          <a:rPr lang="en-US" sz="1600" b="0" i="1" smtClean="0">
                            <a:latin typeface="Cambria Math"/>
                          </a:rPr>
                          <m:t>= </m:t>
                        </m:r>
                        <m:f>
                          <m:fPr>
                            <m:ctrlPr>
                              <a:rPr lang="en-US" sz="1600" b="0" i="1" smtClean="0">
                                <a:latin typeface="Cambria Math"/>
                              </a:rPr>
                            </m:ctrlPr>
                          </m:fPr>
                          <m:num>
                            <m:r>
                              <a:rPr lang="en-US" sz="1600" b="0" i="1" smtClean="0">
                                <a:latin typeface="Cambria Math"/>
                              </a:rPr>
                              <m:t>𝑛</m:t>
                            </m:r>
                            <m:nary>
                              <m:naryPr>
                                <m:chr m:val="∑"/>
                                <m:subHide m:val="on"/>
                                <m:supHide m:val="on"/>
                                <m:ctrlPr>
                                  <a:rPr lang="en-US" sz="1600" b="0" i="1" smtClean="0">
                                    <a:latin typeface="Cambria Math"/>
                                  </a:rPr>
                                </m:ctrlPr>
                              </m:naryPr>
                              <m:sub/>
                              <m:sup/>
                              <m:e>
                                <m:sSub>
                                  <m:sSubPr>
                                    <m:ctrlPr>
                                      <a:rPr lang="en-US" sz="1600" b="0" i="1" smtClean="0">
                                        <a:latin typeface="Cambria Math"/>
                                      </a:rPr>
                                    </m:ctrlPr>
                                  </m:sSubPr>
                                  <m:e>
                                    <m:r>
                                      <a:rPr lang="en-US" sz="1600" b="0" i="1" smtClean="0">
                                        <a:latin typeface="Cambria Math"/>
                                      </a:rPr>
                                      <m:t>𝑥</m:t>
                                    </m:r>
                                  </m:e>
                                  <m:sub>
                                    <m:r>
                                      <a:rPr lang="en-US" sz="1600" b="0" i="1" smtClean="0">
                                        <a:latin typeface="Cambria Math"/>
                                      </a:rPr>
                                      <m:t>𝑖</m:t>
                                    </m:r>
                                  </m:sub>
                                </m:sSub>
                                <m:sSub>
                                  <m:sSubPr>
                                    <m:ctrlPr>
                                      <a:rPr lang="en-US" sz="1600" b="0" i="1" smtClean="0">
                                        <a:latin typeface="Cambria Math"/>
                                      </a:rPr>
                                    </m:ctrlPr>
                                  </m:sSubPr>
                                  <m:e>
                                    <m:r>
                                      <a:rPr lang="en-US" sz="1600" b="0" i="1" smtClean="0">
                                        <a:latin typeface="Cambria Math"/>
                                      </a:rPr>
                                      <m:t>𝑦</m:t>
                                    </m:r>
                                  </m:e>
                                  <m:sub>
                                    <m:r>
                                      <a:rPr lang="en-US" sz="1600" b="0" i="1" smtClean="0">
                                        <a:latin typeface="Cambria Math"/>
                                      </a:rPr>
                                      <m:t>𝑖</m:t>
                                    </m:r>
                                  </m:sub>
                                </m:sSub>
                                <m:r>
                                  <a:rPr lang="en-US" sz="1600" b="0" i="1" smtClean="0">
                                    <a:latin typeface="Cambria Math"/>
                                  </a:rPr>
                                  <m:t>−</m:t>
                                </m:r>
                                <m:nary>
                                  <m:naryPr>
                                    <m:chr m:val="∑"/>
                                    <m:subHide m:val="on"/>
                                    <m:supHide m:val="on"/>
                                    <m:ctrlPr>
                                      <a:rPr lang="en-US" sz="1600" b="0" i="1" smtClean="0">
                                        <a:latin typeface="Cambria Math"/>
                                      </a:rPr>
                                    </m:ctrlPr>
                                  </m:naryPr>
                                  <m:sub/>
                                  <m:sup/>
                                  <m:e>
                                    <m:sSub>
                                      <m:sSubPr>
                                        <m:ctrlPr>
                                          <a:rPr lang="en-US" sz="1600" b="0" i="1" smtClean="0">
                                            <a:latin typeface="Cambria Math"/>
                                          </a:rPr>
                                        </m:ctrlPr>
                                      </m:sSubPr>
                                      <m:e>
                                        <m:r>
                                          <a:rPr lang="en-US" sz="1600" b="0" i="1" smtClean="0">
                                            <a:latin typeface="Cambria Math"/>
                                          </a:rPr>
                                          <m:t>𝑥</m:t>
                                        </m:r>
                                      </m:e>
                                      <m:sub>
                                        <m:r>
                                          <a:rPr lang="en-US" sz="1600" b="0" i="1" smtClean="0">
                                            <a:latin typeface="Cambria Math"/>
                                          </a:rPr>
                                          <m:t>𝑖</m:t>
                                        </m:r>
                                      </m:sub>
                                    </m:sSub>
                                    <m:nary>
                                      <m:naryPr>
                                        <m:chr m:val="∑"/>
                                        <m:subHide m:val="on"/>
                                        <m:supHide m:val="on"/>
                                        <m:ctrlPr>
                                          <a:rPr lang="en-US" sz="1600" b="0" i="1" smtClean="0">
                                            <a:latin typeface="Cambria Math"/>
                                          </a:rPr>
                                        </m:ctrlPr>
                                      </m:naryPr>
                                      <m:sub/>
                                      <m:sup/>
                                      <m:e>
                                        <m:sSub>
                                          <m:sSubPr>
                                            <m:ctrlPr>
                                              <a:rPr lang="en-US" sz="1600" b="0" i="1" smtClean="0">
                                                <a:latin typeface="Cambria Math"/>
                                              </a:rPr>
                                            </m:ctrlPr>
                                          </m:sSubPr>
                                          <m:e>
                                            <m:r>
                                              <a:rPr lang="en-US" sz="1600" b="0" i="1" smtClean="0">
                                                <a:latin typeface="Cambria Math"/>
                                              </a:rPr>
                                              <m:t>𝑦</m:t>
                                            </m:r>
                                          </m:e>
                                          <m:sub>
                                            <m:r>
                                              <a:rPr lang="en-US" sz="1600" b="0" i="1" smtClean="0">
                                                <a:latin typeface="Cambria Math"/>
                                              </a:rPr>
                                              <m:t>𝑖</m:t>
                                            </m:r>
                                          </m:sub>
                                        </m:sSub>
                                      </m:e>
                                    </m:nary>
                                  </m:e>
                                </m:nary>
                              </m:e>
                            </m:nary>
                          </m:num>
                          <m:den>
                            <m:r>
                              <a:rPr lang="en-US" sz="1600" b="0" i="1" smtClean="0">
                                <a:latin typeface="Cambria Math"/>
                              </a:rPr>
                              <m:t>𝑛</m:t>
                            </m:r>
                            <m:nary>
                              <m:naryPr>
                                <m:chr m:val="∑"/>
                                <m:subHide m:val="on"/>
                                <m:supHide m:val="on"/>
                                <m:ctrlPr>
                                  <a:rPr lang="en-US" sz="1600" b="0" i="1" smtClean="0">
                                    <a:latin typeface="Cambria Math"/>
                                  </a:rPr>
                                </m:ctrlPr>
                              </m:naryPr>
                              <m:sub/>
                              <m:sup/>
                              <m:e>
                                <m:sSubSup>
                                  <m:sSubSupPr>
                                    <m:ctrlPr>
                                      <a:rPr lang="en-US" sz="1600" i="1">
                                        <a:latin typeface="Cambria Math"/>
                                      </a:rPr>
                                    </m:ctrlPr>
                                  </m:sSubSupPr>
                                  <m:e>
                                    <m:r>
                                      <a:rPr lang="en-US" sz="1600" i="1">
                                        <a:latin typeface="Cambria Math"/>
                                      </a:rPr>
                                      <m:t>𝑥</m:t>
                                    </m:r>
                                  </m:e>
                                  <m:sub>
                                    <m:r>
                                      <a:rPr lang="en-US" sz="1600" i="1">
                                        <a:latin typeface="Cambria Math"/>
                                      </a:rPr>
                                      <m:t>𝑖</m:t>
                                    </m:r>
                                  </m:sub>
                                  <m:sup>
                                    <m:r>
                                      <a:rPr lang="en-US" sz="1600" i="1">
                                        <a:latin typeface="Cambria Math"/>
                                      </a:rPr>
                                      <m:t>2</m:t>
                                    </m:r>
                                  </m:sup>
                                </m:sSubSup>
                                <m:r>
                                  <m:rPr>
                                    <m:nor/>
                                  </m:rPr>
                                  <a:rPr lang="en-US" sz="1600"/>
                                  <m:t> </m:t>
                                </m:r>
                                <m:r>
                                  <a:rPr lang="en-US" sz="1600" b="0" i="1" smtClean="0">
                                    <a:latin typeface="Cambria Math"/>
                                  </a:rPr>
                                  <m:t>−</m:t>
                                </m:r>
                                <m:sSup>
                                  <m:sSupPr>
                                    <m:ctrlPr>
                                      <a:rPr lang="en-US" sz="1600" b="0" i="1" smtClean="0">
                                        <a:latin typeface="Cambria Math"/>
                                      </a:rPr>
                                    </m:ctrlPr>
                                  </m:sSupPr>
                                  <m:e>
                                    <m:d>
                                      <m:dPr>
                                        <m:ctrlPr>
                                          <a:rPr lang="en-US" sz="1600" i="1">
                                            <a:latin typeface="Cambria Math"/>
                                          </a:rPr>
                                        </m:ctrlPr>
                                      </m:dPr>
                                      <m:e>
                                        <m:nary>
                                          <m:naryPr>
                                            <m:chr m:val="∑"/>
                                            <m:subHide m:val="on"/>
                                            <m:supHide m:val="on"/>
                                            <m:ctrlPr>
                                              <a:rPr lang="en-US" sz="1600" i="1">
                                                <a:latin typeface="Cambria Math"/>
                                              </a:rPr>
                                            </m:ctrlPr>
                                          </m:naryPr>
                                          <m:sub/>
                                          <m:sup/>
                                          <m:e>
                                            <m:sSub>
                                              <m:sSubPr>
                                                <m:ctrlPr>
                                                  <a:rPr lang="en-US" sz="1600" i="1">
                                                    <a:latin typeface="Cambria Math"/>
                                                  </a:rPr>
                                                </m:ctrlPr>
                                              </m:sSubPr>
                                              <m:e>
                                                <m:r>
                                                  <a:rPr lang="en-US" sz="1600" i="1">
                                                    <a:latin typeface="Cambria Math"/>
                                                  </a:rPr>
                                                  <m:t>𝑥</m:t>
                                                </m:r>
                                              </m:e>
                                              <m:sub>
                                                <m:r>
                                                  <a:rPr lang="en-US" sz="1600" i="1">
                                                    <a:latin typeface="Cambria Math"/>
                                                  </a:rPr>
                                                  <m:t>𝑖</m:t>
                                                </m:r>
                                              </m:sub>
                                            </m:sSub>
                                          </m:e>
                                        </m:nary>
                                      </m:e>
                                    </m:d>
                                  </m:e>
                                  <m:sup>
                                    <m:r>
                                      <a:rPr lang="en-US" sz="1600" b="0" i="1" smtClean="0">
                                        <a:latin typeface="Cambria Math"/>
                                      </a:rPr>
                                      <m:t>2</m:t>
                                    </m:r>
                                  </m:sup>
                                </m:sSup>
                              </m:e>
                            </m:nary>
                          </m:den>
                        </m:f>
                      </m:oMath>
                    </m:oMathPara>
                  </a14:m>
                  <a:endParaRPr lang="en-US"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882714" y="3641176"/>
                  <a:ext cx="2390206" cy="633122"/>
                </a:xfrm>
                <a:prstGeom prst="rect">
                  <a:avLst/>
                </a:prstGeom>
                <a:blipFill rotWithShape="1">
                  <a:blip r:embed="rId16"/>
                  <a:stretch>
                    <a:fillRect/>
                  </a:stretch>
                </a:blipFill>
              </p:spPr>
              <p:txBody>
                <a:bodyPr/>
                <a:lstStyle/>
                <a:p>
                  <a:r>
                    <a:rPr lang="en-US">
                      <a:noFill/>
                    </a:rPr>
                    <a:t> </a:t>
                  </a:r>
                </a:p>
              </p:txBody>
            </p:sp>
          </mc:Fallback>
        </mc:AlternateContent>
        <p:sp>
          <p:nvSpPr>
            <p:cNvPr id="62" name="Rectangle 61"/>
            <p:cNvSpPr/>
            <p:nvPr/>
          </p:nvSpPr>
          <p:spPr>
            <a:xfrm>
              <a:off x="4884106" y="3641176"/>
              <a:ext cx="3259034" cy="1142476"/>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 name="Group 73"/>
          <p:cNvGrpSpPr/>
          <p:nvPr/>
        </p:nvGrpSpPr>
        <p:grpSpPr>
          <a:xfrm>
            <a:off x="4872763" y="4888134"/>
            <a:ext cx="3964460" cy="826457"/>
            <a:chOff x="4872763" y="4888134"/>
            <a:chExt cx="3964460" cy="826457"/>
          </a:xfrm>
        </p:grpSpPr>
        <mc:AlternateContent xmlns:mc="http://schemas.openxmlformats.org/markup-compatibility/2006" xmlns:a14="http://schemas.microsoft.com/office/drawing/2010/main">
          <mc:Choice Requires="a14">
            <p:sp>
              <p:nvSpPr>
                <p:cNvPr id="50" name="TextBox 49"/>
                <p:cNvSpPr txBox="1"/>
                <p:nvPr/>
              </p:nvSpPr>
              <p:spPr>
                <a:xfrm>
                  <a:off x="4950450" y="4906129"/>
                  <a:ext cx="1750672" cy="412164"/>
                </a:xfrm>
                <a:prstGeom prst="rect">
                  <a:avLst/>
                </a:prstGeom>
                <a:noFill/>
              </p:spPr>
              <p:txBody>
                <a:bodyPr wrap="none" rtlCol="0">
                  <a:spAutoFit/>
                </a:bodyPr>
                <a:lstStyle/>
                <a:p>
                  <a:r>
                    <a:rPr lang="en-US" sz="1400" b="0" dirty="0" smtClean="0"/>
                    <a:t>log </a:t>
                  </a:r>
                  <a14:m>
                    <m:oMath xmlns:m="http://schemas.openxmlformats.org/officeDocument/2006/math">
                      <m:r>
                        <a:rPr lang="en-US" sz="1400" b="0" i="1" smtClean="0">
                          <a:latin typeface="Cambria Math"/>
                        </a:rPr>
                        <m:t>𝑏</m:t>
                      </m:r>
                      <m:r>
                        <a:rPr lang="en-US" sz="1400" b="0" i="1" smtClean="0">
                          <a:latin typeface="Cambria Math"/>
                        </a:rPr>
                        <m:t>= </m:t>
                      </m:r>
                      <m:f>
                        <m:fPr>
                          <m:ctrlPr>
                            <a:rPr lang="en-US" sz="1400" b="0" i="1" smtClean="0">
                              <a:latin typeface="Cambria Math"/>
                            </a:rPr>
                          </m:ctrlPr>
                        </m:fPr>
                        <m:num>
                          <m:nary>
                            <m:naryPr>
                              <m:chr m:val="∑"/>
                              <m:subHide m:val="on"/>
                              <m:supHide m:val="on"/>
                              <m:ctrlPr>
                                <a:rPr lang="en-US" sz="1400" b="0" i="1" smtClean="0">
                                  <a:latin typeface="Cambria Math"/>
                                </a:rPr>
                              </m:ctrlPr>
                            </m:naryPr>
                            <m:sub/>
                            <m:sup/>
                            <m:e>
                              <m:sSub>
                                <m:sSubPr>
                                  <m:ctrlPr>
                                    <a:rPr lang="en-US" sz="1400" b="0" i="1" smtClean="0">
                                      <a:latin typeface="Cambria Math"/>
                                    </a:rPr>
                                  </m:ctrlPr>
                                </m:sSubPr>
                                <m:e>
                                  <m:r>
                                    <a:rPr lang="en-US" sz="1400" b="0" i="1" smtClean="0">
                                      <a:latin typeface="Cambria Math"/>
                                    </a:rPr>
                                    <m:t>𝑦</m:t>
                                  </m:r>
                                </m:e>
                                <m:sub>
                                  <m:r>
                                    <a:rPr lang="en-US" sz="1400" b="0" i="1" smtClean="0">
                                      <a:latin typeface="Cambria Math"/>
                                    </a:rPr>
                                    <m:t>𝑖</m:t>
                                  </m:r>
                                </m:sub>
                              </m:sSub>
                              <m:r>
                                <a:rPr lang="en-US" sz="1400" b="0" i="1" smtClean="0">
                                  <a:latin typeface="Cambria Math"/>
                                </a:rPr>
                                <m:t>−</m:t>
                              </m:r>
                              <m:r>
                                <a:rPr lang="en-US" sz="1400" b="0" i="1" smtClean="0">
                                  <a:latin typeface="Cambria Math"/>
                                </a:rPr>
                                <m:t>𝑚</m:t>
                              </m:r>
                              <m:nary>
                                <m:naryPr>
                                  <m:chr m:val="∑"/>
                                  <m:subHide m:val="on"/>
                                  <m:supHide m:val="on"/>
                                  <m:ctrlPr>
                                    <a:rPr lang="en-US" sz="1400" b="0" i="1" smtClean="0">
                                      <a:latin typeface="Cambria Math"/>
                                    </a:rPr>
                                  </m:ctrlPr>
                                </m:naryPr>
                                <m:sub/>
                                <m:sup/>
                                <m:e>
                                  <m:sSub>
                                    <m:sSubPr>
                                      <m:ctrlPr>
                                        <a:rPr lang="en-US" sz="1400" b="0" i="1" smtClean="0">
                                          <a:latin typeface="Cambria Math"/>
                                        </a:rPr>
                                      </m:ctrlPr>
                                    </m:sSubPr>
                                    <m:e>
                                      <m:r>
                                        <a:rPr lang="en-US" sz="1400" b="0" i="1" smtClean="0">
                                          <a:latin typeface="Cambria Math"/>
                                        </a:rPr>
                                        <m:t>𝑥</m:t>
                                      </m:r>
                                    </m:e>
                                    <m:sub>
                                      <m:r>
                                        <a:rPr lang="en-US" sz="1400" b="0" i="1" smtClean="0">
                                          <a:latin typeface="Cambria Math"/>
                                        </a:rPr>
                                        <m:t>𝑖</m:t>
                                      </m:r>
                                    </m:sub>
                                  </m:sSub>
                                </m:e>
                              </m:nary>
                            </m:e>
                          </m:nary>
                        </m:num>
                        <m:den>
                          <m:r>
                            <a:rPr lang="en-US" sz="1400" b="0" i="1" smtClean="0">
                              <a:latin typeface="Cambria Math"/>
                            </a:rPr>
                            <m:t>𝑛</m:t>
                          </m:r>
                        </m:den>
                      </m:f>
                      <m:r>
                        <a:rPr lang="en-US" sz="1400" b="0" i="1" smtClean="0">
                          <a:latin typeface="Cambria Math"/>
                        </a:rPr>
                        <m:t>=</m:t>
                      </m:r>
                    </m:oMath>
                  </a14:m>
                  <a:endParaRPr lang="en-US"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950450" y="4906129"/>
                  <a:ext cx="1750672" cy="412164"/>
                </a:xfrm>
                <a:prstGeom prst="rect">
                  <a:avLst/>
                </a:prstGeom>
                <a:blipFill rotWithShape="1">
                  <a:blip r:embed="rId17"/>
                  <a:stretch>
                    <a:fillRect l="-697" t="-52239" r="-2787" b="-47761"/>
                  </a:stretch>
                </a:blipFill>
              </p:spPr>
              <p:txBody>
                <a:bodyPr/>
                <a:lstStyle/>
                <a:p>
                  <a:r>
                    <a:rPr lang="en-US">
                      <a:noFill/>
                    </a:rPr>
                    <a:t> </a:t>
                  </a:r>
                </a:p>
              </p:txBody>
            </p:sp>
          </mc:Fallback>
        </mc:AlternateContent>
        <p:sp>
          <p:nvSpPr>
            <p:cNvPr id="64" name="Rectangle 63"/>
            <p:cNvSpPr/>
            <p:nvPr/>
          </p:nvSpPr>
          <p:spPr>
            <a:xfrm>
              <a:off x="4872763" y="4888134"/>
              <a:ext cx="3964460" cy="826457"/>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 name="Group 74"/>
          <p:cNvGrpSpPr/>
          <p:nvPr/>
        </p:nvGrpSpPr>
        <p:grpSpPr>
          <a:xfrm>
            <a:off x="4895736" y="5843109"/>
            <a:ext cx="2165463" cy="452886"/>
            <a:chOff x="4895736" y="5843109"/>
            <a:chExt cx="2165463" cy="452886"/>
          </a:xfrm>
        </p:grpSpPr>
        <mc:AlternateContent xmlns:mc="http://schemas.openxmlformats.org/markup-compatibility/2006" xmlns:a14="http://schemas.microsoft.com/office/drawing/2010/main">
          <mc:Choice Requires="a14">
            <p:sp>
              <p:nvSpPr>
                <p:cNvPr id="63" name="TextBox 62"/>
                <p:cNvSpPr txBox="1"/>
                <p:nvPr/>
              </p:nvSpPr>
              <p:spPr>
                <a:xfrm>
                  <a:off x="4949909" y="5901262"/>
                  <a:ext cx="20943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=12.457∙</m:t>
                        </m:r>
                        <m:sSup>
                          <m:sSupPr>
                            <m:ctrlPr>
                              <a:rPr lang="en-US" b="0" i="1" smtClean="0">
                                <a:latin typeface="Cambria Math"/>
                                <a:ea typeface="Cambria Math"/>
                              </a:rPr>
                            </m:ctrlPr>
                          </m:sSupPr>
                          <m:e>
                            <m:r>
                              <a:rPr lang="en-US" b="0" i="1" smtClean="0">
                                <a:latin typeface="Cambria Math"/>
                                <a:ea typeface="Cambria Math"/>
                              </a:rPr>
                              <m:t>𝑥</m:t>
                            </m:r>
                          </m:e>
                          <m:sup>
                            <m:r>
                              <a:rPr lang="en-US" b="0" i="1" smtClean="0">
                                <a:latin typeface="Cambria Math"/>
                                <a:ea typeface="Cambria Math"/>
                              </a:rPr>
                              <m:t>2.020</m:t>
                            </m:r>
                          </m:sup>
                        </m:sSup>
                      </m:oMath>
                    </m:oMathPara>
                  </a14:m>
                  <a:endParaRPr lang="en-US" dirty="0"/>
                </a:p>
              </p:txBody>
            </p:sp>
          </mc:Choice>
          <mc:Fallback xmlns="">
            <p:sp>
              <p:nvSpPr>
                <p:cNvPr id="63" name="TextBox 62"/>
                <p:cNvSpPr txBox="1">
                  <a:spLocks noRot="1" noChangeAspect="1" noMove="1" noResize="1" noEditPoints="1" noAdjustHandles="1" noChangeArrowheads="1" noChangeShapeType="1" noTextEdit="1"/>
                </p:cNvSpPr>
                <p:nvPr/>
              </p:nvSpPr>
              <p:spPr>
                <a:xfrm>
                  <a:off x="4949909" y="5901262"/>
                  <a:ext cx="2094356" cy="369332"/>
                </a:xfrm>
                <a:prstGeom prst="rect">
                  <a:avLst/>
                </a:prstGeom>
                <a:blipFill rotWithShape="1">
                  <a:blip r:embed="rId18"/>
                  <a:stretch>
                    <a:fillRect b="-4918"/>
                  </a:stretch>
                </a:blipFill>
              </p:spPr>
              <p:txBody>
                <a:bodyPr/>
                <a:lstStyle/>
                <a:p>
                  <a:r>
                    <a:rPr lang="en-US">
                      <a:noFill/>
                    </a:rPr>
                    <a:t> </a:t>
                  </a:r>
                </a:p>
              </p:txBody>
            </p:sp>
          </mc:Fallback>
        </mc:AlternateContent>
        <p:sp>
          <p:nvSpPr>
            <p:cNvPr id="66" name="Rectangle 65"/>
            <p:cNvSpPr/>
            <p:nvPr/>
          </p:nvSpPr>
          <p:spPr>
            <a:xfrm>
              <a:off x="4895736" y="5843109"/>
              <a:ext cx="2165463" cy="452886"/>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 name="Group 68"/>
          <p:cNvGrpSpPr/>
          <p:nvPr/>
        </p:nvGrpSpPr>
        <p:grpSpPr>
          <a:xfrm>
            <a:off x="3750734" y="2960135"/>
            <a:ext cx="1263295" cy="655130"/>
            <a:chOff x="3750734" y="2960135"/>
            <a:chExt cx="1263295" cy="655130"/>
          </a:xfrm>
        </p:grpSpPr>
        <p:sp>
          <p:nvSpPr>
            <p:cNvPr id="27" name="Rounded Rectangle 26"/>
            <p:cNvSpPr/>
            <p:nvPr/>
          </p:nvSpPr>
          <p:spPr>
            <a:xfrm>
              <a:off x="4048652" y="2960135"/>
              <a:ext cx="675748" cy="375732"/>
            </a:xfrm>
            <a:prstGeom prst="roundRect">
              <a:avLst/>
            </a:prstGeom>
            <a:noFill/>
            <a:ln w="19050">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Rectangle 67"/>
            <p:cNvSpPr/>
            <p:nvPr/>
          </p:nvSpPr>
          <p:spPr>
            <a:xfrm>
              <a:off x="3750734" y="3307488"/>
              <a:ext cx="1263295" cy="307777"/>
            </a:xfrm>
            <a:prstGeom prst="rect">
              <a:avLst/>
            </a:prstGeom>
          </p:spPr>
          <p:txBody>
            <a:bodyPr wrap="none">
              <a:spAutoFit/>
            </a:bodyPr>
            <a:lstStyle/>
            <a:p>
              <a:r>
                <a:rPr lang="en-US" sz="1400" dirty="0">
                  <a:solidFill>
                    <a:schemeClr val="bg1">
                      <a:lumMod val="50000"/>
                    </a:schemeClr>
                  </a:solidFill>
                </a:rPr>
                <a:t>plays </a:t>
              </a:r>
              <a:r>
                <a:rPr lang="en-US" sz="1400" dirty="0" smtClean="0">
                  <a:solidFill>
                    <a:schemeClr val="bg1">
                      <a:lumMod val="50000"/>
                    </a:schemeClr>
                  </a:solidFill>
                </a:rPr>
                <a:t> part of b</a:t>
              </a:r>
              <a:endParaRPr lang="en-US" sz="1400" dirty="0"/>
            </a:p>
          </p:txBody>
        </p:sp>
      </p:grpSp>
    </p:spTree>
    <p:extLst>
      <p:ext uri="{BB962C8B-B14F-4D97-AF65-F5344CB8AC3E}">
        <p14:creationId xmlns:p14="http://schemas.microsoft.com/office/powerpoint/2010/main" val="197271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026"/>
                                        </p:tgtEl>
                                        <p:attrNameLst>
                                          <p:attrName>style.visibility</p:attrName>
                                        </p:attrNameLst>
                                      </p:cBhvr>
                                      <p:to>
                                        <p:strVal val="visible"/>
                                      </p:to>
                                    </p:set>
                                    <p:animEffect transition="in" filter="fade">
                                      <p:cBhvr>
                                        <p:cTn id="70" dur="1000"/>
                                        <p:tgtEl>
                                          <p:spTgt spid="1026"/>
                                        </p:tgtEl>
                                      </p:cBhvr>
                                    </p:animEffect>
                                    <p:anim calcmode="lin" valueType="num">
                                      <p:cBhvr>
                                        <p:cTn id="71" dur="1000" fill="hold"/>
                                        <p:tgtEl>
                                          <p:spTgt spid="1026"/>
                                        </p:tgtEl>
                                        <p:attrNameLst>
                                          <p:attrName>ppt_x</p:attrName>
                                        </p:attrNameLst>
                                      </p:cBhvr>
                                      <p:tavLst>
                                        <p:tav tm="0">
                                          <p:val>
                                            <p:strVal val="#ppt_x"/>
                                          </p:val>
                                        </p:tav>
                                        <p:tav tm="100000">
                                          <p:val>
                                            <p:strVal val="#ppt_x"/>
                                          </p:val>
                                        </p:tav>
                                      </p:tavLst>
                                    </p:anim>
                                    <p:anim calcmode="lin" valueType="num">
                                      <p:cBhvr>
                                        <p:cTn id="72"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
                                        </p:tgtEl>
                                        <p:attrNameLst>
                                          <p:attrName>style.visibility</p:attrName>
                                        </p:attrNameLst>
                                      </p:cBhvr>
                                      <p:to>
                                        <p:strVal val="visible"/>
                                      </p:to>
                                    </p:set>
                                    <p:animEffect transition="in" filter="fade">
                                      <p:cBhvr>
                                        <p:cTn id="77" dur="1000"/>
                                        <p:tgtEl>
                                          <p:spTgt spid="71"/>
                                        </p:tgtEl>
                                      </p:cBhvr>
                                    </p:animEffect>
                                    <p:anim calcmode="lin" valueType="num">
                                      <p:cBhvr>
                                        <p:cTn id="78" dur="1000" fill="hold"/>
                                        <p:tgtEl>
                                          <p:spTgt spid="71"/>
                                        </p:tgtEl>
                                        <p:attrNameLst>
                                          <p:attrName>ppt_x</p:attrName>
                                        </p:attrNameLst>
                                      </p:cBhvr>
                                      <p:tavLst>
                                        <p:tav tm="0">
                                          <p:val>
                                            <p:strVal val="#ppt_x"/>
                                          </p:val>
                                        </p:tav>
                                        <p:tav tm="100000">
                                          <p:val>
                                            <p:strVal val="#ppt_x"/>
                                          </p:val>
                                        </p:tav>
                                      </p:tavLst>
                                    </p:anim>
                                    <p:anim calcmode="lin" valueType="num">
                                      <p:cBhvr>
                                        <p:cTn id="7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2"/>
                                        </p:tgtEl>
                                        <p:attrNameLst>
                                          <p:attrName>style.visibility</p:attrName>
                                        </p:attrNameLst>
                                      </p:cBhvr>
                                      <p:to>
                                        <p:strVal val="visible"/>
                                      </p:to>
                                    </p:set>
                                    <p:animEffect transition="in" filter="fade">
                                      <p:cBhvr>
                                        <p:cTn id="84" dur="1000"/>
                                        <p:tgtEl>
                                          <p:spTgt spid="72"/>
                                        </p:tgtEl>
                                      </p:cBhvr>
                                    </p:animEffect>
                                    <p:anim calcmode="lin" valueType="num">
                                      <p:cBhvr>
                                        <p:cTn id="85" dur="1000" fill="hold"/>
                                        <p:tgtEl>
                                          <p:spTgt spid="72"/>
                                        </p:tgtEl>
                                        <p:attrNameLst>
                                          <p:attrName>ppt_x</p:attrName>
                                        </p:attrNameLst>
                                      </p:cBhvr>
                                      <p:tavLst>
                                        <p:tav tm="0">
                                          <p:val>
                                            <p:strVal val="#ppt_x"/>
                                          </p:val>
                                        </p:tav>
                                        <p:tav tm="100000">
                                          <p:val>
                                            <p:strVal val="#ppt_x"/>
                                          </p:val>
                                        </p:tav>
                                      </p:tavLst>
                                    </p:anim>
                                    <p:anim calcmode="lin" valueType="num">
                                      <p:cBhvr>
                                        <p:cTn id="86"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fade">
                                      <p:cBhvr>
                                        <p:cTn id="91" dur="1000"/>
                                        <p:tgtEl>
                                          <p:spTgt spid="69"/>
                                        </p:tgtEl>
                                      </p:cBhvr>
                                    </p:animEffect>
                                    <p:anim calcmode="lin" valueType="num">
                                      <p:cBhvr>
                                        <p:cTn id="92" dur="1000" fill="hold"/>
                                        <p:tgtEl>
                                          <p:spTgt spid="69"/>
                                        </p:tgtEl>
                                        <p:attrNameLst>
                                          <p:attrName>ppt_x</p:attrName>
                                        </p:attrNameLst>
                                      </p:cBhvr>
                                      <p:tavLst>
                                        <p:tav tm="0">
                                          <p:val>
                                            <p:strVal val="#ppt_x"/>
                                          </p:val>
                                        </p:tav>
                                        <p:tav tm="100000">
                                          <p:val>
                                            <p:strVal val="#ppt_x"/>
                                          </p:val>
                                        </p:tav>
                                      </p:tavLst>
                                    </p:anim>
                                    <p:anim calcmode="lin" valueType="num">
                                      <p:cBhvr>
                                        <p:cTn id="93"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3"/>
                                        </p:tgtEl>
                                        <p:attrNameLst>
                                          <p:attrName>style.visibility</p:attrName>
                                        </p:attrNameLst>
                                      </p:cBhvr>
                                      <p:to>
                                        <p:strVal val="visible"/>
                                      </p:to>
                                    </p:set>
                                    <p:animEffect transition="in" filter="fade">
                                      <p:cBhvr>
                                        <p:cTn id="98" dur="1000"/>
                                        <p:tgtEl>
                                          <p:spTgt spid="73"/>
                                        </p:tgtEl>
                                      </p:cBhvr>
                                    </p:animEffect>
                                    <p:anim calcmode="lin" valueType="num">
                                      <p:cBhvr>
                                        <p:cTn id="99" dur="1000" fill="hold"/>
                                        <p:tgtEl>
                                          <p:spTgt spid="73"/>
                                        </p:tgtEl>
                                        <p:attrNameLst>
                                          <p:attrName>ppt_x</p:attrName>
                                        </p:attrNameLst>
                                      </p:cBhvr>
                                      <p:tavLst>
                                        <p:tav tm="0">
                                          <p:val>
                                            <p:strVal val="#ppt_x"/>
                                          </p:val>
                                        </p:tav>
                                        <p:tav tm="100000">
                                          <p:val>
                                            <p:strVal val="#ppt_x"/>
                                          </p:val>
                                        </p:tav>
                                      </p:tavLst>
                                    </p:anim>
                                    <p:anim calcmode="lin" valueType="num">
                                      <p:cBhvr>
                                        <p:cTn id="100"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7"/>
                                        </p:tgtEl>
                                        <p:attrNameLst>
                                          <p:attrName>style.visibility</p:attrName>
                                        </p:attrNameLst>
                                      </p:cBhvr>
                                      <p:to>
                                        <p:strVal val="visible"/>
                                      </p:to>
                                    </p:set>
                                    <p:animEffect transition="in" filter="fade">
                                      <p:cBhvr>
                                        <p:cTn id="105" dur="1000"/>
                                        <p:tgtEl>
                                          <p:spTgt spid="47"/>
                                        </p:tgtEl>
                                      </p:cBhvr>
                                    </p:animEffect>
                                    <p:anim calcmode="lin" valueType="num">
                                      <p:cBhvr>
                                        <p:cTn id="106" dur="1000" fill="hold"/>
                                        <p:tgtEl>
                                          <p:spTgt spid="47"/>
                                        </p:tgtEl>
                                        <p:attrNameLst>
                                          <p:attrName>ppt_x</p:attrName>
                                        </p:attrNameLst>
                                      </p:cBhvr>
                                      <p:tavLst>
                                        <p:tav tm="0">
                                          <p:val>
                                            <p:strVal val="#ppt_x"/>
                                          </p:val>
                                        </p:tav>
                                        <p:tav tm="100000">
                                          <p:val>
                                            <p:strVal val="#ppt_x"/>
                                          </p:val>
                                        </p:tav>
                                      </p:tavLst>
                                    </p:anim>
                                    <p:anim calcmode="lin" valueType="num">
                                      <p:cBhvr>
                                        <p:cTn id="10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4"/>
                                        </p:tgtEl>
                                        <p:attrNameLst>
                                          <p:attrName>style.visibility</p:attrName>
                                        </p:attrNameLst>
                                      </p:cBhvr>
                                      <p:to>
                                        <p:strVal val="visible"/>
                                      </p:to>
                                    </p:set>
                                    <p:animEffect transition="in" filter="fade">
                                      <p:cBhvr>
                                        <p:cTn id="112" dur="1000"/>
                                        <p:tgtEl>
                                          <p:spTgt spid="74"/>
                                        </p:tgtEl>
                                      </p:cBhvr>
                                    </p:animEffect>
                                    <p:anim calcmode="lin" valueType="num">
                                      <p:cBhvr>
                                        <p:cTn id="113" dur="1000" fill="hold"/>
                                        <p:tgtEl>
                                          <p:spTgt spid="74"/>
                                        </p:tgtEl>
                                        <p:attrNameLst>
                                          <p:attrName>ppt_x</p:attrName>
                                        </p:attrNameLst>
                                      </p:cBhvr>
                                      <p:tavLst>
                                        <p:tav tm="0">
                                          <p:val>
                                            <p:strVal val="#ppt_x"/>
                                          </p:val>
                                        </p:tav>
                                        <p:tav tm="100000">
                                          <p:val>
                                            <p:strVal val="#ppt_x"/>
                                          </p:val>
                                        </p:tav>
                                      </p:tavLst>
                                    </p:anim>
                                    <p:anim calcmode="lin" valueType="num">
                                      <p:cBhvr>
                                        <p:cTn id="114"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1000"/>
                                        <p:tgtEl>
                                          <p:spTgt spid="51"/>
                                        </p:tgtEl>
                                      </p:cBhvr>
                                    </p:animEffect>
                                    <p:anim calcmode="lin" valueType="num">
                                      <p:cBhvr>
                                        <p:cTn id="120" dur="1000" fill="hold"/>
                                        <p:tgtEl>
                                          <p:spTgt spid="51"/>
                                        </p:tgtEl>
                                        <p:attrNameLst>
                                          <p:attrName>ppt_x</p:attrName>
                                        </p:attrNameLst>
                                      </p:cBhvr>
                                      <p:tavLst>
                                        <p:tav tm="0">
                                          <p:val>
                                            <p:strVal val="#ppt_x"/>
                                          </p:val>
                                        </p:tav>
                                        <p:tav tm="100000">
                                          <p:val>
                                            <p:strVal val="#ppt_x"/>
                                          </p:val>
                                        </p:tav>
                                      </p:tavLst>
                                    </p:anim>
                                    <p:anim calcmode="lin" valueType="num">
                                      <p:cBhvr>
                                        <p:cTn id="121"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60"/>
                                        </p:tgtEl>
                                        <p:attrNameLst>
                                          <p:attrName>style.visibility</p:attrName>
                                        </p:attrNameLst>
                                      </p:cBhvr>
                                      <p:to>
                                        <p:strVal val="visible"/>
                                      </p:to>
                                    </p:set>
                                    <p:animEffect transition="in" filter="fade">
                                      <p:cBhvr>
                                        <p:cTn id="126" dur="1000"/>
                                        <p:tgtEl>
                                          <p:spTgt spid="60"/>
                                        </p:tgtEl>
                                      </p:cBhvr>
                                    </p:animEffect>
                                    <p:anim calcmode="lin" valueType="num">
                                      <p:cBhvr>
                                        <p:cTn id="127" dur="1000" fill="hold"/>
                                        <p:tgtEl>
                                          <p:spTgt spid="60"/>
                                        </p:tgtEl>
                                        <p:attrNameLst>
                                          <p:attrName>ppt_x</p:attrName>
                                        </p:attrNameLst>
                                      </p:cBhvr>
                                      <p:tavLst>
                                        <p:tav tm="0">
                                          <p:val>
                                            <p:strVal val="#ppt_x"/>
                                          </p:val>
                                        </p:tav>
                                        <p:tav tm="100000">
                                          <p:val>
                                            <p:strVal val="#ppt_x"/>
                                          </p:val>
                                        </p:tav>
                                      </p:tavLst>
                                    </p:anim>
                                    <p:anim calcmode="lin" valueType="num">
                                      <p:cBhvr>
                                        <p:cTn id="1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5"/>
                                        </p:tgtEl>
                                        <p:attrNameLst>
                                          <p:attrName>style.visibility</p:attrName>
                                        </p:attrNameLst>
                                      </p:cBhvr>
                                      <p:to>
                                        <p:strVal val="visible"/>
                                      </p:to>
                                    </p:set>
                                    <p:animEffect transition="in" filter="fade">
                                      <p:cBhvr>
                                        <p:cTn id="133" dur="1000"/>
                                        <p:tgtEl>
                                          <p:spTgt spid="75"/>
                                        </p:tgtEl>
                                      </p:cBhvr>
                                    </p:animEffect>
                                    <p:anim calcmode="lin" valueType="num">
                                      <p:cBhvr>
                                        <p:cTn id="134" dur="1000" fill="hold"/>
                                        <p:tgtEl>
                                          <p:spTgt spid="75"/>
                                        </p:tgtEl>
                                        <p:attrNameLst>
                                          <p:attrName>ppt_x</p:attrName>
                                        </p:attrNameLst>
                                      </p:cBhvr>
                                      <p:tavLst>
                                        <p:tav tm="0">
                                          <p:val>
                                            <p:strVal val="#ppt_x"/>
                                          </p:val>
                                        </p:tav>
                                        <p:tav tm="100000">
                                          <p:val>
                                            <p:strVal val="#ppt_x"/>
                                          </p:val>
                                        </p:tav>
                                      </p:tavLst>
                                    </p:anim>
                                    <p:anim calcmode="lin" valueType="num">
                                      <p:cBhvr>
                                        <p:cTn id="135"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5" grpId="0"/>
      <p:bldP spid="16" grpId="0"/>
      <p:bldP spid="20" grpId="0"/>
      <p:bldP spid="21" grpId="0"/>
      <p:bldP spid="22" grpId="0"/>
      <p:bldP spid="14" grpId="0"/>
      <p:bldP spid="47" grpId="0"/>
      <p:bldP spid="51" grpId="0"/>
      <p:bldP spid="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6</a:t>
            </a:fld>
            <a:endParaRPr lang="en-US" dirty="0"/>
          </a:p>
        </p:txBody>
      </p:sp>
      <p:grpSp>
        <p:nvGrpSpPr>
          <p:cNvPr id="3" name="Group 2"/>
          <p:cNvGrpSpPr/>
          <p:nvPr/>
        </p:nvGrpSpPr>
        <p:grpSpPr>
          <a:xfrm>
            <a:off x="-4763" y="84138"/>
            <a:ext cx="2762831" cy="406400"/>
            <a:chOff x="-4763" y="84138"/>
            <a:chExt cx="2762831" cy="406400"/>
          </a:xfrm>
        </p:grpSpPr>
        <p:sp>
          <p:nvSpPr>
            <p:cNvPr id="4"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8" name="Rectangle 2"/>
          <p:cNvSpPr txBox="1">
            <a:spLocks noChangeArrowheads="1"/>
          </p:cNvSpPr>
          <p:nvPr/>
        </p:nvSpPr>
        <p:spPr>
          <a:xfrm>
            <a:off x="495300" y="838200"/>
            <a:ext cx="8229600" cy="685800"/>
          </a:xfrm>
          <a:prstGeom prst="rect">
            <a:avLst/>
          </a:prstGeom>
        </p:spPr>
        <p:txBody>
          <a:bodyPr/>
          <a:lstStyle/>
          <a:p>
            <a:pPr>
              <a:defRPr/>
            </a:pPr>
            <a:r>
              <a:rPr lang="en-US" sz="3200" kern="0" dirty="0" smtClean="0">
                <a:solidFill>
                  <a:schemeClr val="bg1">
                    <a:lumMod val="85000"/>
                  </a:schemeClr>
                </a:solidFill>
                <a:latin typeface="+mj-lt"/>
                <a:ea typeface="+mj-ea"/>
                <a:cs typeface="+mj-cs"/>
              </a:rPr>
              <a:t>rewriting equations for power law relationships</a:t>
            </a:r>
            <a:endParaRPr lang="en-US" sz="3200" kern="0" dirty="0">
              <a:solidFill>
                <a:schemeClr val="bg1">
                  <a:lumMod val="85000"/>
                </a:schemeClr>
              </a:solidFill>
              <a:latin typeface="+mj-lt"/>
              <a:ea typeface="+mj-ea"/>
              <a:cs typeface="+mj-cs"/>
            </a:endParaRPr>
          </a:p>
        </p:txBody>
      </p:sp>
      <p:grpSp>
        <p:nvGrpSpPr>
          <p:cNvPr id="13" name="Group 12"/>
          <p:cNvGrpSpPr/>
          <p:nvPr/>
        </p:nvGrpSpPr>
        <p:grpSpPr>
          <a:xfrm>
            <a:off x="628853" y="1752600"/>
            <a:ext cx="5209150" cy="914400"/>
            <a:chOff x="628853" y="1676400"/>
            <a:chExt cx="5209150" cy="914400"/>
          </a:xfrm>
        </p:grpSpPr>
        <mc:AlternateContent xmlns:mc="http://schemas.openxmlformats.org/markup-compatibility/2006" xmlns:a14="http://schemas.microsoft.com/office/drawing/2010/main">
          <mc:Choice Requires="a14">
            <p:sp>
              <p:nvSpPr>
                <p:cNvPr id="9" name="TextBox 8"/>
                <p:cNvSpPr txBox="1"/>
                <p:nvPr/>
              </p:nvSpPr>
              <p:spPr>
                <a:xfrm>
                  <a:off x="628854" y="1790360"/>
                  <a:ext cx="2670603" cy="7054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𝑚</m:t>
                        </m:r>
                        <m:r>
                          <a:rPr lang="en-US" b="0" i="1" smtClean="0">
                            <a:latin typeface="Cambria Math"/>
                          </a:rPr>
                          <m:t>= </m:t>
                        </m:r>
                        <m:f>
                          <m:fPr>
                            <m:ctrlPr>
                              <a:rPr lang="en-US" b="0" i="1" smtClean="0">
                                <a:latin typeface="Cambria Math"/>
                              </a:rPr>
                            </m:ctrlPr>
                          </m:fPr>
                          <m:num>
                            <m:r>
                              <a:rPr lang="en-US" b="0" i="1" smtClean="0">
                                <a:latin typeface="Cambria Math"/>
                              </a:rPr>
                              <m:t>𝑛</m:t>
                            </m:r>
                            <m:nary>
                              <m:naryPr>
                                <m:chr m:val="∑"/>
                                <m:subHide m:val="on"/>
                                <m:supHide m:val="on"/>
                                <m:ctrlPr>
                                  <a:rPr lang="en-US" b="0" i="1" smtClean="0">
                                    <a:latin typeface="Cambria Math"/>
                                  </a:rPr>
                                </m:ctrlPr>
                              </m:naryPr>
                              <m:sub/>
                              <m:sup/>
                              <m:e>
                                <m:sSub>
                                  <m:sSubPr>
                                    <m:ctrlPr>
                                      <a:rPr lang="en-US" b="0" i="1" smtClean="0">
                                        <a:latin typeface="Cambria Math"/>
                                      </a:rPr>
                                    </m:ctrlPr>
                                  </m:sSubPr>
                                  <m:e>
                                    <m:r>
                                      <a:rPr lang="en-US" b="0" i="1" smtClean="0">
                                        <a:latin typeface="Cambria Math"/>
                                      </a:rPr>
                                      <m:t>𝑥</m:t>
                                    </m:r>
                                  </m:e>
                                  <m:sub>
                                    <m:r>
                                      <a:rPr lang="en-US" b="0" i="1" smtClean="0">
                                        <a:latin typeface="Cambria Math"/>
                                      </a:rPr>
                                      <m:t>𝑖</m:t>
                                    </m:r>
                                  </m:sub>
                                </m:sSub>
                                <m:sSub>
                                  <m:sSubPr>
                                    <m:ctrlPr>
                                      <a:rPr lang="en-US" b="0" i="1" smtClean="0">
                                        <a:latin typeface="Cambria Math"/>
                                      </a:rPr>
                                    </m:ctrlPr>
                                  </m:sSubPr>
                                  <m:e>
                                    <m:r>
                                      <a:rPr lang="en-US" b="0" i="1" smtClean="0">
                                        <a:latin typeface="Cambria Math"/>
                                      </a:rPr>
                                      <m:t>𝑦</m:t>
                                    </m:r>
                                  </m:e>
                                  <m:sub>
                                    <m:r>
                                      <a:rPr lang="en-US" b="0" i="1" smtClean="0">
                                        <a:latin typeface="Cambria Math"/>
                                      </a:rPr>
                                      <m:t>𝑖</m:t>
                                    </m:r>
                                  </m:sub>
                                </m:sSub>
                                <m:r>
                                  <a:rPr lang="en-US" b="0" i="1" smtClean="0">
                                    <a:latin typeface="Cambria Math"/>
                                  </a:rPr>
                                  <m:t>−</m:t>
                                </m:r>
                                <m:nary>
                                  <m:naryPr>
                                    <m:chr m:val="∑"/>
                                    <m:subHide m:val="on"/>
                                    <m:supHide m:val="on"/>
                                    <m:ctrlPr>
                                      <a:rPr lang="en-US" b="0" i="1" smtClean="0">
                                        <a:latin typeface="Cambria Math"/>
                                      </a:rPr>
                                    </m:ctrlPr>
                                  </m:naryPr>
                                  <m:sub/>
                                  <m:sup/>
                                  <m:e>
                                    <m:sSub>
                                      <m:sSubPr>
                                        <m:ctrlPr>
                                          <a:rPr lang="en-US" b="0" i="1" smtClean="0">
                                            <a:latin typeface="Cambria Math"/>
                                          </a:rPr>
                                        </m:ctrlPr>
                                      </m:sSubPr>
                                      <m:e>
                                        <m:r>
                                          <a:rPr lang="en-US" b="0" i="1" smtClean="0">
                                            <a:latin typeface="Cambria Math"/>
                                          </a:rPr>
                                          <m:t>𝑥</m:t>
                                        </m:r>
                                      </m:e>
                                      <m:sub>
                                        <m:r>
                                          <a:rPr lang="en-US" b="0" i="1" smtClean="0">
                                            <a:latin typeface="Cambria Math"/>
                                          </a:rPr>
                                          <m:t>𝑖</m:t>
                                        </m:r>
                                      </m:sub>
                                    </m:sSub>
                                    <m:nary>
                                      <m:naryPr>
                                        <m:chr m:val="∑"/>
                                        <m:subHide m:val="on"/>
                                        <m:supHide m:val="on"/>
                                        <m:ctrlPr>
                                          <a:rPr lang="en-US" b="0" i="1" smtClean="0">
                                            <a:latin typeface="Cambria Math"/>
                                          </a:rPr>
                                        </m:ctrlPr>
                                      </m:naryPr>
                                      <m:sub/>
                                      <m:sup/>
                                      <m:e>
                                        <m:sSub>
                                          <m:sSubPr>
                                            <m:ctrlPr>
                                              <a:rPr lang="en-US" b="0" i="1" smtClean="0">
                                                <a:latin typeface="Cambria Math"/>
                                              </a:rPr>
                                            </m:ctrlPr>
                                          </m:sSubPr>
                                          <m:e>
                                            <m:r>
                                              <a:rPr lang="en-US" b="0" i="1" smtClean="0">
                                                <a:latin typeface="Cambria Math"/>
                                              </a:rPr>
                                              <m:t>𝑦</m:t>
                                            </m:r>
                                          </m:e>
                                          <m:sub>
                                            <m:r>
                                              <a:rPr lang="en-US" b="0" i="1" smtClean="0">
                                                <a:latin typeface="Cambria Math"/>
                                              </a:rPr>
                                              <m:t>𝑖</m:t>
                                            </m:r>
                                          </m:sub>
                                        </m:sSub>
                                      </m:e>
                                    </m:nary>
                                  </m:e>
                                </m:nary>
                              </m:e>
                            </m:nary>
                          </m:num>
                          <m:den>
                            <m:r>
                              <a:rPr lang="en-US" b="0" i="1" smtClean="0">
                                <a:latin typeface="Cambria Math"/>
                              </a:rPr>
                              <m:t>𝑛</m:t>
                            </m:r>
                            <m:nary>
                              <m:naryPr>
                                <m:chr m:val="∑"/>
                                <m:subHide m:val="on"/>
                                <m:supHide m:val="on"/>
                                <m:ctrlPr>
                                  <a:rPr lang="en-US" b="0" i="1" smtClean="0">
                                    <a:latin typeface="Cambria Math"/>
                                  </a:rPr>
                                </m:ctrlPr>
                              </m:naryPr>
                              <m:sub/>
                              <m:sup/>
                              <m:e>
                                <m:sSubSup>
                                  <m:sSubSupPr>
                                    <m:ctrlPr>
                                      <a:rPr lang="en-US" i="1">
                                        <a:latin typeface="Cambria Math"/>
                                      </a:rPr>
                                    </m:ctrlPr>
                                  </m:sSubSupPr>
                                  <m:e>
                                    <m:r>
                                      <a:rPr lang="en-US" i="1">
                                        <a:latin typeface="Cambria Math"/>
                                      </a:rPr>
                                      <m:t>𝑥</m:t>
                                    </m:r>
                                  </m:e>
                                  <m:sub>
                                    <m:r>
                                      <a:rPr lang="en-US" i="1">
                                        <a:latin typeface="Cambria Math"/>
                                      </a:rPr>
                                      <m:t>𝑖</m:t>
                                    </m:r>
                                  </m:sub>
                                  <m:sup>
                                    <m:r>
                                      <a:rPr lang="en-US" i="1">
                                        <a:latin typeface="Cambria Math"/>
                                      </a:rPr>
                                      <m:t>2</m:t>
                                    </m:r>
                                  </m:sup>
                                </m:sSubSup>
                                <m:r>
                                  <m:rPr>
                                    <m:nor/>
                                  </m:rPr>
                                  <a:rPr lang="en-US"/>
                                  <m:t> </m:t>
                                </m:r>
                                <m:r>
                                  <a:rPr lang="en-US" b="0" i="1" smtClean="0">
                                    <a:latin typeface="Cambria Math"/>
                                  </a:rPr>
                                  <m:t>−</m:t>
                                </m:r>
                                <m:sSup>
                                  <m:sSupPr>
                                    <m:ctrlPr>
                                      <a:rPr lang="en-US" b="0" i="1" smtClean="0">
                                        <a:latin typeface="Cambria Math"/>
                                      </a:rPr>
                                    </m:ctrlPr>
                                  </m:sSupPr>
                                  <m:e>
                                    <m:d>
                                      <m:dPr>
                                        <m:ctrlPr>
                                          <a:rPr lang="en-US" i="1">
                                            <a:latin typeface="Cambria Math"/>
                                          </a:rPr>
                                        </m:ctrlPr>
                                      </m:dPr>
                                      <m:e>
                                        <m:nary>
                                          <m:naryPr>
                                            <m:chr m:val="∑"/>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e>
                                        </m:nary>
                                      </m:e>
                                    </m:d>
                                  </m:e>
                                  <m:sup>
                                    <m:r>
                                      <a:rPr lang="en-US" b="0" i="1" smtClean="0">
                                        <a:latin typeface="Cambria Math"/>
                                      </a:rPr>
                                      <m:t>2</m:t>
                                    </m:r>
                                  </m:sup>
                                </m:sSup>
                              </m:e>
                            </m:nary>
                          </m:den>
                        </m:f>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628854" y="1790360"/>
                  <a:ext cx="2670603" cy="70545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704403" y="1790360"/>
                  <a:ext cx="2029851" cy="626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𝑏</m:t>
                        </m:r>
                        <m:r>
                          <a:rPr lang="en-US" b="0" i="1" smtClean="0">
                            <a:latin typeface="Cambria Math"/>
                          </a:rPr>
                          <m:t>= </m:t>
                        </m:r>
                        <m:f>
                          <m:fPr>
                            <m:ctrlPr>
                              <a:rPr lang="en-US" b="0" i="1" smtClean="0">
                                <a:latin typeface="Cambria Math"/>
                              </a:rPr>
                            </m:ctrlPr>
                          </m:fPr>
                          <m:num>
                            <m:nary>
                              <m:naryPr>
                                <m:chr m:val="∑"/>
                                <m:subHide m:val="on"/>
                                <m:supHide m:val="on"/>
                                <m:ctrlPr>
                                  <a:rPr lang="en-US" b="0" i="1" smtClean="0">
                                    <a:latin typeface="Cambria Math"/>
                                  </a:rPr>
                                </m:ctrlPr>
                              </m:naryPr>
                              <m:sub/>
                              <m:sup/>
                              <m:e>
                                <m:sSub>
                                  <m:sSubPr>
                                    <m:ctrlPr>
                                      <a:rPr lang="en-US" b="0" i="1" smtClean="0">
                                        <a:latin typeface="Cambria Math"/>
                                      </a:rPr>
                                    </m:ctrlPr>
                                  </m:sSubPr>
                                  <m:e>
                                    <m:r>
                                      <a:rPr lang="en-US" b="0" i="1" smtClean="0">
                                        <a:latin typeface="Cambria Math"/>
                                      </a:rPr>
                                      <m:t>𝑦</m:t>
                                    </m:r>
                                  </m:e>
                                  <m:sub>
                                    <m:r>
                                      <a:rPr lang="en-US" b="0" i="1" smtClean="0">
                                        <a:latin typeface="Cambria Math"/>
                                      </a:rPr>
                                      <m:t>𝑖</m:t>
                                    </m:r>
                                  </m:sub>
                                </m:sSub>
                                <m:r>
                                  <a:rPr lang="en-US" b="0" i="1" smtClean="0">
                                    <a:latin typeface="Cambria Math"/>
                                  </a:rPr>
                                  <m:t>−</m:t>
                                </m:r>
                                <m:r>
                                  <a:rPr lang="en-US" b="0" i="1" smtClean="0">
                                    <a:latin typeface="Cambria Math"/>
                                  </a:rPr>
                                  <m:t>𝑚</m:t>
                                </m:r>
                                <m:nary>
                                  <m:naryPr>
                                    <m:chr m:val="∑"/>
                                    <m:subHide m:val="on"/>
                                    <m:supHide m:val="on"/>
                                    <m:ctrlPr>
                                      <a:rPr lang="en-US" b="0" i="1" smtClean="0">
                                        <a:latin typeface="Cambria Math"/>
                                      </a:rPr>
                                    </m:ctrlPr>
                                  </m:naryPr>
                                  <m:sub/>
                                  <m:sup/>
                                  <m:e>
                                    <m:sSub>
                                      <m:sSubPr>
                                        <m:ctrlPr>
                                          <a:rPr lang="en-US" b="0" i="1" smtClean="0">
                                            <a:latin typeface="Cambria Math"/>
                                          </a:rPr>
                                        </m:ctrlPr>
                                      </m:sSubPr>
                                      <m:e>
                                        <m:r>
                                          <a:rPr lang="en-US" b="0" i="1" smtClean="0">
                                            <a:latin typeface="Cambria Math"/>
                                          </a:rPr>
                                          <m:t>𝑥</m:t>
                                        </m:r>
                                      </m:e>
                                      <m:sub>
                                        <m:r>
                                          <a:rPr lang="en-US" b="0" i="1" smtClean="0">
                                            <a:latin typeface="Cambria Math"/>
                                          </a:rPr>
                                          <m:t>𝑖</m:t>
                                        </m:r>
                                      </m:sub>
                                    </m:sSub>
                                  </m:e>
                                </m:nary>
                              </m:e>
                            </m:nary>
                          </m:num>
                          <m:den>
                            <m:r>
                              <a:rPr lang="en-US" b="0" i="1" smtClean="0">
                                <a:latin typeface="Cambria Math"/>
                              </a:rPr>
                              <m:t>𝑛</m:t>
                            </m:r>
                          </m:den>
                        </m:f>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3704403" y="1790360"/>
                  <a:ext cx="2029851" cy="626005"/>
                </a:xfrm>
                <a:prstGeom prst="rect">
                  <a:avLst/>
                </a:prstGeom>
                <a:blipFill rotWithShape="1">
                  <a:blip r:embed="rId4"/>
                  <a:stretch>
                    <a:fillRect/>
                  </a:stretch>
                </a:blipFill>
              </p:spPr>
              <p:txBody>
                <a:bodyPr/>
                <a:lstStyle/>
                <a:p>
                  <a:r>
                    <a:rPr lang="en-US">
                      <a:noFill/>
                    </a:rPr>
                    <a:t> </a:t>
                  </a:r>
                </a:p>
              </p:txBody>
            </p:sp>
          </mc:Fallback>
        </mc:AlternateContent>
        <p:sp>
          <p:nvSpPr>
            <p:cNvPr id="12" name="Rectangle 11"/>
            <p:cNvSpPr/>
            <p:nvPr/>
          </p:nvSpPr>
          <p:spPr>
            <a:xfrm>
              <a:off x="628853" y="1676400"/>
              <a:ext cx="5209150" cy="914400"/>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 name="Rectangle 13"/>
          <p:cNvSpPr/>
          <p:nvPr/>
        </p:nvSpPr>
        <p:spPr>
          <a:xfrm>
            <a:off x="561117" y="1412558"/>
            <a:ext cx="2365776" cy="369332"/>
          </a:xfrm>
          <a:prstGeom prst="rect">
            <a:avLst/>
          </a:prstGeom>
        </p:spPr>
        <p:txBody>
          <a:bodyPr wrap="none">
            <a:spAutoFit/>
          </a:bodyPr>
          <a:lstStyle/>
          <a:p>
            <a:r>
              <a:rPr lang="en-US" dirty="0" smtClean="0">
                <a:solidFill>
                  <a:schemeClr val="bg1">
                    <a:lumMod val="50000"/>
                  </a:schemeClr>
                </a:solidFill>
              </a:rPr>
              <a:t>equations for linear fits</a:t>
            </a:r>
            <a:endParaRPr lang="en-US" dirty="0"/>
          </a:p>
        </p:txBody>
      </p:sp>
      <p:grpSp>
        <p:nvGrpSpPr>
          <p:cNvPr id="34" name="Group 33"/>
          <p:cNvGrpSpPr/>
          <p:nvPr/>
        </p:nvGrpSpPr>
        <p:grpSpPr>
          <a:xfrm>
            <a:off x="621973" y="3530273"/>
            <a:ext cx="5216030" cy="2489527"/>
            <a:chOff x="621973" y="3530273"/>
            <a:chExt cx="5216030" cy="2489527"/>
          </a:xfrm>
        </p:grpSpPr>
        <p:grpSp>
          <p:nvGrpSpPr>
            <p:cNvPr id="33" name="Group 32"/>
            <p:cNvGrpSpPr/>
            <p:nvPr/>
          </p:nvGrpSpPr>
          <p:grpSpPr>
            <a:xfrm>
              <a:off x="628853" y="3916538"/>
              <a:ext cx="5209150" cy="2103262"/>
              <a:chOff x="628853" y="3916538"/>
              <a:chExt cx="5209150" cy="2103262"/>
            </a:xfrm>
          </p:grpSpPr>
          <mc:AlternateContent xmlns:mc="http://schemas.openxmlformats.org/markup-compatibility/2006" xmlns:a14="http://schemas.microsoft.com/office/drawing/2010/main">
            <mc:Choice Requires="a14">
              <p:sp>
                <p:nvSpPr>
                  <p:cNvPr id="15" name="TextBox 14"/>
                  <p:cNvSpPr txBox="1"/>
                  <p:nvPr/>
                </p:nvSpPr>
                <p:spPr>
                  <a:xfrm>
                    <a:off x="628854" y="3950407"/>
                    <a:ext cx="4776051" cy="67845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𝑚</m:t>
                          </m:r>
                          <m:r>
                            <a:rPr lang="en-US" b="0" i="1" smtClean="0">
                              <a:latin typeface="Cambria Math"/>
                            </a:rPr>
                            <m:t>= </m:t>
                          </m:r>
                          <m:f>
                            <m:fPr>
                              <m:ctrlPr>
                                <a:rPr lang="en-US" b="0" i="1" smtClean="0">
                                  <a:latin typeface="Cambria Math"/>
                                </a:rPr>
                              </m:ctrlPr>
                            </m:fPr>
                            <m:num>
                              <m:r>
                                <a:rPr lang="en-US" b="0" i="1" smtClean="0">
                                  <a:latin typeface="Cambria Math"/>
                                </a:rPr>
                                <m:t>𝑛</m:t>
                              </m:r>
                              <m:nary>
                                <m:naryPr>
                                  <m:chr m:val="∑"/>
                                  <m:subHide m:val="on"/>
                                  <m:supHide m:val="on"/>
                                  <m:ctrlPr>
                                    <a:rPr lang="en-US" b="0" i="1" smtClean="0">
                                      <a:latin typeface="Cambria Math"/>
                                    </a:rPr>
                                  </m:ctrlPr>
                                </m:naryPr>
                                <m:sub/>
                                <m:sup/>
                                <m:e>
                                  <m:d>
                                    <m:dPr>
                                      <m:ctrlPr>
                                        <a:rPr lang="en-US" b="0" i="1" smtClean="0">
                                          <a:latin typeface="Cambria Math"/>
                                        </a:rPr>
                                      </m:ctrlPr>
                                    </m:dPr>
                                    <m:e>
                                      <m:r>
                                        <a:rPr lang="en-US" i="1">
                                          <a:latin typeface="Cambria Math"/>
                                        </a:rPr>
                                        <m:t>𝑙𝑜𝑔</m:t>
                                      </m:r>
                                      <m:sSub>
                                        <m:sSubPr>
                                          <m:ctrlPr>
                                            <a:rPr lang="en-US" i="1">
                                              <a:latin typeface="Cambria Math"/>
                                            </a:rPr>
                                          </m:ctrlPr>
                                        </m:sSubPr>
                                        <m:e>
                                          <m:r>
                                            <a:rPr lang="en-US" i="1">
                                              <a:latin typeface="Cambria Math"/>
                                            </a:rPr>
                                            <m:t> </m:t>
                                          </m:r>
                                          <m:r>
                                            <a:rPr lang="en-US" i="1">
                                              <a:latin typeface="Cambria Math"/>
                                            </a:rPr>
                                            <m:t>𝑥</m:t>
                                          </m:r>
                                        </m:e>
                                        <m:sub>
                                          <m:r>
                                            <a:rPr lang="en-US" i="1">
                                              <a:latin typeface="Cambria Math"/>
                                            </a:rPr>
                                            <m:t>𝑖</m:t>
                                          </m:r>
                                        </m:sub>
                                      </m:sSub>
                                      <m:r>
                                        <a:rPr lang="en-US" i="1">
                                          <a:latin typeface="Cambria Math"/>
                                          <a:ea typeface="Cambria Math"/>
                                        </a:rPr>
                                        <m:t>∙</m:t>
                                      </m:r>
                                      <m:r>
                                        <a:rPr lang="en-US" i="1">
                                          <a:latin typeface="Cambria Math"/>
                                          <a:ea typeface="Cambria Math"/>
                                        </a:rPr>
                                        <m:t>𝑙𝑜𝑔</m:t>
                                      </m:r>
                                      <m:sSub>
                                        <m:sSubPr>
                                          <m:ctrlPr>
                                            <a:rPr lang="en-US" i="1">
                                              <a:latin typeface="Cambria Math"/>
                                            </a:rPr>
                                          </m:ctrlPr>
                                        </m:sSubPr>
                                        <m:e>
                                          <m:r>
                                            <a:rPr lang="en-US" i="1">
                                              <a:latin typeface="Cambria Math"/>
                                            </a:rPr>
                                            <m:t> </m:t>
                                          </m:r>
                                          <m:r>
                                            <a:rPr lang="en-US" i="1">
                                              <a:latin typeface="Cambria Math"/>
                                            </a:rPr>
                                            <m:t>𝑦</m:t>
                                          </m:r>
                                        </m:e>
                                        <m:sub>
                                          <m:r>
                                            <a:rPr lang="en-US" i="1">
                                              <a:latin typeface="Cambria Math"/>
                                            </a:rPr>
                                            <m:t>𝑖</m:t>
                                          </m:r>
                                        </m:sub>
                                      </m:sSub>
                                    </m:e>
                                  </m:d>
                                  <m:r>
                                    <a:rPr lang="en-US" b="0" i="1" smtClean="0">
                                      <a:latin typeface="Cambria Math"/>
                                    </a:rPr>
                                    <m:t>−</m:t>
                                  </m:r>
                                  <m:nary>
                                    <m:naryPr>
                                      <m:chr m:val="∑"/>
                                      <m:subHide m:val="on"/>
                                      <m:supHide m:val="on"/>
                                      <m:ctrlPr>
                                        <a:rPr lang="en-US" b="0" i="1" smtClean="0">
                                          <a:latin typeface="Cambria Math"/>
                                        </a:rPr>
                                      </m:ctrlPr>
                                    </m:naryPr>
                                    <m:sub/>
                                    <m:sup/>
                                    <m:e>
                                      <m:r>
                                        <a:rPr lang="en-US" b="0" i="1" smtClean="0">
                                          <a:latin typeface="Cambria Math"/>
                                        </a:rPr>
                                        <m:t>𝑙𝑜𝑔</m:t>
                                      </m:r>
                                      <m:sSub>
                                        <m:sSubPr>
                                          <m:ctrlPr>
                                            <a:rPr lang="en-US" b="0" i="1" smtClean="0">
                                              <a:latin typeface="Cambria Math"/>
                                            </a:rPr>
                                          </m:ctrlPr>
                                        </m:sSubPr>
                                        <m:e>
                                          <m:r>
                                            <a:rPr lang="en-US" b="0" i="1" smtClean="0">
                                              <a:latin typeface="Cambria Math"/>
                                            </a:rPr>
                                            <m:t> </m:t>
                                          </m:r>
                                          <m:r>
                                            <a:rPr lang="en-US" b="0" i="1" smtClean="0">
                                              <a:latin typeface="Cambria Math"/>
                                            </a:rPr>
                                            <m:t>𝑥</m:t>
                                          </m:r>
                                        </m:e>
                                        <m:sub>
                                          <m:r>
                                            <a:rPr lang="en-US" b="0" i="1" smtClean="0">
                                              <a:latin typeface="Cambria Math"/>
                                            </a:rPr>
                                            <m:t>𝑖</m:t>
                                          </m:r>
                                        </m:sub>
                                      </m:sSub>
                                      <m:r>
                                        <a:rPr lang="en-US" b="0" i="1" smtClean="0">
                                          <a:latin typeface="Cambria Math"/>
                                        </a:rPr>
                                        <m:t> </m:t>
                                      </m:r>
                                      <m:r>
                                        <a:rPr lang="en-US" b="0" i="1" smtClean="0">
                                          <a:latin typeface="Cambria Math"/>
                                          <a:ea typeface="Cambria Math"/>
                                        </a:rPr>
                                        <m:t>∙ </m:t>
                                      </m:r>
                                      <m:nary>
                                        <m:naryPr>
                                          <m:chr m:val="∑"/>
                                          <m:subHide m:val="on"/>
                                          <m:supHide m:val="on"/>
                                          <m:ctrlPr>
                                            <a:rPr lang="en-US" b="0" i="1" smtClean="0">
                                              <a:latin typeface="Cambria Math"/>
                                            </a:rPr>
                                          </m:ctrlPr>
                                        </m:naryPr>
                                        <m:sub/>
                                        <m:sup/>
                                        <m:e>
                                          <m:r>
                                            <a:rPr lang="en-US" b="0" i="1" smtClean="0">
                                              <a:latin typeface="Cambria Math"/>
                                            </a:rPr>
                                            <m:t>𝑙𝑜𝑔</m:t>
                                          </m:r>
                                          <m:sSub>
                                            <m:sSubPr>
                                              <m:ctrlPr>
                                                <a:rPr lang="en-US" b="0" i="1" smtClean="0">
                                                  <a:latin typeface="Cambria Math"/>
                                                </a:rPr>
                                              </m:ctrlPr>
                                            </m:sSubPr>
                                            <m:e>
                                              <m:r>
                                                <a:rPr lang="en-US" b="0" i="1" smtClean="0">
                                                  <a:latin typeface="Cambria Math"/>
                                                </a:rPr>
                                                <m:t> </m:t>
                                              </m:r>
                                              <m:r>
                                                <a:rPr lang="en-US" b="0" i="1" smtClean="0">
                                                  <a:latin typeface="Cambria Math"/>
                                                </a:rPr>
                                                <m:t>𝑦</m:t>
                                              </m:r>
                                            </m:e>
                                            <m:sub>
                                              <m:r>
                                                <a:rPr lang="en-US" b="0" i="1" smtClean="0">
                                                  <a:latin typeface="Cambria Math"/>
                                                </a:rPr>
                                                <m:t>𝑖</m:t>
                                              </m:r>
                                            </m:sub>
                                          </m:sSub>
                                        </m:e>
                                      </m:nary>
                                    </m:e>
                                  </m:nary>
                                </m:e>
                              </m:nary>
                            </m:num>
                            <m:den>
                              <m:r>
                                <a:rPr lang="en-US" b="0" i="1" smtClean="0">
                                  <a:latin typeface="Cambria Math"/>
                                </a:rPr>
                                <m:t>𝑛</m:t>
                              </m:r>
                              <m:nary>
                                <m:naryPr>
                                  <m:chr m:val="∑"/>
                                  <m:subHide m:val="on"/>
                                  <m:supHide m:val="on"/>
                                  <m:ctrlPr>
                                    <a:rPr lang="en-US" b="0" i="1" smtClean="0">
                                      <a:latin typeface="Cambria Math"/>
                                    </a:rPr>
                                  </m:ctrlPr>
                                </m:naryPr>
                                <m:sub/>
                                <m:sup/>
                                <m:e>
                                  <m:d>
                                    <m:dPr>
                                      <m:begChr m:val="["/>
                                      <m:endChr m:val="]"/>
                                      <m:ctrlPr>
                                        <a:rPr lang="en-US" b="0" i="1" smtClean="0">
                                          <a:latin typeface="Cambria Math"/>
                                        </a:rPr>
                                      </m:ctrlPr>
                                    </m:dPr>
                                    <m:e>
                                      <m:sSup>
                                        <m:sSupPr>
                                          <m:ctrlPr>
                                            <a:rPr lang="en-US" i="1">
                                              <a:latin typeface="Cambria Math"/>
                                            </a:rPr>
                                          </m:ctrlPr>
                                        </m:sSupPr>
                                        <m:e>
                                          <m:func>
                                            <m:funcPr>
                                              <m:ctrlPr>
                                                <a:rPr lang="en-US" i="1">
                                                  <a:latin typeface="Cambria Math"/>
                                                </a:rPr>
                                              </m:ctrlPr>
                                            </m:funcPr>
                                            <m:fName>
                                              <m:r>
                                                <a:rPr lang="en-US">
                                                  <a:latin typeface="Cambria Math"/>
                                                </a:rPr>
                                                <m:t>(</m:t>
                                              </m:r>
                                              <m:r>
                                                <m:rPr>
                                                  <m:sty m:val="p"/>
                                                </m:rPr>
                                                <a:rPr lang="en-US">
                                                  <a:latin typeface="Cambria Math"/>
                                                </a:rPr>
                                                <m:t>log</m:t>
                                              </m:r>
                                            </m:fName>
                                            <m:e>
                                              <m:sSub>
                                                <m:sSubPr>
                                                  <m:ctrlPr>
                                                    <a:rPr lang="en-US" i="1">
                                                      <a:latin typeface="Cambria Math"/>
                                                    </a:rPr>
                                                  </m:ctrlPr>
                                                </m:sSubPr>
                                                <m:e>
                                                  <m:r>
                                                    <a:rPr lang="en-US" i="1">
                                                      <a:latin typeface="Cambria Math"/>
                                                    </a:rPr>
                                                    <m:t>𝑥</m:t>
                                                  </m:r>
                                                </m:e>
                                                <m:sub>
                                                  <m:r>
                                                    <a:rPr lang="en-US" i="1">
                                                      <a:latin typeface="Cambria Math"/>
                                                    </a:rPr>
                                                    <m:t>𝑖</m:t>
                                                  </m:r>
                                                </m:sub>
                                              </m:sSub>
                                              <m:r>
                                                <a:rPr lang="en-US" i="1">
                                                  <a:latin typeface="Cambria Math"/>
                                                </a:rPr>
                                                <m:t>)</m:t>
                                              </m:r>
                                            </m:e>
                                          </m:func>
                                        </m:e>
                                        <m:sup>
                                          <m:r>
                                            <a:rPr lang="en-US" i="1">
                                              <a:latin typeface="Cambria Math"/>
                                            </a:rPr>
                                            <m:t>2</m:t>
                                          </m:r>
                                        </m:sup>
                                      </m:sSup>
                                    </m:e>
                                  </m:d>
                                </m:e>
                              </m:nary>
                              <m:r>
                                <a:rPr lang="en-US" b="0" i="1" smtClean="0">
                                  <a:latin typeface="Cambria Math"/>
                                </a:rPr>
                                <m:t>−</m:t>
                              </m:r>
                              <m:sSup>
                                <m:sSupPr>
                                  <m:ctrlPr>
                                    <a:rPr lang="en-US" b="0" i="1" smtClean="0">
                                      <a:latin typeface="Cambria Math"/>
                                    </a:rPr>
                                  </m:ctrlPr>
                                </m:sSupPr>
                                <m:e>
                                  <m:d>
                                    <m:dPr>
                                      <m:ctrlPr>
                                        <a:rPr lang="en-US" b="0" i="1" smtClean="0">
                                          <a:latin typeface="Cambria Math"/>
                                        </a:rPr>
                                      </m:ctrlPr>
                                    </m:dPr>
                                    <m:e>
                                      <m:nary>
                                        <m:naryPr>
                                          <m:chr m:val="∑"/>
                                          <m:subHide m:val="on"/>
                                          <m:supHide m:val="on"/>
                                          <m:ctrlPr>
                                            <a:rPr lang="en-US" b="0" i="1" smtClean="0">
                                              <a:latin typeface="Cambria Math"/>
                                            </a:rPr>
                                          </m:ctrlPr>
                                        </m:naryPr>
                                        <m:sub/>
                                        <m:sup/>
                                        <m:e>
                                          <m:func>
                                            <m:funcPr>
                                              <m:ctrlPr>
                                                <a:rPr lang="en-US" b="0" i="1" smtClean="0">
                                                  <a:latin typeface="Cambria Math"/>
                                                </a:rPr>
                                              </m:ctrlPr>
                                            </m:funcPr>
                                            <m:fName>
                                              <m:r>
                                                <m:rPr>
                                                  <m:sty m:val="p"/>
                                                </m:rPr>
                                                <a:rPr lang="en-US" b="0" i="0" smtClean="0">
                                                  <a:latin typeface="Cambria Math"/>
                                                </a:rPr>
                                                <m:t>log</m:t>
                                              </m:r>
                                            </m:fName>
                                            <m:e>
                                              <m:sSub>
                                                <m:sSubPr>
                                                  <m:ctrlPr>
                                                    <a:rPr lang="en-US" b="0" i="1" smtClean="0">
                                                      <a:latin typeface="Cambria Math"/>
                                                    </a:rPr>
                                                  </m:ctrlPr>
                                                </m:sSubPr>
                                                <m:e>
                                                  <m:r>
                                                    <a:rPr lang="en-US" b="0" i="1" smtClean="0">
                                                      <a:latin typeface="Cambria Math"/>
                                                    </a:rPr>
                                                    <m:t>𝑥</m:t>
                                                  </m:r>
                                                </m:e>
                                                <m:sub>
                                                  <m:r>
                                                    <a:rPr lang="en-US" b="0" i="1" smtClean="0">
                                                      <a:latin typeface="Cambria Math"/>
                                                    </a:rPr>
                                                    <m:t>𝑖</m:t>
                                                  </m:r>
                                                </m:sub>
                                              </m:sSub>
                                            </m:e>
                                          </m:func>
                                        </m:e>
                                      </m:nary>
                                    </m:e>
                                  </m:d>
                                </m:e>
                                <m:sup>
                                  <m:r>
                                    <a:rPr lang="en-US" b="0" i="1" smtClean="0">
                                      <a:latin typeface="Cambria Math"/>
                                    </a:rPr>
                                    <m:t>2</m:t>
                                  </m:r>
                                </m:sup>
                              </m:sSup>
                            </m:den>
                          </m:f>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628854" y="3950407"/>
                    <a:ext cx="4776051" cy="678455"/>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28854" y="4788607"/>
                    <a:ext cx="3191643" cy="626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latin typeface="Cambria Math"/>
                                </a:rPr>
                              </m:ctrlPr>
                            </m:funcPr>
                            <m:fName>
                              <m:r>
                                <m:rPr>
                                  <m:sty m:val="p"/>
                                </m:rPr>
                                <a:rPr lang="en-US" b="0" i="0" smtClean="0">
                                  <a:latin typeface="Cambria Math"/>
                                </a:rPr>
                                <m:t>log</m:t>
                              </m:r>
                            </m:fName>
                            <m:e>
                              <m:r>
                                <a:rPr lang="en-US" b="0" i="1" smtClean="0">
                                  <a:latin typeface="Cambria Math"/>
                                </a:rPr>
                                <m:t>𝑏</m:t>
                              </m:r>
                              <m:r>
                                <a:rPr lang="en-US" b="0" i="1" smtClean="0">
                                  <a:latin typeface="Cambria Math"/>
                                </a:rPr>
                                <m:t>= </m:t>
                              </m:r>
                              <m:f>
                                <m:fPr>
                                  <m:ctrlPr>
                                    <a:rPr lang="en-US" b="0" i="1" smtClean="0">
                                      <a:latin typeface="Cambria Math"/>
                                    </a:rPr>
                                  </m:ctrlPr>
                                </m:fPr>
                                <m:num>
                                  <m:nary>
                                    <m:naryPr>
                                      <m:chr m:val="∑"/>
                                      <m:subHide m:val="on"/>
                                      <m:supHide m:val="on"/>
                                      <m:ctrlPr>
                                        <a:rPr lang="en-US" b="0" i="1" smtClean="0">
                                          <a:latin typeface="Cambria Math"/>
                                        </a:rPr>
                                      </m:ctrlPr>
                                    </m:naryPr>
                                    <m:sub/>
                                    <m:sup/>
                                    <m:e>
                                      <m:func>
                                        <m:funcPr>
                                          <m:ctrlPr>
                                            <a:rPr lang="en-US" b="0" i="1" smtClean="0">
                                              <a:latin typeface="Cambria Math"/>
                                            </a:rPr>
                                          </m:ctrlPr>
                                        </m:funcPr>
                                        <m:fName>
                                          <m:r>
                                            <m:rPr>
                                              <m:sty m:val="p"/>
                                            </m:rPr>
                                            <a:rPr lang="en-US" b="0" i="0" smtClean="0">
                                              <a:latin typeface="Cambria Math"/>
                                            </a:rPr>
                                            <m:t>log</m:t>
                                          </m:r>
                                        </m:fName>
                                        <m:e>
                                          <m:sSub>
                                            <m:sSubPr>
                                              <m:ctrlPr>
                                                <a:rPr lang="en-US" b="0" i="1" smtClean="0">
                                                  <a:latin typeface="Cambria Math"/>
                                                </a:rPr>
                                              </m:ctrlPr>
                                            </m:sSubPr>
                                            <m:e>
                                              <m:r>
                                                <a:rPr lang="en-US" b="0" i="1" smtClean="0">
                                                  <a:latin typeface="Cambria Math"/>
                                                </a:rPr>
                                                <m:t>𝑦</m:t>
                                              </m:r>
                                            </m:e>
                                            <m:sub>
                                              <m:r>
                                                <a:rPr lang="en-US" b="0" i="1" smtClean="0">
                                                  <a:latin typeface="Cambria Math"/>
                                                </a:rPr>
                                                <m:t>𝑖</m:t>
                                              </m:r>
                                            </m:sub>
                                          </m:sSub>
                                          <m:r>
                                            <a:rPr lang="en-US" b="0" i="1" smtClean="0">
                                              <a:latin typeface="Cambria Math"/>
                                            </a:rPr>
                                            <m:t> −</m:t>
                                          </m:r>
                                          <m:r>
                                            <a:rPr lang="en-US" b="0" i="1" smtClean="0">
                                              <a:latin typeface="Cambria Math"/>
                                            </a:rPr>
                                            <m:t>𝑚</m:t>
                                          </m:r>
                                          <m:nary>
                                            <m:naryPr>
                                              <m:chr m:val="∑"/>
                                              <m:subHide m:val="on"/>
                                              <m:supHide m:val="on"/>
                                              <m:ctrlPr>
                                                <a:rPr lang="en-US" b="0" i="1" smtClean="0">
                                                  <a:latin typeface="Cambria Math"/>
                                                </a:rPr>
                                              </m:ctrlPr>
                                            </m:naryPr>
                                            <m:sub/>
                                            <m:sup/>
                                            <m:e>
                                              <m:func>
                                                <m:funcPr>
                                                  <m:ctrlPr>
                                                    <a:rPr lang="en-US" b="0" i="1" smtClean="0">
                                                      <a:latin typeface="Cambria Math"/>
                                                    </a:rPr>
                                                  </m:ctrlPr>
                                                </m:funcPr>
                                                <m:fName>
                                                  <m:r>
                                                    <m:rPr>
                                                      <m:sty m:val="p"/>
                                                    </m:rPr>
                                                    <a:rPr lang="en-US" b="0" i="0" smtClean="0">
                                                      <a:latin typeface="Cambria Math"/>
                                                    </a:rPr>
                                                    <m:t>log</m:t>
                                                  </m:r>
                                                </m:fName>
                                                <m:e>
                                                  <m:sSub>
                                                    <m:sSubPr>
                                                      <m:ctrlPr>
                                                        <a:rPr lang="en-US" b="0" i="1" smtClean="0">
                                                          <a:latin typeface="Cambria Math"/>
                                                        </a:rPr>
                                                      </m:ctrlPr>
                                                    </m:sSubPr>
                                                    <m:e>
                                                      <m:r>
                                                        <a:rPr lang="en-US" b="0" i="1" smtClean="0">
                                                          <a:latin typeface="Cambria Math"/>
                                                        </a:rPr>
                                                        <m:t>𝑥</m:t>
                                                      </m:r>
                                                    </m:e>
                                                    <m:sub>
                                                      <m:r>
                                                        <a:rPr lang="en-US" b="0" i="1" smtClean="0">
                                                          <a:latin typeface="Cambria Math"/>
                                                        </a:rPr>
                                                        <m:t>𝑖</m:t>
                                                      </m:r>
                                                    </m:sub>
                                                  </m:sSub>
                                                </m:e>
                                              </m:func>
                                            </m:e>
                                          </m:nary>
                                        </m:e>
                                      </m:func>
                                    </m:e>
                                  </m:nary>
                                </m:num>
                                <m:den>
                                  <m:r>
                                    <a:rPr lang="en-US" b="0" i="1" smtClean="0">
                                      <a:latin typeface="Cambria Math"/>
                                    </a:rPr>
                                    <m:t>𝑛</m:t>
                                  </m:r>
                                </m:den>
                              </m:f>
                            </m:e>
                          </m:func>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628854" y="4788607"/>
                    <a:ext cx="3191643" cy="626005"/>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28854" y="5626807"/>
                    <a:ext cx="1428789" cy="3929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𝑏</m:t>
                          </m:r>
                          <m:r>
                            <a:rPr lang="en-US" b="0" i="1" smtClean="0">
                              <a:latin typeface="Cambria Math"/>
                            </a:rPr>
                            <m:t>= </m:t>
                          </m:r>
                          <m:sSup>
                            <m:sSupPr>
                              <m:ctrlPr>
                                <a:rPr lang="en-US" b="0" i="1" smtClean="0">
                                  <a:latin typeface="Cambria Math"/>
                                </a:rPr>
                              </m:ctrlPr>
                            </m:sSupPr>
                            <m:e>
                              <m:r>
                                <a:rPr lang="en-US" b="0" i="1" smtClean="0">
                                  <a:latin typeface="Cambria Math"/>
                                </a:rPr>
                                <m:t>10</m:t>
                              </m:r>
                            </m:e>
                            <m:sup>
                              <m:func>
                                <m:funcPr>
                                  <m:ctrlPr>
                                    <a:rPr lang="en-US" b="0" i="1" smtClean="0">
                                      <a:latin typeface="Cambria Math"/>
                                    </a:rPr>
                                  </m:ctrlPr>
                                </m:funcPr>
                                <m:fName>
                                  <m:r>
                                    <m:rPr>
                                      <m:sty m:val="p"/>
                                    </m:rPr>
                                    <a:rPr lang="en-US" b="0" i="0" smtClean="0">
                                      <a:latin typeface="Cambria Math"/>
                                    </a:rPr>
                                    <m:t>log</m:t>
                                  </m:r>
                                </m:fName>
                                <m:e>
                                  <m:r>
                                    <a:rPr lang="en-US" b="0" i="1" smtClean="0">
                                      <a:latin typeface="Cambria Math"/>
                                    </a:rPr>
                                    <m:t>𝑏</m:t>
                                  </m:r>
                                </m:e>
                              </m:func>
                            </m:sup>
                          </m:sSup>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628854" y="5626807"/>
                    <a:ext cx="1428789" cy="392993"/>
                  </a:xfrm>
                  <a:prstGeom prst="rect">
                    <a:avLst/>
                  </a:prstGeom>
                  <a:blipFill rotWithShape="1">
                    <a:blip r:embed="rId7"/>
                    <a:stretch>
                      <a:fillRect/>
                    </a:stretch>
                  </a:blipFill>
                </p:spPr>
                <p:txBody>
                  <a:bodyPr/>
                  <a:lstStyle/>
                  <a:p>
                    <a:r>
                      <a:rPr lang="en-US">
                        <a:noFill/>
                      </a:rPr>
                      <a:t> </a:t>
                    </a:r>
                  </a:p>
                </p:txBody>
              </p:sp>
            </mc:Fallback>
          </mc:AlternateContent>
          <p:sp>
            <p:nvSpPr>
              <p:cNvPr id="29" name="Rectangle 28"/>
              <p:cNvSpPr/>
              <p:nvPr/>
            </p:nvSpPr>
            <p:spPr>
              <a:xfrm>
                <a:off x="628853" y="3916538"/>
                <a:ext cx="5209150" cy="2103262"/>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Rectangle 29"/>
            <p:cNvSpPr/>
            <p:nvPr/>
          </p:nvSpPr>
          <p:spPr>
            <a:xfrm>
              <a:off x="621973" y="3530273"/>
              <a:ext cx="2813271" cy="369332"/>
            </a:xfrm>
            <a:prstGeom prst="rect">
              <a:avLst/>
            </a:prstGeom>
          </p:spPr>
          <p:txBody>
            <a:bodyPr wrap="none">
              <a:spAutoFit/>
            </a:bodyPr>
            <a:lstStyle/>
            <a:p>
              <a:r>
                <a:rPr lang="en-US" dirty="0" smtClean="0">
                  <a:solidFill>
                    <a:schemeClr val="bg1">
                      <a:lumMod val="50000"/>
                    </a:schemeClr>
                  </a:solidFill>
                </a:rPr>
                <a:t>equations for power law fits</a:t>
              </a:r>
              <a:endParaRPr lang="en-US" dirty="0"/>
            </a:p>
          </p:txBody>
        </p:sp>
      </p:grpSp>
      <p:grpSp>
        <p:nvGrpSpPr>
          <p:cNvPr id="32" name="Group 31"/>
          <p:cNvGrpSpPr/>
          <p:nvPr/>
        </p:nvGrpSpPr>
        <p:grpSpPr>
          <a:xfrm>
            <a:off x="3704403" y="2743200"/>
            <a:ext cx="3776002" cy="1066800"/>
            <a:chOff x="3704403" y="2743200"/>
            <a:chExt cx="3776002" cy="1066800"/>
          </a:xfrm>
        </p:grpSpPr>
        <p:sp>
          <p:nvSpPr>
            <p:cNvPr id="11" name="TextBox 10"/>
            <p:cNvSpPr txBox="1"/>
            <p:nvPr/>
          </p:nvSpPr>
          <p:spPr>
            <a:xfrm>
              <a:off x="3988102" y="3048000"/>
              <a:ext cx="3492303" cy="338554"/>
            </a:xfrm>
            <a:prstGeom prst="rect">
              <a:avLst/>
            </a:prstGeom>
            <a:noFill/>
          </p:spPr>
          <p:txBody>
            <a:bodyPr wrap="none" rtlCol="0">
              <a:spAutoFit/>
            </a:bodyPr>
            <a:lstStyle/>
            <a:p>
              <a:r>
                <a:rPr lang="en-US" sz="1600" dirty="0" smtClean="0">
                  <a:solidFill>
                    <a:schemeClr val="accent1"/>
                  </a:solidFill>
                </a:rPr>
                <a:t>replace x with “log x” and y with “log y”</a:t>
              </a:r>
              <a:endParaRPr lang="en-US" sz="1600" dirty="0">
                <a:solidFill>
                  <a:schemeClr val="accent1"/>
                </a:solidFill>
              </a:endParaRPr>
            </a:p>
          </p:txBody>
        </p:sp>
        <p:sp>
          <p:nvSpPr>
            <p:cNvPr id="31" name="Down Arrow 30"/>
            <p:cNvSpPr/>
            <p:nvPr/>
          </p:nvSpPr>
          <p:spPr>
            <a:xfrm>
              <a:off x="3704403" y="2743200"/>
              <a:ext cx="334197" cy="1066800"/>
            </a:xfrm>
            <a:prstGeom prst="downArrow">
              <a:avLst/>
            </a:prstGeom>
            <a:noFill/>
            <a:ln w="19050">
              <a:solidFill>
                <a:schemeClr val="accent1"/>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21660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1000"/>
                                        <p:tgtEl>
                                          <p:spTgt spid="34"/>
                                        </p:tgtEl>
                                      </p:cBhvr>
                                    </p:animEffect>
                                    <p:anim calcmode="lin" valueType="num">
                                      <p:cBhvr>
                                        <p:cTn id="15" dur="1000" fill="hold"/>
                                        <p:tgtEl>
                                          <p:spTgt spid="34"/>
                                        </p:tgtEl>
                                        <p:attrNameLst>
                                          <p:attrName>ppt_x</p:attrName>
                                        </p:attrNameLst>
                                      </p:cBhvr>
                                      <p:tavLst>
                                        <p:tav tm="0">
                                          <p:val>
                                            <p:strVal val="#ppt_x"/>
                                          </p:val>
                                        </p:tav>
                                        <p:tav tm="100000">
                                          <p:val>
                                            <p:strVal val="#ppt_x"/>
                                          </p:val>
                                        </p:tav>
                                      </p:tavLst>
                                    </p:anim>
                                    <p:anim calcmode="lin" valueType="num">
                                      <p:cBhvr>
                                        <p:cTn id="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763" y="84138"/>
            <a:ext cx="2762831" cy="406400"/>
            <a:chOff x="-4763" y="84138"/>
            <a:chExt cx="2762831" cy="406400"/>
          </a:xfrm>
        </p:grpSpPr>
        <p:sp>
          <p:nvSpPr>
            <p:cNvPr id="4"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7</a:t>
            </a:fld>
            <a:endParaRPr lang="en-US" dirty="0"/>
          </a:p>
        </p:txBody>
      </p:sp>
      <p:sp>
        <p:nvSpPr>
          <p:cNvPr id="18" name="Rectangle 2"/>
          <p:cNvSpPr txBox="1">
            <a:spLocks noChangeArrowheads="1"/>
          </p:cNvSpPr>
          <p:nvPr/>
        </p:nvSpPr>
        <p:spPr>
          <a:xfrm>
            <a:off x="685800" y="838200"/>
            <a:ext cx="8229600" cy="685800"/>
          </a:xfrm>
          <a:prstGeom prst="rect">
            <a:avLst/>
          </a:prstGeom>
        </p:spPr>
        <p:txBody>
          <a:bodyPr/>
          <a:lstStyle/>
          <a:p>
            <a:pPr>
              <a:defRPr/>
            </a:pPr>
            <a:r>
              <a:rPr lang="en-US" sz="3200" kern="0" dirty="0" smtClean="0">
                <a:solidFill>
                  <a:schemeClr val="bg1">
                    <a:lumMod val="85000"/>
                  </a:schemeClr>
                </a:solidFill>
                <a:latin typeface="+mj-lt"/>
                <a:ea typeface="+mj-ea"/>
                <a:cs typeface="+mj-cs"/>
              </a:rPr>
              <a:t>math behind exponential relationships</a:t>
            </a:r>
            <a:endParaRPr lang="en-US" sz="3200" kern="0" dirty="0">
              <a:solidFill>
                <a:schemeClr val="bg1">
                  <a:lumMod val="85000"/>
                </a:schemeClr>
              </a:solidFill>
              <a:latin typeface="+mj-lt"/>
              <a:ea typeface="+mj-ea"/>
              <a:cs typeface="+mj-cs"/>
            </a:endParaRPr>
          </a:p>
        </p:txBody>
      </p:sp>
      <mc:AlternateContent xmlns:mc="http://schemas.openxmlformats.org/markup-compatibility/2006" xmlns:a14="http://schemas.microsoft.com/office/drawing/2010/main">
        <mc:Choice Requires="a14">
          <p:sp>
            <p:nvSpPr>
              <p:cNvPr id="19" name="TextBox 18"/>
              <p:cNvSpPr txBox="1"/>
              <p:nvPr/>
            </p:nvSpPr>
            <p:spPr>
              <a:xfrm>
                <a:off x="2327123" y="1600200"/>
                <a:ext cx="13671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    </m:t>
                      </m:r>
                      <m:r>
                        <a:rPr lang="en-US" b="0" i="1" smtClean="0">
                          <a:latin typeface="Cambria Math"/>
                        </a:rPr>
                        <m:t>𝑏</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𝑒</m:t>
                          </m:r>
                        </m:e>
                        <m:sup>
                          <m:r>
                            <a:rPr lang="en-US" b="0" i="1" smtClean="0">
                              <a:latin typeface="Cambria Math"/>
                              <a:ea typeface="Cambria Math"/>
                            </a:rPr>
                            <m:t>𝑚𝑥</m:t>
                          </m:r>
                        </m:sup>
                      </m:sSup>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2327123" y="1600200"/>
                <a:ext cx="1367106"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364718" y="2057400"/>
                <a:ext cx="7632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m:t>
                      </m:r>
                      <m:r>
                        <a:rPr lang="en-US" b="0" i="1" smtClean="0">
                          <a:latin typeface="Cambria Math"/>
                        </a:rPr>
                        <m:t>𝑛</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1364718" y="2057400"/>
                <a:ext cx="763286" cy="369332"/>
              </a:xfrm>
              <a:prstGeom prst="rect">
                <a:avLst/>
              </a:prstGeom>
              <a:blipFill rotWithShape="1">
                <a:blip r:embed="rId4"/>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803941" y="1600200"/>
                <a:ext cx="42268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𝑦</m:t>
                      </m:r>
                      <m:r>
                        <a:rPr lang="en-US" i="1">
                          <a:latin typeface="Cambria Math"/>
                        </a:rPr>
                        <m:t> </m:t>
                      </m:r>
                    </m:oMath>
                  </m:oMathPara>
                </a14:m>
                <a:endParaRPr lang="en-US" dirty="0"/>
              </a:p>
            </p:txBody>
          </p:sp>
        </mc:Choice>
        <mc:Fallback xmlns="">
          <p:sp>
            <p:nvSpPr>
              <p:cNvPr id="21" name="Rectangle 20"/>
              <p:cNvSpPr>
                <a:spLocks noRot="1" noChangeAspect="1" noMove="1" noResize="1" noEditPoints="1" noAdjustHandles="1" noChangeArrowheads="1" noChangeShapeType="1" noTextEdit="1"/>
              </p:cNvSpPr>
              <p:nvPr/>
            </p:nvSpPr>
            <p:spPr>
              <a:xfrm>
                <a:off x="1803941" y="1600200"/>
                <a:ext cx="422680" cy="369332"/>
              </a:xfrm>
              <a:prstGeom prst="rect">
                <a:avLst/>
              </a:prstGeom>
              <a:blipFill rotWithShape="1">
                <a:blip r:embed="rId5"/>
                <a:stretch>
                  <a:fillRect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327123" y="2057400"/>
                <a:ext cx="17590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r>
                        <m:rPr>
                          <m:sty m:val="p"/>
                        </m:rPr>
                        <a:rPr lang="en-US" b="0" i="0" smtClean="0">
                          <a:latin typeface="Cambria Math"/>
                        </a:rPr>
                        <m:t>l</m:t>
                      </m:r>
                      <m:r>
                        <a:rPr lang="en-US" b="0" i="1" smtClean="0">
                          <a:latin typeface="Cambria Math"/>
                        </a:rPr>
                        <m:t>𝑛</m:t>
                      </m:r>
                      <m:r>
                        <a:rPr lang="en-US" b="0" i="1" smtClean="0">
                          <a:latin typeface="Cambria Math"/>
                        </a:rPr>
                        <m:t>(</m:t>
                      </m:r>
                      <m:r>
                        <a:rPr lang="en-US" b="0" i="1" smtClean="0">
                          <a:latin typeface="Cambria Math"/>
                        </a:rPr>
                        <m:t>𝑏</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𝑒</m:t>
                          </m:r>
                        </m:e>
                        <m:sup>
                          <m:r>
                            <a:rPr lang="en-US" b="0" i="1" smtClean="0">
                              <a:latin typeface="Cambria Math"/>
                              <a:ea typeface="Cambria Math"/>
                            </a:rPr>
                            <m:t>𝑚𝑥</m:t>
                          </m:r>
                        </m:sup>
                      </m:sSup>
                      <m:r>
                        <a:rPr lang="en-US" b="0" i="1" smtClean="0">
                          <a:latin typeface="Cambria Math"/>
                          <a:ea typeface="Cambria Math"/>
                        </a:rPr>
                        <m:t>)</m:t>
                      </m:r>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2327123" y="2057400"/>
                <a:ext cx="1759007" cy="369332"/>
              </a:xfrm>
              <a:prstGeom prst="rect">
                <a:avLst/>
              </a:prstGeom>
              <a:blipFill rotWithShape="1">
                <a:blip r:embed="rId6"/>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2327123" y="2514600"/>
                <a:ext cx="22054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func>
                        <m:funcPr>
                          <m:ctrlPr>
                            <a:rPr lang="en-US" b="0" i="1" smtClean="0">
                              <a:latin typeface="Cambria Math"/>
                            </a:rPr>
                          </m:ctrlPr>
                        </m:funcPr>
                        <m:fName>
                          <m:r>
                            <m:rPr>
                              <m:sty m:val="p"/>
                            </m:rPr>
                            <a:rPr lang="en-US" b="0" i="0" smtClean="0">
                              <a:latin typeface="Cambria Math"/>
                            </a:rPr>
                            <m:t>ln</m:t>
                          </m:r>
                        </m:fName>
                        <m:e>
                          <m:d>
                            <m:dPr>
                              <m:ctrlPr>
                                <a:rPr lang="en-US" b="0" i="1" smtClean="0">
                                  <a:latin typeface="Cambria Math"/>
                                </a:rPr>
                              </m:ctrlPr>
                            </m:dPr>
                            <m:e>
                              <m:sSup>
                                <m:sSupPr>
                                  <m:ctrlPr>
                                    <a:rPr lang="en-US" b="0" i="1" smtClean="0">
                                      <a:latin typeface="Cambria Math"/>
                                      <a:ea typeface="Cambria Math"/>
                                    </a:rPr>
                                  </m:ctrlPr>
                                </m:sSupPr>
                                <m:e>
                                  <m:r>
                                    <a:rPr lang="en-US" b="0" i="1" smtClean="0">
                                      <a:latin typeface="Cambria Math"/>
                                      <a:ea typeface="Cambria Math"/>
                                    </a:rPr>
                                    <m:t>𝑒</m:t>
                                  </m:r>
                                </m:e>
                                <m:sup>
                                  <m:r>
                                    <a:rPr lang="en-US" b="0" i="1" smtClean="0">
                                      <a:latin typeface="Cambria Math"/>
                                      <a:ea typeface="Cambria Math"/>
                                    </a:rPr>
                                    <m:t>𝑚𝑥</m:t>
                                  </m:r>
                                </m:sup>
                              </m:sSup>
                            </m:e>
                          </m:d>
                        </m:e>
                      </m:func>
                      <m:r>
                        <a:rPr lang="en-US" b="0" i="1" smtClean="0">
                          <a:latin typeface="Cambria Math"/>
                          <a:ea typeface="Cambria Math"/>
                        </a:rPr>
                        <m:t>+</m:t>
                      </m:r>
                      <m:r>
                        <m:rPr>
                          <m:sty m:val="p"/>
                        </m:rPr>
                        <a:rPr lang="en-US" b="0" i="0" smtClean="0">
                          <a:latin typeface="Cambria Math"/>
                          <a:ea typeface="Cambria Math"/>
                        </a:rPr>
                        <m:t>l</m:t>
                      </m:r>
                      <m:r>
                        <a:rPr lang="en-US" b="0" i="1" smtClean="0">
                          <a:latin typeface="Cambria Math"/>
                          <a:ea typeface="Cambria Math"/>
                        </a:rPr>
                        <m:t>𝑛</m:t>
                      </m:r>
                      <m:r>
                        <a:rPr lang="en-US" b="0" i="1" smtClean="0">
                          <a:latin typeface="Cambria Math"/>
                          <a:ea typeface="Cambria Math"/>
                        </a:rPr>
                        <m:t>⁡(</m:t>
                      </m:r>
                      <m:r>
                        <a:rPr lang="en-US" b="0" i="1" smtClean="0">
                          <a:latin typeface="Cambria Math"/>
                          <a:ea typeface="Cambria Math"/>
                        </a:rPr>
                        <m:t>𝑏</m:t>
                      </m:r>
                      <m:r>
                        <a:rPr lang="en-US" b="0" i="1" smtClean="0">
                          <a:latin typeface="Cambria Math"/>
                          <a:ea typeface="Cambria Math"/>
                        </a:rPr>
                        <m:t>)</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2327123" y="2514600"/>
                <a:ext cx="2205476" cy="369332"/>
              </a:xfrm>
              <a:prstGeom prst="rect">
                <a:avLst/>
              </a:prstGeom>
              <a:blipFill rotWithShape="1">
                <a:blip r:embed="rId7"/>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1364718" y="2514600"/>
                <a:ext cx="7632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m:t>
                      </m:r>
                      <m:r>
                        <a:rPr lang="en-US" b="0" i="1" smtClean="0">
                          <a:latin typeface="Cambria Math"/>
                        </a:rPr>
                        <m:t>𝑛</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1364718" y="2514600"/>
                <a:ext cx="763286" cy="369332"/>
              </a:xfrm>
              <a:prstGeom prst="rect">
                <a:avLst/>
              </a:prstGeom>
              <a:blipFill rotWithShape="1">
                <a:blip r:embed="rId4"/>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1364718" y="2966535"/>
                <a:ext cx="7632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m:t>
                      </m:r>
                      <m:r>
                        <a:rPr lang="en-US" b="0" i="1" smtClean="0">
                          <a:latin typeface="Cambria Math"/>
                        </a:rPr>
                        <m:t>𝑛</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1364718" y="2966535"/>
                <a:ext cx="763286" cy="369332"/>
              </a:xfrm>
              <a:prstGeom prst="rect">
                <a:avLst/>
              </a:prstGeom>
              <a:blipFill rotWithShape="1">
                <a:blip r:embed="rId8"/>
                <a:stretch>
                  <a:fillRect b="-13333"/>
                </a:stretch>
              </a:blipFill>
            </p:spPr>
            <p:txBody>
              <a:bodyPr/>
              <a:lstStyle/>
              <a:p>
                <a:r>
                  <a:rPr lang="en-US">
                    <a:noFill/>
                  </a:rPr>
                  <a:t> </a:t>
                </a:r>
              </a:p>
            </p:txBody>
          </p:sp>
        </mc:Fallback>
      </mc:AlternateContent>
      <p:sp>
        <p:nvSpPr>
          <p:cNvPr id="26" name="TextBox 25"/>
          <p:cNvSpPr txBox="1"/>
          <p:nvPr/>
        </p:nvSpPr>
        <p:spPr>
          <a:xfrm>
            <a:off x="5867400" y="1600200"/>
            <a:ext cx="1603837" cy="369332"/>
          </a:xfrm>
          <a:prstGeom prst="rect">
            <a:avLst/>
          </a:prstGeom>
          <a:noFill/>
        </p:spPr>
        <p:txBody>
          <a:bodyPr wrap="none" rtlCol="0">
            <a:spAutoFit/>
          </a:bodyPr>
          <a:lstStyle/>
          <a:p>
            <a:r>
              <a:rPr lang="en-US" dirty="0" smtClean="0">
                <a:solidFill>
                  <a:srgbClr val="C00000"/>
                </a:solidFill>
              </a:rPr>
              <a:t>logarithm rules</a:t>
            </a:r>
            <a:endParaRPr lang="en-US" dirty="0">
              <a:solidFill>
                <a:srgbClr val="C00000"/>
              </a:solidFill>
            </a:endParaRPr>
          </a:p>
        </p:txBody>
      </p:sp>
      <p:cxnSp>
        <p:nvCxnSpPr>
          <p:cNvPr id="27" name="Straight Connector 26"/>
          <p:cNvCxnSpPr/>
          <p:nvPr/>
        </p:nvCxnSpPr>
        <p:spPr>
          <a:xfrm>
            <a:off x="1423987" y="1969532"/>
            <a:ext cx="6805613" cy="0"/>
          </a:xfrm>
          <a:prstGeom prst="line">
            <a:avLst/>
          </a:prstGeom>
          <a:ln>
            <a:solidFill>
              <a:schemeClr val="bg1">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498004" y="2057400"/>
            <a:ext cx="3270832" cy="369332"/>
          </a:xfrm>
          <a:prstGeom prst="rect">
            <a:avLst/>
          </a:prstGeom>
          <a:noFill/>
        </p:spPr>
        <p:txBody>
          <a:bodyPr wrap="none" rtlCol="0">
            <a:spAutoFit/>
          </a:bodyPr>
          <a:lstStyle/>
          <a:p>
            <a:r>
              <a:rPr lang="en-US" i="1" dirty="0" smtClean="0">
                <a:solidFill>
                  <a:schemeClr val="accent1"/>
                </a:solidFill>
              </a:rPr>
              <a:t>take natural log (</a:t>
            </a:r>
            <a:r>
              <a:rPr lang="en-US" i="1" dirty="0" err="1" smtClean="0">
                <a:solidFill>
                  <a:schemeClr val="accent1"/>
                </a:solidFill>
                <a:latin typeface="Times New Roman" pitchFamily="18" charset="0"/>
                <a:cs typeface="Times New Roman" pitchFamily="18" charset="0"/>
              </a:rPr>
              <a:t>ln</a:t>
            </a:r>
            <a:r>
              <a:rPr lang="en-US" i="1" dirty="0" smtClean="0">
                <a:solidFill>
                  <a:schemeClr val="accent1"/>
                </a:solidFill>
              </a:rPr>
              <a:t>) of both sides</a:t>
            </a:r>
            <a:endParaRPr lang="en-US" i="1" dirty="0">
              <a:solidFill>
                <a:schemeClr val="accent1"/>
              </a:solidFill>
            </a:endParaRPr>
          </a:p>
        </p:txBody>
      </p:sp>
      <mc:AlternateContent xmlns:mc="http://schemas.openxmlformats.org/markup-compatibility/2006" xmlns:a14="http://schemas.microsoft.com/office/drawing/2010/main">
        <mc:Choice Requires="a14">
          <p:sp>
            <p:nvSpPr>
              <p:cNvPr id="29" name="TextBox 28"/>
              <p:cNvSpPr txBox="1"/>
              <p:nvPr/>
            </p:nvSpPr>
            <p:spPr>
              <a:xfrm>
                <a:off x="5498004" y="2514600"/>
                <a:ext cx="26752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solidFill>
                                <a:schemeClr val="accent1"/>
                              </a:solidFill>
                              <a:latin typeface="Cambria Math"/>
                            </a:rPr>
                          </m:ctrlPr>
                        </m:funcPr>
                        <m:fName>
                          <m:r>
                            <m:rPr>
                              <m:sty m:val="p"/>
                            </m:rPr>
                            <a:rPr lang="en-US" b="0" i="0" smtClean="0">
                              <a:solidFill>
                                <a:schemeClr val="accent1"/>
                              </a:solidFill>
                              <a:latin typeface="Cambria Math"/>
                            </a:rPr>
                            <m:t>l</m:t>
                          </m:r>
                          <m:r>
                            <a:rPr lang="en-US" b="0" i="1" smtClean="0">
                              <a:solidFill>
                                <a:schemeClr val="accent1"/>
                              </a:solidFill>
                              <a:latin typeface="Cambria Math"/>
                            </a:rPr>
                            <m:t>𝑛</m:t>
                          </m:r>
                        </m:fName>
                        <m:e>
                          <m:d>
                            <m:dPr>
                              <m:ctrlPr>
                                <a:rPr lang="en-US" b="0" i="1" smtClean="0">
                                  <a:solidFill>
                                    <a:schemeClr val="accent1"/>
                                  </a:solidFill>
                                  <a:latin typeface="Cambria Math"/>
                                </a:rPr>
                              </m:ctrlPr>
                            </m:dPr>
                            <m:e>
                              <m:r>
                                <a:rPr lang="en-US" b="0" i="1" smtClean="0">
                                  <a:solidFill>
                                    <a:schemeClr val="accent1"/>
                                  </a:solidFill>
                                  <a:latin typeface="Cambria Math"/>
                                </a:rPr>
                                <m:t>𝑝</m:t>
                              </m:r>
                              <m:r>
                                <a:rPr lang="en-US" b="0" i="1" smtClean="0">
                                  <a:solidFill>
                                    <a:schemeClr val="accent1"/>
                                  </a:solidFill>
                                  <a:latin typeface="Cambria Math"/>
                                  <a:ea typeface="Cambria Math"/>
                                </a:rPr>
                                <m:t>∙</m:t>
                              </m:r>
                              <m:r>
                                <a:rPr lang="en-US" b="0" i="1" smtClean="0">
                                  <a:solidFill>
                                    <a:schemeClr val="accent1"/>
                                  </a:solidFill>
                                  <a:latin typeface="Cambria Math"/>
                                  <a:ea typeface="Cambria Math"/>
                                </a:rPr>
                                <m:t>𝑞</m:t>
                              </m:r>
                            </m:e>
                          </m:d>
                        </m:e>
                      </m:func>
                      <m:r>
                        <a:rPr lang="en-US" b="0" i="1" smtClean="0">
                          <a:solidFill>
                            <a:schemeClr val="accent1"/>
                          </a:solidFill>
                          <a:latin typeface="Cambria Math"/>
                          <a:ea typeface="Cambria Math"/>
                        </a:rPr>
                        <m:t>=</m:t>
                      </m:r>
                      <m:func>
                        <m:funcPr>
                          <m:ctrlPr>
                            <a:rPr lang="en-US" b="0" i="1" smtClean="0">
                              <a:solidFill>
                                <a:schemeClr val="accent1"/>
                              </a:solidFill>
                              <a:latin typeface="Cambria Math"/>
                              <a:ea typeface="Cambria Math"/>
                            </a:rPr>
                          </m:ctrlPr>
                        </m:funcPr>
                        <m:fName>
                          <m:r>
                            <m:rPr>
                              <m:sty m:val="p"/>
                            </m:rPr>
                            <a:rPr lang="en-US" b="0" i="0" smtClean="0">
                              <a:solidFill>
                                <a:schemeClr val="accent1"/>
                              </a:solidFill>
                              <a:latin typeface="Cambria Math"/>
                              <a:ea typeface="Cambria Math"/>
                            </a:rPr>
                            <m:t>l</m:t>
                          </m:r>
                          <m:r>
                            <a:rPr lang="en-US" b="0" i="1" smtClean="0">
                              <a:solidFill>
                                <a:schemeClr val="accent1"/>
                              </a:solidFill>
                              <a:latin typeface="Cambria Math"/>
                              <a:ea typeface="Cambria Math"/>
                            </a:rPr>
                            <m:t>𝑛</m:t>
                          </m:r>
                        </m:fName>
                        <m:e>
                          <m:d>
                            <m:dPr>
                              <m:ctrlPr>
                                <a:rPr lang="en-US" b="0" i="1" smtClean="0">
                                  <a:solidFill>
                                    <a:schemeClr val="accent1"/>
                                  </a:solidFill>
                                  <a:latin typeface="Cambria Math"/>
                                  <a:ea typeface="Cambria Math"/>
                                </a:rPr>
                              </m:ctrlPr>
                            </m:dPr>
                            <m:e>
                              <m:r>
                                <a:rPr lang="en-US" b="0" i="1" smtClean="0">
                                  <a:solidFill>
                                    <a:schemeClr val="accent1"/>
                                  </a:solidFill>
                                  <a:latin typeface="Cambria Math"/>
                                  <a:ea typeface="Cambria Math"/>
                                </a:rPr>
                                <m:t>𝑝</m:t>
                              </m:r>
                            </m:e>
                          </m:d>
                        </m:e>
                      </m:func>
                      <m:r>
                        <a:rPr lang="en-US" b="0" i="1" smtClean="0">
                          <a:solidFill>
                            <a:schemeClr val="accent1"/>
                          </a:solidFill>
                          <a:latin typeface="Cambria Math"/>
                          <a:ea typeface="Cambria Math"/>
                        </a:rPr>
                        <m:t>+</m:t>
                      </m:r>
                      <m:r>
                        <m:rPr>
                          <m:sty m:val="p"/>
                        </m:rPr>
                        <a:rPr lang="en-US" b="0" i="0" smtClean="0">
                          <a:solidFill>
                            <a:schemeClr val="accent1"/>
                          </a:solidFill>
                          <a:latin typeface="Cambria Math"/>
                          <a:ea typeface="Cambria Math"/>
                        </a:rPr>
                        <m:t>l</m:t>
                      </m:r>
                      <m:r>
                        <a:rPr lang="en-US" b="0" i="1" smtClean="0">
                          <a:solidFill>
                            <a:schemeClr val="accent1"/>
                          </a:solidFill>
                          <a:latin typeface="Cambria Math"/>
                          <a:ea typeface="Cambria Math"/>
                        </a:rPr>
                        <m:t>𝑛</m:t>
                      </m:r>
                      <m:r>
                        <a:rPr lang="en-US" b="0" i="1" smtClean="0">
                          <a:solidFill>
                            <a:schemeClr val="accent1"/>
                          </a:solidFill>
                          <a:latin typeface="Cambria Math"/>
                          <a:ea typeface="Cambria Math"/>
                        </a:rPr>
                        <m:t>⁡(</m:t>
                      </m:r>
                      <m:r>
                        <a:rPr lang="en-US" b="0" i="1" smtClean="0">
                          <a:solidFill>
                            <a:schemeClr val="accent1"/>
                          </a:solidFill>
                          <a:latin typeface="Cambria Math"/>
                          <a:ea typeface="Cambria Math"/>
                        </a:rPr>
                        <m:t>𝑞</m:t>
                      </m:r>
                      <m:r>
                        <a:rPr lang="en-US" b="0" i="1" smtClean="0">
                          <a:solidFill>
                            <a:schemeClr val="accent1"/>
                          </a:solidFill>
                          <a:latin typeface="Cambria Math"/>
                          <a:ea typeface="Cambria Math"/>
                        </a:rPr>
                        <m:t>)</m:t>
                      </m:r>
                    </m:oMath>
                  </m:oMathPara>
                </a14:m>
                <a:endParaRPr lang="en-US" dirty="0">
                  <a:solidFill>
                    <a:schemeClr val="accent1"/>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5498004" y="2514600"/>
                <a:ext cx="2675284" cy="369332"/>
              </a:xfrm>
              <a:prstGeom prst="rect">
                <a:avLst/>
              </a:prstGeom>
              <a:blipFill rotWithShape="1">
                <a:blip r:embed="rId9"/>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498004" y="2966535"/>
                <a:ext cx="19645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solidFill>
                                <a:schemeClr val="accent1"/>
                              </a:solidFill>
                              <a:latin typeface="Cambria Math"/>
                            </a:rPr>
                          </m:ctrlPr>
                        </m:funcPr>
                        <m:fName>
                          <m:r>
                            <m:rPr>
                              <m:sty m:val="p"/>
                            </m:rPr>
                            <a:rPr lang="en-US" b="0" i="0" smtClean="0">
                              <a:solidFill>
                                <a:schemeClr val="accent1"/>
                              </a:solidFill>
                              <a:latin typeface="Cambria Math"/>
                            </a:rPr>
                            <m:t>l</m:t>
                          </m:r>
                          <m:r>
                            <a:rPr lang="en-US" b="0" i="1" smtClean="0">
                              <a:solidFill>
                                <a:schemeClr val="accent1"/>
                              </a:solidFill>
                              <a:latin typeface="Cambria Math"/>
                            </a:rPr>
                            <m:t>𝑛</m:t>
                          </m:r>
                        </m:fName>
                        <m:e>
                          <m:d>
                            <m:dPr>
                              <m:ctrlPr>
                                <a:rPr lang="en-US" b="0" i="1" smtClean="0">
                                  <a:solidFill>
                                    <a:schemeClr val="accent1"/>
                                  </a:solidFill>
                                  <a:latin typeface="Cambria Math"/>
                                </a:rPr>
                              </m:ctrlPr>
                            </m:dPr>
                            <m:e>
                              <m:sSup>
                                <m:sSupPr>
                                  <m:ctrlPr>
                                    <a:rPr lang="en-US" b="0" i="1" smtClean="0">
                                      <a:solidFill>
                                        <a:schemeClr val="accent1"/>
                                      </a:solidFill>
                                      <a:latin typeface="Cambria Math"/>
                                    </a:rPr>
                                  </m:ctrlPr>
                                </m:sSupPr>
                                <m:e>
                                  <m:r>
                                    <a:rPr lang="en-US" b="0" i="1" smtClean="0">
                                      <a:solidFill>
                                        <a:schemeClr val="accent1"/>
                                      </a:solidFill>
                                      <a:latin typeface="Cambria Math"/>
                                    </a:rPr>
                                    <m:t>𝑝</m:t>
                                  </m:r>
                                </m:e>
                                <m:sup>
                                  <m:r>
                                    <a:rPr lang="en-US" b="0" i="1" smtClean="0">
                                      <a:solidFill>
                                        <a:schemeClr val="accent1"/>
                                      </a:solidFill>
                                      <a:latin typeface="Cambria Math"/>
                                    </a:rPr>
                                    <m:t>𝑟</m:t>
                                  </m:r>
                                </m:sup>
                              </m:sSup>
                            </m:e>
                          </m:d>
                        </m:e>
                      </m:func>
                      <m:r>
                        <a:rPr lang="en-US" b="0" i="1" smtClean="0">
                          <a:solidFill>
                            <a:schemeClr val="accent1"/>
                          </a:solidFill>
                          <a:latin typeface="Cambria Math"/>
                          <a:ea typeface="Cambria Math"/>
                        </a:rPr>
                        <m:t>=</m:t>
                      </m:r>
                      <m:func>
                        <m:funcPr>
                          <m:ctrlPr>
                            <a:rPr lang="en-US" b="0" i="1" smtClean="0">
                              <a:solidFill>
                                <a:schemeClr val="accent1"/>
                              </a:solidFill>
                              <a:latin typeface="Cambria Math"/>
                              <a:ea typeface="Cambria Math"/>
                            </a:rPr>
                          </m:ctrlPr>
                        </m:funcPr>
                        <m:fName>
                          <m:r>
                            <a:rPr lang="en-US" b="0" i="1" smtClean="0">
                              <a:solidFill>
                                <a:schemeClr val="accent1"/>
                              </a:solidFill>
                              <a:latin typeface="Cambria Math"/>
                              <a:ea typeface="Cambria Math"/>
                            </a:rPr>
                            <m:t>𝑟</m:t>
                          </m:r>
                          <m:r>
                            <a:rPr lang="en-US" b="0" i="1" smtClean="0">
                              <a:solidFill>
                                <a:schemeClr val="accent1"/>
                              </a:solidFill>
                              <a:latin typeface="Cambria Math"/>
                              <a:ea typeface="Cambria Math"/>
                            </a:rPr>
                            <m:t>∙</m:t>
                          </m:r>
                          <m:r>
                            <m:rPr>
                              <m:sty m:val="p"/>
                            </m:rPr>
                            <a:rPr lang="en-US" b="0" i="0" smtClean="0">
                              <a:solidFill>
                                <a:schemeClr val="accent1"/>
                              </a:solidFill>
                              <a:latin typeface="Cambria Math"/>
                              <a:ea typeface="Cambria Math"/>
                            </a:rPr>
                            <m:t>l</m:t>
                          </m:r>
                          <m:r>
                            <a:rPr lang="en-US" b="0" i="1" smtClean="0">
                              <a:solidFill>
                                <a:schemeClr val="accent1"/>
                              </a:solidFill>
                              <a:latin typeface="Cambria Math"/>
                              <a:ea typeface="Cambria Math"/>
                            </a:rPr>
                            <m:t>𝑛</m:t>
                          </m:r>
                        </m:fName>
                        <m:e>
                          <m:d>
                            <m:dPr>
                              <m:ctrlPr>
                                <a:rPr lang="en-US" b="0" i="1" smtClean="0">
                                  <a:solidFill>
                                    <a:schemeClr val="accent1"/>
                                  </a:solidFill>
                                  <a:latin typeface="Cambria Math"/>
                                  <a:ea typeface="Cambria Math"/>
                                </a:rPr>
                              </m:ctrlPr>
                            </m:dPr>
                            <m:e>
                              <m:r>
                                <a:rPr lang="en-US" b="0" i="1" smtClean="0">
                                  <a:solidFill>
                                    <a:schemeClr val="accent1"/>
                                  </a:solidFill>
                                  <a:latin typeface="Cambria Math"/>
                                  <a:ea typeface="Cambria Math"/>
                                </a:rPr>
                                <m:t>𝑝</m:t>
                              </m:r>
                            </m:e>
                          </m:d>
                        </m:e>
                      </m:func>
                    </m:oMath>
                  </m:oMathPara>
                </a14:m>
                <a:endParaRPr lang="en-US" dirty="0">
                  <a:solidFill>
                    <a:schemeClr val="accent1"/>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498004" y="2966535"/>
                <a:ext cx="1964577" cy="369332"/>
              </a:xfrm>
              <a:prstGeom prst="rect">
                <a:avLst/>
              </a:prstGeom>
              <a:blipFill rotWithShape="1">
                <a:blip r:embed="rId10"/>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327123" y="2966535"/>
                <a:ext cx="23925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func>
                        <m:funcPr>
                          <m:ctrlPr>
                            <a:rPr lang="en-US" b="0" i="1" smtClean="0">
                              <a:latin typeface="Cambria Math"/>
                            </a:rPr>
                          </m:ctrlPr>
                        </m:funcPr>
                        <m:fName>
                          <m:r>
                            <m:rPr>
                              <m:sty m:val="p"/>
                            </m:rPr>
                            <a:rPr lang="en-US" b="0" i="0" smtClean="0">
                              <a:latin typeface="Cambria Math"/>
                            </a:rPr>
                            <m:t>mx</m:t>
                          </m:r>
                          <m:r>
                            <a:rPr lang="en-US" b="0" i="1" smtClean="0">
                              <a:latin typeface="Cambria Math"/>
                              <a:ea typeface="Cambria Math"/>
                            </a:rPr>
                            <m:t>∙</m:t>
                          </m:r>
                          <m:r>
                            <m:rPr>
                              <m:sty m:val="p"/>
                            </m:rPr>
                            <a:rPr lang="en-US" b="0" i="0" smtClean="0">
                              <a:latin typeface="Cambria Math"/>
                            </a:rPr>
                            <m:t>ln</m:t>
                          </m:r>
                        </m:fName>
                        <m:e>
                          <m:d>
                            <m:dPr>
                              <m:ctrlPr>
                                <a:rPr lang="en-US" b="0" i="1" smtClean="0">
                                  <a:latin typeface="Cambria Math"/>
                                </a:rPr>
                              </m:ctrlPr>
                            </m:dPr>
                            <m:e>
                              <m:r>
                                <a:rPr lang="en-US" b="0" i="1" smtClean="0">
                                  <a:latin typeface="Cambria Math"/>
                                  <a:ea typeface="Cambria Math"/>
                                </a:rPr>
                                <m:t>𝑒</m:t>
                              </m:r>
                            </m:e>
                          </m:d>
                        </m:e>
                      </m:func>
                      <m:r>
                        <a:rPr lang="en-US" b="0" i="1" smtClean="0">
                          <a:latin typeface="Cambria Math"/>
                          <a:ea typeface="Cambria Math"/>
                        </a:rPr>
                        <m:t>+</m:t>
                      </m:r>
                      <m:r>
                        <m:rPr>
                          <m:sty m:val="p"/>
                        </m:rPr>
                        <a:rPr lang="en-US" b="0" i="0" smtClean="0">
                          <a:latin typeface="Cambria Math"/>
                          <a:ea typeface="Cambria Math"/>
                        </a:rPr>
                        <m:t>l</m:t>
                      </m:r>
                      <m:r>
                        <a:rPr lang="en-US" b="0" i="1" smtClean="0">
                          <a:latin typeface="Cambria Math"/>
                          <a:ea typeface="Cambria Math"/>
                        </a:rPr>
                        <m:t>𝑛</m:t>
                      </m:r>
                      <m:r>
                        <a:rPr lang="en-US" b="0" i="1" smtClean="0">
                          <a:latin typeface="Cambria Math"/>
                          <a:ea typeface="Cambria Math"/>
                        </a:rPr>
                        <m:t>⁡(</m:t>
                      </m:r>
                      <m:r>
                        <a:rPr lang="en-US" b="0" i="1" smtClean="0">
                          <a:latin typeface="Cambria Math"/>
                          <a:ea typeface="Cambria Math"/>
                        </a:rPr>
                        <m:t>𝑏</m:t>
                      </m:r>
                      <m:r>
                        <a:rPr lang="en-US" b="0" i="1" smtClean="0">
                          <a:latin typeface="Cambria Math"/>
                          <a:ea typeface="Cambria Math"/>
                        </a:rPr>
                        <m:t>)</m:t>
                      </m:r>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2327123" y="2966535"/>
                <a:ext cx="2392514" cy="369332"/>
              </a:xfrm>
              <a:prstGeom prst="rect">
                <a:avLst/>
              </a:prstGeom>
              <a:blipFill rotWithShape="1">
                <a:blip r:embed="rId11"/>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1371600" y="3389869"/>
                <a:ext cx="7632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l</m:t>
                      </m:r>
                      <m:r>
                        <a:rPr lang="en-US" b="0" i="1" smtClean="0">
                          <a:latin typeface="Cambria Math"/>
                        </a:rPr>
                        <m:t>𝑛</m:t>
                      </m:r>
                      <m:r>
                        <a:rPr lang="en-US" b="0" i="1" smtClean="0">
                          <a:latin typeface="Cambria Math"/>
                        </a:rPr>
                        <m:t>⁡(</m:t>
                      </m:r>
                      <m:r>
                        <a:rPr lang="en-US" b="0" i="1" smtClean="0">
                          <a:latin typeface="Cambria Math"/>
                        </a:rPr>
                        <m:t>𝑦</m:t>
                      </m:r>
                      <m:r>
                        <a:rPr lang="en-US" b="0" i="1" smtClean="0">
                          <a:latin typeface="Cambria Math"/>
                        </a:rPr>
                        <m:t>)</m:t>
                      </m:r>
                    </m:oMath>
                  </m:oMathPara>
                </a14:m>
                <a:endParaRPr lang="en-US" dirty="0"/>
              </a:p>
            </p:txBody>
          </p:sp>
        </mc:Choice>
        <mc:Fallback xmlns="">
          <p:sp>
            <p:nvSpPr>
              <p:cNvPr id="35" name="TextBox 34"/>
              <p:cNvSpPr txBox="1">
                <a:spLocks noRot="1" noChangeAspect="1" noMove="1" noResize="1" noEditPoints="1" noAdjustHandles="1" noChangeArrowheads="1" noChangeShapeType="1" noTextEdit="1"/>
              </p:cNvSpPr>
              <p:nvPr/>
            </p:nvSpPr>
            <p:spPr>
              <a:xfrm>
                <a:off x="1371600" y="3389869"/>
                <a:ext cx="763286" cy="369332"/>
              </a:xfrm>
              <a:prstGeom prst="rect">
                <a:avLst/>
              </a:prstGeom>
              <a:blipFill rotWithShape="1">
                <a:blip r:embed="rId12"/>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2334005" y="3389869"/>
                <a:ext cx="175080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0" smtClean="0">
                          <a:latin typeface="Cambria Math"/>
                        </a:rPr>
                        <m:t>   </m:t>
                      </m:r>
                      <m:r>
                        <a:rPr lang="en-US" b="0" i="1" smtClean="0">
                          <a:latin typeface="Cambria Math"/>
                        </a:rPr>
                        <m:t>𝑚𝑥</m:t>
                      </m:r>
                      <m:r>
                        <a:rPr lang="en-US" b="0" i="1" smtClean="0">
                          <a:latin typeface="Cambria Math"/>
                          <a:ea typeface="Cambria Math"/>
                        </a:rPr>
                        <m:t>+</m:t>
                      </m:r>
                      <m:r>
                        <m:rPr>
                          <m:sty m:val="p"/>
                        </m:rPr>
                        <a:rPr lang="en-US" b="0" i="0" smtClean="0">
                          <a:latin typeface="Cambria Math"/>
                          <a:ea typeface="Cambria Math"/>
                        </a:rPr>
                        <m:t>l</m:t>
                      </m:r>
                      <m:r>
                        <a:rPr lang="en-US" b="0" i="1" smtClean="0">
                          <a:latin typeface="Cambria Math"/>
                          <a:ea typeface="Cambria Math"/>
                        </a:rPr>
                        <m:t>𝑛</m:t>
                      </m:r>
                      <m:r>
                        <a:rPr lang="en-US" b="0" i="1" smtClean="0">
                          <a:latin typeface="Cambria Math"/>
                          <a:ea typeface="Cambria Math"/>
                        </a:rPr>
                        <m:t>⁡(</m:t>
                      </m:r>
                      <m:r>
                        <a:rPr lang="en-US" b="0" i="1" smtClean="0">
                          <a:latin typeface="Cambria Math"/>
                          <a:ea typeface="Cambria Math"/>
                        </a:rPr>
                        <m:t>𝑏</m:t>
                      </m:r>
                      <m:r>
                        <a:rPr lang="en-US" b="0" i="1" smtClean="0">
                          <a:latin typeface="Cambria Math"/>
                          <a:ea typeface="Cambria Math"/>
                        </a:rPr>
                        <m:t>)</m:t>
                      </m:r>
                    </m:oMath>
                  </m:oMathPara>
                </a14:m>
                <a:endParaRPr lang="en-US" dirty="0"/>
              </a:p>
            </p:txBody>
          </p:sp>
        </mc:Choice>
        <mc:Fallback xmlns="">
          <p:sp>
            <p:nvSpPr>
              <p:cNvPr id="36" name="TextBox 35"/>
              <p:cNvSpPr txBox="1">
                <a:spLocks noRot="1" noChangeAspect="1" noMove="1" noResize="1" noEditPoints="1" noAdjustHandles="1" noChangeArrowheads="1" noChangeShapeType="1" noTextEdit="1"/>
              </p:cNvSpPr>
              <p:nvPr/>
            </p:nvSpPr>
            <p:spPr>
              <a:xfrm>
                <a:off x="2334005" y="3389869"/>
                <a:ext cx="1750800" cy="369332"/>
              </a:xfrm>
              <a:prstGeom prst="rect">
                <a:avLst/>
              </a:prstGeom>
              <a:blipFill rotWithShape="1">
                <a:blip r:embed="rId13"/>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5503334" y="3389869"/>
                <a:ext cx="11771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solidFill>
                                <a:schemeClr val="accent1"/>
                              </a:solidFill>
                              <a:latin typeface="Cambria Math"/>
                            </a:rPr>
                          </m:ctrlPr>
                        </m:funcPr>
                        <m:fName>
                          <m:r>
                            <m:rPr>
                              <m:sty m:val="p"/>
                            </m:rPr>
                            <a:rPr lang="en-US" b="0" i="0" smtClean="0">
                              <a:solidFill>
                                <a:schemeClr val="accent1"/>
                              </a:solidFill>
                              <a:latin typeface="Cambria Math"/>
                            </a:rPr>
                            <m:t>l</m:t>
                          </m:r>
                          <m:r>
                            <a:rPr lang="en-US" b="0" i="1" smtClean="0">
                              <a:solidFill>
                                <a:schemeClr val="accent1"/>
                              </a:solidFill>
                              <a:latin typeface="Cambria Math"/>
                            </a:rPr>
                            <m:t>𝑛</m:t>
                          </m:r>
                        </m:fName>
                        <m:e>
                          <m:d>
                            <m:dPr>
                              <m:ctrlPr>
                                <a:rPr lang="en-US" b="0" i="1" smtClean="0">
                                  <a:solidFill>
                                    <a:schemeClr val="accent1"/>
                                  </a:solidFill>
                                  <a:latin typeface="Cambria Math"/>
                                </a:rPr>
                              </m:ctrlPr>
                            </m:dPr>
                            <m:e>
                              <m:r>
                                <a:rPr lang="en-US" b="0" i="1" smtClean="0">
                                  <a:solidFill>
                                    <a:schemeClr val="accent1"/>
                                  </a:solidFill>
                                  <a:latin typeface="Cambria Math"/>
                                </a:rPr>
                                <m:t>𝑒</m:t>
                              </m:r>
                            </m:e>
                          </m:d>
                        </m:e>
                      </m:func>
                      <m:r>
                        <a:rPr lang="en-US" b="0" i="1" smtClean="0">
                          <a:solidFill>
                            <a:schemeClr val="accent1"/>
                          </a:solidFill>
                          <a:latin typeface="Cambria Math"/>
                          <a:ea typeface="Cambria Math"/>
                        </a:rPr>
                        <m:t>=</m:t>
                      </m:r>
                      <m:r>
                        <a:rPr lang="en-US" b="0" i="0" smtClean="0">
                          <a:solidFill>
                            <a:schemeClr val="accent1"/>
                          </a:solidFill>
                          <a:latin typeface="Cambria Math"/>
                          <a:ea typeface="Cambria Math"/>
                        </a:rPr>
                        <m:t>1</m:t>
                      </m:r>
                    </m:oMath>
                  </m:oMathPara>
                </a14:m>
                <a:endParaRPr lang="en-US" dirty="0">
                  <a:solidFill>
                    <a:schemeClr val="accent1"/>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5503334" y="3389869"/>
                <a:ext cx="1177182" cy="369332"/>
              </a:xfrm>
              <a:prstGeom prst="rect">
                <a:avLst/>
              </a:prstGeom>
              <a:blipFill rotWithShape="1">
                <a:blip r:embed="rId14"/>
                <a:stretch>
                  <a:fillRect/>
                </a:stretch>
              </a:blipFill>
            </p:spPr>
            <p:txBody>
              <a:bodyPr/>
              <a:lstStyle/>
              <a:p>
                <a:r>
                  <a:rPr lang="en-US">
                    <a:noFill/>
                  </a:rPr>
                  <a:t> </a:t>
                </a:r>
              </a:p>
            </p:txBody>
          </p:sp>
        </mc:Fallback>
      </mc:AlternateContent>
      <p:grpSp>
        <p:nvGrpSpPr>
          <p:cNvPr id="54" name="Group 53"/>
          <p:cNvGrpSpPr/>
          <p:nvPr/>
        </p:nvGrpSpPr>
        <p:grpSpPr>
          <a:xfrm>
            <a:off x="457200" y="3401189"/>
            <a:ext cx="2323393" cy="713611"/>
            <a:chOff x="457200" y="3401189"/>
            <a:chExt cx="2323393" cy="713611"/>
          </a:xfrm>
        </p:grpSpPr>
        <p:sp>
          <p:nvSpPr>
            <p:cNvPr id="45" name="Rounded Rectangle 44"/>
            <p:cNvSpPr/>
            <p:nvPr/>
          </p:nvSpPr>
          <p:spPr>
            <a:xfrm>
              <a:off x="1368422" y="3401189"/>
              <a:ext cx="751948" cy="375732"/>
            </a:xfrm>
            <a:prstGeom prst="roundRect">
              <a:avLst/>
            </a:prstGeom>
            <a:noFill/>
            <a:ln w="19050">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9" name="TextBox 48"/>
                <p:cNvSpPr txBox="1"/>
                <p:nvPr/>
              </p:nvSpPr>
              <p:spPr>
                <a:xfrm>
                  <a:off x="457200" y="3807023"/>
                  <a:ext cx="2323393" cy="307777"/>
                </a:xfrm>
                <a:prstGeom prst="rect">
                  <a:avLst/>
                </a:prstGeom>
                <a:noFill/>
              </p:spPr>
              <p:txBody>
                <a:bodyPr wrap="none" rtlCol="0">
                  <a:spAutoFit/>
                </a:bodyPr>
                <a:lstStyle/>
                <a:p>
                  <a:r>
                    <a:rPr lang="en-US" sz="1400" dirty="0" smtClean="0">
                      <a:solidFill>
                        <a:schemeClr val="bg1">
                          <a:lumMod val="50000"/>
                        </a:schemeClr>
                      </a:solidFill>
                    </a:rPr>
                    <a:t>  “</a:t>
                  </a:r>
                  <a14:m>
                    <m:oMath xmlns:m="http://schemas.openxmlformats.org/officeDocument/2006/math">
                      <m:r>
                        <m:rPr>
                          <m:sty m:val="p"/>
                        </m:rPr>
                        <a:rPr lang="en-US" sz="1400" b="0" i="0" smtClean="0">
                          <a:solidFill>
                            <a:schemeClr val="bg1">
                              <a:lumMod val="50000"/>
                            </a:schemeClr>
                          </a:solidFill>
                          <a:latin typeface="Cambria Math"/>
                        </a:rPr>
                        <m:t>ln</m:t>
                      </m:r>
                      <m:r>
                        <a:rPr lang="en-US" sz="1400" b="0" i="1" smtClean="0">
                          <a:solidFill>
                            <a:schemeClr val="bg1">
                              <a:lumMod val="50000"/>
                            </a:schemeClr>
                          </a:solidFill>
                          <a:latin typeface="Cambria Math"/>
                        </a:rPr>
                        <m:t>⁡(</m:t>
                      </m:r>
                      <m:r>
                        <a:rPr lang="en-US" sz="1400" b="0" i="1" smtClean="0">
                          <a:solidFill>
                            <a:schemeClr val="bg1">
                              <a:lumMod val="50000"/>
                            </a:schemeClr>
                          </a:solidFill>
                          <a:latin typeface="Cambria Math"/>
                        </a:rPr>
                        <m:t>𝑦</m:t>
                      </m:r>
                      <m:r>
                        <a:rPr lang="en-US" sz="1400" b="0" i="1" smtClean="0">
                          <a:solidFill>
                            <a:schemeClr val="bg1">
                              <a:lumMod val="50000"/>
                            </a:schemeClr>
                          </a:solidFill>
                          <a:latin typeface="Cambria Math"/>
                        </a:rPr>
                        <m:t>)</m:t>
                      </m:r>
                    </m:oMath>
                  </a14:m>
                  <a:r>
                    <a:rPr lang="en-US" sz="1400" dirty="0" smtClean="0">
                      <a:solidFill>
                        <a:schemeClr val="bg1">
                          <a:lumMod val="50000"/>
                        </a:schemeClr>
                      </a:solidFill>
                    </a:rPr>
                    <a:t>” plays the part of “y”</a:t>
                  </a:r>
                  <a:endParaRPr lang="en-US" sz="1400" dirty="0">
                    <a:solidFill>
                      <a:schemeClr val="bg1">
                        <a:lumMod val="50000"/>
                      </a:schemeClr>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57200" y="3807023"/>
                  <a:ext cx="2323393" cy="307777"/>
                </a:xfrm>
                <a:prstGeom prst="rect">
                  <a:avLst/>
                </a:prstGeom>
                <a:blipFill rotWithShape="1">
                  <a:blip r:embed="rId15"/>
                  <a:stretch>
                    <a:fillRect t="-2000" b="-20000"/>
                  </a:stretch>
                </a:blipFill>
              </p:spPr>
              <p:txBody>
                <a:bodyPr/>
                <a:lstStyle/>
                <a:p>
                  <a:r>
                    <a:rPr lang="en-US">
                      <a:noFill/>
                    </a:rPr>
                    <a:t> </a:t>
                  </a:r>
                </a:p>
              </p:txBody>
            </p:sp>
          </mc:Fallback>
        </mc:AlternateContent>
      </p:grpSp>
      <p:grpSp>
        <p:nvGrpSpPr>
          <p:cNvPr id="55" name="Group 54"/>
          <p:cNvGrpSpPr/>
          <p:nvPr/>
        </p:nvGrpSpPr>
        <p:grpSpPr>
          <a:xfrm>
            <a:off x="3292994" y="3401189"/>
            <a:ext cx="1660006" cy="713611"/>
            <a:chOff x="3292994" y="3401189"/>
            <a:chExt cx="1660006" cy="713611"/>
          </a:xfrm>
        </p:grpSpPr>
        <p:sp>
          <p:nvSpPr>
            <p:cNvPr id="51" name="Rounded Rectangle 50"/>
            <p:cNvSpPr/>
            <p:nvPr/>
          </p:nvSpPr>
          <p:spPr>
            <a:xfrm>
              <a:off x="3374051" y="3401189"/>
              <a:ext cx="675748" cy="375732"/>
            </a:xfrm>
            <a:prstGeom prst="roundRect">
              <a:avLst/>
            </a:prstGeom>
            <a:noFill/>
            <a:ln w="19050">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2" name="Rectangle 51"/>
                <p:cNvSpPr/>
                <p:nvPr/>
              </p:nvSpPr>
              <p:spPr>
                <a:xfrm>
                  <a:off x="3292994" y="3807023"/>
                  <a:ext cx="1660006" cy="307777"/>
                </a:xfrm>
                <a:prstGeom prst="rect">
                  <a:avLst/>
                </a:prstGeom>
              </p:spPr>
              <p:txBody>
                <a:bodyPr wrap="none">
                  <a:spAutoFit/>
                </a:bodyPr>
                <a:lstStyle/>
                <a:p>
                  <a14:m>
                    <m:oMath xmlns:m="http://schemas.openxmlformats.org/officeDocument/2006/math">
                      <m:func>
                        <m:funcPr>
                          <m:ctrlPr>
                            <a:rPr lang="en-US" sz="1400" b="0" i="1" smtClean="0">
                              <a:solidFill>
                                <a:schemeClr val="bg1">
                                  <a:lumMod val="50000"/>
                                </a:schemeClr>
                              </a:solidFill>
                              <a:latin typeface="Cambria Math"/>
                            </a:rPr>
                          </m:ctrlPr>
                        </m:funcPr>
                        <m:fName>
                          <m:r>
                            <m:rPr>
                              <m:sty m:val="p"/>
                            </m:rPr>
                            <a:rPr lang="en-US" sz="1400" b="0" i="0" smtClean="0">
                              <a:solidFill>
                                <a:schemeClr val="bg1">
                                  <a:lumMod val="50000"/>
                                </a:schemeClr>
                              </a:solidFill>
                              <a:latin typeface="Cambria Math"/>
                            </a:rPr>
                            <m:t>ln</m:t>
                          </m:r>
                        </m:fName>
                        <m:e>
                          <m:d>
                            <m:dPr>
                              <m:ctrlPr>
                                <a:rPr lang="en-US" sz="1400" b="0" i="1" smtClean="0">
                                  <a:solidFill>
                                    <a:schemeClr val="bg1">
                                      <a:lumMod val="50000"/>
                                    </a:schemeClr>
                                  </a:solidFill>
                                  <a:latin typeface="Cambria Math"/>
                                </a:rPr>
                              </m:ctrlPr>
                            </m:dPr>
                            <m:e>
                              <m:r>
                                <a:rPr lang="en-US" sz="1400" b="0" i="1" smtClean="0">
                                  <a:solidFill>
                                    <a:schemeClr val="bg1">
                                      <a:lumMod val="50000"/>
                                    </a:schemeClr>
                                  </a:solidFill>
                                  <a:latin typeface="Cambria Math"/>
                                </a:rPr>
                                <m:t>𝑏</m:t>
                              </m:r>
                            </m:e>
                          </m:d>
                        </m:e>
                      </m:func>
                    </m:oMath>
                  </a14:m>
                  <a:r>
                    <a:rPr lang="en-US" sz="1400" dirty="0" smtClean="0">
                      <a:solidFill>
                        <a:schemeClr val="bg1">
                          <a:lumMod val="50000"/>
                        </a:schemeClr>
                      </a:solidFill>
                    </a:rPr>
                    <a:t>plays  part of b</a:t>
                  </a:r>
                  <a:endParaRPr lang="en-US" sz="1400" dirty="0"/>
                </a:p>
              </p:txBody>
            </p:sp>
          </mc:Choice>
          <mc:Fallback xmlns="">
            <p:sp>
              <p:nvSpPr>
                <p:cNvPr id="52" name="Rectangle 51"/>
                <p:cNvSpPr>
                  <a:spLocks noRot="1" noChangeAspect="1" noMove="1" noResize="1" noEditPoints="1" noAdjustHandles="1" noChangeArrowheads="1" noChangeShapeType="1" noTextEdit="1"/>
                </p:cNvSpPr>
                <p:nvPr/>
              </p:nvSpPr>
              <p:spPr>
                <a:xfrm>
                  <a:off x="3292994" y="3807023"/>
                  <a:ext cx="1660006" cy="307777"/>
                </a:xfrm>
                <a:prstGeom prst="rect">
                  <a:avLst/>
                </a:prstGeom>
                <a:blipFill rotWithShape="1">
                  <a:blip r:embed="rId16"/>
                  <a:stretch>
                    <a:fillRect t="-2000" r="-366" b="-20000"/>
                  </a:stretch>
                </a:blipFill>
              </p:spPr>
              <p:txBody>
                <a:bodyPr/>
                <a:lstStyle/>
                <a:p>
                  <a:r>
                    <a:rPr lang="en-US">
                      <a:noFill/>
                    </a:rPr>
                    <a:t> </a:t>
                  </a:r>
                </a:p>
              </p:txBody>
            </p:sp>
          </mc:Fallback>
        </mc:AlternateContent>
      </p:grpSp>
      <p:grpSp>
        <p:nvGrpSpPr>
          <p:cNvPr id="77" name="Group 76"/>
          <p:cNvGrpSpPr/>
          <p:nvPr/>
        </p:nvGrpSpPr>
        <p:grpSpPr>
          <a:xfrm>
            <a:off x="752249" y="4515935"/>
            <a:ext cx="7165295" cy="1732465"/>
            <a:chOff x="752249" y="4515935"/>
            <a:chExt cx="7165295" cy="1732465"/>
          </a:xfrm>
        </p:grpSpPr>
        <mc:AlternateContent xmlns:mc="http://schemas.openxmlformats.org/markup-compatibility/2006" xmlns:a14="http://schemas.microsoft.com/office/drawing/2010/main">
          <mc:Choice Requires="a14">
            <p:sp>
              <p:nvSpPr>
                <p:cNvPr id="56" name="Rectangle 55"/>
                <p:cNvSpPr/>
                <p:nvPr/>
              </p:nvSpPr>
              <p:spPr>
                <a:xfrm>
                  <a:off x="887482" y="4953000"/>
                  <a:ext cx="3829766" cy="7214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𝑚</m:t>
                        </m:r>
                        <m:r>
                          <a:rPr lang="en-US" i="1">
                            <a:latin typeface="Cambria Math"/>
                          </a:rPr>
                          <m:t>= </m:t>
                        </m:r>
                        <m:f>
                          <m:fPr>
                            <m:ctrlPr>
                              <a:rPr lang="en-US" i="1">
                                <a:latin typeface="Cambria Math"/>
                              </a:rPr>
                            </m:ctrlPr>
                          </m:fPr>
                          <m:num>
                            <m:r>
                              <a:rPr lang="en-US" i="1">
                                <a:latin typeface="Cambria Math"/>
                              </a:rPr>
                              <m:t>𝑛</m:t>
                            </m:r>
                            <m:nary>
                              <m:naryPr>
                                <m:chr m:val="∑"/>
                                <m:limLoc m:val="undOvr"/>
                                <m:subHide m:val="on"/>
                                <m:supHide m:val="on"/>
                                <m:ctrlPr>
                                  <a:rPr lang="en-US" i="1">
                                    <a:latin typeface="Cambria Math"/>
                                  </a:rPr>
                                </m:ctrlPr>
                              </m:naryPr>
                              <m:sub/>
                              <m:sup/>
                              <m:e>
                                <m:d>
                                  <m:dPr>
                                    <m:ctrlPr>
                                      <a:rPr lang="en-US" i="1" smtClean="0">
                                        <a:latin typeface="Cambria Math"/>
                                      </a:rPr>
                                    </m:ctrlPr>
                                  </m:dPr>
                                  <m:e>
                                    <m:sSub>
                                      <m:sSubPr>
                                        <m:ctrlPr>
                                          <a:rPr lang="en-US" i="1">
                                            <a:latin typeface="Cambria Math"/>
                                          </a:rPr>
                                        </m:ctrlPr>
                                      </m:sSubPr>
                                      <m:e>
                                        <m:r>
                                          <a:rPr lang="en-US" i="1">
                                            <a:latin typeface="Cambria Math"/>
                                          </a:rPr>
                                          <m:t>𝑥</m:t>
                                        </m:r>
                                      </m:e>
                                      <m:sub>
                                        <m:r>
                                          <a:rPr lang="en-US" i="1">
                                            <a:latin typeface="Cambria Math"/>
                                          </a:rPr>
                                          <m:t>𝑖</m:t>
                                        </m:r>
                                      </m:sub>
                                    </m:sSub>
                                    <m:r>
                                      <a:rPr lang="en-US" i="1" smtClean="0">
                                        <a:latin typeface="Cambria Math"/>
                                        <a:ea typeface="Cambria Math"/>
                                      </a:rPr>
                                      <m:t>∙</m:t>
                                    </m:r>
                                    <m:sSub>
                                      <m:sSubPr>
                                        <m:ctrlPr>
                                          <a:rPr lang="en-US" i="1">
                                            <a:latin typeface="Cambria Math"/>
                                          </a:rPr>
                                        </m:ctrlPr>
                                      </m:sSubPr>
                                      <m:e>
                                        <m:r>
                                          <m:rPr>
                                            <m:sty m:val="p"/>
                                          </m:rPr>
                                          <a:rPr lang="en-US">
                                            <a:latin typeface="Cambria Math"/>
                                          </a:rPr>
                                          <m:t>ln</m:t>
                                        </m:r>
                                        <m:r>
                                          <a:rPr lang="en-US" i="1">
                                            <a:latin typeface="Cambria Math"/>
                                          </a:rPr>
                                          <m:t>(</m:t>
                                        </m:r>
                                        <m:r>
                                          <a:rPr lang="en-US" i="1">
                                            <a:latin typeface="Cambria Math"/>
                                          </a:rPr>
                                          <m:t>𝑦</m:t>
                                        </m:r>
                                      </m:e>
                                      <m:sub>
                                        <m:r>
                                          <a:rPr lang="en-US" i="1">
                                            <a:latin typeface="Cambria Math"/>
                                          </a:rPr>
                                          <m:t>𝑖</m:t>
                                        </m:r>
                                      </m:sub>
                                    </m:sSub>
                                    <m:r>
                                      <a:rPr lang="en-US" i="1">
                                        <a:latin typeface="Cambria Math"/>
                                      </a:rPr>
                                      <m:t>)</m:t>
                                    </m:r>
                                  </m:e>
                                </m:d>
                                <m:r>
                                  <a:rPr lang="en-US" i="1">
                                    <a:latin typeface="Cambria Math"/>
                                  </a:rPr>
                                  <m:t>−  </m:t>
                                </m:r>
                                <m:nary>
                                  <m:naryPr>
                                    <m:chr m:val="∑"/>
                                    <m:limLoc m:val="undOvr"/>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nary>
                                      <m:naryPr>
                                        <m:chr m:val="∑"/>
                                        <m:limLoc m:val="undOvr"/>
                                        <m:subHide m:val="on"/>
                                        <m:supHide m:val="on"/>
                                        <m:ctrlPr>
                                          <a:rPr lang="en-US" i="1">
                                            <a:latin typeface="Cambria Math"/>
                                          </a:rPr>
                                        </m:ctrlPr>
                                      </m:naryPr>
                                      <m:sub/>
                                      <m:sup/>
                                      <m:e>
                                        <m:r>
                                          <m:rPr>
                                            <m:sty m:val="p"/>
                                          </m:rPr>
                                          <a:rPr lang="en-US">
                                            <a:latin typeface="Cambria Math"/>
                                          </a:rPr>
                                          <m:t>ln</m:t>
                                        </m:r>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𝑖</m:t>
                                            </m:r>
                                          </m:sub>
                                        </m:sSub>
                                        <m:r>
                                          <a:rPr lang="en-US" i="1">
                                            <a:latin typeface="Cambria Math"/>
                                          </a:rPr>
                                          <m:t>)</m:t>
                                        </m:r>
                                      </m:e>
                                    </m:nary>
                                  </m:e>
                                </m:nary>
                              </m:e>
                            </m:nary>
                          </m:num>
                          <m:den>
                            <m:r>
                              <a:rPr lang="en-US" i="1">
                                <a:latin typeface="Cambria Math"/>
                              </a:rPr>
                              <m:t>𝑛</m:t>
                            </m:r>
                            <m:nary>
                              <m:naryPr>
                                <m:chr m:val="∑"/>
                                <m:limLoc m:val="undOvr"/>
                                <m:subHide m:val="on"/>
                                <m:supHide m:val="on"/>
                                <m:ctrlPr>
                                  <a:rPr lang="en-US" i="1">
                                    <a:latin typeface="Cambria Math"/>
                                  </a:rPr>
                                </m:ctrlPr>
                              </m:naryPr>
                              <m:sub/>
                              <m:sup/>
                              <m:e>
                                <m:sSubSup>
                                  <m:sSubSupPr>
                                    <m:ctrlPr>
                                      <a:rPr lang="en-US" i="1">
                                        <a:latin typeface="Cambria Math"/>
                                      </a:rPr>
                                    </m:ctrlPr>
                                  </m:sSubSupPr>
                                  <m:e>
                                    <m:r>
                                      <a:rPr lang="en-US" i="1">
                                        <a:latin typeface="Cambria Math"/>
                                      </a:rPr>
                                      <m:t>𝑥</m:t>
                                    </m:r>
                                  </m:e>
                                  <m:sub>
                                    <m:r>
                                      <a:rPr lang="en-US" i="1">
                                        <a:latin typeface="Cambria Math"/>
                                      </a:rPr>
                                      <m:t>𝑖</m:t>
                                    </m:r>
                                  </m:sub>
                                  <m:sup>
                                    <m:r>
                                      <a:rPr lang="en-US" i="1">
                                        <a:latin typeface="Cambria Math"/>
                                      </a:rPr>
                                      <m:t>2</m:t>
                                    </m:r>
                                  </m:sup>
                                </m:sSubSup>
                              </m:e>
                            </m:nary>
                            <m:r>
                              <a:rPr lang="en-US" i="1">
                                <a:latin typeface="Cambria Math"/>
                              </a:rPr>
                              <m:t>  −</m:t>
                            </m:r>
                            <m:sSup>
                              <m:sSupPr>
                                <m:ctrlPr>
                                  <a:rPr lang="en-US" i="1">
                                    <a:latin typeface="Cambria Math"/>
                                  </a:rPr>
                                </m:ctrlPr>
                              </m:sSupPr>
                              <m:e>
                                <m:r>
                                  <a:rPr lang="en-US" i="1">
                                    <a:latin typeface="Cambria Math"/>
                                  </a:rPr>
                                  <m:t>  </m:t>
                                </m:r>
                                <m:d>
                                  <m:dPr>
                                    <m:ctrlPr>
                                      <a:rPr lang="en-US" i="1">
                                        <a:latin typeface="Cambria Math"/>
                                      </a:rPr>
                                    </m:ctrlPr>
                                  </m:dPr>
                                  <m:e>
                                    <m:nary>
                                      <m:naryPr>
                                        <m:chr m:val="∑"/>
                                        <m:limLoc m:val="undOvr"/>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e>
                                    </m:nary>
                                  </m:e>
                                </m:d>
                              </m:e>
                              <m:sup>
                                <m:r>
                                  <a:rPr lang="en-US" i="1">
                                    <a:latin typeface="Cambria Math"/>
                                  </a:rPr>
                                  <m:t>2</m:t>
                                </m:r>
                              </m:sup>
                            </m:sSup>
                          </m:den>
                        </m:f>
                      </m:oMath>
                    </m:oMathPara>
                  </a14:m>
                  <a:endParaRPr lang="en-US" dirty="0"/>
                </a:p>
              </p:txBody>
            </p:sp>
          </mc:Choice>
          <mc:Fallback xmlns="">
            <p:sp>
              <p:nvSpPr>
                <p:cNvPr id="56" name="Rectangle 55"/>
                <p:cNvSpPr>
                  <a:spLocks noRot="1" noChangeAspect="1" noMove="1" noResize="1" noEditPoints="1" noAdjustHandles="1" noChangeArrowheads="1" noChangeShapeType="1" noTextEdit="1"/>
                </p:cNvSpPr>
                <p:nvPr/>
              </p:nvSpPr>
              <p:spPr>
                <a:xfrm>
                  <a:off x="887482" y="4953000"/>
                  <a:ext cx="3829766" cy="721480"/>
                </a:xfrm>
                <a:prstGeom prst="rect">
                  <a:avLst/>
                </a:prstGeom>
                <a:blipFill rotWithShape="1">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Rectangle 71"/>
                <p:cNvSpPr/>
                <p:nvPr/>
              </p:nvSpPr>
              <p:spPr>
                <a:xfrm>
                  <a:off x="5043039" y="5032188"/>
                  <a:ext cx="2874505" cy="6422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ln</m:t>
                        </m:r>
                        <m:r>
                          <a:rPr lang="en-US" i="1">
                            <a:latin typeface="Cambria Math"/>
                          </a:rPr>
                          <m:t>(</m:t>
                        </m:r>
                        <m:r>
                          <a:rPr lang="en-US" i="1">
                            <a:latin typeface="Cambria Math"/>
                          </a:rPr>
                          <m:t>𝑏</m:t>
                        </m:r>
                        <m:r>
                          <a:rPr lang="en-US" i="1">
                            <a:latin typeface="Cambria Math"/>
                          </a:rPr>
                          <m:t>)=</m:t>
                        </m:r>
                        <m:f>
                          <m:fPr>
                            <m:ctrlPr>
                              <a:rPr lang="en-US" i="1">
                                <a:latin typeface="Cambria Math"/>
                              </a:rPr>
                            </m:ctrlPr>
                          </m:fPr>
                          <m:num>
                            <m:nary>
                              <m:naryPr>
                                <m:chr m:val="∑"/>
                                <m:limLoc m:val="undOvr"/>
                                <m:subHide m:val="on"/>
                                <m:supHide m:val="on"/>
                                <m:ctrlPr>
                                  <a:rPr lang="en-US" i="1">
                                    <a:latin typeface="Cambria Math"/>
                                  </a:rPr>
                                </m:ctrlPr>
                              </m:naryPr>
                              <m:sub/>
                              <m:sup/>
                              <m:e>
                                <m:r>
                                  <m:rPr>
                                    <m:sty m:val="p"/>
                                  </m:rPr>
                                  <a:rPr lang="en-US">
                                    <a:latin typeface="Cambria Math"/>
                                  </a:rPr>
                                  <m:t>ln</m:t>
                                </m:r>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𝑖</m:t>
                                    </m:r>
                                  </m:sub>
                                </m:sSub>
                                <m:r>
                                  <a:rPr lang="en-US" i="1">
                                    <a:latin typeface="Cambria Math"/>
                                  </a:rPr>
                                  <m:t>) −  </m:t>
                                </m:r>
                                <m:r>
                                  <a:rPr lang="en-US" i="1">
                                    <a:latin typeface="Cambria Math"/>
                                  </a:rPr>
                                  <m:t>𝑚</m:t>
                                </m:r>
                                <m:nary>
                                  <m:naryPr>
                                    <m:chr m:val="∑"/>
                                    <m:limLoc m:val="undOvr"/>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e>
                                </m:nary>
                              </m:e>
                            </m:nary>
                          </m:num>
                          <m:den>
                            <m:r>
                              <a:rPr lang="en-US" i="1">
                                <a:latin typeface="Cambria Math"/>
                              </a:rPr>
                              <m:t>𝑛</m:t>
                            </m:r>
                          </m:den>
                        </m:f>
                      </m:oMath>
                    </m:oMathPara>
                  </a14:m>
                  <a:endParaRPr lang="en-US" dirty="0"/>
                </a:p>
              </p:txBody>
            </p:sp>
          </mc:Choice>
          <mc:Fallback xmlns="">
            <p:sp>
              <p:nvSpPr>
                <p:cNvPr id="72" name="Rectangle 71"/>
                <p:cNvSpPr>
                  <a:spLocks noRot="1" noChangeAspect="1" noMove="1" noResize="1" noEditPoints="1" noAdjustHandles="1" noChangeArrowheads="1" noChangeShapeType="1" noTextEdit="1"/>
                </p:cNvSpPr>
                <p:nvPr/>
              </p:nvSpPr>
              <p:spPr>
                <a:xfrm>
                  <a:off x="5043039" y="5032188"/>
                  <a:ext cx="2874505" cy="642292"/>
                </a:xfrm>
                <a:prstGeom prst="rect">
                  <a:avLst/>
                </a:prstGeom>
                <a:blipFill rotWithShape="1">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Rectangle 72"/>
                <p:cNvSpPr/>
                <p:nvPr/>
              </p:nvSpPr>
              <p:spPr>
                <a:xfrm>
                  <a:off x="5043039" y="5791390"/>
                  <a:ext cx="1212127" cy="3808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𝑏</m:t>
                        </m:r>
                        <m:r>
                          <a:rPr lang="en-US" i="1">
                            <a:latin typeface="Cambria Math"/>
                          </a:rPr>
                          <m:t>= </m:t>
                        </m:r>
                        <m:sSup>
                          <m:sSupPr>
                            <m:ctrlPr>
                              <a:rPr lang="en-US" i="1">
                                <a:latin typeface="Cambria Math"/>
                              </a:rPr>
                            </m:ctrlPr>
                          </m:sSupPr>
                          <m:e>
                            <m:r>
                              <a:rPr lang="en-US" i="1">
                                <a:latin typeface="Cambria Math"/>
                              </a:rPr>
                              <m:t>𝑒</m:t>
                            </m:r>
                          </m:e>
                          <m:sup>
                            <m:r>
                              <m:rPr>
                                <m:sty m:val="p"/>
                              </m:rPr>
                              <a:rPr lang="en-US">
                                <a:latin typeface="Cambria Math"/>
                              </a:rPr>
                              <m:t>ln</m:t>
                            </m:r>
                            <m:r>
                              <a:rPr lang="en-US" i="1">
                                <a:latin typeface="Cambria Math"/>
                              </a:rPr>
                              <m:t>(</m:t>
                            </m:r>
                            <m:r>
                              <a:rPr lang="en-US" i="1">
                                <a:latin typeface="Cambria Math"/>
                              </a:rPr>
                              <m:t>𝑏</m:t>
                            </m:r>
                            <m:r>
                              <a:rPr lang="en-US" i="1">
                                <a:latin typeface="Cambria Math"/>
                              </a:rPr>
                              <m:t>)</m:t>
                            </m:r>
                          </m:sup>
                        </m:sSup>
                      </m:oMath>
                    </m:oMathPara>
                  </a14:m>
                  <a:endParaRPr lang="en-US" dirty="0"/>
                </a:p>
              </p:txBody>
            </p:sp>
          </mc:Choice>
          <mc:Fallback xmlns="">
            <p:sp>
              <p:nvSpPr>
                <p:cNvPr id="73" name="Rectangle 72"/>
                <p:cNvSpPr>
                  <a:spLocks noRot="1" noChangeAspect="1" noMove="1" noResize="1" noEditPoints="1" noAdjustHandles="1" noChangeArrowheads="1" noChangeShapeType="1" noTextEdit="1"/>
                </p:cNvSpPr>
                <p:nvPr/>
              </p:nvSpPr>
              <p:spPr>
                <a:xfrm>
                  <a:off x="5043039" y="5791390"/>
                  <a:ext cx="1212127" cy="380810"/>
                </a:xfrm>
                <a:prstGeom prst="rect">
                  <a:avLst/>
                </a:prstGeom>
                <a:blipFill rotWithShape="1">
                  <a:blip r:embed="rId19"/>
                  <a:stretch>
                    <a:fillRect/>
                  </a:stretch>
                </a:blipFill>
              </p:spPr>
              <p:txBody>
                <a:bodyPr/>
                <a:lstStyle/>
                <a:p>
                  <a:r>
                    <a:rPr lang="en-US">
                      <a:noFill/>
                    </a:rPr>
                    <a:t> </a:t>
                  </a:r>
                </a:p>
              </p:txBody>
            </p:sp>
          </mc:Fallback>
        </mc:AlternateContent>
        <p:grpSp>
          <p:nvGrpSpPr>
            <p:cNvPr id="74" name="Group 73"/>
            <p:cNvGrpSpPr/>
            <p:nvPr/>
          </p:nvGrpSpPr>
          <p:grpSpPr>
            <a:xfrm>
              <a:off x="752249" y="4515935"/>
              <a:ext cx="7165295" cy="1732465"/>
              <a:chOff x="752249" y="4515935"/>
              <a:chExt cx="7165295" cy="1732465"/>
            </a:xfrm>
          </p:grpSpPr>
          <p:sp>
            <p:nvSpPr>
              <p:cNvPr id="75" name="Rectangle 74"/>
              <p:cNvSpPr/>
              <p:nvPr/>
            </p:nvSpPr>
            <p:spPr>
              <a:xfrm>
                <a:off x="836580" y="4876800"/>
                <a:ext cx="7080964" cy="1371600"/>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ectangle 75"/>
              <p:cNvSpPr/>
              <p:nvPr/>
            </p:nvSpPr>
            <p:spPr>
              <a:xfrm>
                <a:off x="752249" y="4515935"/>
                <a:ext cx="2937279" cy="369332"/>
              </a:xfrm>
              <a:prstGeom prst="rect">
                <a:avLst/>
              </a:prstGeom>
            </p:spPr>
            <p:txBody>
              <a:bodyPr wrap="none">
                <a:spAutoFit/>
              </a:bodyPr>
              <a:lstStyle/>
              <a:p>
                <a:r>
                  <a:rPr lang="en-US" dirty="0" smtClean="0">
                    <a:solidFill>
                      <a:schemeClr val="bg1">
                        <a:lumMod val="50000"/>
                      </a:schemeClr>
                    </a:solidFill>
                  </a:rPr>
                  <a:t>equations for exponential fits</a:t>
                </a:r>
                <a:endParaRPr lang="en-US" dirty="0"/>
              </a:p>
            </p:txBody>
          </p:sp>
        </p:grpSp>
      </p:grpSp>
    </p:spTree>
    <p:extLst>
      <p:ext uri="{BB962C8B-B14F-4D97-AF65-F5344CB8AC3E}">
        <p14:creationId xmlns:p14="http://schemas.microsoft.com/office/powerpoint/2010/main" val="60819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anim calcmode="lin" valueType="num">
                                      <p:cBhvr>
                                        <p:cTn id="29" dur="1000" fill="hold"/>
                                        <p:tgtEl>
                                          <p:spTgt spid="29"/>
                                        </p:tgtEl>
                                        <p:attrNameLst>
                                          <p:attrName>ppt_x</p:attrName>
                                        </p:attrNameLst>
                                      </p:cBhvr>
                                      <p:tavLst>
                                        <p:tav tm="0">
                                          <p:val>
                                            <p:strVal val="#ppt_x"/>
                                          </p:val>
                                        </p:tav>
                                        <p:tav tm="100000">
                                          <p:val>
                                            <p:strVal val="#ppt_x"/>
                                          </p:val>
                                        </p:tav>
                                      </p:tavLst>
                                    </p:anim>
                                    <p:anim calcmode="lin" valueType="num">
                                      <p:cBhvr>
                                        <p:cTn id="3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anim calcmode="lin" valueType="num">
                                      <p:cBhvr>
                                        <p:cTn id="50" dur="1000" fill="hold"/>
                                        <p:tgtEl>
                                          <p:spTgt spid="30"/>
                                        </p:tgtEl>
                                        <p:attrNameLst>
                                          <p:attrName>ppt_x</p:attrName>
                                        </p:attrNameLst>
                                      </p:cBhvr>
                                      <p:tavLst>
                                        <p:tav tm="0">
                                          <p:val>
                                            <p:strVal val="#ppt_x"/>
                                          </p:val>
                                        </p:tav>
                                        <p:tav tm="100000">
                                          <p:val>
                                            <p:strVal val="#ppt_x"/>
                                          </p:val>
                                        </p:tav>
                                      </p:tavLst>
                                    </p:anim>
                                    <p:anim calcmode="lin" valueType="num">
                                      <p:cBhvr>
                                        <p:cTn id="5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1000"/>
                                        <p:tgtEl>
                                          <p:spTgt spid="35"/>
                                        </p:tgtEl>
                                      </p:cBhvr>
                                    </p:animEffect>
                                    <p:anim calcmode="lin" valueType="num">
                                      <p:cBhvr>
                                        <p:cTn id="71" dur="1000" fill="hold"/>
                                        <p:tgtEl>
                                          <p:spTgt spid="35"/>
                                        </p:tgtEl>
                                        <p:attrNameLst>
                                          <p:attrName>ppt_x</p:attrName>
                                        </p:attrNameLst>
                                      </p:cBhvr>
                                      <p:tavLst>
                                        <p:tav tm="0">
                                          <p:val>
                                            <p:strVal val="#ppt_x"/>
                                          </p:val>
                                        </p:tav>
                                        <p:tav tm="100000">
                                          <p:val>
                                            <p:strVal val="#ppt_x"/>
                                          </p:val>
                                        </p:tav>
                                      </p:tavLst>
                                    </p:anim>
                                    <p:anim calcmode="lin" valueType="num">
                                      <p:cBhvr>
                                        <p:cTn id="7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fade">
                                      <p:cBhvr>
                                        <p:cTn id="84" dur="1000"/>
                                        <p:tgtEl>
                                          <p:spTgt spid="37"/>
                                        </p:tgtEl>
                                      </p:cBhvr>
                                    </p:animEffect>
                                    <p:anim calcmode="lin" valueType="num">
                                      <p:cBhvr>
                                        <p:cTn id="85" dur="1000" fill="hold"/>
                                        <p:tgtEl>
                                          <p:spTgt spid="37"/>
                                        </p:tgtEl>
                                        <p:attrNameLst>
                                          <p:attrName>ppt_x</p:attrName>
                                        </p:attrNameLst>
                                      </p:cBhvr>
                                      <p:tavLst>
                                        <p:tav tm="0">
                                          <p:val>
                                            <p:strVal val="#ppt_x"/>
                                          </p:val>
                                        </p:tav>
                                        <p:tav tm="100000">
                                          <p:val>
                                            <p:strVal val="#ppt_x"/>
                                          </p:val>
                                        </p:tav>
                                      </p:tavLst>
                                    </p:anim>
                                    <p:anim calcmode="lin" valueType="num">
                                      <p:cBhvr>
                                        <p:cTn id="8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55"/>
                                        </p:tgtEl>
                                        <p:attrNameLst>
                                          <p:attrName>style.visibility</p:attrName>
                                        </p:attrNameLst>
                                      </p:cBhvr>
                                      <p:to>
                                        <p:strVal val="visible"/>
                                      </p:to>
                                    </p:set>
                                    <p:animEffect transition="in" filter="fade">
                                      <p:cBhvr>
                                        <p:cTn id="98" dur="1000"/>
                                        <p:tgtEl>
                                          <p:spTgt spid="55"/>
                                        </p:tgtEl>
                                      </p:cBhvr>
                                    </p:animEffect>
                                    <p:anim calcmode="lin" valueType="num">
                                      <p:cBhvr>
                                        <p:cTn id="99" dur="1000" fill="hold"/>
                                        <p:tgtEl>
                                          <p:spTgt spid="55"/>
                                        </p:tgtEl>
                                        <p:attrNameLst>
                                          <p:attrName>ppt_x</p:attrName>
                                        </p:attrNameLst>
                                      </p:cBhvr>
                                      <p:tavLst>
                                        <p:tav tm="0">
                                          <p:val>
                                            <p:strVal val="#ppt_x"/>
                                          </p:val>
                                        </p:tav>
                                        <p:tav tm="100000">
                                          <p:val>
                                            <p:strVal val="#ppt_x"/>
                                          </p:val>
                                        </p:tav>
                                      </p:tavLst>
                                    </p:anim>
                                    <p:anim calcmode="lin" valueType="num">
                                      <p:cBhvr>
                                        <p:cTn id="100"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7"/>
                                        </p:tgtEl>
                                        <p:attrNameLst>
                                          <p:attrName>style.visibility</p:attrName>
                                        </p:attrNameLst>
                                      </p:cBhvr>
                                      <p:to>
                                        <p:strVal val="visible"/>
                                      </p:to>
                                    </p:set>
                                    <p:animEffect transition="in" filter="fade">
                                      <p:cBhvr>
                                        <p:cTn id="105" dur="1000"/>
                                        <p:tgtEl>
                                          <p:spTgt spid="77"/>
                                        </p:tgtEl>
                                      </p:cBhvr>
                                    </p:animEffect>
                                    <p:anim calcmode="lin" valueType="num">
                                      <p:cBhvr>
                                        <p:cTn id="106" dur="1000" fill="hold"/>
                                        <p:tgtEl>
                                          <p:spTgt spid="77"/>
                                        </p:tgtEl>
                                        <p:attrNameLst>
                                          <p:attrName>ppt_x</p:attrName>
                                        </p:attrNameLst>
                                      </p:cBhvr>
                                      <p:tavLst>
                                        <p:tav tm="0">
                                          <p:val>
                                            <p:strVal val="#ppt_x"/>
                                          </p:val>
                                        </p:tav>
                                        <p:tav tm="100000">
                                          <p:val>
                                            <p:strVal val="#ppt_x"/>
                                          </p:val>
                                        </p:tav>
                                      </p:tavLst>
                                    </p:anim>
                                    <p:anim calcmode="lin" valueType="num">
                                      <p:cBhvr>
                                        <p:cTn id="10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24" grpId="0"/>
      <p:bldP spid="25" grpId="0"/>
      <p:bldP spid="28" grpId="0"/>
      <p:bldP spid="29" grpId="0"/>
      <p:bldP spid="30" grpId="0"/>
      <p:bldP spid="31" grpId="0"/>
      <p:bldP spid="35" grpId="0"/>
      <p:bldP spid="36"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63" y="84138"/>
            <a:ext cx="2762831" cy="406400"/>
            <a:chOff x="-4763" y="84138"/>
            <a:chExt cx="2762831" cy="406400"/>
          </a:xfrm>
        </p:grpSpPr>
        <p:sp>
          <p:nvSpPr>
            <p:cNvPr id="3"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8</a:t>
            </a:fld>
            <a:endParaRPr lang="en-US" dirty="0"/>
          </a:p>
        </p:txBody>
      </p:sp>
      <p:sp>
        <p:nvSpPr>
          <p:cNvPr id="48" name="Rectangle 47"/>
          <p:cNvSpPr/>
          <p:nvPr/>
        </p:nvSpPr>
        <p:spPr>
          <a:xfrm>
            <a:off x="387350" y="838200"/>
            <a:ext cx="1638300" cy="457200"/>
          </a:xfrm>
          <a:prstGeom prst="rect">
            <a:avLst/>
          </a:prstGeom>
          <a:solidFill>
            <a:schemeClr val="accent1"/>
          </a:solidFill>
          <a:ln w="19050">
            <a:noFill/>
            <a:tailEnd type="none" w="sm" len="sm"/>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endParaRPr lang="en-US" dirty="0"/>
          </a:p>
        </p:txBody>
      </p:sp>
      <p:sp>
        <p:nvSpPr>
          <p:cNvPr id="49" name="TextBox 5"/>
          <p:cNvSpPr txBox="1"/>
          <p:nvPr/>
        </p:nvSpPr>
        <p:spPr>
          <a:xfrm>
            <a:off x="532458" y="975732"/>
            <a:ext cx="8230542" cy="1354217"/>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b="1" dirty="0" smtClean="0">
                <a:solidFill>
                  <a:schemeClr val="bg1"/>
                </a:solidFill>
              </a:rPr>
              <a:t>Class Problem </a:t>
            </a:r>
            <a:r>
              <a:rPr lang="en-US" b="1" dirty="0" smtClean="0">
                <a:solidFill>
                  <a:schemeClr val="bg1">
                    <a:lumMod val="50000"/>
                  </a:schemeClr>
                </a:solidFill>
              </a:rPr>
              <a:t> </a:t>
            </a:r>
            <a:r>
              <a:rPr lang="en-US" dirty="0">
                <a:solidFill>
                  <a:schemeClr val="bg1">
                    <a:lumMod val="50000"/>
                  </a:schemeClr>
                </a:solidFill>
              </a:rPr>
              <a:t> </a:t>
            </a:r>
            <a:r>
              <a:rPr lang="en-US" dirty="0" smtClean="0">
                <a:solidFill>
                  <a:schemeClr val="bg1">
                    <a:lumMod val="50000"/>
                  </a:schemeClr>
                </a:solidFill>
              </a:rPr>
              <a:t> </a:t>
            </a:r>
            <a:r>
              <a:rPr lang="en-US" sz="1600" dirty="0">
                <a:solidFill>
                  <a:schemeClr val="bg1">
                    <a:lumMod val="50000"/>
                  </a:schemeClr>
                </a:solidFill>
              </a:rPr>
              <a:t>The air that we breathe exerts a significant amount of pressure on objects at sea level (101.3 </a:t>
            </a:r>
            <a:r>
              <a:rPr lang="en-US" sz="1600" dirty="0" err="1">
                <a:solidFill>
                  <a:schemeClr val="bg1">
                    <a:lumMod val="50000"/>
                  </a:schemeClr>
                </a:solidFill>
              </a:rPr>
              <a:t>kPa</a:t>
            </a:r>
            <a:r>
              <a:rPr lang="en-US" sz="1600" dirty="0">
                <a:solidFill>
                  <a:schemeClr val="bg1">
                    <a:lumMod val="50000"/>
                  </a:schemeClr>
                </a:solidFill>
              </a:rPr>
              <a:t> or 14.7 psi). As we go higher into the atmosphere, the pressure decreases and eventually reaches zero in outer space where there is no air. Pressure measurements were recorded as a function of elevation above sea level resulting in the following table (km = kilometers and </a:t>
            </a:r>
            <a:r>
              <a:rPr lang="en-US" sz="1600" dirty="0" err="1">
                <a:solidFill>
                  <a:schemeClr val="bg1">
                    <a:lumMod val="50000"/>
                  </a:schemeClr>
                </a:solidFill>
              </a:rPr>
              <a:t>kPa</a:t>
            </a:r>
            <a:r>
              <a:rPr lang="en-US" sz="1600" dirty="0">
                <a:solidFill>
                  <a:schemeClr val="bg1">
                    <a:lumMod val="50000"/>
                  </a:schemeClr>
                </a:solidFill>
              </a:rPr>
              <a:t> = kilopascals):.</a:t>
            </a:r>
          </a:p>
        </p:txBody>
      </p:sp>
      <p:cxnSp>
        <p:nvCxnSpPr>
          <p:cNvPr id="50" name="Straight Connector 49"/>
          <p:cNvCxnSpPr/>
          <p:nvPr/>
        </p:nvCxnSpPr>
        <p:spPr>
          <a:xfrm>
            <a:off x="2150074" y="990600"/>
            <a:ext cx="593347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2791012364"/>
              </p:ext>
            </p:extLst>
          </p:nvPr>
        </p:nvGraphicFramePr>
        <p:xfrm>
          <a:off x="609600" y="2438400"/>
          <a:ext cx="1752600" cy="1706880"/>
        </p:xfrm>
        <a:graphic>
          <a:graphicData uri="http://schemas.openxmlformats.org/drawingml/2006/table">
            <a:tbl>
              <a:tblPr firstRow="1" firstCol="1" bandRow="1">
                <a:tableStyleId>{5C22544A-7EE6-4342-B048-85BDC9FD1C3A}</a:tableStyleId>
              </a:tblPr>
              <a:tblGrid>
                <a:gridCol w="921626"/>
                <a:gridCol w="830974"/>
              </a:tblGrid>
              <a:tr h="0">
                <a:tc>
                  <a:txBody>
                    <a:bodyPr/>
                    <a:lstStyle/>
                    <a:p>
                      <a:pPr marL="0" marR="0" algn="ctr">
                        <a:spcBef>
                          <a:spcPts val="0"/>
                        </a:spcBef>
                        <a:spcAft>
                          <a:spcPts val="0"/>
                        </a:spcAft>
                      </a:pPr>
                      <a:r>
                        <a:rPr lang="en-US" sz="1400" dirty="0">
                          <a:effectLst/>
                        </a:rPr>
                        <a:t>altitude</a:t>
                      </a:r>
                      <a:br>
                        <a:rPr lang="en-US" sz="1400" dirty="0">
                          <a:effectLst/>
                        </a:rPr>
                      </a:br>
                      <a:r>
                        <a:rPr lang="en-US" sz="1400" dirty="0">
                          <a:effectLst/>
                        </a:rPr>
                        <a:t> (km)</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pressure</a:t>
                      </a:r>
                      <a:br>
                        <a:rPr lang="en-US" sz="1400">
                          <a:effectLst/>
                        </a:rPr>
                      </a:br>
                      <a:r>
                        <a:rPr lang="en-US" sz="1400">
                          <a:effectLst/>
                        </a:rPr>
                        <a:t>(kPa)</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400">
                          <a:effectLst/>
                        </a:rPr>
                        <a:t>0.1</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99.5</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400">
                          <a:effectLst/>
                        </a:rPr>
                        <a:t>5</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50.7</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400">
                          <a:effectLst/>
                        </a:rPr>
                        <a:t>8</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33.8</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400">
                          <a:effectLst/>
                        </a:rPr>
                        <a:t>16</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10.1</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400">
                          <a:effectLst/>
                        </a:rPr>
                        <a:t>33</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1.0</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400">
                          <a:effectLst/>
                        </a:rPr>
                        <a:t>47</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0.1</a:t>
                      </a:r>
                      <a:endParaRPr lang="en-US" sz="1100" dirty="0">
                        <a:effectLst/>
                        <a:latin typeface="Calibri"/>
                        <a:ea typeface="Calibri"/>
                        <a:cs typeface="Times New Roman"/>
                      </a:endParaRPr>
                    </a:p>
                  </a:txBody>
                  <a:tcPr marL="68580" marR="68580" marT="0" marB="0"/>
                </a:tc>
              </a:tr>
            </a:tbl>
          </a:graphicData>
        </a:graphic>
      </p:graphicFrame>
      <p:sp>
        <p:nvSpPr>
          <p:cNvPr id="12" name="Rectangle 11"/>
          <p:cNvSpPr/>
          <p:nvPr/>
        </p:nvSpPr>
        <p:spPr>
          <a:xfrm>
            <a:off x="2492161" y="2370667"/>
            <a:ext cx="6203112" cy="2169825"/>
          </a:xfrm>
          <a:prstGeom prst="rect">
            <a:avLst/>
          </a:prstGeom>
        </p:spPr>
        <p:txBody>
          <a:bodyPr wrap="square">
            <a:spAutoFit/>
          </a:bodyPr>
          <a:lstStyle/>
          <a:p>
            <a:pPr marL="342900" indent="-342900">
              <a:buFont typeface="+mj-lt"/>
              <a:buAutoNum type="alphaLcParenR"/>
            </a:pPr>
            <a:r>
              <a:rPr lang="en-US" sz="1500" dirty="0" smtClean="0">
                <a:solidFill>
                  <a:schemeClr val="bg1">
                    <a:lumMod val="50000"/>
                  </a:schemeClr>
                </a:solidFill>
              </a:rPr>
              <a:t>Hand </a:t>
            </a:r>
            <a:r>
              <a:rPr lang="en-US" sz="1500" dirty="0">
                <a:solidFill>
                  <a:schemeClr val="bg1">
                    <a:lumMod val="50000"/>
                  </a:schemeClr>
                </a:solidFill>
              </a:rPr>
              <a:t>plot pressure versus elevation using </a:t>
            </a:r>
            <a:r>
              <a:rPr lang="en-US" sz="1500" dirty="0" smtClean="0">
                <a:solidFill>
                  <a:schemeClr val="bg1">
                    <a:lumMod val="50000"/>
                  </a:schemeClr>
                </a:solidFill>
              </a:rPr>
              <a:t>linear-linear scales.</a:t>
            </a:r>
          </a:p>
          <a:p>
            <a:pPr marL="342900" indent="-342900">
              <a:buFont typeface="+mj-lt"/>
              <a:buAutoNum type="alphaLcParenR"/>
            </a:pPr>
            <a:r>
              <a:rPr lang="en-US" sz="1500" dirty="0" smtClean="0">
                <a:solidFill>
                  <a:schemeClr val="bg1">
                    <a:lumMod val="50000"/>
                  </a:schemeClr>
                </a:solidFill>
              </a:rPr>
              <a:t>Hand </a:t>
            </a:r>
            <a:r>
              <a:rPr lang="en-US" sz="1500" dirty="0">
                <a:solidFill>
                  <a:schemeClr val="bg1">
                    <a:lumMod val="50000"/>
                  </a:schemeClr>
                </a:solidFill>
              </a:rPr>
              <a:t>plot pressure versus elevation using log-linear </a:t>
            </a:r>
            <a:r>
              <a:rPr lang="en-US" sz="1500" dirty="0" smtClean="0">
                <a:solidFill>
                  <a:schemeClr val="bg1">
                    <a:lumMod val="50000"/>
                  </a:schemeClr>
                </a:solidFill>
              </a:rPr>
              <a:t>scales.</a:t>
            </a:r>
          </a:p>
          <a:p>
            <a:pPr marL="342900" indent="-342900">
              <a:buFont typeface="+mj-lt"/>
              <a:buAutoNum type="alphaLcParenR"/>
            </a:pPr>
            <a:r>
              <a:rPr lang="en-US" sz="1500" dirty="0" smtClean="0">
                <a:solidFill>
                  <a:schemeClr val="bg1">
                    <a:lumMod val="50000"/>
                  </a:schemeClr>
                </a:solidFill>
              </a:rPr>
              <a:t>Hand </a:t>
            </a:r>
            <a:r>
              <a:rPr lang="en-US" sz="1500" dirty="0">
                <a:solidFill>
                  <a:schemeClr val="bg1">
                    <a:lumMod val="50000"/>
                  </a:schemeClr>
                </a:solidFill>
              </a:rPr>
              <a:t>plot pressure versus elevation using log-log </a:t>
            </a:r>
            <a:r>
              <a:rPr lang="en-US" sz="1500" dirty="0" smtClean="0">
                <a:solidFill>
                  <a:schemeClr val="bg1">
                    <a:lumMod val="50000"/>
                  </a:schemeClr>
                </a:solidFill>
              </a:rPr>
              <a:t>scales.</a:t>
            </a:r>
          </a:p>
          <a:p>
            <a:pPr marL="342900" indent="-342900">
              <a:buFont typeface="+mj-lt"/>
              <a:buAutoNum type="alphaLcParenR"/>
            </a:pPr>
            <a:r>
              <a:rPr lang="en-US" sz="1500" dirty="0" smtClean="0">
                <a:solidFill>
                  <a:schemeClr val="bg1">
                    <a:lumMod val="50000"/>
                  </a:schemeClr>
                </a:solidFill>
              </a:rPr>
              <a:t>Based </a:t>
            </a:r>
            <a:r>
              <a:rPr lang="en-US" sz="1500" dirty="0">
                <a:solidFill>
                  <a:schemeClr val="bg1">
                    <a:lumMod val="50000"/>
                  </a:schemeClr>
                </a:solidFill>
              </a:rPr>
              <a:t>on your hand plots, what type of function is most appropriate (linear, exponential, power law</a:t>
            </a:r>
            <a:r>
              <a:rPr lang="en-US" sz="1500" dirty="0" smtClean="0">
                <a:solidFill>
                  <a:schemeClr val="bg1">
                    <a:lumMod val="50000"/>
                  </a:schemeClr>
                </a:solidFill>
              </a:rPr>
              <a:t>)????</a:t>
            </a:r>
          </a:p>
          <a:p>
            <a:pPr marL="342900" indent="-342900">
              <a:buFont typeface="+mj-lt"/>
              <a:buAutoNum type="alphaLcParenR"/>
            </a:pPr>
            <a:r>
              <a:rPr lang="en-US" sz="1500" dirty="0" smtClean="0">
                <a:solidFill>
                  <a:schemeClr val="bg1">
                    <a:lumMod val="50000"/>
                  </a:schemeClr>
                </a:solidFill>
              </a:rPr>
              <a:t>Create </a:t>
            </a:r>
            <a:r>
              <a:rPr lang="en-US" sz="1500" dirty="0">
                <a:solidFill>
                  <a:schemeClr val="bg1">
                    <a:lumMod val="50000"/>
                  </a:schemeClr>
                </a:solidFill>
              </a:rPr>
              <a:t>an Excel spreadsheet, and create a plot of the data along with a </a:t>
            </a:r>
            <a:r>
              <a:rPr lang="en-US" sz="1500" dirty="0" err="1">
                <a:solidFill>
                  <a:schemeClr val="bg1">
                    <a:lumMod val="50000"/>
                  </a:schemeClr>
                </a:solidFill>
              </a:rPr>
              <a:t>trendline</a:t>
            </a:r>
            <a:r>
              <a:rPr lang="en-US" sz="1500" dirty="0">
                <a:solidFill>
                  <a:schemeClr val="bg1">
                    <a:lumMod val="50000"/>
                  </a:schemeClr>
                </a:solidFill>
              </a:rPr>
              <a:t> showing r</a:t>
            </a:r>
            <a:r>
              <a:rPr lang="en-US" sz="1500" baseline="30000" dirty="0">
                <a:solidFill>
                  <a:schemeClr val="bg1">
                    <a:lumMod val="50000"/>
                  </a:schemeClr>
                </a:solidFill>
              </a:rPr>
              <a:t>2</a:t>
            </a:r>
            <a:r>
              <a:rPr lang="en-US" sz="1500" dirty="0">
                <a:solidFill>
                  <a:schemeClr val="bg1">
                    <a:lumMod val="50000"/>
                  </a:schemeClr>
                </a:solidFill>
              </a:rPr>
              <a:t> for linear, exponential and power law functions. Which has the highest </a:t>
            </a:r>
            <a:r>
              <a:rPr lang="en-US" sz="1500" dirty="0" smtClean="0">
                <a:solidFill>
                  <a:schemeClr val="bg1">
                    <a:lumMod val="50000"/>
                  </a:schemeClr>
                </a:solidFill>
              </a:rPr>
              <a:t>r</a:t>
            </a:r>
            <a:r>
              <a:rPr lang="en-US" sz="1500" baseline="30000" dirty="0" smtClean="0">
                <a:solidFill>
                  <a:schemeClr val="bg1">
                    <a:lumMod val="50000"/>
                  </a:schemeClr>
                </a:solidFill>
              </a:rPr>
              <a:t>2</a:t>
            </a:r>
            <a:r>
              <a:rPr lang="en-US" sz="1500" dirty="0" smtClean="0">
                <a:solidFill>
                  <a:schemeClr val="bg1">
                    <a:lumMod val="50000"/>
                  </a:schemeClr>
                </a:solidFill>
              </a:rPr>
              <a:t>?</a:t>
            </a:r>
          </a:p>
          <a:p>
            <a:pPr marL="342900" indent="-342900">
              <a:buFont typeface="+mj-lt"/>
              <a:buAutoNum type="alphaLcParenR"/>
            </a:pPr>
            <a:r>
              <a:rPr lang="en-US" sz="1500" dirty="0" smtClean="0">
                <a:solidFill>
                  <a:schemeClr val="bg1">
                    <a:lumMod val="50000"/>
                  </a:schemeClr>
                </a:solidFill>
              </a:rPr>
              <a:t>If </a:t>
            </a:r>
            <a:r>
              <a:rPr lang="en-US" sz="1500" dirty="0">
                <a:solidFill>
                  <a:schemeClr val="bg1">
                    <a:lumMod val="50000"/>
                  </a:schemeClr>
                </a:solidFill>
              </a:rPr>
              <a:t>you have time, manually compute m and b for this function using Excel.</a:t>
            </a:r>
          </a:p>
        </p:txBody>
      </p:sp>
      <p:grpSp>
        <p:nvGrpSpPr>
          <p:cNvPr id="52" name="Group 51"/>
          <p:cNvGrpSpPr/>
          <p:nvPr/>
        </p:nvGrpSpPr>
        <p:grpSpPr>
          <a:xfrm>
            <a:off x="533400" y="4724400"/>
            <a:ext cx="7165295" cy="1732465"/>
            <a:chOff x="752249" y="4515935"/>
            <a:chExt cx="7165295" cy="1732465"/>
          </a:xfrm>
        </p:grpSpPr>
        <mc:AlternateContent xmlns:mc="http://schemas.openxmlformats.org/markup-compatibility/2006" xmlns:a14="http://schemas.microsoft.com/office/drawing/2010/main">
          <mc:Choice Requires="a14">
            <p:sp>
              <p:nvSpPr>
                <p:cNvPr id="53" name="Rectangle 52"/>
                <p:cNvSpPr/>
                <p:nvPr/>
              </p:nvSpPr>
              <p:spPr>
                <a:xfrm>
                  <a:off x="887482" y="4953000"/>
                  <a:ext cx="3829766" cy="7214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𝑚</m:t>
                        </m:r>
                        <m:r>
                          <a:rPr lang="en-US" i="1">
                            <a:latin typeface="Cambria Math"/>
                          </a:rPr>
                          <m:t>= </m:t>
                        </m:r>
                        <m:f>
                          <m:fPr>
                            <m:ctrlPr>
                              <a:rPr lang="en-US" i="1">
                                <a:latin typeface="Cambria Math"/>
                              </a:rPr>
                            </m:ctrlPr>
                          </m:fPr>
                          <m:num>
                            <m:r>
                              <a:rPr lang="en-US" i="1">
                                <a:latin typeface="Cambria Math"/>
                              </a:rPr>
                              <m:t>𝑛</m:t>
                            </m:r>
                            <m:nary>
                              <m:naryPr>
                                <m:chr m:val="∑"/>
                                <m:limLoc m:val="undOvr"/>
                                <m:subHide m:val="on"/>
                                <m:supHide m:val="on"/>
                                <m:ctrlPr>
                                  <a:rPr lang="en-US" i="1">
                                    <a:latin typeface="Cambria Math"/>
                                  </a:rPr>
                                </m:ctrlPr>
                              </m:naryPr>
                              <m:sub/>
                              <m:sup/>
                              <m:e>
                                <m:d>
                                  <m:dPr>
                                    <m:ctrlPr>
                                      <a:rPr lang="en-US" i="1" smtClean="0">
                                        <a:latin typeface="Cambria Math"/>
                                      </a:rPr>
                                    </m:ctrlPr>
                                  </m:dPr>
                                  <m:e>
                                    <m:sSub>
                                      <m:sSubPr>
                                        <m:ctrlPr>
                                          <a:rPr lang="en-US" i="1">
                                            <a:latin typeface="Cambria Math"/>
                                          </a:rPr>
                                        </m:ctrlPr>
                                      </m:sSubPr>
                                      <m:e>
                                        <m:r>
                                          <a:rPr lang="en-US" i="1">
                                            <a:latin typeface="Cambria Math"/>
                                          </a:rPr>
                                          <m:t>𝑥</m:t>
                                        </m:r>
                                      </m:e>
                                      <m:sub>
                                        <m:r>
                                          <a:rPr lang="en-US" i="1">
                                            <a:latin typeface="Cambria Math"/>
                                          </a:rPr>
                                          <m:t>𝑖</m:t>
                                        </m:r>
                                      </m:sub>
                                    </m:sSub>
                                    <m:r>
                                      <a:rPr lang="en-US" i="1" smtClean="0">
                                        <a:latin typeface="Cambria Math"/>
                                        <a:ea typeface="Cambria Math"/>
                                      </a:rPr>
                                      <m:t>∙</m:t>
                                    </m:r>
                                    <m:sSub>
                                      <m:sSubPr>
                                        <m:ctrlPr>
                                          <a:rPr lang="en-US" i="1">
                                            <a:latin typeface="Cambria Math"/>
                                          </a:rPr>
                                        </m:ctrlPr>
                                      </m:sSubPr>
                                      <m:e>
                                        <m:r>
                                          <m:rPr>
                                            <m:sty m:val="p"/>
                                          </m:rPr>
                                          <a:rPr lang="en-US">
                                            <a:latin typeface="Cambria Math"/>
                                          </a:rPr>
                                          <m:t>ln</m:t>
                                        </m:r>
                                        <m:r>
                                          <a:rPr lang="en-US" i="1">
                                            <a:latin typeface="Cambria Math"/>
                                          </a:rPr>
                                          <m:t>(</m:t>
                                        </m:r>
                                        <m:r>
                                          <a:rPr lang="en-US" i="1">
                                            <a:latin typeface="Cambria Math"/>
                                          </a:rPr>
                                          <m:t>𝑦</m:t>
                                        </m:r>
                                      </m:e>
                                      <m:sub>
                                        <m:r>
                                          <a:rPr lang="en-US" i="1">
                                            <a:latin typeface="Cambria Math"/>
                                          </a:rPr>
                                          <m:t>𝑖</m:t>
                                        </m:r>
                                      </m:sub>
                                    </m:sSub>
                                    <m:r>
                                      <a:rPr lang="en-US" i="1">
                                        <a:latin typeface="Cambria Math"/>
                                      </a:rPr>
                                      <m:t>)</m:t>
                                    </m:r>
                                  </m:e>
                                </m:d>
                                <m:r>
                                  <a:rPr lang="en-US" i="1">
                                    <a:latin typeface="Cambria Math"/>
                                  </a:rPr>
                                  <m:t>−  </m:t>
                                </m:r>
                                <m:nary>
                                  <m:naryPr>
                                    <m:chr m:val="∑"/>
                                    <m:limLoc m:val="undOvr"/>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nary>
                                      <m:naryPr>
                                        <m:chr m:val="∑"/>
                                        <m:limLoc m:val="undOvr"/>
                                        <m:subHide m:val="on"/>
                                        <m:supHide m:val="on"/>
                                        <m:ctrlPr>
                                          <a:rPr lang="en-US" i="1">
                                            <a:latin typeface="Cambria Math"/>
                                          </a:rPr>
                                        </m:ctrlPr>
                                      </m:naryPr>
                                      <m:sub/>
                                      <m:sup/>
                                      <m:e>
                                        <m:r>
                                          <m:rPr>
                                            <m:sty m:val="p"/>
                                          </m:rPr>
                                          <a:rPr lang="en-US">
                                            <a:latin typeface="Cambria Math"/>
                                          </a:rPr>
                                          <m:t>ln</m:t>
                                        </m:r>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𝑖</m:t>
                                            </m:r>
                                          </m:sub>
                                        </m:sSub>
                                        <m:r>
                                          <a:rPr lang="en-US" i="1">
                                            <a:latin typeface="Cambria Math"/>
                                          </a:rPr>
                                          <m:t>)</m:t>
                                        </m:r>
                                      </m:e>
                                    </m:nary>
                                  </m:e>
                                </m:nary>
                              </m:e>
                            </m:nary>
                          </m:num>
                          <m:den>
                            <m:r>
                              <a:rPr lang="en-US" i="1">
                                <a:latin typeface="Cambria Math"/>
                              </a:rPr>
                              <m:t>𝑛</m:t>
                            </m:r>
                            <m:nary>
                              <m:naryPr>
                                <m:chr m:val="∑"/>
                                <m:limLoc m:val="undOvr"/>
                                <m:subHide m:val="on"/>
                                <m:supHide m:val="on"/>
                                <m:ctrlPr>
                                  <a:rPr lang="en-US" i="1">
                                    <a:latin typeface="Cambria Math"/>
                                  </a:rPr>
                                </m:ctrlPr>
                              </m:naryPr>
                              <m:sub/>
                              <m:sup/>
                              <m:e>
                                <m:sSubSup>
                                  <m:sSubSupPr>
                                    <m:ctrlPr>
                                      <a:rPr lang="en-US" i="1">
                                        <a:latin typeface="Cambria Math"/>
                                      </a:rPr>
                                    </m:ctrlPr>
                                  </m:sSubSupPr>
                                  <m:e>
                                    <m:r>
                                      <a:rPr lang="en-US" i="1">
                                        <a:latin typeface="Cambria Math"/>
                                      </a:rPr>
                                      <m:t>𝑥</m:t>
                                    </m:r>
                                  </m:e>
                                  <m:sub>
                                    <m:r>
                                      <a:rPr lang="en-US" i="1">
                                        <a:latin typeface="Cambria Math"/>
                                      </a:rPr>
                                      <m:t>𝑖</m:t>
                                    </m:r>
                                  </m:sub>
                                  <m:sup>
                                    <m:r>
                                      <a:rPr lang="en-US" i="1">
                                        <a:latin typeface="Cambria Math"/>
                                      </a:rPr>
                                      <m:t>2</m:t>
                                    </m:r>
                                  </m:sup>
                                </m:sSubSup>
                              </m:e>
                            </m:nary>
                            <m:r>
                              <a:rPr lang="en-US" i="1">
                                <a:latin typeface="Cambria Math"/>
                              </a:rPr>
                              <m:t>  −</m:t>
                            </m:r>
                            <m:sSup>
                              <m:sSupPr>
                                <m:ctrlPr>
                                  <a:rPr lang="en-US" i="1">
                                    <a:latin typeface="Cambria Math"/>
                                  </a:rPr>
                                </m:ctrlPr>
                              </m:sSupPr>
                              <m:e>
                                <m:r>
                                  <a:rPr lang="en-US" i="1">
                                    <a:latin typeface="Cambria Math"/>
                                  </a:rPr>
                                  <m:t>  </m:t>
                                </m:r>
                                <m:d>
                                  <m:dPr>
                                    <m:ctrlPr>
                                      <a:rPr lang="en-US" i="1">
                                        <a:latin typeface="Cambria Math"/>
                                      </a:rPr>
                                    </m:ctrlPr>
                                  </m:dPr>
                                  <m:e>
                                    <m:nary>
                                      <m:naryPr>
                                        <m:chr m:val="∑"/>
                                        <m:limLoc m:val="undOvr"/>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e>
                                    </m:nary>
                                  </m:e>
                                </m:d>
                              </m:e>
                              <m:sup>
                                <m:r>
                                  <a:rPr lang="en-US" i="1">
                                    <a:latin typeface="Cambria Math"/>
                                  </a:rPr>
                                  <m:t>2</m:t>
                                </m:r>
                              </m:sup>
                            </m:sSup>
                          </m:den>
                        </m:f>
                      </m:oMath>
                    </m:oMathPara>
                  </a14:m>
                  <a:endParaRPr lang="en-US" dirty="0"/>
                </a:p>
              </p:txBody>
            </p:sp>
          </mc:Choice>
          <mc:Fallback xmlns="">
            <p:sp>
              <p:nvSpPr>
                <p:cNvPr id="53" name="Rectangle 52"/>
                <p:cNvSpPr>
                  <a:spLocks noRot="1" noChangeAspect="1" noMove="1" noResize="1" noEditPoints="1" noAdjustHandles="1" noChangeArrowheads="1" noChangeShapeType="1" noTextEdit="1"/>
                </p:cNvSpPr>
                <p:nvPr/>
              </p:nvSpPr>
              <p:spPr>
                <a:xfrm>
                  <a:off x="887482" y="4953000"/>
                  <a:ext cx="3829766" cy="72148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5043039" y="5032188"/>
                  <a:ext cx="2874505" cy="6422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ln</m:t>
                        </m:r>
                        <m:r>
                          <a:rPr lang="en-US" i="1">
                            <a:latin typeface="Cambria Math"/>
                          </a:rPr>
                          <m:t>(</m:t>
                        </m:r>
                        <m:r>
                          <a:rPr lang="en-US" i="1">
                            <a:latin typeface="Cambria Math"/>
                          </a:rPr>
                          <m:t>𝑏</m:t>
                        </m:r>
                        <m:r>
                          <a:rPr lang="en-US" i="1">
                            <a:latin typeface="Cambria Math"/>
                          </a:rPr>
                          <m:t>)=</m:t>
                        </m:r>
                        <m:f>
                          <m:fPr>
                            <m:ctrlPr>
                              <a:rPr lang="en-US" i="1">
                                <a:latin typeface="Cambria Math"/>
                              </a:rPr>
                            </m:ctrlPr>
                          </m:fPr>
                          <m:num>
                            <m:nary>
                              <m:naryPr>
                                <m:chr m:val="∑"/>
                                <m:limLoc m:val="undOvr"/>
                                <m:subHide m:val="on"/>
                                <m:supHide m:val="on"/>
                                <m:ctrlPr>
                                  <a:rPr lang="en-US" i="1">
                                    <a:latin typeface="Cambria Math"/>
                                  </a:rPr>
                                </m:ctrlPr>
                              </m:naryPr>
                              <m:sub/>
                              <m:sup/>
                              <m:e>
                                <m:r>
                                  <m:rPr>
                                    <m:sty m:val="p"/>
                                  </m:rPr>
                                  <a:rPr lang="en-US">
                                    <a:latin typeface="Cambria Math"/>
                                  </a:rPr>
                                  <m:t>ln</m:t>
                                </m:r>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𝑖</m:t>
                                    </m:r>
                                  </m:sub>
                                </m:sSub>
                                <m:r>
                                  <a:rPr lang="en-US" i="1">
                                    <a:latin typeface="Cambria Math"/>
                                  </a:rPr>
                                  <m:t>) −  </m:t>
                                </m:r>
                                <m:r>
                                  <a:rPr lang="en-US" i="1">
                                    <a:latin typeface="Cambria Math"/>
                                  </a:rPr>
                                  <m:t>𝑚</m:t>
                                </m:r>
                                <m:nary>
                                  <m:naryPr>
                                    <m:chr m:val="∑"/>
                                    <m:limLoc m:val="undOvr"/>
                                    <m:subHide m:val="on"/>
                                    <m:supHide m:val="on"/>
                                    <m:ctrlPr>
                                      <a:rPr lang="en-US" i="1">
                                        <a:latin typeface="Cambria Math"/>
                                      </a:rPr>
                                    </m:ctrlPr>
                                  </m:naryPr>
                                  <m:sub/>
                                  <m:sup/>
                                  <m:e>
                                    <m:sSub>
                                      <m:sSubPr>
                                        <m:ctrlPr>
                                          <a:rPr lang="en-US" i="1">
                                            <a:latin typeface="Cambria Math"/>
                                          </a:rPr>
                                        </m:ctrlPr>
                                      </m:sSubPr>
                                      <m:e>
                                        <m:r>
                                          <a:rPr lang="en-US" i="1">
                                            <a:latin typeface="Cambria Math"/>
                                          </a:rPr>
                                          <m:t>𝑥</m:t>
                                        </m:r>
                                      </m:e>
                                      <m:sub>
                                        <m:r>
                                          <a:rPr lang="en-US" i="1">
                                            <a:latin typeface="Cambria Math"/>
                                          </a:rPr>
                                          <m:t>𝑖</m:t>
                                        </m:r>
                                      </m:sub>
                                    </m:sSub>
                                  </m:e>
                                </m:nary>
                              </m:e>
                            </m:nary>
                          </m:num>
                          <m:den>
                            <m:r>
                              <a:rPr lang="en-US" i="1">
                                <a:latin typeface="Cambria Math"/>
                              </a:rPr>
                              <m:t>𝑛</m:t>
                            </m:r>
                          </m:den>
                        </m:f>
                      </m:oMath>
                    </m:oMathPara>
                  </a14:m>
                  <a:endParaRPr lang="en-US" dirty="0"/>
                </a:p>
              </p:txBody>
            </p:sp>
          </mc:Choice>
          <mc:Fallback xmlns="">
            <p:sp>
              <p:nvSpPr>
                <p:cNvPr id="54" name="Rectangle 53"/>
                <p:cNvSpPr>
                  <a:spLocks noRot="1" noChangeAspect="1" noMove="1" noResize="1" noEditPoints="1" noAdjustHandles="1" noChangeArrowheads="1" noChangeShapeType="1" noTextEdit="1"/>
                </p:cNvSpPr>
                <p:nvPr/>
              </p:nvSpPr>
              <p:spPr>
                <a:xfrm>
                  <a:off x="5043039" y="5032188"/>
                  <a:ext cx="2874505" cy="64229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56"/>
                <p:cNvSpPr/>
                <p:nvPr/>
              </p:nvSpPr>
              <p:spPr>
                <a:xfrm>
                  <a:off x="5043039" y="5791390"/>
                  <a:ext cx="1212127" cy="3808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𝑏</m:t>
                        </m:r>
                        <m:r>
                          <a:rPr lang="en-US" i="1">
                            <a:latin typeface="Cambria Math"/>
                          </a:rPr>
                          <m:t>= </m:t>
                        </m:r>
                        <m:sSup>
                          <m:sSupPr>
                            <m:ctrlPr>
                              <a:rPr lang="en-US" i="1">
                                <a:latin typeface="Cambria Math"/>
                              </a:rPr>
                            </m:ctrlPr>
                          </m:sSupPr>
                          <m:e>
                            <m:r>
                              <a:rPr lang="en-US" i="1">
                                <a:latin typeface="Cambria Math"/>
                              </a:rPr>
                              <m:t>𝑒</m:t>
                            </m:r>
                          </m:e>
                          <m:sup>
                            <m:r>
                              <m:rPr>
                                <m:sty m:val="p"/>
                              </m:rPr>
                              <a:rPr lang="en-US">
                                <a:latin typeface="Cambria Math"/>
                              </a:rPr>
                              <m:t>ln</m:t>
                            </m:r>
                            <m:r>
                              <a:rPr lang="en-US" i="1">
                                <a:latin typeface="Cambria Math"/>
                              </a:rPr>
                              <m:t>(</m:t>
                            </m:r>
                            <m:r>
                              <a:rPr lang="en-US" i="1">
                                <a:latin typeface="Cambria Math"/>
                              </a:rPr>
                              <m:t>𝑏</m:t>
                            </m:r>
                            <m:r>
                              <a:rPr lang="en-US" i="1">
                                <a:latin typeface="Cambria Math"/>
                              </a:rPr>
                              <m:t>)</m:t>
                            </m:r>
                          </m:sup>
                        </m:sSup>
                      </m:oMath>
                    </m:oMathPara>
                  </a14:m>
                  <a:endParaRPr lang="en-US" dirty="0"/>
                </a:p>
              </p:txBody>
            </p:sp>
          </mc:Choice>
          <mc:Fallback xmlns="">
            <p:sp>
              <p:nvSpPr>
                <p:cNvPr id="57" name="Rectangle 56"/>
                <p:cNvSpPr>
                  <a:spLocks noRot="1" noChangeAspect="1" noMove="1" noResize="1" noEditPoints="1" noAdjustHandles="1" noChangeArrowheads="1" noChangeShapeType="1" noTextEdit="1"/>
                </p:cNvSpPr>
                <p:nvPr/>
              </p:nvSpPr>
              <p:spPr>
                <a:xfrm>
                  <a:off x="5043039" y="5791390"/>
                  <a:ext cx="1212127" cy="380810"/>
                </a:xfrm>
                <a:prstGeom prst="rect">
                  <a:avLst/>
                </a:prstGeom>
                <a:blipFill rotWithShape="1">
                  <a:blip r:embed="rId5"/>
                  <a:stretch>
                    <a:fillRect/>
                  </a:stretch>
                </a:blipFill>
              </p:spPr>
              <p:txBody>
                <a:bodyPr/>
                <a:lstStyle/>
                <a:p>
                  <a:r>
                    <a:rPr lang="en-US">
                      <a:noFill/>
                    </a:rPr>
                    <a:t> </a:t>
                  </a:r>
                </a:p>
              </p:txBody>
            </p:sp>
          </mc:Fallback>
        </mc:AlternateContent>
        <p:grpSp>
          <p:nvGrpSpPr>
            <p:cNvPr id="58" name="Group 57"/>
            <p:cNvGrpSpPr/>
            <p:nvPr/>
          </p:nvGrpSpPr>
          <p:grpSpPr>
            <a:xfrm>
              <a:off x="752249" y="4515935"/>
              <a:ext cx="7165295" cy="1732465"/>
              <a:chOff x="752249" y="4515935"/>
              <a:chExt cx="7165295" cy="1732465"/>
            </a:xfrm>
          </p:grpSpPr>
          <p:sp>
            <p:nvSpPr>
              <p:cNvPr id="59" name="Rectangle 58"/>
              <p:cNvSpPr/>
              <p:nvPr/>
            </p:nvSpPr>
            <p:spPr>
              <a:xfrm>
                <a:off x="836580" y="4876800"/>
                <a:ext cx="7080964" cy="1371600"/>
              </a:xfrm>
              <a:prstGeom prst="rect">
                <a:avLst/>
              </a:prstGeom>
              <a:noFill/>
              <a:ln w="9525">
                <a:solidFill>
                  <a:srgbClr val="3A8B2D"/>
                </a:solidFill>
                <a:tailEnd type="non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Rectangle 60"/>
              <p:cNvSpPr/>
              <p:nvPr/>
            </p:nvSpPr>
            <p:spPr>
              <a:xfrm>
                <a:off x="752249" y="4515935"/>
                <a:ext cx="2329292" cy="307777"/>
              </a:xfrm>
              <a:prstGeom prst="rect">
                <a:avLst/>
              </a:prstGeom>
            </p:spPr>
            <p:txBody>
              <a:bodyPr wrap="none">
                <a:spAutoFit/>
              </a:bodyPr>
              <a:lstStyle/>
              <a:p>
                <a:r>
                  <a:rPr lang="en-US" sz="1400" dirty="0" smtClean="0">
                    <a:solidFill>
                      <a:schemeClr val="bg1">
                        <a:lumMod val="50000"/>
                      </a:schemeClr>
                    </a:solidFill>
                  </a:rPr>
                  <a:t>equations for exponential fits</a:t>
                </a:r>
                <a:endParaRPr lang="en-US" sz="1400" dirty="0"/>
              </a:p>
            </p:txBody>
          </p:sp>
        </p:grpSp>
      </p:grpSp>
    </p:spTree>
    <p:extLst>
      <p:ext uri="{BB962C8B-B14F-4D97-AF65-F5344CB8AC3E}">
        <p14:creationId xmlns:p14="http://schemas.microsoft.com/office/powerpoint/2010/main" val="237449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63" y="84138"/>
            <a:ext cx="2762831" cy="406400"/>
            <a:chOff x="-4763" y="84138"/>
            <a:chExt cx="2762831" cy="406400"/>
          </a:xfrm>
        </p:grpSpPr>
        <p:sp>
          <p:nvSpPr>
            <p:cNvPr id="3" name="Title 1"/>
            <p:cNvSpPr txBox="1">
              <a:spLocks/>
            </p:cNvSpPr>
            <p:nvPr/>
          </p:nvSpPr>
          <p:spPr>
            <a:xfrm>
              <a:off x="387350" y="87313"/>
              <a:ext cx="2073275" cy="4032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600" i="1" dirty="0" smtClean="0">
                  <a:solidFill>
                    <a:schemeClr val="bg1">
                      <a:lumMod val="75000"/>
                    </a:schemeClr>
                  </a:solidFill>
                </a:rPr>
                <a:t>living with the lab</a:t>
              </a:r>
              <a:endParaRPr lang="en-US" sz="1600" i="1" dirty="0">
                <a:solidFill>
                  <a:schemeClr val="bg1">
                    <a:lumMod val="75000"/>
                  </a:schemeClr>
                </a:solidFill>
              </a:endParaRPr>
            </a:p>
          </p:txBody>
        </p:sp>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13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429456" y="207963"/>
              <a:ext cx="328612" cy="266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4763" y="466725"/>
              <a:ext cx="27432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5"/>
          <p:cNvSpPr>
            <a:spLocks noGrp="1"/>
          </p:cNvSpPr>
          <p:nvPr>
            <p:ph type="sldNum" sz="quarter" idx="11"/>
          </p:nvPr>
        </p:nvSpPr>
        <p:spPr>
          <a:xfrm>
            <a:off x="8534400" y="6381750"/>
            <a:ext cx="457200" cy="400050"/>
          </a:xfrm>
        </p:spPr>
        <p:txBody>
          <a:bodyPr/>
          <a:lstStyle/>
          <a:p>
            <a:pPr algn="r"/>
            <a:fld id="{203DF9C2-183C-4A78-BB4C-67AD01B619E4}" type="slidenum">
              <a:rPr lang="en-US"/>
              <a:pPr algn="r"/>
              <a:t>9</a:t>
            </a:fld>
            <a:endParaRPr lang="en-US" dirty="0"/>
          </a:p>
        </p:txBody>
      </p:sp>
      <p:sp>
        <p:nvSpPr>
          <p:cNvPr id="8" name="Rectangle 7"/>
          <p:cNvSpPr/>
          <p:nvPr/>
        </p:nvSpPr>
        <p:spPr>
          <a:xfrm>
            <a:off x="390039" y="838200"/>
            <a:ext cx="1537600" cy="584775"/>
          </a:xfrm>
          <a:prstGeom prst="rect">
            <a:avLst/>
          </a:prstGeom>
        </p:spPr>
        <p:txBody>
          <a:bodyPr wrap="none">
            <a:spAutoFit/>
          </a:bodyPr>
          <a:lstStyle/>
          <a:p>
            <a:r>
              <a:rPr lang="en-US" sz="3200" kern="0" dirty="0" smtClean="0">
                <a:solidFill>
                  <a:schemeClr val="bg1">
                    <a:lumMod val="85000"/>
                  </a:schemeClr>
                </a:solidFill>
              </a:rPr>
              <a:t>solution</a:t>
            </a:r>
            <a:endParaRPr lang="en-US" sz="3200" dirty="0"/>
          </a:p>
        </p:txBody>
      </p:sp>
    </p:spTree>
    <p:extLst>
      <p:ext uri="{BB962C8B-B14F-4D97-AF65-F5344CB8AC3E}">
        <p14:creationId xmlns:p14="http://schemas.microsoft.com/office/powerpoint/2010/main" val="1175893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002060"/>
          </a:solidFill>
          <a:tailEnd type="none" w="sm"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a:solidFill>
            <a:schemeClr val="bg1">
              <a:lumMod val="50000"/>
            </a:schemeClr>
          </a:solidFill>
          <a:headEnd type="none"/>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4964</TotalTime>
  <Words>1259</Words>
  <Application>Microsoft Office PowerPoint</Application>
  <PresentationFormat>On-screen Show (4:3)</PresentationFormat>
  <Paragraphs>177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linear regression exponential and power law relationships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with the lab</dc:title>
  <dc:creator>David</dc:creator>
  <cp:lastModifiedBy>Gerry Recktenwald</cp:lastModifiedBy>
  <cp:revision>590</cp:revision>
  <cp:lastPrinted>2011-11-14T15:16:02Z</cp:lastPrinted>
  <dcterms:created xsi:type="dcterms:W3CDTF">2010-11-22T19:22:38Z</dcterms:created>
  <dcterms:modified xsi:type="dcterms:W3CDTF">2011-11-14T15:16:32Z</dcterms:modified>
</cp:coreProperties>
</file>