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70" r:id="rId5"/>
    <p:sldId id="260" r:id="rId6"/>
    <p:sldId id="263" r:id="rId7"/>
    <p:sldId id="262" r:id="rId8"/>
    <p:sldId id="269" r:id="rId9"/>
    <p:sldId id="259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6E6E6"/>
    <a:srgbClr val="996633"/>
    <a:srgbClr val="B97C03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168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9E6A80-3465-A246-9F62-3BEB7A51AF04}" type="datetimeFigureOut">
              <a:rPr lang="en-US"/>
              <a:pPr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1386DD-BE66-AE49-BC79-7696C72A3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380E0-0F13-3A4E-B614-D56CD385493D}" type="datetimeFigureOut">
              <a:rPr lang="en-US"/>
              <a:pPr/>
              <a:t>10/26/11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7D70A-3450-B741-B59B-E0AC787A3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74DF4-B7C7-2C48-8F3A-B5C1D8FB176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C5EE7-6884-3C4A-A236-E3C0FDF92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3D5FD-9D4E-7646-8087-494502E6D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9820E-5D3C-EE44-B362-CD37D30CF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C71E-29EC-D047-B202-FB338DB39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CD48-BA47-A546-B770-CDA66C7F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72323-43B3-0A43-AD0B-7A5B4409E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3D399-58DA-8945-9101-FA3204198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A8734-8F32-8544-A38A-0AF83BC9A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4B150-F583-0149-9556-8579FDE08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3FFE8-C64E-F042-AF9A-F138510BF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7A4DD-65E0-9746-84B0-096277287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C3FCE-022D-2740-A1C4-BC46B2F01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2D2C5C-36FE-CF4F-9827-EEE57F7D02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56633" y="-6773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Living with the Lab</a:t>
            </a:r>
            <a:endParaRPr lang="en-US" sz="1600" b="0" i="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905000" y="101600"/>
            <a:ext cx="152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28600"/>
            <a:ext cx="2057400" cy="25400"/>
          </a:xfrm>
          <a:prstGeom prst="line">
            <a:avLst/>
          </a:prstGeom>
          <a:ln w="25400">
            <a:solidFill>
              <a:schemeClr val="accent5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Using </a:t>
            </a:r>
            <a:r>
              <a:rPr lang="en-US" sz="3600" dirty="0" smtClean="0">
                <a:solidFill>
                  <a:srgbClr val="002060"/>
                </a:solidFill>
              </a:rPr>
              <a:t>servos with an Arduino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0198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EAS 199A     Fall 2011</a:t>
            </a:r>
            <a:endParaRPr lang="en-US" dirty="0"/>
          </a:p>
        </p:txBody>
      </p:sp>
      <p:pic>
        <p:nvPicPr>
          <p:cNvPr id="8" name="Picture 7" descr="pins_and_ser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02435"/>
            <a:ext cx="5730846" cy="545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3600" dirty="0" smtClean="0"/>
              <a:t>Arduino Servo library handles the details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connect servos on pin 9 or pin 10</a:t>
            </a:r>
          </a:p>
          <a:p>
            <a:r>
              <a:rPr lang="en-US" dirty="0" smtClean="0"/>
              <a:t>From the </a:t>
            </a:r>
            <a:r>
              <a:rPr lang="en-US" dirty="0" err="1" smtClean="0"/>
              <a:t>Aduino</a:t>
            </a:r>
            <a:r>
              <a:rPr lang="en-US" dirty="0" smtClean="0"/>
              <a:t> web site: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“…use </a:t>
            </a:r>
            <a:r>
              <a:rPr lang="en-US" sz="2400" dirty="0"/>
              <a:t>of the library disables </a:t>
            </a:r>
            <a:r>
              <a:rPr lang="en-US" sz="2400" dirty="0" err="1"/>
              <a:t>analogWrite</a:t>
            </a:r>
            <a:r>
              <a:rPr lang="en-US" sz="2400" dirty="0"/>
              <a:t>() (PWM) functionality on pins 9 and 10, whether or not there is a Servo on those </a:t>
            </a:r>
            <a:r>
              <a:rPr lang="en-US" sz="2400" dirty="0" smtClean="0"/>
              <a:t>pins”</a:t>
            </a:r>
          </a:p>
          <a:p>
            <a:endParaRPr lang="en-US" sz="2400" dirty="0"/>
          </a:p>
          <a:p>
            <a:r>
              <a:rPr lang="en-US" sz="2400" dirty="0"/>
              <a:t>http://</a:t>
            </a:r>
            <a:r>
              <a:rPr lang="en-US" sz="2400" dirty="0" err="1"/>
              <a:t>www.arduino.cc</a:t>
            </a:r>
            <a:r>
              <a:rPr lang="en-US" sz="2400" dirty="0"/>
              <a:t>/en/Reference/Servo</a:t>
            </a:r>
          </a:p>
        </p:txBody>
      </p:sp>
    </p:spTree>
    <p:extLst>
      <p:ext uri="{BB962C8B-B14F-4D97-AF65-F5344CB8AC3E}">
        <p14:creationId xmlns:p14="http://schemas.microsoft.com/office/powerpoint/2010/main" val="39205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components of the Servo Library</a:t>
            </a:r>
          </a:p>
          <a:p>
            <a:pPr lvl="1"/>
            <a:r>
              <a:rPr lang="en-US" dirty="0" smtClean="0"/>
              <a:t>Create the servo object</a:t>
            </a:r>
          </a:p>
          <a:p>
            <a:pPr marL="914400" lvl="2" indent="0">
              <a:buNone/>
            </a:pPr>
            <a:r>
              <a:rPr lang="en-US" sz="1800" dirty="0">
                <a:latin typeface="Courier"/>
                <a:cs typeface="Courier"/>
              </a:rPr>
              <a:t>S</a:t>
            </a:r>
            <a:r>
              <a:rPr lang="en-US" sz="1800" dirty="0" smtClean="0">
                <a:latin typeface="Courier"/>
                <a:cs typeface="Courier"/>
              </a:rPr>
              <a:t>ervo </a:t>
            </a:r>
            <a:r>
              <a:rPr lang="en-US" sz="1800" dirty="0" err="1" smtClean="0">
                <a:latin typeface="Courier"/>
                <a:cs typeface="Courier"/>
              </a:rPr>
              <a:t>my_servo_object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Attach the object</a:t>
            </a:r>
          </a:p>
          <a:p>
            <a:pPr marL="914400" lvl="2" indent="0">
              <a:buNone/>
            </a:pPr>
            <a:r>
              <a:rPr lang="en-US" sz="1800" dirty="0" err="1" smtClean="0">
                <a:latin typeface="Courier"/>
                <a:cs typeface="Courier"/>
              </a:rPr>
              <a:t>my_servo_object.attach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servo_pi</a:t>
            </a:r>
            <a:r>
              <a:rPr lang="en-US" sz="1800" dirty="0" smtClean="0">
                <a:latin typeface="Courier"/>
                <a:cs typeface="Courier"/>
              </a:rPr>
              <a:t>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control signal</a:t>
            </a:r>
          </a:p>
          <a:p>
            <a:pPr marL="914400" lvl="2" indent="0">
              <a:buNone/>
            </a:pPr>
            <a:r>
              <a:rPr lang="en-US" sz="1800" dirty="0" err="1" smtClean="0">
                <a:latin typeface="Courier"/>
                <a:cs typeface="Courier"/>
              </a:rPr>
              <a:t>my_servo_object.write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pos</a:t>
            </a:r>
            <a:r>
              <a:rPr lang="en-US" sz="1800" dirty="0" smtClean="0">
                <a:latin typeface="Courier"/>
                <a:cs typeface="Courier"/>
              </a:rPr>
              <a:t>);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5086" y="2667000"/>
            <a:ext cx="744438" cy="381000"/>
          </a:xfrm>
          <a:prstGeom prst="rect">
            <a:avLst/>
          </a:prstGeom>
          <a:solidFill>
            <a:schemeClr val="accent5">
              <a:lumMod val="9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Arduino Servo library handles the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99" y="2667000"/>
            <a:ext cx="2082101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038600"/>
            <a:ext cx="2082101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10200"/>
            <a:ext cx="2082101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43400" y="3048000"/>
            <a:ext cx="10668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the object is like a variable name.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43400" y="4419600"/>
            <a:ext cx="10668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4419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attach</a:t>
            </a:r>
            <a:r>
              <a:rPr lang="en-US" dirty="0" smtClean="0"/>
              <a:t> and </a:t>
            </a:r>
            <a:r>
              <a:rPr lang="en-US" sz="1600" dirty="0" smtClean="0">
                <a:latin typeface="Courier"/>
                <a:cs typeface="Courier"/>
              </a:rPr>
              <a:t>write</a:t>
            </a:r>
            <a:r>
              <a:rPr lang="en-US" dirty="0" smtClean="0"/>
              <a:t> are pre-defined methods that act on the servo object.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43400" y="4724400"/>
            <a:ext cx="10668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9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Modified version of the sweep function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3027" y="1219200"/>
            <a:ext cx="8404865" cy="5447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//  File:  </a:t>
            </a:r>
            <a:r>
              <a:rPr lang="en-US" sz="1200" dirty="0" err="1">
                <a:latin typeface="Courier"/>
                <a:cs typeface="Courier"/>
              </a:rPr>
              <a:t>sweep_variable_wait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//  </a:t>
            </a:r>
          </a:p>
          <a:p>
            <a:r>
              <a:rPr lang="en-US" sz="1200" dirty="0">
                <a:latin typeface="Courier"/>
                <a:cs typeface="Courier"/>
              </a:rPr>
              <a:t>//  Modified version of Sweep by BARRAGAN &lt;http://</a:t>
            </a:r>
            <a:r>
              <a:rPr lang="en-US" sz="1200" dirty="0" err="1">
                <a:latin typeface="Courier"/>
                <a:cs typeface="Courier"/>
              </a:rPr>
              <a:t>barraganstudio.com</a:t>
            </a:r>
            <a:r>
              <a:rPr lang="en-US" sz="1200" dirty="0">
                <a:latin typeface="Courier"/>
                <a:cs typeface="Courier"/>
              </a:rPr>
              <a:t>&gt; </a:t>
            </a:r>
          </a:p>
          <a:p>
            <a:r>
              <a:rPr lang="en-US" sz="1200" dirty="0">
                <a:latin typeface="Courier"/>
                <a:cs typeface="Courier"/>
              </a:rPr>
              <a:t>//  Use variable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to make the speed of sweep </a:t>
            </a:r>
            <a:r>
              <a:rPr lang="en-US" sz="1200" dirty="0" err="1">
                <a:latin typeface="Courier"/>
                <a:cs typeface="Courier"/>
              </a:rPr>
              <a:t>aparent</a:t>
            </a:r>
            <a:endParaRPr lang="en-US" sz="1200" dirty="0">
              <a:latin typeface="Courier"/>
              <a:cs typeface="Courier"/>
            </a:endParaRP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#include &lt;</a:t>
            </a:r>
            <a:r>
              <a:rPr lang="en-US" sz="1200" dirty="0" err="1">
                <a:latin typeface="Courier"/>
                <a:cs typeface="Courier"/>
              </a:rPr>
              <a:t>Servo.h</a:t>
            </a:r>
            <a:r>
              <a:rPr lang="en-US" sz="1200" dirty="0" smtClean="0">
                <a:latin typeface="Courier"/>
                <a:cs typeface="Courier"/>
              </a:rPr>
              <a:t>&gt;   // Make code in </a:t>
            </a:r>
            <a:r>
              <a:rPr lang="en-US" sz="1200" dirty="0" err="1" smtClean="0">
                <a:latin typeface="Courier"/>
                <a:cs typeface="Courier"/>
              </a:rPr>
              <a:t>Servo.h</a:t>
            </a:r>
            <a:r>
              <a:rPr lang="en-US" sz="1200" dirty="0" smtClean="0">
                <a:latin typeface="Courier"/>
                <a:cs typeface="Courier"/>
              </a:rPr>
              <a:t> available to this sketch 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latin typeface="Courier"/>
                <a:cs typeface="Courier"/>
              </a:rPr>
              <a:t>Servo </a:t>
            </a:r>
            <a:r>
              <a:rPr lang="en-US" sz="1200" dirty="0" err="1">
                <a:latin typeface="Courier"/>
                <a:cs typeface="Courier"/>
              </a:rPr>
              <a:t>myservo</a:t>
            </a:r>
            <a:r>
              <a:rPr lang="en-US" sz="1200" dirty="0">
                <a:latin typeface="Courier"/>
                <a:cs typeface="Courier"/>
              </a:rPr>
              <a:t>;    </a:t>
            </a:r>
            <a:r>
              <a:rPr lang="en-US" sz="1200" dirty="0" smtClean="0">
                <a:latin typeface="Courier"/>
                <a:cs typeface="Courier"/>
              </a:rPr>
              <a:t>   /</a:t>
            </a:r>
            <a:r>
              <a:rPr lang="en-US" sz="1200" dirty="0">
                <a:latin typeface="Courier"/>
                <a:cs typeface="Courier"/>
              </a:rPr>
              <a:t>/ Create servo object called "</a:t>
            </a:r>
            <a:r>
              <a:rPr lang="en-US" sz="1200" dirty="0" err="1">
                <a:latin typeface="Courier"/>
                <a:cs typeface="Courier"/>
              </a:rPr>
              <a:t>myservo</a:t>
            </a:r>
            <a:r>
              <a:rPr lang="en-US" sz="1200" dirty="0">
                <a:latin typeface="Courier"/>
                <a:cs typeface="Courier"/>
              </a:rPr>
              <a:t>" </a:t>
            </a:r>
          </a:p>
          <a:p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servo_pin</a:t>
            </a:r>
            <a:r>
              <a:rPr lang="en-US" sz="1200" dirty="0">
                <a:latin typeface="Courier"/>
                <a:cs typeface="Courier"/>
              </a:rPr>
              <a:t>=9;  </a:t>
            </a:r>
            <a:r>
              <a:rPr lang="en-US" sz="1200" dirty="0" smtClean="0">
                <a:latin typeface="Courier"/>
                <a:cs typeface="Courier"/>
              </a:rPr>
              <a:t>   /</a:t>
            </a:r>
            <a:r>
              <a:rPr lang="en-US" sz="1200" dirty="0">
                <a:latin typeface="Courier"/>
                <a:cs typeface="Courier"/>
              </a:rPr>
              <a:t>/ </a:t>
            </a:r>
            <a:r>
              <a:rPr lang="en-US" sz="1200" dirty="0" smtClean="0">
                <a:latin typeface="Courier"/>
                <a:cs typeface="Courier"/>
              </a:rPr>
              <a:t>The servo </a:t>
            </a:r>
            <a:r>
              <a:rPr lang="en-US" sz="1200" dirty="0">
                <a:latin typeface="Courier"/>
                <a:cs typeface="Courier"/>
              </a:rPr>
              <a:t>must be attached to pin 9 or pin 10  </a:t>
            </a:r>
          </a:p>
          <a:p>
            <a:r>
              <a:rPr lang="en-US" sz="1200" dirty="0"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latin typeface="Courier"/>
                <a:cs typeface="Courier"/>
              </a:rPr>
              <a:t>void setup() </a:t>
            </a:r>
          </a:p>
          <a:p>
            <a:r>
              <a:rPr lang="en-US" sz="1200" dirty="0">
                <a:latin typeface="Courier"/>
                <a:cs typeface="Courier"/>
              </a:rPr>
              <a:t>{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myservo.attach</a:t>
            </a:r>
            <a:r>
              <a:rPr lang="en-US" sz="1200" dirty="0">
                <a:latin typeface="Courier"/>
                <a:cs typeface="Courier"/>
              </a:rPr>
              <a:t>(</a:t>
            </a:r>
            <a:r>
              <a:rPr lang="en-US" sz="1200" dirty="0" err="1">
                <a:latin typeface="Courier"/>
                <a:cs typeface="Courier"/>
              </a:rPr>
              <a:t>servo_pin</a:t>
            </a:r>
            <a:r>
              <a:rPr lang="en-US" sz="1200" dirty="0">
                <a:latin typeface="Courier"/>
                <a:cs typeface="Courier"/>
              </a:rPr>
              <a:t>);  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>
                <a:latin typeface="Courier"/>
                <a:cs typeface="Courier"/>
              </a:rPr>
              <a:t>/ attaches the servo pin to </a:t>
            </a:r>
            <a:r>
              <a:rPr lang="en-US" sz="1200" dirty="0" err="1" smtClean="0">
                <a:latin typeface="Courier"/>
                <a:cs typeface="Courier"/>
              </a:rPr>
              <a:t>myservo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object </a:t>
            </a:r>
          </a:p>
          <a:p>
            <a:r>
              <a:rPr lang="en-US" sz="1200" dirty="0">
                <a:latin typeface="Courier"/>
                <a:cs typeface="Courier"/>
              </a:rPr>
              <a:t>} 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void loop() </a:t>
            </a:r>
          </a:p>
          <a:p>
            <a:r>
              <a:rPr lang="en-US" sz="1200" dirty="0">
                <a:latin typeface="Courier"/>
                <a:cs typeface="Courier"/>
              </a:rPr>
              <a:t>{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0;    </a:t>
            </a:r>
            <a:r>
              <a:rPr lang="en-US" sz="1200" dirty="0" smtClean="0">
                <a:latin typeface="Courier"/>
                <a:cs typeface="Courier"/>
              </a:rPr>
              <a:t>      /</a:t>
            </a:r>
            <a:r>
              <a:rPr lang="en-US" sz="1200" dirty="0">
                <a:latin typeface="Courier"/>
                <a:cs typeface="Courier"/>
              </a:rPr>
              <a:t>/ variable to store the servo position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=15;   </a:t>
            </a:r>
            <a:r>
              <a:rPr lang="en-US" sz="1200" dirty="0" smtClean="0">
                <a:latin typeface="Courier"/>
                <a:cs typeface="Courier"/>
              </a:rPr>
              <a:t>     /</a:t>
            </a:r>
            <a:r>
              <a:rPr lang="en-US" sz="1200" dirty="0">
                <a:latin typeface="Courier"/>
                <a:cs typeface="Courier"/>
              </a:rPr>
              <a:t>/ duration of wait at the end of each step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</a:p>
          <a:p>
            <a:r>
              <a:rPr lang="en-US" sz="1200" dirty="0">
                <a:latin typeface="Courier"/>
                <a:cs typeface="Courier"/>
              </a:rPr>
              <a:t>  for(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&lt; 180;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+= 1) </a:t>
            </a:r>
            <a:r>
              <a:rPr lang="en-US" sz="1200" dirty="0" smtClean="0">
                <a:latin typeface="Courier"/>
                <a:cs typeface="Courier"/>
              </a:rPr>
              <a:t>{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myservo.write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);               // Move to position in variable '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'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>
                <a:latin typeface="Courier"/>
                <a:cs typeface="Courier"/>
              </a:rPr>
              <a:t>delay(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);                   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>
                <a:latin typeface="Courier"/>
                <a:cs typeface="Courier"/>
              </a:rPr>
              <a:t>/ </a:t>
            </a:r>
            <a:r>
              <a:rPr lang="en-US" sz="1200" dirty="0" smtClean="0">
                <a:latin typeface="Courier"/>
                <a:cs typeface="Courier"/>
              </a:rPr>
              <a:t>wait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for the servo to reach the position </a:t>
            </a:r>
          </a:p>
          <a:p>
            <a:r>
              <a:rPr lang="en-US" sz="1200" dirty="0">
                <a:latin typeface="Courier"/>
                <a:cs typeface="Courier"/>
              </a:rPr>
              <a:t>  } </a:t>
            </a:r>
          </a:p>
          <a:p>
            <a:r>
              <a:rPr lang="en-US" sz="1200" dirty="0">
                <a:latin typeface="Courier"/>
                <a:cs typeface="Courier"/>
              </a:rPr>
              <a:t>  for(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180;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&gt;=1; 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 -= 1</a:t>
            </a:r>
            <a:r>
              <a:rPr lang="en-US" sz="1200" dirty="0">
                <a:latin typeface="Courier"/>
                <a:cs typeface="Courier"/>
              </a:rPr>
              <a:t>) </a:t>
            </a:r>
            <a:r>
              <a:rPr lang="en-US" sz="1200" dirty="0" smtClean="0">
                <a:latin typeface="Courier"/>
                <a:cs typeface="Courier"/>
              </a:rPr>
              <a:t>{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myservo.write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);              // Move to position in variable '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'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>
                <a:latin typeface="Courier"/>
                <a:cs typeface="Courier"/>
              </a:rPr>
              <a:t>delay(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);                   // </a:t>
            </a:r>
            <a:r>
              <a:rPr lang="en-US" sz="1200" dirty="0" smtClean="0">
                <a:latin typeface="Courier"/>
                <a:cs typeface="Courier"/>
              </a:rPr>
              <a:t>wait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for the servo to reach the position </a:t>
            </a:r>
          </a:p>
          <a:p>
            <a:r>
              <a:rPr lang="en-US" sz="1200" dirty="0">
                <a:latin typeface="Courier"/>
                <a:cs typeface="Courier"/>
              </a:rPr>
              <a:t>  } 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76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adjust </a:t>
            </a:r>
            <a:r>
              <a:rPr lang="en-US" dirty="0" err="1" smtClean="0"/>
              <a:t>dtwait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adjust the sweep angle?</a:t>
            </a:r>
          </a:p>
          <a:p>
            <a:pPr lvl="1"/>
            <a:r>
              <a:rPr lang="en-US" dirty="0" smtClean="0"/>
              <a:t>Make new variable to define end angle of the loop</a:t>
            </a:r>
          </a:p>
          <a:p>
            <a:r>
              <a:rPr lang="en-US" dirty="0" smtClean="0"/>
              <a:t>Open the Knob demo from the Arduino IDE</a:t>
            </a:r>
          </a:p>
          <a:p>
            <a:pPr lvl="1"/>
            <a:r>
              <a:rPr lang="en-US" dirty="0" smtClean="0"/>
              <a:t>Connect a potentiometer to an analog input</a:t>
            </a:r>
          </a:p>
          <a:p>
            <a:pPr lvl="1"/>
            <a:r>
              <a:rPr lang="en-US" dirty="0" smtClean="0"/>
              <a:t>Use the potentiometer to control the </a:t>
            </a:r>
            <a:r>
              <a:rPr lang="en-US" smtClean="0"/>
              <a:t>servo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identify characteristics that distinguish a servo and a DC motor</a:t>
            </a:r>
          </a:p>
          <a:p>
            <a:r>
              <a:rPr lang="en-US" dirty="0" smtClean="0"/>
              <a:t>Be able to describe the difference a conventional servo and a continuous rotation servo</a:t>
            </a:r>
          </a:p>
          <a:p>
            <a:r>
              <a:rPr lang="en-US" dirty="0" smtClean="0"/>
              <a:t>Be able to use the Arduino Servo library to control servo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Information on Arduino Servo library: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http</a:t>
            </a:r>
            <a:r>
              <a:rPr lang="en-US" sz="2000" dirty="0"/>
              <a:t>://www.arduino.cc/en/Reference/</a:t>
            </a:r>
            <a:r>
              <a:rPr lang="en-US" sz="2000" dirty="0" smtClean="0"/>
              <a:t>Servo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http</a:t>
            </a:r>
            <a:r>
              <a:rPr lang="en-US" sz="2000" dirty="0"/>
              <a:t>://www.arduino.cc/playground/Learning/</a:t>
            </a:r>
            <a:r>
              <a:rPr lang="en-US" sz="2000" dirty="0" smtClean="0"/>
              <a:t>SingleServoExample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Additional descriptions of servos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http</a:t>
            </a:r>
            <a:r>
              <a:rPr lang="en-US" sz="2000" dirty="0"/>
              <a:t>://makeprojects.com/Wiki/</a:t>
            </a:r>
            <a:r>
              <a:rPr lang="en-US" sz="2000" dirty="0" smtClean="0"/>
              <a:t>Servos</a:t>
            </a:r>
          </a:p>
          <a:p>
            <a:pPr marL="0" indent="0">
              <a:buNone/>
            </a:pPr>
            <a:r>
              <a:rPr lang="en-US" sz="2000" dirty="0"/>
              <a:t>     http://</a:t>
            </a:r>
            <a:r>
              <a:rPr lang="en-US" sz="2000" dirty="0" err="1"/>
              <a:t>www.seattlerobotics.org</a:t>
            </a:r>
            <a:r>
              <a:rPr lang="en-US" sz="2000" dirty="0"/>
              <a:t>/guide/</a:t>
            </a:r>
            <a:r>
              <a:rPr lang="en-US" sz="2000" dirty="0" err="1"/>
              <a:t>servos.html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07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servo-motor is an actuator with a built-in feedback mechanism that responds to a control signal by moving to and holding a position, or by moving at a continuous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2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Motors and Servos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DC Motor</a:t>
            </a:r>
          </a:p>
          <a:p>
            <a:r>
              <a:rPr lang="en-US" sz="2400" dirty="0" smtClean="0"/>
              <a:t>Motion is continuous</a:t>
            </a:r>
          </a:p>
          <a:p>
            <a:r>
              <a:rPr lang="en-US" sz="2400" dirty="0" smtClean="0"/>
              <a:t>Speed controlled by applied voltage </a:t>
            </a:r>
            <a:r>
              <a:rPr lang="en-US" sz="2400" dirty="0"/>
              <a:t>	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Servo</a:t>
            </a:r>
          </a:p>
          <a:p>
            <a:r>
              <a:rPr lang="en-US" sz="2400" dirty="0" smtClean="0"/>
              <a:t>Capable of holding a position</a:t>
            </a:r>
          </a:p>
          <a:p>
            <a:r>
              <a:rPr lang="en-US" sz="2400" dirty="0" smtClean="0"/>
              <a:t>Speed controlled by delay between position updates</a:t>
            </a:r>
          </a:p>
          <a:p>
            <a:r>
              <a:rPr lang="en-US" sz="2400" dirty="0" smtClean="0"/>
              <a:t>Hybrid of motor, gears and controller.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7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Conventional and Continuous Rotation</a:t>
            </a:r>
            <a:endParaRPr lang="en-US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67000" y="1524000"/>
            <a:ext cx="3810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Two types </a:t>
            </a:r>
            <a:r>
              <a:rPr lang="en-US" sz="32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of servos</a:t>
            </a:r>
            <a:endParaRPr lang="en-US" sz="3200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698596"/>
            <a:ext cx="182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continuous rotation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7166" y="2209800"/>
            <a:ext cx="4267200" cy="460917"/>
            <a:chOff x="2438400" y="1364166"/>
            <a:chExt cx="4267200" cy="46091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80932" y="1364166"/>
              <a:ext cx="0" cy="312234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438400" y="1683834"/>
              <a:ext cx="4267200" cy="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45757" y="1665249"/>
              <a:ext cx="0" cy="15611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05600" y="1668966"/>
              <a:ext cx="0" cy="15611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42" y="3375102"/>
            <a:ext cx="1231571" cy="2402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5943600"/>
            <a:ext cx="2846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A8B2D"/>
                </a:solidFill>
              </a:rPr>
              <a:t>pulse tells servo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which way to spin &amp; how fast to spin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7868" y="5872818"/>
            <a:ext cx="185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A8B2D"/>
                </a:solidFill>
              </a:rPr>
              <a:t>pulse tells servo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which position to hold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61102" y="2667000"/>
            <a:ext cx="2232102" cy="3047632"/>
            <a:chOff x="5820936" y="1821366"/>
            <a:chExt cx="2232102" cy="3047632"/>
          </a:xfrm>
        </p:grpSpPr>
        <p:grpSp>
          <p:nvGrpSpPr>
            <p:cNvPr id="17" name="Group 16"/>
            <p:cNvGrpSpPr/>
            <p:nvPr/>
          </p:nvGrpSpPr>
          <p:grpSpPr>
            <a:xfrm>
              <a:off x="5820936" y="1821366"/>
              <a:ext cx="2212785" cy="3047632"/>
              <a:chOff x="5820936" y="1821366"/>
              <a:chExt cx="2212785" cy="30476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477000" y="1821366"/>
                <a:ext cx="916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standard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62"/>
              <a:stretch/>
            </p:blipFill>
            <p:spPr>
              <a:xfrm>
                <a:off x="6327097" y="2456982"/>
                <a:ext cx="1231571" cy="241201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820936" y="2058072"/>
                <a:ext cx="22127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3A8B2D"/>
                    </a:solidFill>
                  </a:rPr>
                  <a:t>can only rotate 180 degrees</a:t>
                </a:r>
                <a:endParaRPr lang="en-US" sz="1400" dirty="0">
                  <a:solidFill>
                    <a:srgbClr val="3A8B2D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843238" y="3700160"/>
              <a:ext cx="2209800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6642408" y="3399542"/>
              <a:ext cx="571500" cy="571500"/>
            </a:xfrm>
            <a:prstGeom prst="arc">
              <a:avLst>
                <a:gd name="adj1" fmla="val 11189480"/>
                <a:gd name="adj2" fmla="val 0"/>
              </a:avLst>
            </a:prstGeom>
            <a:ln w="25400">
              <a:solidFill>
                <a:srgbClr val="FFFF00"/>
              </a:solidFill>
              <a:headEnd type="stealth"/>
              <a:tailEnd type="stealth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>
            <a:off x="2214159" y="4530925"/>
            <a:ext cx="571500" cy="568069"/>
          </a:xfrm>
          <a:prstGeom prst="arc">
            <a:avLst>
              <a:gd name="adj1" fmla="val 11189480"/>
              <a:gd name="adj2" fmla="val 10327076"/>
            </a:avLst>
          </a:prstGeom>
          <a:ln w="25400">
            <a:solidFill>
              <a:srgbClr val="FFFF00"/>
            </a:solidFill>
            <a:headEnd type="stealth"/>
            <a:tailEnd type="stealt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7429" y="2968384"/>
            <a:ext cx="366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A8B2D"/>
                </a:solidFill>
              </a:rPr>
              <a:t>can rotate all the way around in either direction</a:t>
            </a:r>
            <a:endParaRPr lang="en-US" sz="1400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signal is a pulse train</a:t>
            </a:r>
            <a:endParaRPr lang="en-US" dirty="0"/>
          </a:p>
        </p:txBody>
      </p:sp>
      <p:pic>
        <p:nvPicPr>
          <p:cNvPr id="6" name="Picture 5" descr="servo_pulses_primiti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300413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133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frequency is fixed</a:t>
            </a:r>
          </a:p>
          <a:p>
            <a:r>
              <a:rPr lang="en-US" dirty="0" smtClean="0"/>
              <a:t>    Typical:  20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Pulse width determines position</a:t>
            </a:r>
          </a:p>
          <a:p>
            <a:r>
              <a:rPr lang="en-US" dirty="0"/>
              <a:t> </a:t>
            </a:r>
            <a:r>
              <a:rPr lang="en-US" dirty="0" smtClean="0"/>
              <a:t>   Typical:  1ms to 2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components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1226403"/>
            <a:ext cx="769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Small </a:t>
            </a:r>
            <a:r>
              <a:rPr lang="en-US" sz="1600" dirty="0" smtClean="0">
                <a:solidFill>
                  <a:srgbClr val="3A8B2D"/>
                </a:solidFill>
              </a:rPr>
              <a:t>DC motor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3A8B2D"/>
                </a:solidFill>
              </a:rPr>
              <a:t>Gearbox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with small plastic gears to reduce the RPM and increase output torque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Special </a:t>
            </a:r>
            <a:r>
              <a:rPr lang="en-US" sz="1600" dirty="0" smtClean="0">
                <a:solidFill>
                  <a:srgbClr val="3A8B2D"/>
                </a:solidFill>
              </a:rPr>
              <a:t>electronics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to interpret a pulse signal and deliver power to the motor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5 - pic of disassembled serv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98260"/>
            <a:ext cx="6295793" cy="44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from the </a:t>
            </a:r>
            <a:r>
              <a:rPr lang="en-US" dirty="0" err="1" smtClean="0"/>
              <a:t>Sparkfun</a:t>
            </a:r>
            <a:r>
              <a:rPr lang="en-US" dirty="0" smtClean="0"/>
              <a:t> kit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micro servo from the </a:t>
            </a:r>
            <a:r>
              <a:rPr lang="en-US" sz="2400" dirty="0" err="1" smtClean="0"/>
              <a:t>Sparkfun</a:t>
            </a:r>
            <a:r>
              <a:rPr lang="en-US" sz="2400" dirty="0" smtClean="0"/>
              <a:t> Inventor’s kit is a conventional servo, i.e. the control signal results in moving the shaft to an angular position.</a:t>
            </a:r>
            <a:endParaRPr lang="en-US" sz="2400" dirty="0"/>
          </a:p>
        </p:txBody>
      </p:sp>
      <p:pic>
        <p:nvPicPr>
          <p:cNvPr id="7" name="Picture 6" descr="micro_servo_device_wi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35977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737</Words>
  <Application>Microsoft Macintosh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Using servos with an Arduino</vt:lpstr>
      <vt:lpstr>Learning Objectives</vt:lpstr>
      <vt:lpstr>References</vt:lpstr>
      <vt:lpstr>What is a servo?</vt:lpstr>
      <vt:lpstr>DC Motors and Servos</vt:lpstr>
      <vt:lpstr>Conventional and Continuous Rotation</vt:lpstr>
      <vt:lpstr>Control signal is a pulse train</vt:lpstr>
      <vt:lpstr>Servo components</vt:lpstr>
      <vt:lpstr>Servo from the Sparkfun kit</vt:lpstr>
      <vt:lpstr>Arduino Servo library handles the details</vt:lpstr>
      <vt:lpstr>Arduino Servo library handles the details</vt:lpstr>
      <vt:lpstr>Modified version of the sweep function</vt:lpstr>
      <vt:lpstr>Experiment</vt:lpstr>
    </vt:vector>
  </TitlesOfParts>
  <Manager/>
  <Company>LA TECH and PUS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Servos with Arduino @ PSU</dc:title>
  <dc:subject/>
  <dc:creator>David Hall &amp; Gerry Recktenwald</dc:creator>
  <cp:keywords/>
  <dc:description/>
  <cp:lastModifiedBy>Gerald Recktenwald</cp:lastModifiedBy>
  <cp:revision>298</cp:revision>
  <cp:lastPrinted>2011-10-26T15:53:59Z</cp:lastPrinted>
  <dcterms:created xsi:type="dcterms:W3CDTF">2010-10-04T19:16:03Z</dcterms:created>
  <dcterms:modified xsi:type="dcterms:W3CDTF">2011-10-26T17:10:33Z</dcterms:modified>
  <cp:category/>
</cp:coreProperties>
</file>