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60" r:id="rId2"/>
    <p:sldId id="404" r:id="rId3"/>
    <p:sldId id="396" r:id="rId4"/>
    <p:sldId id="361" r:id="rId5"/>
    <p:sldId id="363" r:id="rId6"/>
    <p:sldId id="387" r:id="rId7"/>
    <p:sldId id="388" r:id="rId8"/>
    <p:sldId id="389" r:id="rId9"/>
    <p:sldId id="390" r:id="rId10"/>
    <p:sldId id="403" r:id="rId11"/>
    <p:sldId id="391" r:id="rId12"/>
    <p:sldId id="392" r:id="rId13"/>
    <p:sldId id="393" r:id="rId14"/>
    <p:sldId id="394" r:id="rId15"/>
    <p:sldId id="397" r:id="rId16"/>
    <p:sldId id="398" r:id="rId17"/>
    <p:sldId id="399" r:id="rId18"/>
    <p:sldId id="400" r:id="rId19"/>
    <p:sldId id="401" r:id="rId20"/>
    <p:sldId id="402" r:id="rId21"/>
    <p:sldId id="395" r:id="rId22"/>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B2D"/>
    <a:srgbClr val="CCCC00"/>
    <a:srgbClr val="FFFF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9" d="100"/>
          <a:sy n="89" d="100"/>
        </p:scale>
        <p:origin x="-114" y="-19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6688" y="0"/>
            <a:ext cx="3041650" cy="465138"/>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D2BF7D34-B967-42DC-A601-F06BC1777829}" type="datetimeFigureOut">
              <a:rPr lang="en-US"/>
              <a:pPr>
                <a:defRPr/>
              </a:pPr>
              <a:t>10/7/2011</a:t>
            </a:fld>
            <a:endParaRPr lang="en-US" dirty="0"/>
          </a:p>
        </p:txBody>
      </p:sp>
      <p:sp>
        <p:nvSpPr>
          <p:cNvPr id="4" name="Footer Placeholder 3"/>
          <p:cNvSpPr>
            <a:spLocks noGrp="1"/>
          </p:cNvSpPr>
          <p:nvPr>
            <p:ph type="ftr" sz="quarter" idx="2"/>
          </p:nvPr>
        </p:nvSpPr>
        <p:spPr>
          <a:xfrm>
            <a:off x="0" y="8839200"/>
            <a:ext cx="3041650" cy="465138"/>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DC4324C1-4315-4720-B399-CE3798AD76C8}" type="slidenum">
              <a:rPr lang="en-US"/>
              <a:pPr>
                <a:defRPr/>
              </a:pPr>
              <a:t>‹#›</a:t>
            </a:fld>
            <a:endParaRPr lang="en-US" dirty="0"/>
          </a:p>
        </p:txBody>
      </p:sp>
    </p:spTree>
    <p:extLst>
      <p:ext uri="{BB962C8B-B14F-4D97-AF65-F5344CB8AC3E}">
        <p14:creationId xmlns:p14="http://schemas.microsoft.com/office/powerpoint/2010/main" val="1034768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F03D38-EB54-4A2B-9D40-50C66FE4E5B3}" type="datetimeFigureOut">
              <a:rPr lang="en-US"/>
              <a:pPr>
                <a:defRPr/>
              </a:pPr>
              <a:t>10/7/2011</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7597D9A-0A57-4BDE-B5A8-FB871EF7DF77}" type="slidenum">
              <a:rPr lang="en-US"/>
              <a:pPr>
                <a:defRPr/>
              </a:pPr>
              <a:t>‹#›</a:t>
            </a:fld>
            <a:endParaRPr lang="en-US" dirty="0"/>
          </a:p>
        </p:txBody>
      </p:sp>
    </p:spTree>
    <p:extLst>
      <p:ext uri="{BB962C8B-B14F-4D97-AF65-F5344CB8AC3E}">
        <p14:creationId xmlns:p14="http://schemas.microsoft.com/office/powerpoint/2010/main" val="3926090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C26136-F53F-47AA-8F9D-3BF0491E05CB}" type="datetimeFigureOut">
              <a:rPr lang="en-US"/>
              <a:pPr>
                <a:defRPr/>
              </a:pPr>
              <a:t>10/7/2011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9FD71B-FEEF-48D3-84B1-870911CCA814}" type="slidenum">
              <a:rPr lang="en-US"/>
              <a:pPr>
                <a:defRPr/>
              </a:pPr>
              <a:t>‹#›</a:t>
            </a:fld>
            <a:endParaRPr lang="en-US" dirty="0"/>
          </a:p>
        </p:txBody>
      </p:sp>
    </p:spTree>
    <p:extLst>
      <p:ext uri="{BB962C8B-B14F-4D97-AF65-F5344CB8AC3E}">
        <p14:creationId xmlns:p14="http://schemas.microsoft.com/office/powerpoint/2010/main" val="78362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33A8F1-04E2-4357-9743-3578B370D55E}" type="datetimeFigureOut">
              <a:rPr lang="en-US"/>
              <a:pPr>
                <a:defRPr/>
              </a:pPr>
              <a:t>10/7/2011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1F3099-3454-4DBD-9A47-B9841B8A6B9F}" type="slidenum">
              <a:rPr lang="en-US"/>
              <a:pPr>
                <a:defRPr/>
              </a:pPr>
              <a:t>‹#›</a:t>
            </a:fld>
            <a:endParaRPr lang="en-US" dirty="0"/>
          </a:p>
        </p:txBody>
      </p:sp>
    </p:spTree>
    <p:extLst>
      <p:ext uri="{BB962C8B-B14F-4D97-AF65-F5344CB8AC3E}">
        <p14:creationId xmlns:p14="http://schemas.microsoft.com/office/powerpoint/2010/main" val="191822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7E1C65-BFCC-4B4C-BBE0-18F1DBFB0368}" type="datetimeFigureOut">
              <a:rPr lang="en-US"/>
              <a:pPr>
                <a:defRPr/>
              </a:pPr>
              <a:t>10/7/2011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570089-2C8B-448C-BFFB-86AD2F23BA4F}" type="slidenum">
              <a:rPr lang="en-US"/>
              <a:pPr>
                <a:defRPr/>
              </a:pPr>
              <a:t>‹#›</a:t>
            </a:fld>
            <a:endParaRPr lang="en-US" dirty="0"/>
          </a:p>
        </p:txBody>
      </p:sp>
    </p:spTree>
    <p:extLst>
      <p:ext uri="{BB962C8B-B14F-4D97-AF65-F5344CB8AC3E}">
        <p14:creationId xmlns:p14="http://schemas.microsoft.com/office/powerpoint/2010/main" val="121872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EC0F22-17C9-4351-BE5C-55A1FB50B2FA}" type="datetimeFigureOut">
              <a:rPr lang="en-US"/>
              <a:pPr>
                <a:defRPr/>
              </a:pPr>
              <a:t>10/7/2011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13F0EC9-4EAB-4D0B-AEB5-1BC39B97CC10}" type="slidenum">
              <a:rPr lang="en-US"/>
              <a:pPr>
                <a:defRPr/>
              </a:pPr>
              <a:t>‹#›</a:t>
            </a:fld>
            <a:endParaRPr lang="en-US" dirty="0"/>
          </a:p>
        </p:txBody>
      </p:sp>
    </p:spTree>
    <p:extLst>
      <p:ext uri="{BB962C8B-B14F-4D97-AF65-F5344CB8AC3E}">
        <p14:creationId xmlns:p14="http://schemas.microsoft.com/office/powerpoint/2010/main" val="334039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C416A0-0E2C-426E-B550-6B1C9C8298DA}" type="datetimeFigureOut">
              <a:rPr lang="en-US"/>
              <a:pPr>
                <a:defRPr/>
              </a:pPr>
              <a:t>10/7/2011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387FAA-A82D-46E4-97AA-FF8D17DF493D}" type="slidenum">
              <a:rPr lang="en-US"/>
              <a:pPr>
                <a:defRPr/>
              </a:pPr>
              <a:t>‹#›</a:t>
            </a:fld>
            <a:endParaRPr lang="en-US" dirty="0"/>
          </a:p>
        </p:txBody>
      </p:sp>
    </p:spTree>
    <p:extLst>
      <p:ext uri="{BB962C8B-B14F-4D97-AF65-F5344CB8AC3E}">
        <p14:creationId xmlns:p14="http://schemas.microsoft.com/office/powerpoint/2010/main" val="43818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488F7B-3625-43E6-8F2D-A10294309AF6}" type="datetimeFigureOut">
              <a:rPr lang="en-US"/>
              <a:pPr>
                <a:defRPr/>
              </a:pPr>
              <a:t>10/7/2011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264E31-806F-40CE-A845-3F1647271980}" type="slidenum">
              <a:rPr lang="en-US"/>
              <a:pPr>
                <a:defRPr/>
              </a:pPr>
              <a:t>‹#›</a:t>
            </a:fld>
            <a:endParaRPr lang="en-US" dirty="0"/>
          </a:p>
        </p:txBody>
      </p:sp>
    </p:spTree>
    <p:extLst>
      <p:ext uri="{BB962C8B-B14F-4D97-AF65-F5344CB8AC3E}">
        <p14:creationId xmlns:p14="http://schemas.microsoft.com/office/powerpoint/2010/main" val="290062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14CDFF-343A-40B6-96AD-D9A1BB4E57A3}" type="datetimeFigureOut">
              <a:rPr lang="en-US"/>
              <a:pPr>
                <a:defRPr/>
              </a:pPr>
              <a:t>10/7/2011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74D368D-8321-4AE4-A3D4-A939CDB6D46D}" type="slidenum">
              <a:rPr lang="en-US"/>
              <a:pPr>
                <a:defRPr/>
              </a:pPr>
              <a:t>‹#›</a:t>
            </a:fld>
            <a:endParaRPr lang="en-US" dirty="0"/>
          </a:p>
        </p:txBody>
      </p:sp>
    </p:spTree>
    <p:extLst>
      <p:ext uri="{BB962C8B-B14F-4D97-AF65-F5344CB8AC3E}">
        <p14:creationId xmlns:p14="http://schemas.microsoft.com/office/powerpoint/2010/main" val="24495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2036707-556A-4BEB-A354-FF5C8853C5D9}" type="datetimeFigureOut">
              <a:rPr lang="en-US"/>
              <a:pPr>
                <a:defRPr/>
              </a:pPr>
              <a:t>10/7/2011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2F2C7F8-AC53-465D-80E4-190A353415BB}" type="slidenum">
              <a:rPr lang="en-US"/>
              <a:pPr>
                <a:defRPr/>
              </a:pPr>
              <a:t>‹#›</a:t>
            </a:fld>
            <a:endParaRPr lang="en-US" dirty="0"/>
          </a:p>
        </p:txBody>
      </p:sp>
    </p:spTree>
    <p:extLst>
      <p:ext uri="{BB962C8B-B14F-4D97-AF65-F5344CB8AC3E}">
        <p14:creationId xmlns:p14="http://schemas.microsoft.com/office/powerpoint/2010/main" val="36837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8C4C27-DE58-4F29-9059-D8E9CFC0AA23}" type="datetimeFigureOut">
              <a:rPr lang="en-US"/>
              <a:pPr>
                <a:defRPr/>
              </a:pPr>
              <a:t>10/7/2011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CBFF26C-6CF1-4B0C-B9AE-0B923A8BF343}" type="slidenum">
              <a:rPr lang="en-US"/>
              <a:pPr>
                <a:defRPr/>
              </a:pPr>
              <a:t>‹#›</a:t>
            </a:fld>
            <a:endParaRPr lang="en-US" dirty="0"/>
          </a:p>
        </p:txBody>
      </p:sp>
    </p:spTree>
    <p:extLst>
      <p:ext uri="{BB962C8B-B14F-4D97-AF65-F5344CB8AC3E}">
        <p14:creationId xmlns:p14="http://schemas.microsoft.com/office/powerpoint/2010/main" val="277795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347690-3806-4076-B9A3-095140C3AAAD}" type="datetimeFigureOut">
              <a:rPr lang="en-US"/>
              <a:pPr>
                <a:defRPr/>
              </a:pPr>
              <a:t>10/7/2011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3713B38-6AD3-4C85-968D-EF56FCFFFC05}" type="slidenum">
              <a:rPr lang="en-US"/>
              <a:pPr>
                <a:defRPr/>
              </a:pPr>
              <a:t>‹#›</a:t>
            </a:fld>
            <a:endParaRPr lang="en-US" dirty="0"/>
          </a:p>
        </p:txBody>
      </p:sp>
    </p:spTree>
    <p:extLst>
      <p:ext uri="{BB962C8B-B14F-4D97-AF65-F5344CB8AC3E}">
        <p14:creationId xmlns:p14="http://schemas.microsoft.com/office/powerpoint/2010/main" val="68338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7513CD-ED0D-4C75-84F0-B71A094CFFB8}" type="datetimeFigureOut">
              <a:rPr lang="en-US"/>
              <a:pPr>
                <a:defRPr/>
              </a:pPr>
              <a:t>10/7/2011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CAC5D3-B01F-49B5-B527-C7B1D5FEAED9}" type="slidenum">
              <a:rPr lang="en-US"/>
              <a:pPr>
                <a:defRPr/>
              </a:pPr>
              <a:t>‹#›</a:t>
            </a:fld>
            <a:endParaRPr lang="en-US" dirty="0"/>
          </a:p>
        </p:txBody>
      </p:sp>
    </p:spTree>
    <p:extLst>
      <p:ext uri="{BB962C8B-B14F-4D97-AF65-F5344CB8AC3E}">
        <p14:creationId xmlns:p14="http://schemas.microsoft.com/office/powerpoint/2010/main" val="84586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D8469F6-B869-4045-B10F-80C39F18FDCA}" type="datetimeFigureOut">
              <a:rPr lang="en-US"/>
              <a:pPr>
                <a:defRPr/>
              </a:pPr>
              <a:t>10/7/2011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CA1D9B-3102-4837-95D7-D37844C703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7.JPG"/><Relationship Id="rId5" Type="http://schemas.microsoft.com/office/2007/relationships/hdphoto" Target="../media/hdphoto6.wdp"/><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emsnow.com/npps/story.cfm?id=18862"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x0YxEilyQVY&amp;NR=1" TargetMode="External"/><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hyperlink" Target="http://www.youtube.com/watch?v=CGnt2vCAjfQ"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0.jpe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JP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210" y="983159"/>
            <a:ext cx="9144000" cy="769441"/>
          </a:xfrm>
          <a:prstGeom prst="rect">
            <a:avLst/>
          </a:prstGeom>
        </p:spPr>
        <p:txBody>
          <a:bodyPr wrap="square">
            <a:spAutoFit/>
          </a:bodyPr>
          <a:lstStyle/>
          <a:p>
            <a:pPr algn="ctr"/>
            <a:r>
              <a:rPr lang="en-US" sz="4400" dirty="0" smtClean="0">
                <a:solidFill>
                  <a:schemeClr val="bg1">
                    <a:lumMod val="75000"/>
                  </a:schemeClr>
                </a:solidFill>
              </a:rPr>
              <a:t>Soldering Tips</a:t>
            </a:r>
            <a:endParaRPr lang="en-US" sz="4400" dirty="0">
              <a:solidFill>
                <a:schemeClr val="bg1">
                  <a:lumMod val="75000"/>
                </a:schemeClr>
              </a:solidFill>
            </a:endParaRPr>
          </a:p>
        </p:txBody>
      </p:sp>
      <p:grpSp>
        <p:nvGrpSpPr>
          <p:cNvPr id="6" name="Group 5"/>
          <p:cNvGrpSpPr/>
          <p:nvPr/>
        </p:nvGrpSpPr>
        <p:grpSpPr>
          <a:xfrm>
            <a:off x="572651" y="1905000"/>
            <a:ext cx="8037949" cy="1015663"/>
            <a:chOff x="572651" y="2064442"/>
            <a:chExt cx="8037949" cy="1015663"/>
          </a:xfrm>
        </p:grpSpPr>
        <p:sp>
          <p:nvSpPr>
            <p:cNvPr id="9" name="TextBox 38"/>
            <p:cNvSpPr txBox="1">
              <a:spLocks noChangeArrowheads="1"/>
            </p:cNvSpPr>
            <p:nvPr/>
          </p:nvSpPr>
          <p:spPr bwMode="auto">
            <a:xfrm>
              <a:off x="572651" y="2064442"/>
              <a:ext cx="7543800" cy="1015663"/>
            </a:xfrm>
            <a:prstGeom prst="rect">
              <a:avLst/>
            </a:prstGeom>
            <a:noFill/>
            <a:ln w="9525">
              <a:noFill/>
              <a:miter lim="800000"/>
              <a:headEnd/>
              <a:tailEnd/>
            </a:ln>
          </p:spPr>
          <p:txBody>
            <a:bodyPr wrap="square">
              <a:spAutoFit/>
            </a:bodyPr>
            <a:lstStyle/>
            <a:p>
              <a:r>
                <a:rPr lang="en-US" sz="2000" dirty="0" smtClean="0">
                  <a:solidFill>
                    <a:schemeClr val="bg1">
                      <a:lumMod val="50000"/>
                    </a:schemeClr>
                  </a:solidFill>
                </a:rPr>
                <a:t>Soldering is a process in which two or more metal items are joined together by melting and flowing a filler metal into the joint, the filler metal having a lower melting point than the workpiece. </a:t>
              </a:r>
              <a:endParaRPr lang="en-US" sz="2000" dirty="0">
                <a:solidFill>
                  <a:schemeClr val="bg1">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7" y="2135612"/>
              <a:ext cx="784213" cy="919829"/>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228600" y="3048000"/>
            <a:ext cx="8763000" cy="3118938"/>
            <a:chOff x="228600" y="3435076"/>
            <a:chExt cx="8763000" cy="3118938"/>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023401"/>
              <a:ext cx="2584450" cy="2080040"/>
            </a:xfrm>
            <a:prstGeom prst="rect">
              <a:avLst/>
            </a:prstGeom>
          </p:spPr>
        </p:pic>
        <p:sp>
          <p:nvSpPr>
            <p:cNvPr id="13" name="Text Placeholder 4"/>
            <p:cNvSpPr txBox="1">
              <a:spLocks/>
            </p:cNvSpPr>
            <p:nvPr/>
          </p:nvSpPr>
          <p:spPr bwMode="auto">
            <a:xfrm>
              <a:off x="228600" y="6050777"/>
              <a:ext cx="8763000" cy="503237"/>
            </a:xfrm>
            <a:prstGeom prst="rect">
              <a:avLst/>
            </a:prstGeom>
            <a:noFill/>
            <a:ln w="9525">
              <a:noFill/>
              <a:miter lim="800000"/>
              <a:headEnd/>
              <a:tailEnd/>
            </a:ln>
          </p:spPr>
          <p:txBody>
            <a:bodyPr/>
            <a:lstStyle/>
            <a:p>
              <a:pPr marL="69850">
                <a:spcBef>
                  <a:spcPct val="20000"/>
                </a:spcBef>
                <a:buClr>
                  <a:schemeClr val="accent1"/>
                </a:buClr>
                <a:buSzPct val="76000"/>
                <a:buFont typeface="Wingdings 2" pitchFamily="18" charset="2"/>
                <a:buNone/>
              </a:pPr>
              <a:r>
                <a:rPr lang="en-US" sz="2000" dirty="0" smtClean="0">
                  <a:solidFill>
                    <a:schemeClr val="bg1">
                      <a:lumMod val="50000"/>
                    </a:schemeClr>
                  </a:solidFill>
                </a:rPr>
                <a:t>       soldering iron                    solder               parts to solder               soldered parts</a:t>
              </a:r>
              <a:endParaRPr lang="en-US" sz="2000" dirty="0">
                <a:solidFill>
                  <a:schemeClr val="bg1">
                    <a:lumMod val="50000"/>
                  </a:schemeClr>
                </a:solidFill>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28604" b="26525"/>
            <a:stretch/>
          </p:blipFill>
          <p:spPr>
            <a:xfrm rot="5919094">
              <a:off x="2354242" y="4170218"/>
              <a:ext cx="2667000" cy="119671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7920" y="4023401"/>
              <a:ext cx="894080" cy="2032000"/>
            </a:xfrm>
            <a:prstGeom prst="rect">
              <a:avLst/>
            </a:prstGeom>
            <a:ln>
              <a:solidFill>
                <a:schemeClr val="bg1">
                  <a:lumMod val="50000"/>
                </a:schemeClr>
              </a:solidFill>
            </a:ln>
          </p:spPr>
        </p:pic>
        <p:pic>
          <p:nvPicPr>
            <p:cNvPr id="15" name="Picture 14"/>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53790" y="4420097"/>
              <a:ext cx="2032000" cy="1630680"/>
            </a:xfrm>
            <a:prstGeom prst="rect">
              <a:avLst/>
            </a:prstGeom>
            <a:ln>
              <a:solidFill>
                <a:schemeClr val="bg1">
                  <a:lumMod val="50000"/>
                </a:schemeClr>
              </a:solidFill>
            </a:ln>
          </p:spPr>
        </p:pic>
      </p:grpSp>
      <p:sp>
        <p:nvSpPr>
          <p:cNvPr id="16" name="TextBox 1"/>
          <p:cNvSpPr txBox="1"/>
          <p:nvPr/>
        </p:nvSpPr>
        <p:spPr>
          <a:xfrm>
            <a:off x="-4763" y="6611779"/>
            <a:ext cx="1577676"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1000" dirty="0" smtClean="0">
                <a:solidFill>
                  <a:schemeClr val="bg1">
                    <a:lumMod val="50000"/>
                  </a:schemeClr>
                </a:solidFill>
              </a:rPr>
              <a:t>© 2011 LWTL faculty team</a:t>
            </a:r>
            <a:endParaRPr lang="en-US" sz="1000" dirty="0">
              <a:solidFill>
                <a:schemeClr val="bg1">
                  <a:lumMod val="50000"/>
                </a:schemeClr>
              </a:solidFill>
            </a:endParaRPr>
          </a:p>
        </p:txBody>
      </p: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10</a:t>
            </a:fld>
            <a:endParaRPr lang="en-US" dirty="0"/>
          </a:p>
        </p:txBody>
      </p:sp>
      <p:sp>
        <p:nvSpPr>
          <p:cNvPr id="7" name="Title 1"/>
          <p:cNvSpPr txBox="1">
            <a:spLocks/>
          </p:cNvSpPr>
          <p:nvPr/>
        </p:nvSpPr>
        <p:spPr bwMode="auto">
          <a:xfrm>
            <a:off x="407302" y="762000"/>
            <a:ext cx="7262812" cy="685800"/>
          </a:xfrm>
          <a:prstGeom prst="rect">
            <a:avLst/>
          </a:prstGeom>
          <a:noFill/>
          <a:ln w="9525">
            <a:noFill/>
            <a:miter lim="800000"/>
            <a:headEnd/>
            <a:tailEnd/>
          </a:ln>
        </p:spPr>
        <p:txBody>
          <a:bodyPr/>
          <a:lstStyle/>
          <a:p>
            <a:r>
              <a:rPr lang="en-US" sz="3600" dirty="0" smtClean="0">
                <a:solidFill>
                  <a:schemeClr val="bg1">
                    <a:lumMod val="75000"/>
                  </a:schemeClr>
                </a:solidFill>
              </a:rPr>
              <a:t>a better way to join wires or leads</a:t>
            </a:r>
            <a:endParaRPr lang="en-US" sz="3600" dirty="0">
              <a:solidFill>
                <a:schemeClr val="bg1">
                  <a:lumMod val="75000"/>
                </a:schemeClr>
              </a:solidFill>
            </a:endParaRPr>
          </a:p>
        </p:txBody>
      </p:sp>
      <p:sp>
        <p:nvSpPr>
          <p:cNvPr id="8" name="TextBox 7"/>
          <p:cNvSpPr txBox="1"/>
          <p:nvPr/>
        </p:nvSpPr>
        <p:spPr>
          <a:xfrm>
            <a:off x="407302" y="1524000"/>
            <a:ext cx="7704300" cy="3539430"/>
          </a:xfrm>
          <a:prstGeom prst="rect">
            <a:avLst/>
          </a:prstGeom>
          <a:noFill/>
        </p:spPr>
        <p:txBody>
          <a:bodyPr wrap="square" rtlCol="0">
            <a:spAutoFit/>
          </a:bodyPr>
          <a:lstStyle/>
          <a:p>
            <a:r>
              <a:rPr lang="en-US" sz="1600" dirty="0" smtClean="0">
                <a:solidFill>
                  <a:schemeClr val="bg1">
                    <a:lumMod val="50000"/>
                  </a:schemeClr>
                </a:solidFill>
              </a:rPr>
              <a:t>While the above procedure is a quick and easy way to join together two wires or leads, </a:t>
            </a:r>
            <a:r>
              <a:rPr lang="en-US" sz="1600" dirty="0" err="1" smtClean="0">
                <a:solidFill>
                  <a:schemeClr val="bg1">
                    <a:lumMod val="50000"/>
                  </a:schemeClr>
                </a:solidFill>
              </a:rPr>
              <a:t>globbing</a:t>
            </a:r>
            <a:r>
              <a:rPr lang="en-US" sz="1600" dirty="0" smtClean="0">
                <a:solidFill>
                  <a:schemeClr val="bg1">
                    <a:lumMod val="50000"/>
                  </a:schemeClr>
                </a:solidFill>
              </a:rPr>
              <a:t> solder onto the tip of the soldering iron and transferring it to the connection is </a:t>
            </a:r>
            <a:r>
              <a:rPr lang="en-US" sz="1600" dirty="0" err="1" smtClean="0">
                <a:solidFill>
                  <a:schemeClr val="bg1">
                    <a:lumMod val="50000"/>
                  </a:schemeClr>
                </a:solidFill>
              </a:rPr>
              <a:t>coinsidered</a:t>
            </a:r>
            <a:r>
              <a:rPr lang="en-US" sz="1600" dirty="0" smtClean="0">
                <a:solidFill>
                  <a:schemeClr val="bg1">
                    <a:lumMod val="50000"/>
                  </a:schemeClr>
                </a:solidFill>
              </a:rPr>
              <a:t> a “no-no” by professionals; the flux is boiled away before it has a chance to do it’s job. A more proper set of steps is provided below:</a:t>
            </a:r>
          </a:p>
          <a:p>
            <a:endParaRPr lang="en-US" sz="1600" dirty="0">
              <a:solidFill>
                <a:schemeClr val="bg1">
                  <a:lumMod val="50000"/>
                </a:schemeClr>
              </a:solidFill>
            </a:endParaRPr>
          </a:p>
          <a:p>
            <a:pPr marL="342900" indent="-342900">
              <a:buFont typeface="+mj-lt"/>
              <a:buAutoNum type="arabicPeriod"/>
            </a:pPr>
            <a:r>
              <a:rPr lang="en-US" sz="1600" dirty="0">
                <a:solidFill>
                  <a:schemeClr val="bg1">
                    <a:lumMod val="50000"/>
                  </a:schemeClr>
                </a:solidFill>
              </a:rPr>
              <a:t>C</a:t>
            </a:r>
            <a:r>
              <a:rPr lang="en-US" sz="1600" dirty="0" smtClean="0">
                <a:solidFill>
                  <a:schemeClr val="bg1">
                    <a:lumMod val="50000"/>
                  </a:schemeClr>
                </a:solidFill>
              </a:rPr>
              <a:t>lean and tin the tip of the soldering iron.</a:t>
            </a:r>
          </a:p>
          <a:p>
            <a:pPr marL="342900" indent="-342900">
              <a:buFont typeface="+mj-lt"/>
              <a:buAutoNum type="arabicPeriod"/>
            </a:pPr>
            <a:r>
              <a:rPr lang="en-US" sz="1600" dirty="0" smtClean="0">
                <a:solidFill>
                  <a:schemeClr val="bg1">
                    <a:lumMod val="50000"/>
                  </a:schemeClr>
                </a:solidFill>
              </a:rPr>
              <a:t>Tin the ends of both wires or leads:</a:t>
            </a:r>
          </a:p>
          <a:p>
            <a:pPr marL="800100" lvl="1" indent="-342900">
              <a:buFont typeface="+mj-lt"/>
              <a:buAutoNum type="alphaLcPeriod"/>
            </a:pPr>
            <a:r>
              <a:rPr lang="en-US" sz="1600" dirty="0" smtClean="0">
                <a:solidFill>
                  <a:schemeClr val="bg1">
                    <a:lumMod val="50000"/>
                  </a:schemeClr>
                </a:solidFill>
              </a:rPr>
              <a:t>Secure the wire or lead in the helping hands device.</a:t>
            </a:r>
          </a:p>
          <a:p>
            <a:pPr marL="800100" lvl="1" indent="-342900">
              <a:buFont typeface="+mj-lt"/>
              <a:buAutoNum type="alphaLcPeriod"/>
            </a:pPr>
            <a:r>
              <a:rPr lang="en-US" sz="1600" dirty="0" smtClean="0">
                <a:solidFill>
                  <a:schemeClr val="bg1">
                    <a:lumMod val="50000"/>
                  </a:schemeClr>
                </a:solidFill>
              </a:rPr>
              <a:t>Place the tip of the soldering iron below the wire to be tinned.</a:t>
            </a:r>
          </a:p>
          <a:p>
            <a:pPr marL="800100" lvl="1" indent="-342900">
              <a:buFont typeface="+mj-lt"/>
              <a:buAutoNum type="alphaLcPeriod"/>
            </a:pPr>
            <a:r>
              <a:rPr lang="en-US" sz="1600" dirty="0" smtClean="0">
                <a:solidFill>
                  <a:schemeClr val="bg1">
                    <a:lumMod val="50000"/>
                  </a:schemeClr>
                </a:solidFill>
              </a:rPr>
              <a:t>Feed in solder on top of the wire, moving the tip and the melting strand of solder up and down the length of the region to be tinned.</a:t>
            </a:r>
          </a:p>
          <a:p>
            <a:pPr marL="342900" indent="-342900">
              <a:buFont typeface="+mj-lt"/>
              <a:buAutoNum type="arabicPeriod"/>
            </a:pPr>
            <a:r>
              <a:rPr lang="en-US" sz="1600" dirty="0" smtClean="0">
                <a:solidFill>
                  <a:schemeClr val="bg1">
                    <a:lumMod val="50000"/>
                  </a:schemeClr>
                </a:solidFill>
              </a:rPr>
              <a:t>Bend a small hook in each of the two wires/leads.</a:t>
            </a:r>
          </a:p>
          <a:p>
            <a:pPr marL="342900" indent="-342900">
              <a:buFont typeface="+mj-lt"/>
              <a:buAutoNum type="arabicPeriod"/>
            </a:pPr>
            <a:r>
              <a:rPr lang="en-US" sz="1600" dirty="0" smtClean="0">
                <a:solidFill>
                  <a:schemeClr val="bg1">
                    <a:lumMod val="50000"/>
                  </a:schemeClr>
                </a:solidFill>
              </a:rPr>
              <a:t>Place the tip of the soldering iron on one side of the connection, and feed in solder from the other side until the joint is soldered.</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5073804"/>
            <a:ext cx="3733800" cy="16975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8776" y="5831423"/>
            <a:ext cx="2583698" cy="805180"/>
          </a:xfrm>
          <a:prstGeom prst="rect">
            <a:avLst/>
          </a:prstGeom>
        </p:spPr>
      </p:pic>
      <p:sp>
        <p:nvSpPr>
          <p:cNvPr id="11" name="TextBox 10"/>
          <p:cNvSpPr txBox="1"/>
          <p:nvPr/>
        </p:nvSpPr>
        <p:spPr>
          <a:xfrm>
            <a:off x="1047538" y="6474023"/>
            <a:ext cx="2838662" cy="307777"/>
          </a:xfrm>
          <a:prstGeom prst="rect">
            <a:avLst/>
          </a:prstGeom>
          <a:noFill/>
        </p:spPr>
        <p:txBody>
          <a:bodyPr wrap="none" rtlCol="0">
            <a:spAutoFit/>
          </a:bodyPr>
          <a:lstStyle/>
          <a:p>
            <a:r>
              <a:rPr lang="en-US" sz="1400" dirty="0" smtClean="0"/>
              <a:t>tinned and bent wires before joining</a:t>
            </a:r>
            <a:endParaRPr lang="en-US" sz="1400" dirty="0"/>
          </a:p>
        </p:txBody>
      </p:sp>
      <p:sp>
        <p:nvSpPr>
          <p:cNvPr id="12" name="TextBox 11"/>
          <p:cNvSpPr txBox="1"/>
          <p:nvPr/>
        </p:nvSpPr>
        <p:spPr>
          <a:xfrm>
            <a:off x="4953000" y="6282932"/>
            <a:ext cx="1875385" cy="369332"/>
          </a:xfrm>
          <a:prstGeom prst="rect">
            <a:avLst/>
          </a:prstGeom>
          <a:noFill/>
        </p:spPr>
        <p:txBody>
          <a:bodyPr wrap="none" rtlCol="0">
            <a:spAutoFit/>
          </a:bodyPr>
          <a:lstStyle/>
          <a:p>
            <a:r>
              <a:rPr lang="en-US" dirty="0" smtClean="0"/>
              <a:t>wires after joining</a:t>
            </a:r>
            <a:endParaRPr lang="en-US" dirty="0"/>
          </a:p>
        </p:txBody>
      </p:sp>
      <p:sp>
        <p:nvSpPr>
          <p:cNvPr id="13" name="TextBox 12"/>
          <p:cNvSpPr txBox="1"/>
          <p:nvPr/>
        </p:nvSpPr>
        <p:spPr>
          <a:xfrm>
            <a:off x="152400" y="5172000"/>
            <a:ext cx="3410485" cy="523220"/>
          </a:xfrm>
          <a:prstGeom prst="rect">
            <a:avLst/>
          </a:prstGeom>
          <a:noFill/>
        </p:spPr>
        <p:txBody>
          <a:bodyPr wrap="none" rtlCol="0">
            <a:spAutoFit/>
          </a:bodyPr>
          <a:lstStyle/>
          <a:p>
            <a:pPr algn="ctr"/>
            <a:r>
              <a:rPr lang="en-US" sz="1400" dirty="0" smtClean="0"/>
              <a:t>this melting of the insulation could be</a:t>
            </a:r>
          </a:p>
          <a:p>
            <a:pPr algn="ctr"/>
            <a:r>
              <a:rPr lang="en-US" sz="1400" dirty="0" smtClean="0"/>
              <a:t>prevented by using a heat sink (shown later)</a:t>
            </a:r>
            <a:endParaRPr lang="en-US" sz="1400" dirty="0"/>
          </a:p>
        </p:txBody>
      </p:sp>
      <p:cxnSp>
        <p:nvCxnSpPr>
          <p:cNvPr id="15" name="Straight Arrow Connector 14"/>
          <p:cNvCxnSpPr/>
          <p:nvPr/>
        </p:nvCxnSpPr>
        <p:spPr>
          <a:xfrm>
            <a:off x="1676400" y="5695220"/>
            <a:ext cx="76200" cy="324580"/>
          </a:xfrm>
          <a:prstGeom prst="straightConnector1">
            <a:avLst/>
          </a:prstGeom>
          <a:ln>
            <a:solidFill>
              <a:schemeClr val="bg1">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76400" y="5695220"/>
            <a:ext cx="1524000" cy="476980"/>
          </a:xfrm>
          <a:prstGeom prst="straightConnector1">
            <a:avLst/>
          </a:prstGeom>
          <a:ln>
            <a:solidFill>
              <a:schemeClr val="bg1">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75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dickblick.com/items/351/02/35102-0000-1w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800600"/>
            <a:ext cx="1905000" cy="1495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11</a:t>
            </a:fld>
            <a:endParaRPr lang="en-US" dirty="0"/>
          </a:p>
        </p:txBody>
      </p:sp>
      <p:sp>
        <p:nvSpPr>
          <p:cNvPr id="7" name="Title 1"/>
          <p:cNvSpPr txBox="1">
            <a:spLocks/>
          </p:cNvSpPr>
          <p:nvPr/>
        </p:nvSpPr>
        <p:spPr bwMode="auto">
          <a:xfrm>
            <a:off x="661988" y="762000"/>
            <a:ext cx="5738812" cy="685800"/>
          </a:xfrm>
          <a:prstGeom prst="rect">
            <a:avLst/>
          </a:prstGeom>
          <a:noFill/>
          <a:ln w="9525">
            <a:noFill/>
            <a:miter lim="800000"/>
            <a:headEnd/>
            <a:tailEnd/>
          </a:ln>
        </p:spPr>
        <p:txBody>
          <a:bodyPr/>
          <a:lstStyle/>
          <a:p>
            <a:r>
              <a:rPr lang="en-US" sz="3600" dirty="0" smtClean="0">
                <a:solidFill>
                  <a:schemeClr val="bg1">
                    <a:lumMod val="75000"/>
                  </a:schemeClr>
                </a:solidFill>
              </a:rPr>
              <a:t>adding insulation (if desired)</a:t>
            </a:r>
            <a:endParaRPr lang="en-US" sz="3600" dirty="0">
              <a:solidFill>
                <a:schemeClr val="bg1">
                  <a:lumMod val="75000"/>
                </a:schemeClr>
              </a:solidFill>
            </a:endParaRP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93144" y="2287747"/>
            <a:ext cx="1371600" cy="2032000"/>
          </a:xfrm>
          <a:prstGeom prst="rect">
            <a:avLst/>
          </a:prstGeom>
          <a:ln>
            <a:solidFill>
              <a:schemeClr val="bg1">
                <a:lumMod val="50000"/>
              </a:schemeClr>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243580" y="2905651"/>
            <a:ext cx="2032000" cy="1051560"/>
          </a:xfrm>
          <a:prstGeom prst="rect">
            <a:avLst/>
          </a:prstGeom>
          <a:ln>
            <a:solidFill>
              <a:schemeClr val="bg1">
                <a:lumMod val="50000"/>
              </a:schemeClr>
            </a:solidFill>
          </a:ln>
        </p:spPr>
      </p:pic>
      <p:pic>
        <p:nvPicPr>
          <p:cNvPr id="10" name="Picture 9"/>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r="12881"/>
          <a:stretch/>
        </p:blipFill>
        <p:spPr>
          <a:xfrm rot="5400000">
            <a:off x="2578787" y="3593414"/>
            <a:ext cx="1040027" cy="4064000"/>
          </a:xfrm>
          <a:prstGeom prst="rect">
            <a:avLst/>
          </a:prstGeom>
          <a:ln>
            <a:solidFill>
              <a:schemeClr val="bg1">
                <a:lumMod val="50000"/>
              </a:schemeClr>
            </a:solidFill>
          </a:ln>
        </p:spPr>
      </p:pic>
      <p:sp>
        <p:nvSpPr>
          <p:cNvPr id="11" name="TextBox 38"/>
          <p:cNvSpPr txBox="1">
            <a:spLocks noChangeArrowheads="1"/>
          </p:cNvSpPr>
          <p:nvPr/>
        </p:nvSpPr>
        <p:spPr bwMode="auto">
          <a:xfrm>
            <a:off x="685800" y="1456750"/>
            <a:ext cx="7772400" cy="3539430"/>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smtClean="0">
                <a:solidFill>
                  <a:schemeClr val="bg1">
                    <a:lumMod val="50000"/>
                  </a:schemeClr>
                </a:solidFill>
              </a:rPr>
              <a:t>Slip heat shrink over the wires to be insulated; you need to put the heat shrink on </a:t>
            </a:r>
            <a:r>
              <a:rPr lang="en-US" sz="1600" u="sng" dirty="0" smtClean="0">
                <a:solidFill>
                  <a:schemeClr val="bg1">
                    <a:lumMod val="50000"/>
                  </a:schemeClr>
                </a:solidFill>
              </a:rPr>
              <a:t>before</a:t>
            </a:r>
            <a:r>
              <a:rPr lang="en-US" sz="1600" dirty="0" smtClean="0">
                <a:solidFill>
                  <a:schemeClr val="bg1">
                    <a:lumMod val="50000"/>
                  </a:schemeClr>
                </a:solidFill>
              </a:rPr>
              <a:t> you solder the joint together when the jointed parts preclude sliding on the insulation. </a:t>
            </a:r>
          </a:p>
          <a:p>
            <a:pPr marL="342900" indent="-342900">
              <a:buFont typeface="+mj-lt"/>
              <a:buAutoNum type="arabicPeriod"/>
            </a:pPr>
            <a:endParaRPr lang="en-US" sz="1600" dirty="0">
              <a:solidFill>
                <a:schemeClr val="bg1">
                  <a:lumMod val="50000"/>
                </a:schemeClr>
              </a:solidFill>
            </a:endParaRPr>
          </a:p>
          <a:p>
            <a:pPr marL="342900" indent="-342900">
              <a:buFont typeface="+mj-lt"/>
              <a:buAutoNum type="arabicPeriod"/>
            </a:pPr>
            <a:endParaRPr lang="en-US" sz="1600" dirty="0" smtClean="0">
              <a:solidFill>
                <a:schemeClr val="bg1">
                  <a:lumMod val="50000"/>
                </a:schemeClr>
              </a:solidFill>
            </a:endParaRPr>
          </a:p>
          <a:p>
            <a:pPr marL="342900" indent="-342900">
              <a:buFont typeface="+mj-lt"/>
              <a:buAutoNum type="arabicPeriod"/>
            </a:pPr>
            <a:endParaRPr lang="en-US" sz="1600" dirty="0">
              <a:solidFill>
                <a:schemeClr val="bg1">
                  <a:lumMod val="50000"/>
                </a:schemeClr>
              </a:solidFill>
            </a:endParaRPr>
          </a:p>
          <a:p>
            <a:pPr marL="342900" indent="-342900">
              <a:buFont typeface="+mj-lt"/>
              <a:buAutoNum type="arabicPeriod"/>
            </a:pPr>
            <a:endParaRPr lang="en-US" sz="1600" dirty="0" smtClean="0">
              <a:solidFill>
                <a:schemeClr val="bg1">
                  <a:lumMod val="50000"/>
                </a:schemeClr>
              </a:solidFill>
            </a:endParaRPr>
          </a:p>
          <a:p>
            <a:pPr marL="342900" indent="-342900">
              <a:buFont typeface="+mj-lt"/>
              <a:buAutoNum type="arabicPeriod"/>
            </a:pPr>
            <a:endParaRPr lang="en-US" sz="1600" dirty="0">
              <a:solidFill>
                <a:schemeClr val="bg1">
                  <a:lumMod val="50000"/>
                </a:schemeClr>
              </a:solidFill>
            </a:endParaRPr>
          </a:p>
          <a:p>
            <a:pPr marL="342900" indent="-342900">
              <a:buFont typeface="+mj-lt"/>
              <a:buAutoNum type="arabicPeriod"/>
            </a:pPr>
            <a:endParaRPr lang="en-US" sz="1600" dirty="0" smtClean="0">
              <a:solidFill>
                <a:schemeClr val="bg1">
                  <a:lumMod val="50000"/>
                </a:schemeClr>
              </a:solidFill>
            </a:endParaRPr>
          </a:p>
          <a:p>
            <a:pPr marL="342900" indent="-342900">
              <a:buFont typeface="+mj-lt"/>
              <a:buAutoNum type="arabicPeriod"/>
            </a:pPr>
            <a:endParaRPr lang="en-US" sz="1600" dirty="0">
              <a:solidFill>
                <a:schemeClr val="bg1">
                  <a:lumMod val="50000"/>
                </a:schemeClr>
              </a:solidFill>
            </a:endParaRPr>
          </a:p>
          <a:p>
            <a:pPr marL="342900" indent="-342900">
              <a:buFont typeface="+mj-lt"/>
              <a:buAutoNum type="arabicPeriod"/>
            </a:pPr>
            <a:endParaRPr lang="en-US" sz="1600" dirty="0" smtClean="0">
              <a:solidFill>
                <a:schemeClr val="bg1">
                  <a:lumMod val="50000"/>
                </a:schemeClr>
              </a:solidFill>
            </a:endParaRPr>
          </a:p>
          <a:p>
            <a:pPr marL="342900" indent="-342900">
              <a:buFont typeface="+mj-lt"/>
              <a:buAutoNum type="arabicPeriod"/>
            </a:pPr>
            <a:endParaRPr lang="en-US" sz="1600" dirty="0">
              <a:solidFill>
                <a:schemeClr val="bg1">
                  <a:lumMod val="50000"/>
                </a:schemeClr>
              </a:solidFill>
            </a:endParaRPr>
          </a:p>
          <a:p>
            <a:pPr marL="342900" indent="-342900">
              <a:buFont typeface="+mj-lt"/>
              <a:buAutoNum type="arabicPeriod"/>
            </a:pPr>
            <a:endParaRPr lang="en-US" sz="1600" dirty="0" smtClean="0">
              <a:solidFill>
                <a:schemeClr val="bg1">
                  <a:lumMod val="50000"/>
                </a:schemeClr>
              </a:solidFill>
            </a:endParaRPr>
          </a:p>
          <a:p>
            <a:pPr marL="342900" indent="-342900">
              <a:buFont typeface="+mj-lt"/>
              <a:buAutoNum type="arabicPeriod"/>
            </a:pPr>
            <a:r>
              <a:rPr lang="en-US" sz="1600" dirty="0" smtClean="0">
                <a:solidFill>
                  <a:schemeClr val="bg1">
                    <a:lumMod val="50000"/>
                  </a:schemeClr>
                </a:solidFill>
              </a:rPr>
              <a:t>Apply heat with the heat gun, heating until the insulation shrinks into place.</a:t>
            </a:r>
          </a:p>
        </p:txBody>
      </p:sp>
      <p:cxnSp>
        <p:nvCxnSpPr>
          <p:cNvPr id="13" name="Straight Arrow Connector 12"/>
          <p:cNvCxnSpPr/>
          <p:nvPr/>
        </p:nvCxnSpPr>
        <p:spPr>
          <a:xfrm flipH="1">
            <a:off x="1778944" y="3303747"/>
            <a:ext cx="202256" cy="430053"/>
          </a:xfrm>
          <a:prstGeom prst="straightConnector1">
            <a:avLst/>
          </a:prstGeom>
          <a:ln w="190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279396" y="3247298"/>
            <a:ext cx="101128" cy="430053"/>
          </a:xfrm>
          <a:prstGeom prst="straightConnector1">
            <a:avLst/>
          </a:prstGeom>
          <a:ln w="19050">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36639" y="3797643"/>
            <a:ext cx="1484509" cy="307777"/>
          </a:xfrm>
          <a:prstGeom prst="rect">
            <a:avLst/>
          </a:prstGeom>
          <a:solidFill>
            <a:schemeClr val="bg1"/>
          </a:solidFill>
          <a:ln>
            <a:solidFill>
              <a:schemeClr val="bg1">
                <a:lumMod val="50000"/>
              </a:schemeClr>
            </a:solidFill>
          </a:ln>
        </p:spPr>
        <p:txBody>
          <a:bodyPr wrap="none" rtlCol="0">
            <a:spAutoFit/>
          </a:bodyPr>
          <a:lstStyle/>
          <a:p>
            <a:r>
              <a:rPr lang="en-US" sz="1400" i="1" dirty="0" smtClean="0">
                <a:solidFill>
                  <a:schemeClr val="bg1">
                    <a:lumMod val="50000"/>
                  </a:schemeClr>
                </a:solidFill>
              </a:rPr>
              <a:t>slide into position</a:t>
            </a:r>
            <a:endParaRPr lang="en-US" sz="1400" i="1" dirty="0">
              <a:solidFill>
                <a:schemeClr val="bg1">
                  <a:lumMod val="50000"/>
                </a:schemeClr>
              </a:solidFill>
            </a:endParaRPr>
          </a:p>
        </p:txBody>
      </p:sp>
    </p:spTree>
    <p:extLst>
      <p:ext uri="{BB962C8B-B14F-4D97-AF65-F5344CB8AC3E}">
        <p14:creationId xmlns:p14="http://schemas.microsoft.com/office/powerpoint/2010/main" val="560425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12</a:t>
            </a:fld>
            <a:endParaRPr lang="en-US" dirty="0"/>
          </a:p>
        </p:txBody>
      </p:sp>
      <p:sp>
        <p:nvSpPr>
          <p:cNvPr id="7" name="Title 1"/>
          <p:cNvSpPr txBox="1">
            <a:spLocks/>
          </p:cNvSpPr>
          <p:nvPr/>
        </p:nvSpPr>
        <p:spPr bwMode="auto">
          <a:xfrm>
            <a:off x="661988" y="762000"/>
            <a:ext cx="5738812" cy="685800"/>
          </a:xfrm>
          <a:prstGeom prst="rect">
            <a:avLst/>
          </a:prstGeom>
          <a:noFill/>
          <a:ln w="9525">
            <a:noFill/>
            <a:miter lim="800000"/>
            <a:headEnd/>
            <a:tailEnd/>
          </a:ln>
        </p:spPr>
        <p:txBody>
          <a:bodyPr/>
          <a:lstStyle/>
          <a:p>
            <a:r>
              <a:rPr lang="en-US" sz="3600" dirty="0" smtClean="0">
                <a:solidFill>
                  <a:schemeClr val="bg1">
                    <a:lumMod val="75000"/>
                  </a:schemeClr>
                </a:solidFill>
              </a:rPr>
              <a:t>adding insulation (if desired)</a:t>
            </a:r>
            <a:endParaRPr lang="en-US" sz="3600" dirty="0">
              <a:solidFill>
                <a:schemeClr val="bg1">
                  <a:lumMod val="75000"/>
                </a:schemeClr>
              </a:solidFill>
            </a:endParaRPr>
          </a:p>
        </p:txBody>
      </p:sp>
      <p:sp>
        <p:nvSpPr>
          <p:cNvPr id="8" name="TextBox 38"/>
          <p:cNvSpPr txBox="1">
            <a:spLocks noChangeArrowheads="1"/>
          </p:cNvSpPr>
          <p:nvPr/>
        </p:nvSpPr>
        <p:spPr bwMode="auto">
          <a:xfrm>
            <a:off x="685800" y="1456750"/>
            <a:ext cx="7772400" cy="3293209"/>
          </a:xfrm>
          <a:prstGeom prst="rect">
            <a:avLst/>
          </a:prstGeom>
          <a:noFill/>
          <a:ln w="9525">
            <a:noFill/>
            <a:miter lim="800000"/>
            <a:headEnd/>
            <a:tailEnd/>
          </a:ln>
        </p:spPr>
        <p:txBody>
          <a:bodyPr wrap="square">
            <a:spAutoFit/>
          </a:bodyPr>
          <a:lstStyle/>
          <a:p>
            <a:pPr marL="342900" indent="-342900">
              <a:buFont typeface="+mj-lt"/>
              <a:buAutoNum type="arabicPeriod" startAt="3"/>
            </a:pPr>
            <a:r>
              <a:rPr lang="en-US" sz="1600" dirty="0" smtClean="0">
                <a:solidFill>
                  <a:schemeClr val="bg1">
                    <a:lumMod val="50000"/>
                  </a:schemeClr>
                </a:solidFill>
              </a:rPr>
              <a:t>It is often snazzy to tightly twist the wire together for a more tidy and organized wiring layout. To do this, insert the loose ends of the wires into the chuck of a drill, running the drill until the wire is tightly wound (to suit your taste). When drilling, pinch the wires at the base of the photoresistor together to keep the drill from breaking the wires off the photoresistor.</a:t>
            </a:r>
          </a:p>
          <a:p>
            <a:pPr marL="342900" indent="-342900">
              <a:buFont typeface="+mj-lt"/>
              <a:buAutoNum type="arabicPeriod" startAt="3"/>
            </a:pPr>
            <a:endParaRPr lang="en-US" sz="1600" dirty="0" smtClean="0">
              <a:solidFill>
                <a:schemeClr val="bg1">
                  <a:lumMod val="50000"/>
                </a:schemeClr>
              </a:solidFill>
            </a:endParaRPr>
          </a:p>
          <a:p>
            <a:pPr marL="342900" indent="-342900">
              <a:buFont typeface="+mj-lt"/>
              <a:buAutoNum type="arabicPeriod" startAt="3"/>
            </a:pPr>
            <a:endParaRPr lang="en-US" sz="1600" dirty="0">
              <a:solidFill>
                <a:schemeClr val="bg1">
                  <a:lumMod val="50000"/>
                </a:schemeClr>
              </a:solidFill>
            </a:endParaRPr>
          </a:p>
          <a:p>
            <a:pPr marL="342900" indent="-342900">
              <a:buFont typeface="+mj-lt"/>
              <a:buAutoNum type="arabicPeriod" startAt="3"/>
            </a:pPr>
            <a:endParaRPr lang="en-US" sz="1600" dirty="0" smtClean="0">
              <a:solidFill>
                <a:schemeClr val="bg1">
                  <a:lumMod val="50000"/>
                </a:schemeClr>
              </a:solidFill>
            </a:endParaRPr>
          </a:p>
          <a:p>
            <a:pPr marL="342900" indent="-342900">
              <a:buFont typeface="+mj-lt"/>
              <a:buAutoNum type="arabicPeriod" startAt="3"/>
            </a:pPr>
            <a:endParaRPr lang="en-US" sz="1600" dirty="0">
              <a:solidFill>
                <a:schemeClr val="bg1">
                  <a:lumMod val="50000"/>
                </a:schemeClr>
              </a:solidFill>
            </a:endParaRPr>
          </a:p>
          <a:p>
            <a:pPr marL="342900" indent="-342900">
              <a:buFont typeface="+mj-lt"/>
              <a:buAutoNum type="arabicPeriod" startAt="3"/>
            </a:pPr>
            <a:endParaRPr lang="en-US" sz="1600" dirty="0">
              <a:solidFill>
                <a:schemeClr val="bg1">
                  <a:lumMod val="50000"/>
                </a:schemeClr>
              </a:solidFill>
            </a:endParaRPr>
          </a:p>
          <a:p>
            <a:pPr marL="342900" indent="-342900">
              <a:buFont typeface="+mj-lt"/>
              <a:buAutoNum type="arabicPeriod" startAt="3"/>
            </a:pPr>
            <a:endParaRPr lang="en-US" sz="1600" dirty="0" smtClean="0">
              <a:solidFill>
                <a:schemeClr val="bg1">
                  <a:lumMod val="50000"/>
                </a:schemeClr>
              </a:solidFill>
            </a:endParaRPr>
          </a:p>
          <a:p>
            <a:pPr marL="342900" indent="-342900">
              <a:buFont typeface="+mj-lt"/>
              <a:buAutoNum type="arabicPeriod" startAt="3"/>
            </a:pPr>
            <a:r>
              <a:rPr lang="en-US" sz="1600" dirty="0" smtClean="0">
                <a:solidFill>
                  <a:schemeClr val="bg1">
                    <a:lumMod val="50000"/>
                  </a:schemeClr>
                </a:solidFill>
              </a:rPr>
              <a:t>Trim the loose ends to even them up or to make them the correct length, and strip off about ¼ inch of insulation for use with a breadboard.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58" y="2819400"/>
            <a:ext cx="9144000" cy="1076547"/>
          </a:xfrm>
          <a:prstGeom prst="rect">
            <a:avLst/>
          </a:prstGeom>
        </p:spPr>
      </p:pic>
    </p:spTree>
    <p:extLst>
      <p:ext uri="{BB962C8B-B14F-4D97-AF65-F5344CB8AC3E}">
        <p14:creationId xmlns:p14="http://schemas.microsoft.com/office/powerpoint/2010/main" val="2315001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13</a:t>
            </a:fld>
            <a:endParaRPr lang="en-US" dirty="0"/>
          </a:p>
        </p:txBody>
      </p:sp>
      <p:sp>
        <p:nvSpPr>
          <p:cNvPr id="7" name="Title 1"/>
          <p:cNvSpPr txBox="1">
            <a:spLocks/>
          </p:cNvSpPr>
          <p:nvPr/>
        </p:nvSpPr>
        <p:spPr bwMode="auto">
          <a:xfrm>
            <a:off x="304800" y="1143000"/>
            <a:ext cx="5738812" cy="685800"/>
          </a:xfrm>
          <a:prstGeom prst="rect">
            <a:avLst/>
          </a:prstGeom>
          <a:noFill/>
          <a:ln w="9525">
            <a:noFill/>
            <a:miter lim="800000"/>
            <a:headEnd/>
            <a:tailEnd/>
          </a:ln>
        </p:spPr>
        <p:txBody>
          <a:bodyPr/>
          <a:lstStyle/>
          <a:p>
            <a:r>
              <a:rPr lang="en-US" sz="3600" dirty="0" smtClean="0">
                <a:solidFill>
                  <a:schemeClr val="bg1">
                    <a:lumMod val="75000"/>
                  </a:schemeClr>
                </a:solidFill>
              </a:rPr>
              <a:t>prevention of burns and fire</a:t>
            </a:r>
            <a:endParaRPr lang="en-US" sz="3600" dirty="0">
              <a:solidFill>
                <a:schemeClr val="bg1">
                  <a:lumMod val="75000"/>
                </a:schemeClr>
              </a:solidFill>
            </a:endParaRPr>
          </a:p>
        </p:txBody>
      </p:sp>
      <p:grpSp>
        <p:nvGrpSpPr>
          <p:cNvPr id="12" name="Group 11"/>
          <p:cNvGrpSpPr/>
          <p:nvPr/>
        </p:nvGrpSpPr>
        <p:grpSpPr>
          <a:xfrm>
            <a:off x="2738438" y="4419600"/>
            <a:ext cx="3657600" cy="1971764"/>
            <a:chOff x="990600" y="1905000"/>
            <a:chExt cx="3657600" cy="1971764"/>
          </a:xfrm>
        </p:grpSpPr>
        <p:sp>
          <p:nvSpPr>
            <p:cNvPr id="8" name="Rounded Rectangle 7"/>
            <p:cNvSpPr/>
            <p:nvPr/>
          </p:nvSpPr>
          <p:spPr>
            <a:xfrm>
              <a:off x="990600" y="1905000"/>
              <a:ext cx="3657600" cy="1905000"/>
            </a:xfrm>
            <a:prstGeom prst="roundRect">
              <a:avLst/>
            </a:prstGeom>
            <a:solidFill>
              <a:srgbClr val="FFFF00"/>
            </a:solidFill>
            <a:ln w="50800">
              <a:solidFill>
                <a:schemeClr val="tx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400" b="1" dirty="0">
                <a:solidFill>
                  <a:schemeClr val="bg1"/>
                </a:solidFill>
              </a:endParaRPr>
            </a:p>
          </p:txBody>
        </p:sp>
        <p:sp>
          <p:nvSpPr>
            <p:cNvPr id="9" name="Rectangle 8"/>
            <p:cNvSpPr/>
            <p:nvPr/>
          </p:nvSpPr>
          <p:spPr>
            <a:xfrm>
              <a:off x="1219200" y="2057400"/>
              <a:ext cx="3200400" cy="1066800"/>
            </a:xfrm>
            <a:prstGeom prst="rect">
              <a:avLst/>
            </a:prstGeom>
            <a:solidFill>
              <a:schemeClr val="tx1"/>
            </a:solidFill>
            <a:ln>
              <a:no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6000" b="1" dirty="0">
                  <a:solidFill>
                    <a:srgbClr val="FFFF00"/>
                  </a:solidFill>
                </a:rPr>
                <a:t>CAUTION</a:t>
              </a:r>
            </a:p>
            <a:p>
              <a:pPr algn="ctr"/>
              <a:endParaRPr lang="en-US" dirty="0"/>
            </a:p>
          </p:txBody>
        </p:sp>
        <p:sp>
          <p:nvSpPr>
            <p:cNvPr id="10" name="Rectangle 9"/>
            <p:cNvSpPr/>
            <p:nvPr/>
          </p:nvSpPr>
          <p:spPr>
            <a:xfrm>
              <a:off x="1143000" y="2819400"/>
              <a:ext cx="3352800" cy="457200"/>
            </a:xfrm>
            <a:prstGeom prst="rect">
              <a:avLst/>
            </a:prstGeom>
            <a:solidFill>
              <a:srgbClr val="FFFF00"/>
            </a:solidFill>
            <a:ln>
              <a:no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1981200" y="2676435"/>
              <a:ext cx="1828321" cy="1200329"/>
            </a:xfrm>
            <a:prstGeom prst="rect">
              <a:avLst/>
            </a:prstGeom>
            <a:noFill/>
          </p:spPr>
          <p:txBody>
            <a:bodyPr wrap="none" rtlCol="0">
              <a:spAutoFit/>
            </a:bodyPr>
            <a:lstStyle/>
            <a:p>
              <a:r>
                <a:rPr lang="en-US" sz="7200" b="1" dirty="0" smtClean="0">
                  <a:solidFill>
                    <a:srgbClr val="C00000"/>
                  </a:solidFill>
                </a:rPr>
                <a:t>HOT</a:t>
              </a:r>
              <a:endParaRPr lang="en-US" sz="7200" b="1" dirty="0">
                <a:solidFill>
                  <a:srgbClr val="C00000"/>
                </a:solidFill>
              </a:endParaRPr>
            </a:p>
          </p:txBody>
        </p:sp>
      </p:grpSp>
      <p:sp>
        <p:nvSpPr>
          <p:cNvPr id="13" name="TextBox 12"/>
          <p:cNvSpPr txBox="1"/>
          <p:nvPr/>
        </p:nvSpPr>
        <p:spPr>
          <a:xfrm>
            <a:off x="323850" y="1905000"/>
            <a:ext cx="8667750" cy="2308324"/>
          </a:xfrm>
          <a:prstGeom prst="rect">
            <a:avLst/>
          </a:prstGeom>
          <a:noFill/>
        </p:spPr>
        <p:txBody>
          <a:bodyPr wrap="square" rtlCol="0">
            <a:spAutoFit/>
          </a:bodyPr>
          <a:lstStyle/>
          <a:p>
            <a:pPr marL="285750" indent="-285750">
              <a:buFont typeface="Arial" pitchFamily="34" charset="0"/>
              <a:buChar char="•"/>
            </a:pPr>
            <a:r>
              <a:rPr lang="en-US" dirty="0" smtClean="0">
                <a:solidFill>
                  <a:schemeClr val="bg1">
                    <a:lumMod val="50000"/>
                  </a:schemeClr>
                </a:solidFill>
              </a:rPr>
              <a:t>don’t touch the tip of the soldering iron (could be as high as 400⁰C or 750⁰F)</a:t>
            </a:r>
          </a:p>
          <a:p>
            <a:pPr marL="285750" indent="-285750">
              <a:buFont typeface="Arial" pitchFamily="34" charset="0"/>
              <a:buChar char="•"/>
            </a:pPr>
            <a:r>
              <a:rPr lang="en-US" dirty="0">
                <a:solidFill>
                  <a:schemeClr val="bg1">
                    <a:lumMod val="50000"/>
                  </a:schemeClr>
                </a:solidFill>
              </a:rPr>
              <a:t>hold </a:t>
            </a:r>
            <a:r>
              <a:rPr lang="en-US" dirty="0" smtClean="0">
                <a:solidFill>
                  <a:schemeClr val="bg1">
                    <a:lumMod val="50000"/>
                  </a:schemeClr>
                </a:solidFill>
              </a:rPr>
              <a:t>parts </a:t>
            </a:r>
            <a:r>
              <a:rPr lang="en-US" dirty="0">
                <a:solidFill>
                  <a:schemeClr val="bg1">
                    <a:lumMod val="50000"/>
                  </a:schemeClr>
                </a:solidFill>
              </a:rPr>
              <a:t>to be soldered with a “helping hands” device or with a clamp (a vise works</a:t>
            </a:r>
            <a:r>
              <a:rPr lang="en-US" dirty="0" smtClean="0">
                <a:solidFill>
                  <a:schemeClr val="bg1">
                    <a:lumMod val="50000"/>
                  </a:schemeClr>
                </a:solidFill>
              </a:rPr>
              <a:t>)</a:t>
            </a:r>
          </a:p>
          <a:p>
            <a:pPr marL="285750" indent="-285750">
              <a:buFont typeface="Arial" pitchFamily="34" charset="0"/>
              <a:buChar char="•"/>
            </a:pPr>
            <a:r>
              <a:rPr lang="en-US" dirty="0" smtClean="0">
                <a:solidFill>
                  <a:schemeClr val="bg1">
                    <a:lumMod val="50000"/>
                  </a:schemeClr>
                </a:solidFill>
              </a:rPr>
              <a:t>never touch a bare metal part being soldered (heat will quickly conduct to your fingers)</a:t>
            </a:r>
          </a:p>
          <a:p>
            <a:pPr marL="285750" indent="-285750">
              <a:buFont typeface="Arial" pitchFamily="34" charset="0"/>
              <a:buChar char="•"/>
            </a:pPr>
            <a:r>
              <a:rPr lang="en-US" dirty="0" smtClean="0">
                <a:solidFill>
                  <a:schemeClr val="bg1">
                    <a:lumMod val="50000"/>
                  </a:schemeClr>
                </a:solidFill>
              </a:rPr>
              <a:t>the soldering stand and other items that have been in contact with the soldering iron will become hot enough to burn you</a:t>
            </a:r>
          </a:p>
          <a:p>
            <a:pPr marL="285750" indent="-285750">
              <a:buFont typeface="Arial" pitchFamily="34" charset="0"/>
              <a:buChar char="•"/>
            </a:pPr>
            <a:r>
              <a:rPr lang="en-US" dirty="0" smtClean="0">
                <a:solidFill>
                  <a:schemeClr val="bg1">
                    <a:lumMod val="50000"/>
                  </a:schemeClr>
                </a:solidFill>
              </a:rPr>
              <a:t>always return the soldering iron to the stand</a:t>
            </a:r>
          </a:p>
          <a:p>
            <a:pPr marL="285750" indent="-285750">
              <a:buFont typeface="Arial" pitchFamily="34" charset="0"/>
              <a:buChar char="•"/>
            </a:pPr>
            <a:r>
              <a:rPr lang="en-US" dirty="0" smtClean="0">
                <a:solidFill>
                  <a:schemeClr val="bg1">
                    <a:lumMod val="50000"/>
                  </a:schemeClr>
                </a:solidFill>
              </a:rPr>
              <a:t>turn off the soldering iron when you are finished</a:t>
            </a:r>
          </a:p>
          <a:p>
            <a:pPr marL="285750" indent="-285750">
              <a:buFont typeface="Arial" pitchFamily="34" charset="0"/>
              <a:buChar char="•"/>
            </a:pPr>
            <a:r>
              <a:rPr lang="en-US" dirty="0" smtClean="0">
                <a:solidFill>
                  <a:schemeClr val="bg1">
                    <a:lumMod val="50000"/>
                  </a:schemeClr>
                </a:solidFill>
              </a:rPr>
              <a:t>the heat gun can also cause burns – keep skin away from air stream and exit port</a:t>
            </a:r>
          </a:p>
        </p:txBody>
      </p:sp>
    </p:spTree>
    <p:extLst>
      <p:ext uri="{BB962C8B-B14F-4D97-AF65-F5344CB8AC3E}">
        <p14:creationId xmlns:p14="http://schemas.microsoft.com/office/powerpoint/2010/main" val="2285765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14</a:t>
            </a:fld>
            <a:endParaRPr lang="en-US" dirty="0"/>
          </a:p>
        </p:txBody>
      </p:sp>
      <p:sp>
        <p:nvSpPr>
          <p:cNvPr id="7" name="Title 1"/>
          <p:cNvSpPr txBox="1">
            <a:spLocks/>
          </p:cNvSpPr>
          <p:nvPr/>
        </p:nvSpPr>
        <p:spPr bwMode="auto">
          <a:xfrm>
            <a:off x="304800" y="1245275"/>
            <a:ext cx="5738812" cy="685800"/>
          </a:xfrm>
          <a:prstGeom prst="rect">
            <a:avLst/>
          </a:prstGeom>
          <a:noFill/>
          <a:ln w="9525">
            <a:noFill/>
            <a:miter lim="800000"/>
            <a:headEnd/>
            <a:tailEnd/>
          </a:ln>
        </p:spPr>
        <p:txBody>
          <a:bodyPr/>
          <a:lstStyle/>
          <a:p>
            <a:r>
              <a:rPr lang="en-US" sz="3600" dirty="0" smtClean="0">
                <a:solidFill>
                  <a:schemeClr val="bg1">
                    <a:lumMod val="75000"/>
                  </a:schemeClr>
                </a:solidFill>
              </a:rPr>
              <a:t>protect your eyes</a:t>
            </a:r>
            <a:endParaRPr lang="en-US" sz="3600" dirty="0">
              <a:solidFill>
                <a:schemeClr val="bg1">
                  <a:lumMod val="75000"/>
                </a:schemeClr>
              </a:solidFill>
            </a:endParaRPr>
          </a:p>
        </p:txBody>
      </p:sp>
      <p:sp>
        <p:nvSpPr>
          <p:cNvPr id="8" name="TextBox 7"/>
          <p:cNvSpPr txBox="1"/>
          <p:nvPr/>
        </p:nvSpPr>
        <p:spPr>
          <a:xfrm>
            <a:off x="323850" y="2083475"/>
            <a:ext cx="8667750" cy="1200329"/>
          </a:xfrm>
          <a:prstGeom prst="rect">
            <a:avLst/>
          </a:prstGeom>
          <a:noFill/>
        </p:spPr>
        <p:txBody>
          <a:bodyPr wrap="square" rtlCol="0">
            <a:spAutoFit/>
          </a:bodyPr>
          <a:lstStyle/>
          <a:p>
            <a:pPr marL="285750" indent="-285750">
              <a:buFont typeface="Arial" pitchFamily="34" charset="0"/>
              <a:buChar char="•"/>
            </a:pPr>
            <a:r>
              <a:rPr lang="en-US" dirty="0" smtClean="0">
                <a:solidFill>
                  <a:schemeClr val="bg1">
                    <a:lumMod val="50000"/>
                  </a:schemeClr>
                </a:solidFill>
              </a:rPr>
              <a:t>always wear safety glasses when soldering – solder can “spit”</a:t>
            </a:r>
          </a:p>
          <a:p>
            <a:pPr marL="285750" indent="-285750">
              <a:buFont typeface="Arial" pitchFamily="34" charset="0"/>
              <a:buChar char="•"/>
            </a:pPr>
            <a:r>
              <a:rPr lang="en-US" dirty="0" smtClean="0">
                <a:solidFill>
                  <a:schemeClr val="bg1">
                    <a:lumMod val="50000"/>
                  </a:schemeClr>
                </a:solidFill>
              </a:rPr>
              <a:t>always wear safety glasses when watching somebody else solder</a:t>
            </a:r>
          </a:p>
          <a:p>
            <a:pPr marL="285750" indent="-285750">
              <a:buFont typeface="Arial" pitchFamily="34" charset="0"/>
              <a:buChar char="•"/>
            </a:pPr>
            <a:r>
              <a:rPr lang="en-US" dirty="0" smtClean="0">
                <a:solidFill>
                  <a:schemeClr val="bg1">
                    <a:lumMod val="50000"/>
                  </a:schemeClr>
                </a:solidFill>
              </a:rPr>
              <a:t>be careful of others around you when soldering; it would be easy to turn and touch somebody with the soldering iron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61" y="3231292"/>
            <a:ext cx="3524250" cy="358063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710979">
            <a:off x="5956300" y="3800239"/>
            <a:ext cx="3054350" cy="184832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647700"/>
            <a:ext cx="1962150" cy="1028700"/>
          </a:xfrm>
          <a:prstGeom prst="rect">
            <a:avLst/>
          </a:prstGeom>
        </p:spPr>
      </p:pic>
      <p:grpSp>
        <p:nvGrpSpPr>
          <p:cNvPr id="16" name="Group 15"/>
          <p:cNvGrpSpPr/>
          <p:nvPr/>
        </p:nvGrpSpPr>
        <p:grpSpPr>
          <a:xfrm>
            <a:off x="4059195" y="4343400"/>
            <a:ext cx="2670175" cy="762000"/>
            <a:chOff x="4059195" y="4343400"/>
            <a:chExt cx="2670175" cy="762000"/>
          </a:xfrm>
        </p:grpSpPr>
        <p:sp>
          <p:nvSpPr>
            <p:cNvPr id="14" name="Left-Right Arrow 13"/>
            <p:cNvSpPr/>
            <p:nvPr/>
          </p:nvSpPr>
          <p:spPr>
            <a:xfrm>
              <a:off x="4059195" y="4343400"/>
              <a:ext cx="2670175" cy="762000"/>
            </a:xfrm>
            <a:prstGeom prst="leftRightArrow">
              <a:avLst/>
            </a:prstGeom>
            <a:ln>
              <a:solidFill>
                <a:schemeClr val="bg1">
                  <a:lumMod val="50000"/>
                </a:schemeClr>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4660972" y="4539734"/>
              <a:ext cx="1411733" cy="369332"/>
            </a:xfrm>
            <a:prstGeom prst="rect">
              <a:avLst/>
            </a:prstGeom>
            <a:noFill/>
          </p:spPr>
          <p:txBody>
            <a:bodyPr wrap="none" rtlCol="0">
              <a:spAutoFit/>
            </a:bodyPr>
            <a:lstStyle/>
            <a:p>
              <a:r>
                <a:rPr lang="en-US" dirty="0" smtClean="0"/>
                <a:t>incompatible</a:t>
              </a:r>
              <a:endParaRPr lang="en-US" dirty="0"/>
            </a:p>
          </p:txBody>
        </p:sp>
      </p:grpSp>
      <p:sp>
        <p:nvSpPr>
          <p:cNvPr id="9" name="TextBox 8"/>
          <p:cNvSpPr txBox="1"/>
          <p:nvPr/>
        </p:nvSpPr>
        <p:spPr>
          <a:xfrm>
            <a:off x="685800" y="6484340"/>
            <a:ext cx="865943" cy="230832"/>
          </a:xfrm>
          <a:prstGeom prst="rect">
            <a:avLst/>
          </a:prstGeom>
          <a:noFill/>
        </p:spPr>
        <p:txBody>
          <a:bodyPr wrap="none" rtlCol="0">
            <a:spAutoFit/>
          </a:bodyPr>
          <a:lstStyle/>
          <a:p>
            <a:r>
              <a:rPr lang="en-US" sz="900" dirty="0" smtClean="0">
                <a:solidFill>
                  <a:schemeClr val="bg1">
                    <a:lumMod val="75000"/>
                  </a:schemeClr>
                </a:solidFill>
              </a:rPr>
              <a:t>wikipedia.com</a:t>
            </a:r>
            <a:endParaRPr lang="en-US" sz="900" dirty="0">
              <a:solidFill>
                <a:schemeClr val="bg1">
                  <a:lumMod val="75000"/>
                </a:schemeClr>
              </a:solidFill>
            </a:endParaRPr>
          </a:p>
        </p:txBody>
      </p:sp>
    </p:spTree>
    <p:extLst>
      <p:ext uri="{BB962C8B-B14F-4D97-AF65-F5344CB8AC3E}">
        <p14:creationId xmlns:p14="http://schemas.microsoft.com/office/powerpoint/2010/main" val="2820493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15</a:t>
            </a:fld>
            <a:endParaRPr lang="en-US" dirty="0"/>
          </a:p>
        </p:txBody>
      </p:sp>
      <p:sp>
        <p:nvSpPr>
          <p:cNvPr id="7" name="Title 1"/>
          <p:cNvSpPr txBox="1">
            <a:spLocks/>
          </p:cNvSpPr>
          <p:nvPr/>
        </p:nvSpPr>
        <p:spPr bwMode="auto">
          <a:xfrm>
            <a:off x="387350" y="1054775"/>
            <a:ext cx="5738812" cy="685800"/>
          </a:xfrm>
          <a:prstGeom prst="rect">
            <a:avLst/>
          </a:prstGeom>
          <a:noFill/>
          <a:ln w="9525">
            <a:noFill/>
            <a:miter lim="800000"/>
            <a:headEnd/>
            <a:tailEnd/>
          </a:ln>
        </p:spPr>
        <p:txBody>
          <a:bodyPr/>
          <a:lstStyle/>
          <a:p>
            <a:r>
              <a:rPr lang="en-US" sz="3600" dirty="0" smtClean="0">
                <a:solidFill>
                  <a:schemeClr val="bg1">
                    <a:lumMod val="75000"/>
                  </a:schemeClr>
                </a:solidFill>
              </a:rPr>
              <a:t>solder and flux</a:t>
            </a:r>
            <a:endParaRPr lang="en-US" sz="3600" dirty="0">
              <a:solidFill>
                <a:schemeClr val="bg1">
                  <a:lumMod val="75000"/>
                </a:schemeClr>
              </a:solidFill>
            </a:endParaRPr>
          </a:p>
        </p:txBody>
      </p:sp>
      <p:sp>
        <p:nvSpPr>
          <p:cNvPr id="8" name="TextBox 7"/>
          <p:cNvSpPr txBox="1"/>
          <p:nvPr/>
        </p:nvSpPr>
        <p:spPr>
          <a:xfrm>
            <a:off x="406400" y="1892975"/>
            <a:ext cx="8667750" cy="2862322"/>
          </a:xfrm>
          <a:prstGeom prst="rect">
            <a:avLst/>
          </a:prstGeom>
          <a:noFill/>
        </p:spPr>
        <p:txBody>
          <a:bodyPr wrap="square" rtlCol="0">
            <a:spAutoFit/>
          </a:bodyPr>
          <a:lstStyle/>
          <a:p>
            <a:pPr marL="285750" indent="-285750">
              <a:buFont typeface="Arial" pitchFamily="34" charset="0"/>
              <a:buChar char="•"/>
            </a:pPr>
            <a:r>
              <a:rPr lang="en-US" dirty="0" smtClean="0">
                <a:solidFill>
                  <a:schemeClr val="bg1">
                    <a:lumMod val="50000"/>
                  </a:schemeClr>
                </a:solidFill>
              </a:rPr>
              <a:t>most solders contain lead; we recommend that you use lead-free solder</a:t>
            </a:r>
          </a:p>
          <a:p>
            <a:pPr marL="285750" indent="-285750">
              <a:buFont typeface="Arial" pitchFamily="34" charset="0"/>
              <a:buChar char="•"/>
            </a:pPr>
            <a:r>
              <a:rPr lang="en-US" dirty="0" smtClean="0">
                <a:solidFill>
                  <a:schemeClr val="bg1">
                    <a:lumMod val="50000"/>
                  </a:schemeClr>
                </a:solidFill>
              </a:rPr>
              <a:t>lead is a toxic substance</a:t>
            </a:r>
          </a:p>
          <a:p>
            <a:pPr marL="285750" indent="-285750">
              <a:buFont typeface="Arial" pitchFamily="34" charset="0"/>
              <a:buChar char="•"/>
            </a:pPr>
            <a:r>
              <a:rPr lang="en-US" dirty="0" smtClean="0">
                <a:solidFill>
                  <a:schemeClr val="bg1">
                    <a:lumMod val="50000"/>
                  </a:schemeClr>
                </a:solidFill>
              </a:rPr>
              <a:t>lead can be absorbed through your skin, or you can draw lead into your body by breathing the fumes given off by soldering</a:t>
            </a:r>
          </a:p>
          <a:p>
            <a:pPr marL="285750" indent="-285750">
              <a:buFont typeface="Arial" pitchFamily="34" charset="0"/>
              <a:buChar char="•"/>
            </a:pPr>
            <a:r>
              <a:rPr lang="en-US" dirty="0" smtClean="0">
                <a:solidFill>
                  <a:schemeClr val="bg1">
                    <a:lumMod val="50000"/>
                  </a:schemeClr>
                </a:solidFill>
              </a:rPr>
              <a:t>solder in a well-ventilated space; avoid soldering in a small, closed space, regardless of what type of solder you are using</a:t>
            </a:r>
          </a:p>
          <a:p>
            <a:pPr marL="285750" indent="-285750">
              <a:buFont typeface="Arial" pitchFamily="34" charset="0"/>
              <a:buChar char="•"/>
            </a:pPr>
            <a:r>
              <a:rPr lang="en-US" dirty="0" smtClean="0">
                <a:solidFill>
                  <a:schemeClr val="bg1">
                    <a:lumMod val="50000"/>
                  </a:schemeClr>
                </a:solidFill>
              </a:rPr>
              <a:t>most of the smoke that comes from soldering is due to the flux; these fumes are also unhealthy</a:t>
            </a:r>
          </a:p>
          <a:p>
            <a:pPr marL="285750" indent="-285750">
              <a:buFont typeface="Arial" pitchFamily="34" charset="0"/>
              <a:buChar char="•"/>
            </a:pPr>
            <a:r>
              <a:rPr lang="en-US" dirty="0" smtClean="0">
                <a:solidFill>
                  <a:schemeClr val="bg1">
                    <a:lumMod val="50000"/>
                  </a:schemeClr>
                </a:solidFill>
              </a:rPr>
              <a:t>wash your hands after soldering</a:t>
            </a:r>
          </a:p>
          <a:p>
            <a:pPr marL="285750" indent="-285750">
              <a:buFont typeface="Arial" pitchFamily="34" charset="0"/>
              <a:buChar char="•"/>
            </a:pPr>
            <a:r>
              <a:rPr lang="en-US" dirty="0" smtClean="0">
                <a:solidFill>
                  <a:schemeClr val="bg1">
                    <a:lumMod val="50000"/>
                  </a:schemeClr>
                </a:solidFill>
              </a:rPr>
              <a:t>read the warning labels on the solder and flux before use</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32177" b="30190"/>
          <a:stretch/>
        </p:blipFill>
        <p:spPr>
          <a:xfrm>
            <a:off x="698500" y="4953000"/>
            <a:ext cx="3524250" cy="132629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4720286"/>
            <a:ext cx="2349500" cy="2108200"/>
          </a:xfrm>
          <a:prstGeom prst="rect">
            <a:avLst/>
          </a:prstGeom>
        </p:spPr>
      </p:pic>
    </p:spTree>
    <p:extLst>
      <p:ext uri="{BB962C8B-B14F-4D97-AF65-F5344CB8AC3E}">
        <p14:creationId xmlns:p14="http://schemas.microsoft.com/office/powerpoint/2010/main" val="2128164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16</a:t>
            </a:fld>
            <a:endParaRPr lang="en-US" dirty="0"/>
          </a:p>
        </p:txBody>
      </p:sp>
      <p:sp>
        <p:nvSpPr>
          <p:cNvPr id="7" name="Title 1"/>
          <p:cNvSpPr txBox="1">
            <a:spLocks/>
          </p:cNvSpPr>
          <p:nvPr/>
        </p:nvSpPr>
        <p:spPr bwMode="auto">
          <a:xfrm>
            <a:off x="406400" y="2252694"/>
            <a:ext cx="5738812" cy="685800"/>
          </a:xfrm>
          <a:prstGeom prst="rect">
            <a:avLst/>
          </a:prstGeom>
          <a:noFill/>
          <a:ln w="9525">
            <a:noFill/>
            <a:miter lim="800000"/>
            <a:headEnd/>
            <a:tailEnd/>
          </a:ln>
        </p:spPr>
        <p:txBody>
          <a:bodyPr/>
          <a:lstStyle/>
          <a:p>
            <a:r>
              <a:rPr lang="en-US" sz="3600" dirty="0" smtClean="0">
                <a:solidFill>
                  <a:schemeClr val="bg1">
                    <a:lumMod val="75000"/>
                  </a:schemeClr>
                </a:solidFill>
              </a:rPr>
              <a:t>use common sense</a:t>
            </a:r>
            <a:endParaRPr lang="en-US" sz="3600" dirty="0">
              <a:solidFill>
                <a:schemeClr val="bg1">
                  <a:lumMod val="75000"/>
                </a:schemeClr>
              </a:solidFill>
            </a:endParaRPr>
          </a:p>
        </p:txBody>
      </p:sp>
      <p:sp>
        <p:nvSpPr>
          <p:cNvPr id="8" name="TextBox 7"/>
          <p:cNvSpPr txBox="1"/>
          <p:nvPr/>
        </p:nvSpPr>
        <p:spPr>
          <a:xfrm>
            <a:off x="406400" y="3048000"/>
            <a:ext cx="8667750" cy="2031325"/>
          </a:xfrm>
          <a:prstGeom prst="rect">
            <a:avLst/>
          </a:prstGeom>
          <a:noFill/>
        </p:spPr>
        <p:txBody>
          <a:bodyPr wrap="square" rtlCol="0">
            <a:spAutoFit/>
          </a:bodyPr>
          <a:lstStyle/>
          <a:p>
            <a:pPr marL="285750" indent="-285750">
              <a:buFont typeface="Arial" pitchFamily="34" charset="0"/>
              <a:buChar char="•"/>
            </a:pPr>
            <a:r>
              <a:rPr lang="en-US" dirty="0" smtClean="0">
                <a:solidFill>
                  <a:schemeClr val="bg1">
                    <a:lumMod val="50000"/>
                  </a:schemeClr>
                </a:solidFill>
              </a:rPr>
              <a:t>no horseplay in the lab</a:t>
            </a:r>
          </a:p>
          <a:p>
            <a:pPr marL="285750" indent="-285750">
              <a:buFont typeface="Arial" pitchFamily="34" charset="0"/>
              <a:buChar char="•"/>
            </a:pPr>
            <a:r>
              <a:rPr lang="en-US" dirty="0" smtClean="0">
                <a:solidFill>
                  <a:schemeClr val="bg1">
                    <a:lumMod val="50000"/>
                  </a:schemeClr>
                </a:solidFill>
              </a:rPr>
              <a:t>don’t solder on flammable work surfaces</a:t>
            </a:r>
          </a:p>
          <a:p>
            <a:pPr marL="285750" indent="-285750">
              <a:buFont typeface="Arial" pitchFamily="34" charset="0"/>
              <a:buChar char="•"/>
            </a:pPr>
            <a:r>
              <a:rPr lang="en-US" dirty="0" smtClean="0">
                <a:solidFill>
                  <a:schemeClr val="bg1">
                    <a:lumMod val="50000"/>
                  </a:schemeClr>
                </a:solidFill>
              </a:rPr>
              <a:t>don’t solder around flammable substances (gasoline, hairspray, . . .)</a:t>
            </a:r>
          </a:p>
          <a:p>
            <a:pPr marL="285750" indent="-285750">
              <a:buFont typeface="Arial" pitchFamily="34" charset="0"/>
              <a:buChar char="•"/>
            </a:pPr>
            <a:r>
              <a:rPr lang="en-US" dirty="0">
                <a:solidFill>
                  <a:schemeClr val="bg1">
                    <a:lumMod val="50000"/>
                  </a:schemeClr>
                </a:solidFill>
              </a:rPr>
              <a:t>let your instructor know if you think something is not </a:t>
            </a:r>
            <a:r>
              <a:rPr lang="en-US" dirty="0" smtClean="0">
                <a:solidFill>
                  <a:schemeClr val="bg1">
                    <a:lumMod val="50000"/>
                  </a:schemeClr>
                </a:solidFill>
              </a:rPr>
              <a:t>safe</a:t>
            </a:r>
          </a:p>
          <a:p>
            <a:pPr marL="285750" indent="-285750">
              <a:buFont typeface="Arial" pitchFamily="34" charset="0"/>
              <a:buChar char="•"/>
            </a:pPr>
            <a:r>
              <a:rPr lang="en-US" dirty="0">
                <a:solidFill>
                  <a:schemeClr val="bg1">
                    <a:lumMod val="50000"/>
                  </a:schemeClr>
                </a:solidFill>
              </a:rPr>
              <a:t>know the location of the fire extinguisher and first-aid kit</a:t>
            </a:r>
          </a:p>
          <a:p>
            <a:pPr marL="285750" indent="-285750">
              <a:buFont typeface="Arial" pitchFamily="34" charset="0"/>
              <a:buChar char="•"/>
            </a:pPr>
            <a:r>
              <a:rPr lang="en-US" dirty="0">
                <a:solidFill>
                  <a:schemeClr val="bg1">
                    <a:lumMod val="50000"/>
                  </a:schemeClr>
                </a:solidFill>
              </a:rPr>
              <a:t>let your instructor know if you are </a:t>
            </a:r>
            <a:r>
              <a:rPr lang="en-US" dirty="0" smtClean="0">
                <a:solidFill>
                  <a:schemeClr val="bg1">
                    <a:lumMod val="50000"/>
                  </a:schemeClr>
                </a:solidFill>
              </a:rPr>
              <a:t>injured</a:t>
            </a:r>
            <a:endParaRPr lang="en-US" dirty="0">
              <a:solidFill>
                <a:schemeClr val="bg1">
                  <a:lumMod val="50000"/>
                </a:schemeClr>
              </a:solidFill>
            </a:endParaRPr>
          </a:p>
          <a:p>
            <a:pPr marL="285750" indent="-285750">
              <a:buFont typeface="Arial" pitchFamily="34" charset="0"/>
              <a:buChar char="•"/>
            </a:pPr>
            <a:endParaRPr lang="en-US" dirty="0" smtClean="0">
              <a:solidFill>
                <a:schemeClr val="bg1">
                  <a:lumMod val="50000"/>
                </a:schemeClr>
              </a:solidFill>
            </a:endParaRPr>
          </a:p>
        </p:txBody>
      </p:sp>
      <p:grpSp>
        <p:nvGrpSpPr>
          <p:cNvPr id="23" name="Group 22"/>
          <p:cNvGrpSpPr/>
          <p:nvPr/>
        </p:nvGrpSpPr>
        <p:grpSpPr>
          <a:xfrm>
            <a:off x="6248400" y="288925"/>
            <a:ext cx="2428875" cy="2657475"/>
            <a:chOff x="2578894" y="3505200"/>
            <a:chExt cx="2428875" cy="2657475"/>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894" y="3505200"/>
              <a:ext cx="2428875" cy="2657475"/>
            </a:xfrm>
            <a:prstGeom prst="rect">
              <a:avLst/>
            </a:prstGeom>
          </p:spPr>
        </p:pic>
        <p:grpSp>
          <p:nvGrpSpPr>
            <p:cNvPr id="22" name="Group 21"/>
            <p:cNvGrpSpPr/>
            <p:nvPr/>
          </p:nvGrpSpPr>
          <p:grpSpPr>
            <a:xfrm>
              <a:off x="2764631" y="3781245"/>
              <a:ext cx="2057400" cy="2057400"/>
              <a:chOff x="5943600" y="3657600"/>
              <a:chExt cx="2057400" cy="2057400"/>
            </a:xfrm>
          </p:grpSpPr>
          <p:cxnSp>
            <p:nvCxnSpPr>
              <p:cNvPr id="12" name="Straight Connector 11"/>
              <p:cNvCxnSpPr>
                <a:endCxn id="20" idx="5"/>
              </p:cNvCxnSpPr>
              <p:nvPr/>
            </p:nvCxnSpPr>
            <p:spPr>
              <a:xfrm>
                <a:off x="6248400" y="3952875"/>
                <a:ext cx="1451301" cy="1460826"/>
              </a:xfrm>
              <a:prstGeom prst="line">
                <a:avLst/>
              </a:prstGeom>
              <a:ln w="1270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943600" y="3657600"/>
                <a:ext cx="2057400" cy="2057400"/>
              </a:xfrm>
              <a:prstGeom prst="ellipse">
                <a:avLst/>
              </a:prstGeom>
              <a:ln w="133350">
                <a:solidFill>
                  <a:srgbClr val="C00000"/>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Tree>
    <p:extLst>
      <p:ext uri="{BB962C8B-B14F-4D97-AF65-F5344CB8AC3E}">
        <p14:creationId xmlns:p14="http://schemas.microsoft.com/office/powerpoint/2010/main" val="3090176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17</a:t>
            </a:fld>
            <a:endParaRPr lang="en-US" dirty="0"/>
          </a:p>
        </p:txBody>
      </p:sp>
      <p:sp>
        <p:nvSpPr>
          <p:cNvPr id="7" name="Title 1"/>
          <p:cNvSpPr txBox="1">
            <a:spLocks/>
          </p:cNvSpPr>
          <p:nvPr/>
        </p:nvSpPr>
        <p:spPr bwMode="auto">
          <a:xfrm>
            <a:off x="407302" y="728682"/>
            <a:ext cx="5738812" cy="685800"/>
          </a:xfrm>
          <a:prstGeom prst="rect">
            <a:avLst/>
          </a:prstGeom>
          <a:noFill/>
          <a:ln w="9525">
            <a:noFill/>
            <a:miter lim="800000"/>
            <a:headEnd/>
            <a:tailEnd/>
          </a:ln>
        </p:spPr>
        <p:txBody>
          <a:bodyPr/>
          <a:lstStyle/>
          <a:p>
            <a:r>
              <a:rPr lang="en-US" sz="3600" dirty="0" smtClean="0">
                <a:solidFill>
                  <a:schemeClr val="bg1">
                    <a:lumMod val="75000"/>
                  </a:schemeClr>
                </a:solidFill>
              </a:rPr>
              <a:t>solders &amp; temperatures</a:t>
            </a:r>
            <a:endParaRPr lang="en-US" sz="3600" dirty="0">
              <a:solidFill>
                <a:schemeClr val="bg1">
                  <a:lumMod val="75000"/>
                </a:schemeClr>
              </a:solidFill>
            </a:endParaRPr>
          </a:p>
        </p:txBody>
      </p:sp>
      <p:sp>
        <p:nvSpPr>
          <p:cNvPr id="8" name="TextBox 7"/>
          <p:cNvSpPr txBox="1"/>
          <p:nvPr/>
        </p:nvSpPr>
        <p:spPr>
          <a:xfrm>
            <a:off x="495300" y="4719191"/>
            <a:ext cx="7929562" cy="1077218"/>
          </a:xfrm>
          <a:prstGeom prst="rect">
            <a:avLst/>
          </a:prstGeom>
          <a:noFill/>
        </p:spPr>
        <p:txBody>
          <a:bodyPr wrap="square" rtlCol="0">
            <a:spAutoFit/>
          </a:bodyPr>
          <a:lstStyle/>
          <a:p>
            <a:r>
              <a:rPr lang="en-US" sz="1600" b="1" dirty="0" smtClean="0">
                <a:solidFill>
                  <a:schemeClr val="bg1">
                    <a:lumMod val="50000"/>
                  </a:schemeClr>
                </a:solidFill>
              </a:rPr>
              <a:t>solder containing lead:  </a:t>
            </a:r>
            <a:r>
              <a:rPr lang="en-US" sz="1600" dirty="0" smtClean="0">
                <a:solidFill>
                  <a:schemeClr val="bg1">
                    <a:lumMod val="50000"/>
                  </a:schemeClr>
                </a:solidFill>
              </a:rPr>
              <a:t>A common tin/lead solder has a composition of 60% tin and 40% lead and melts at 188⁰C or 370⁰F.  Lead-based solders melt at a lower temperature and are often considered to be more forgiving (easier to solder and better reliability) than lead-free solders. However, lead-based solders are being phased out due to </a:t>
            </a:r>
            <a:r>
              <a:rPr lang="en-US" sz="1600" dirty="0" smtClean="0">
                <a:solidFill>
                  <a:srgbClr val="3A8B2D"/>
                </a:solidFill>
              </a:rPr>
              <a:t>environmental</a:t>
            </a:r>
            <a:r>
              <a:rPr lang="en-US" sz="1600" dirty="0" smtClean="0">
                <a:solidFill>
                  <a:schemeClr val="bg1">
                    <a:lumMod val="50000"/>
                  </a:schemeClr>
                </a:solidFill>
              </a:rPr>
              <a:t> and </a:t>
            </a:r>
            <a:r>
              <a:rPr lang="en-US" sz="1600" dirty="0" smtClean="0">
                <a:solidFill>
                  <a:srgbClr val="FF0000"/>
                </a:solidFill>
              </a:rPr>
              <a:t>health</a:t>
            </a:r>
            <a:r>
              <a:rPr lang="en-US" sz="1600" dirty="0" smtClean="0">
                <a:solidFill>
                  <a:schemeClr val="bg1">
                    <a:lumMod val="50000"/>
                  </a:schemeClr>
                </a:solidFill>
              </a:rPr>
              <a:t> concerns. </a:t>
            </a:r>
          </a:p>
        </p:txBody>
      </p:sp>
      <p:sp>
        <p:nvSpPr>
          <p:cNvPr id="9" name="Rectangle 8"/>
          <p:cNvSpPr/>
          <p:nvPr/>
        </p:nvSpPr>
        <p:spPr>
          <a:xfrm>
            <a:off x="381000" y="1443896"/>
            <a:ext cx="8005762" cy="2800767"/>
          </a:xfrm>
          <a:prstGeom prst="rect">
            <a:avLst/>
          </a:prstGeom>
        </p:spPr>
        <p:txBody>
          <a:bodyPr wrap="square">
            <a:spAutoFit/>
          </a:bodyPr>
          <a:lstStyle/>
          <a:p>
            <a:r>
              <a:rPr lang="en-US" sz="1600" b="1" dirty="0" smtClean="0">
                <a:solidFill>
                  <a:schemeClr val="bg1">
                    <a:lumMod val="50000"/>
                  </a:schemeClr>
                </a:solidFill>
              </a:rPr>
              <a:t>lead-free solder: </a:t>
            </a:r>
            <a:r>
              <a:rPr lang="en-US" sz="1600" dirty="0" smtClean="0">
                <a:solidFill>
                  <a:schemeClr val="bg1">
                    <a:lumMod val="50000"/>
                  </a:schemeClr>
                </a:solidFill>
              </a:rPr>
              <a:t> One popular lead-free solder has </a:t>
            </a:r>
            <a:r>
              <a:rPr lang="en-US" sz="1600" dirty="0">
                <a:solidFill>
                  <a:schemeClr val="bg1">
                    <a:lumMod val="50000"/>
                  </a:schemeClr>
                </a:solidFill>
              </a:rPr>
              <a:t>a composition of </a:t>
            </a:r>
            <a:r>
              <a:rPr lang="en-US" sz="1600" dirty="0" smtClean="0">
                <a:solidFill>
                  <a:schemeClr val="bg1">
                    <a:lumMod val="50000"/>
                  </a:schemeClr>
                </a:solidFill>
              </a:rPr>
              <a:t>96% </a:t>
            </a:r>
            <a:r>
              <a:rPr lang="en-US" sz="1600" dirty="0">
                <a:solidFill>
                  <a:schemeClr val="bg1">
                    <a:lumMod val="50000"/>
                  </a:schemeClr>
                </a:solidFill>
              </a:rPr>
              <a:t>tin and </a:t>
            </a:r>
            <a:r>
              <a:rPr lang="en-US" sz="1600" dirty="0" smtClean="0">
                <a:solidFill>
                  <a:schemeClr val="bg1">
                    <a:lumMod val="50000"/>
                  </a:schemeClr>
                </a:solidFill>
              </a:rPr>
              <a:t>4% silver and </a:t>
            </a:r>
            <a:r>
              <a:rPr lang="en-US" sz="1600" dirty="0">
                <a:solidFill>
                  <a:schemeClr val="bg1">
                    <a:lumMod val="50000"/>
                  </a:schemeClr>
                </a:solidFill>
              </a:rPr>
              <a:t>melts at </a:t>
            </a:r>
            <a:r>
              <a:rPr lang="en-US" sz="1600" dirty="0" smtClean="0">
                <a:solidFill>
                  <a:schemeClr val="bg1">
                    <a:lumMod val="50000"/>
                  </a:schemeClr>
                </a:solidFill>
              </a:rPr>
              <a:t>221⁰C </a:t>
            </a:r>
            <a:r>
              <a:rPr lang="en-US" sz="1600" dirty="0">
                <a:solidFill>
                  <a:schemeClr val="bg1">
                    <a:lumMod val="50000"/>
                  </a:schemeClr>
                </a:solidFill>
              </a:rPr>
              <a:t>or </a:t>
            </a:r>
            <a:r>
              <a:rPr lang="en-US" sz="1600" dirty="0" smtClean="0">
                <a:solidFill>
                  <a:schemeClr val="bg1">
                    <a:lumMod val="50000"/>
                  </a:schemeClr>
                </a:solidFill>
              </a:rPr>
              <a:t>430⁰F (part number 65-026 at radio shack). Tips for lead-free soldering, modified from </a:t>
            </a:r>
            <a:r>
              <a:rPr lang="en-US" sz="1600" dirty="0">
                <a:hlinkClick r:id="rId3"/>
              </a:rPr>
              <a:t>http://</a:t>
            </a:r>
            <a:r>
              <a:rPr lang="en-US" sz="1600" dirty="0" smtClean="0">
                <a:hlinkClick r:id="rId3"/>
              </a:rPr>
              <a:t>www.emsnow.com/npps/story.cfm?id=18862</a:t>
            </a:r>
            <a:r>
              <a:rPr lang="en-US" sz="1600" dirty="0" smtClean="0">
                <a:solidFill>
                  <a:schemeClr val="bg1">
                    <a:lumMod val="50000"/>
                  </a:schemeClr>
                </a:solidFill>
              </a:rPr>
              <a:t>, are provided below:</a:t>
            </a:r>
          </a:p>
          <a:p>
            <a:pPr marL="742950" lvl="1" indent="-285750">
              <a:buFont typeface="Arial" pitchFamily="34" charset="0"/>
              <a:buChar char="•"/>
            </a:pPr>
            <a:r>
              <a:rPr lang="en-US" sz="1600" dirty="0" smtClean="0">
                <a:solidFill>
                  <a:schemeClr val="bg1">
                    <a:lumMod val="50000"/>
                  </a:schemeClr>
                </a:solidFill>
              </a:rPr>
              <a:t>Insure </a:t>
            </a:r>
            <a:r>
              <a:rPr lang="en-US" sz="1600" dirty="0">
                <a:solidFill>
                  <a:schemeClr val="bg1">
                    <a:lumMod val="50000"/>
                  </a:schemeClr>
                </a:solidFill>
              </a:rPr>
              <a:t>the tips are designed for </a:t>
            </a:r>
            <a:r>
              <a:rPr lang="en-US" sz="1600" dirty="0" smtClean="0">
                <a:solidFill>
                  <a:schemeClr val="bg1">
                    <a:lumMod val="50000"/>
                  </a:schemeClr>
                </a:solidFill>
              </a:rPr>
              <a:t>lead-free soldering</a:t>
            </a:r>
          </a:p>
          <a:p>
            <a:pPr marL="742950" lvl="1" indent="-285750">
              <a:buFont typeface="Arial" pitchFamily="34" charset="0"/>
              <a:buChar char="•"/>
            </a:pPr>
            <a:r>
              <a:rPr lang="en-US" sz="1600" dirty="0" smtClean="0">
                <a:solidFill>
                  <a:schemeClr val="bg1">
                    <a:lumMod val="50000"/>
                  </a:schemeClr>
                </a:solidFill>
              </a:rPr>
              <a:t>Insure </a:t>
            </a:r>
            <a:r>
              <a:rPr lang="en-US" sz="1600" dirty="0">
                <a:solidFill>
                  <a:schemeClr val="bg1">
                    <a:lumMod val="50000"/>
                  </a:schemeClr>
                </a:solidFill>
              </a:rPr>
              <a:t>the </a:t>
            </a:r>
            <a:r>
              <a:rPr lang="en-US" sz="1600" dirty="0" smtClean="0">
                <a:solidFill>
                  <a:schemeClr val="bg1">
                    <a:lumMod val="50000"/>
                  </a:schemeClr>
                </a:solidFill>
              </a:rPr>
              <a:t>soldering temperature </a:t>
            </a:r>
            <a:r>
              <a:rPr lang="en-US" sz="1600" dirty="0">
                <a:solidFill>
                  <a:schemeClr val="bg1">
                    <a:lumMod val="50000"/>
                  </a:schemeClr>
                </a:solidFill>
              </a:rPr>
              <a:t>is set to </a:t>
            </a:r>
            <a:r>
              <a:rPr lang="en-US" sz="1600" dirty="0" smtClean="0">
                <a:solidFill>
                  <a:schemeClr val="bg1">
                    <a:lumMod val="50000"/>
                  </a:schemeClr>
                </a:solidFill>
              </a:rPr>
              <a:t>700-800°F</a:t>
            </a:r>
          </a:p>
          <a:p>
            <a:pPr marL="742950" lvl="1" indent="-285750">
              <a:buFont typeface="Arial" pitchFamily="34" charset="0"/>
              <a:buChar char="•"/>
            </a:pPr>
            <a:r>
              <a:rPr lang="en-US" sz="1600" dirty="0" smtClean="0">
                <a:solidFill>
                  <a:schemeClr val="bg1">
                    <a:lumMod val="50000"/>
                  </a:schemeClr>
                </a:solidFill>
              </a:rPr>
              <a:t>Insure </a:t>
            </a:r>
            <a:r>
              <a:rPr lang="en-US" sz="1600" dirty="0">
                <a:solidFill>
                  <a:schemeClr val="bg1">
                    <a:lumMod val="50000"/>
                  </a:schemeClr>
                </a:solidFill>
              </a:rPr>
              <a:t>the flux content in the wire is a least 2% </a:t>
            </a:r>
            <a:r>
              <a:rPr lang="en-US" sz="1600" dirty="0" smtClean="0">
                <a:solidFill>
                  <a:schemeClr val="bg1">
                    <a:lumMod val="50000"/>
                  </a:schemeClr>
                </a:solidFill>
              </a:rPr>
              <a:t>wt/wt</a:t>
            </a:r>
          </a:p>
          <a:p>
            <a:pPr marL="742950" lvl="1" indent="-285750">
              <a:buFont typeface="Arial" pitchFamily="34" charset="0"/>
              <a:buChar char="•"/>
            </a:pPr>
            <a:r>
              <a:rPr lang="en-US" sz="1600" dirty="0" smtClean="0">
                <a:solidFill>
                  <a:schemeClr val="bg1">
                    <a:lumMod val="50000"/>
                  </a:schemeClr>
                </a:solidFill>
              </a:rPr>
              <a:t>Use </a:t>
            </a:r>
            <a:r>
              <a:rPr lang="en-US" sz="1600" dirty="0">
                <a:solidFill>
                  <a:schemeClr val="bg1">
                    <a:lumMod val="50000"/>
                  </a:schemeClr>
                </a:solidFill>
              </a:rPr>
              <a:t>the correct tip for the </a:t>
            </a:r>
            <a:r>
              <a:rPr lang="en-US" sz="1600" dirty="0" smtClean="0">
                <a:solidFill>
                  <a:schemeClr val="bg1">
                    <a:lumMod val="50000"/>
                  </a:schemeClr>
                </a:solidFill>
              </a:rPr>
              <a:t>job</a:t>
            </a:r>
          </a:p>
          <a:p>
            <a:pPr marL="742950" lvl="1" indent="-285750">
              <a:buFont typeface="Arial" pitchFamily="34" charset="0"/>
              <a:buChar char="•"/>
            </a:pPr>
            <a:r>
              <a:rPr lang="en-US" sz="1600" dirty="0" smtClean="0">
                <a:solidFill>
                  <a:schemeClr val="bg1">
                    <a:lumMod val="50000"/>
                  </a:schemeClr>
                </a:solidFill>
              </a:rPr>
              <a:t>Insure </a:t>
            </a:r>
            <a:r>
              <a:rPr lang="en-US" sz="1600" dirty="0">
                <a:solidFill>
                  <a:schemeClr val="bg1">
                    <a:lumMod val="50000"/>
                  </a:schemeClr>
                </a:solidFill>
              </a:rPr>
              <a:t>the parts are easily solderable with the chosen </a:t>
            </a:r>
            <a:r>
              <a:rPr lang="en-US" sz="1600" dirty="0" smtClean="0">
                <a:solidFill>
                  <a:schemeClr val="bg1">
                    <a:lumMod val="50000"/>
                  </a:schemeClr>
                </a:solidFill>
              </a:rPr>
              <a:t>flux</a:t>
            </a:r>
          </a:p>
          <a:p>
            <a:pPr marL="742950" lvl="1" indent="-285750">
              <a:buFont typeface="Arial" pitchFamily="34" charset="0"/>
              <a:buChar char="•"/>
            </a:pPr>
            <a:r>
              <a:rPr lang="en-US" sz="1600" dirty="0" smtClean="0">
                <a:solidFill>
                  <a:schemeClr val="bg1">
                    <a:lumMod val="50000"/>
                  </a:schemeClr>
                </a:solidFill>
              </a:rPr>
              <a:t>Avoid </a:t>
            </a:r>
            <a:r>
              <a:rPr lang="en-US" sz="1600" dirty="0">
                <a:solidFill>
                  <a:schemeClr val="bg1">
                    <a:lumMod val="50000"/>
                  </a:schemeClr>
                </a:solidFill>
              </a:rPr>
              <a:t>prolonged contact </a:t>
            </a:r>
            <a:r>
              <a:rPr lang="en-US" sz="1600" dirty="0" smtClean="0">
                <a:solidFill>
                  <a:schemeClr val="bg1">
                    <a:lumMod val="50000"/>
                  </a:schemeClr>
                </a:solidFill>
              </a:rPr>
              <a:t>times</a:t>
            </a:r>
          </a:p>
          <a:p>
            <a:pPr marL="742950" lvl="1" indent="-285750">
              <a:buFont typeface="Arial" pitchFamily="34" charset="0"/>
              <a:buChar char="•"/>
            </a:pPr>
            <a:r>
              <a:rPr lang="en-US" sz="1600" dirty="0" smtClean="0">
                <a:solidFill>
                  <a:schemeClr val="bg1">
                    <a:lumMod val="50000"/>
                  </a:schemeClr>
                </a:solidFill>
              </a:rPr>
              <a:t>Avoid </a:t>
            </a:r>
            <a:r>
              <a:rPr lang="en-US" sz="1600" dirty="0">
                <a:solidFill>
                  <a:schemeClr val="bg1">
                    <a:lumMod val="50000"/>
                  </a:schemeClr>
                </a:solidFill>
              </a:rPr>
              <a:t>needless reworking of the </a:t>
            </a:r>
            <a:r>
              <a:rPr lang="en-US" sz="1600" dirty="0" smtClean="0">
                <a:solidFill>
                  <a:schemeClr val="bg1">
                    <a:lumMod val="50000"/>
                  </a:schemeClr>
                </a:solidFill>
              </a:rPr>
              <a:t>joint</a:t>
            </a:r>
          </a:p>
          <a:p>
            <a:pPr marL="742950" lvl="1" indent="-285750">
              <a:buFont typeface="Arial" pitchFamily="34" charset="0"/>
              <a:buChar char="•"/>
            </a:pPr>
            <a:r>
              <a:rPr lang="en-US" sz="1600" dirty="0" smtClean="0">
                <a:solidFill>
                  <a:schemeClr val="bg1">
                    <a:lumMod val="50000"/>
                  </a:schemeClr>
                </a:solidFill>
              </a:rPr>
              <a:t>Avoid </a:t>
            </a:r>
            <a:r>
              <a:rPr lang="en-US" sz="1600" dirty="0">
                <a:solidFill>
                  <a:schemeClr val="bg1">
                    <a:lumMod val="50000"/>
                  </a:schemeClr>
                </a:solidFill>
              </a:rPr>
              <a:t>the use of additional liquid </a:t>
            </a:r>
            <a:r>
              <a:rPr lang="en-US" sz="1600" dirty="0" smtClean="0">
                <a:solidFill>
                  <a:schemeClr val="bg1">
                    <a:lumMod val="50000"/>
                  </a:schemeClr>
                </a:solidFill>
              </a:rPr>
              <a:t>flux</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2449158"/>
            <a:ext cx="1544738" cy="1971675"/>
          </a:xfrm>
          <a:prstGeom prst="rect">
            <a:avLst/>
          </a:prstGeom>
        </p:spPr>
      </p:pic>
    </p:spTree>
    <p:extLst>
      <p:ext uri="{BB962C8B-B14F-4D97-AF65-F5344CB8AC3E}">
        <p14:creationId xmlns:p14="http://schemas.microsoft.com/office/powerpoint/2010/main" val="2234330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18</a:t>
            </a:fld>
            <a:endParaRPr lang="en-US" dirty="0"/>
          </a:p>
        </p:txBody>
      </p:sp>
      <p:sp>
        <p:nvSpPr>
          <p:cNvPr id="7" name="Title 1"/>
          <p:cNvSpPr txBox="1">
            <a:spLocks/>
          </p:cNvSpPr>
          <p:nvPr/>
        </p:nvSpPr>
        <p:spPr bwMode="auto">
          <a:xfrm>
            <a:off x="407302" y="728682"/>
            <a:ext cx="6984098" cy="685800"/>
          </a:xfrm>
          <a:prstGeom prst="rect">
            <a:avLst/>
          </a:prstGeom>
          <a:noFill/>
          <a:ln w="9525">
            <a:noFill/>
            <a:miter lim="800000"/>
            <a:headEnd/>
            <a:tailEnd/>
          </a:ln>
        </p:spPr>
        <p:txBody>
          <a:bodyPr/>
          <a:lstStyle/>
          <a:p>
            <a:r>
              <a:rPr lang="en-US" sz="3600" dirty="0" smtClean="0">
                <a:solidFill>
                  <a:schemeClr val="bg1">
                    <a:lumMod val="75000"/>
                  </a:schemeClr>
                </a:solidFill>
              </a:rPr>
              <a:t>tips for through-hole soldering</a:t>
            </a:r>
            <a:endParaRPr lang="en-US" sz="3600" dirty="0">
              <a:solidFill>
                <a:schemeClr val="bg1">
                  <a:lumMod val="7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400" y="2771775"/>
            <a:ext cx="4064000" cy="27432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892" y="2362200"/>
            <a:ext cx="4093340" cy="3152775"/>
          </a:xfrm>
          <a:prstGeom prst="rect">
            <a:avLst/>
          </a:prstGeom>
        </p:spPr>
      </p:pic>
      <p:sp>
        <p:nvSpPr>
          <p:cNvPr id="14" name="TextBox 13"/>
          <p:cNvSpPr txBox="1"/>
          <p:nvPr/>
        </p:nvSpPr>
        <p:spPr>
          <a:xfrm>
            <a:off x="407302" y="1524000"/>
            <a:ext cx="7704300" cy="584775"/>
          </a:xfrm>
          <a:prstGeom prst="rect">
            <a:avLst/>
          </a:prstGeom>
          <a:noFill/>
        </p:spPr>
        <p:txBody>
          <a:bodyPr wrap="square" rtlCol="0">
            <a:spAutoFit/>
          </a:bodyPr>
          <a:lstStyle/>
          <a:p>
            <a:r>
              <a:rPr lang="en-US" sz="1600" dirty="0" smtClean="0">
                <a:solidFill>
                  <a:schemeClr val="bg1">
                    <a:lumMod val="50000"/>
                  </a:schemeClr>
                </a:solidFill>
              </a:rPr>
              <a:t>For through-hole soldering, pins are inserted through the holes in a printed circuit board and then soldered into place. </a:t>
            </a:r>
          </a:p>
        </p:txBody>
      </p:sp>
      <p:sp>
        <p:nvSpPr>
          <p:cNvPr id="15" name="Rectangle 14"/>
          <p:cNvSpPr/>
          <p:nvPr/>
        </p:nvSpPr>
        <p:spPr>
          <a:xfrm>
            <a:off x="808137" y="5712023"/>
            <a:ext cx="3535263" cy="307777"/>
          </a:xfrm>
          <a:prstGeom prst="rect">
            <a:avLst/>
          </a:prstGeom>
        </p:spPr>
        <p:txBody>
          <a:bodyPr wrap="none">
            <a:spAutoFit/>
          </a:bodyPr>
          <a:lstStyle/>
          <a:p>
            <a:r>
              <a:rPr lang="en-US" sz="1400" dirty="0" smtClean="0">
                <a:solidFill>
                  <a:schemeClr val="bg1">
                    <a:lumMod val="50000"/>
                  </a:schemeClr>
                </a:solidFill>
              </a:rPr>
              <a:t>printed circuit board with unsoldered headers</a:t>
            </a:r>
            <a:endParaRPr lang="en-US" sz="1400" dirty="0"/>
          </a:p>
        </p:txBody>
      </p:sp>
      <p:sp>
        <p:nvSpPr>
          <p:cNvPr id="16" name="Rectangle 15"/>
          <p:cNvSpPr/>
          <p:nvPr/>
        </p:nvSpPr>
        <p:spPr>
          <a:xfrm>
            <a:off x="5507506" y="5712023"/>
            <a:ext cx="3103094" cy="307777"/>
          </a:xfrm>
          <a:prstGeom prst="rect">
            <a:avLst/>
          </a:prstGeom>
        </p:spPr>
        <p:txBody>
          <a:bodyPr wrap="none">
            <a:spAutoFit/>
          </a:bodyPr>
          <a:lstStyle/>
          <a:p>
            <a:r>
              <a:rPr lang="en-US" sz="1400" dirty="0" smtClean="0">
                <a:solidFill>
                  <a:schemeClr val="bg1">
                    <a:lumMod val="50000"/>
                  </a:schemeClr>
                </a:solidFill>
              </a:rPr>
              <a:t>board after soldering headers into place</a:t>
            </a:r>
            <a:endParaRPr lang="en-US" sz="1400" dirty="0"/>
          </a:p>
        </p:txBody>
      </p:sp>
    </p:spTree>
    <p:extLst>
      <p:ext uri="{BB962C8B-B14F-4D97-AF65-F5344CB8AC3E}">
        <p14:creationId xmlns:p14="http://schemas.microsoft.com/office/powerpoint/2010/main" val="1130137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3810001"/>
            <a:ext cx="3971471" cy="1973804"/>
          </a:xfrm>
          <a:prstGeom prst="rect">
            <a:avLst/>
          </a:prstGeom>
        </p:spPr>
      </p:pic>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19</a:t>
            </a:fld>
            <a:endParaRPr lang="en-US" dirty="0"/>
          </a:p>
        </p:txBody>
      </p:sp>
      <p:sp>
        <p:nvSpPr>
          <p:cNvPr id="7" name="Title 1"/>
          <p:cNvSpPr txBox="1">
            <a:spLocks/>
          </p:cNvSpPr>
          <p:nvPr/>
        </p:nvSpPr>
        <p:spPr bwMode="auto">
          <a:xfrm>
            <a:off x="407302" y="914400"/>
            <a:ext cx="6984098" cy="685800"/>
          </a:xfrm>
          <a:prstGeom prst="rect">
            <a:avLst/>
          </a:prstGeom>
          <a:noFill/>
          <a:ln w="9525">
            <a:noFill/>
            <a:miter lim="800000"/>
            <a:headEnd/>
            <a:tailEnd/>
          </a:ln>
        </p:spPr>
        <p:txBody>
          <a:bodyPr/>
          <a:lstStyle/>
          <a:p>
            <a:r>
              <a:rPr lang="en-US" sz="3600" dirty="0" smtClean="0">
                <a:solidFill>
                  <a:schemeClr val="bg1">
                    <a:lumMod val="75000"/>
                  </a:schemeClr>
                </a:solidFill>
              </a:rPr>
              <a:t>tips for through-hole soldering</a:t>
            </a:r>
            <a:endParaRPr lang="en-US" sz="3600" dirty="0">
              <a:solidFill>
                <a:schemeClr val="bg1">
                  <a:lumMod val="75000"/>
                </a:schemeClr>
              </a:solidFill>
            </a:endParaRPr>
          </a:p>
        </p:txBody>
      </p:sp>
      <p:sp>
        <p:nvSpPr>
          <p:cNvPr id="10" name="Rectangle 9"/>
          <p:cNvSpPr/>
          <p:nvPr/>
        </p:nvSpPr>
        <p:spPr>
          <a:xfrm>
            <a:off x="-76200" y="1554540"/>
            <a:ext cx="9067800" cy="1569660"/>
          </a:xfrm>
          <a:prstGeom prst="rect">
            <a:avLst/>
          </a:prstGeom>
        </p:spPr>
        <p:txBody>
          <a:bodyPr wrap="square">
            <a:spAutoFit/>
          </a:bodyPr>
          <a:lstStyle/>
          <a:p>
            <a:pPr marL="742950" lvl="1" indent="-285750">
              <a:buFont typeface="Arial" pitchFamily="34" charset="0"/>
              <a:buChar char="•"/>
            </a:pPr>
            <a:r>
              <a:rPr lang="en-US" sz="1600" dirty="0" smtClean="0">
                <a:solidFill>
                  <a:schemeClr val="bg1">
                    <a:lumMod val="50000"/>
                  </a:schemeClr>
                </a:solidFill>
              </a:rPr>
              <a:t>Apply flux to the region to be soldered</a:t>
            </a:r>
          </a:p>
          <a:p>
            <a:pPr marL="742950" lvl="1" indent="-285750">
              <a:buFont typeface="Arial" pitchFamily="34" charset="0"/>
              <a:buChar char="•"/>
            </a:pPr>
            <a:r>
              <a:rPr lang="en-US" sz="1600" dirty="0" smtClean="0">
                <a:solidFill>
                  <a:schemeClr val="bg1">
                    <a:lumMod val="50000"/>
                  </a:schemeClr>
                </a:solidFill>
              </a:rPr>
              <a:t>Touch the base of the pin with the soldering </a:t>
            </a:r>
            <a:r>
              <a:rPr lang="en-US" sz="1600" dirty="0">
                <a:solidFill>
                  <a:schemeClr val="bg1">
                    <a:lumMod val="50000"/>
                  </a:schemeClr>
                </a:solidFill>
              </a:rPr>
              <a:t>iron; the tip should contact both the pin </a:t>
            </a:r>
            <a:r>
              <a:rPr lang="en-US" sz="1600" dirty="0" smtClean="0">
                <a:solidFill>
                  <a:schemeClr val="bg1">
                    <a:lumMod val="50000"/>
                  </a:schemeClr>
                </a:solidFill>
              </a:rPr>
              <a:t>AND </a:t>
            </a:r>
            <a:r>
              <a:rPr lang="en-US" sz="1600" dirty="0">
                <a:solidFill>
                  <a:schemeClr val="bg1">
                    <a:lumMod val="50000"/>
                  </a:schemeClr>
                </a:solidFill>
              </a:rPr>
              <a:t>the metal surrounding the </a:t>
            </a:r>
            <a:r>
              <a:rPr lang="en-US" sz="1600" dirty="0" smtClean="0">
                <a:solidFill>
                  <a:schemeClr val="bg1">
                    <a:lumMod val="50000"/>
                  </a:schemeClr>
                </a:solidFill>
              </a:rPr>
              <a:t>hole</a:t>
            </a:r>
          </a:p>
          <a:p>
            <a:pPr marL="742950" lvl="1" indent="-285750">
              <a:buFont typeface="Arial" pitchFamily="34" charset="0"/>
              <a:buChar char="•"/>
            </a:pPr>
            <a:r>
              <a:rPr lang="en-US" sz="1600" dirty="0">
                <a:solidFill>
                  <a:schemeClr val="bg1">
                    <a:lumMod val="50000"/>
                  </a:schemeClr>
                </a:solidFill>
              </a:rPr>
              <a:t>Position the solder at the base of a </a:t>
            </a:r>
            <a:r>
              <a:rPr lang="en-US" sz="1600" dirty="0" smtClean="0">
                <a:solidFill>
                  <a:schemeClr val="bg1">
                    <a:lumMod val="50000"/>
                  </a:schemeClr>
                </a:solidFill>
              </a:rPr>
              <a:t>pin on the opposite side from the tip</a:t>
            </a:r>
          </a:p>
          <a:p>
            <a:pPr marL="742950" lvl="1" indent="-285750">
              <a:buFont typeface="Arial" pitchFamily="34" charset="0"/>
              <a:buChar char="•"/>
            </a:pPr>
            <a:r>
              <a:rPr lang="en-US" sz="1600" dirty="0" smtClean="0">
                <a:solidFill>
                  <a:schemeClr val="bg1">
                    <a:lumMod val="50000"/>
                  </a:schemeClr>
                </a:solidFill>
              </a:rPr>
              <a:t>As the solder melts, feed it into the joint</a:t>
            </a:r>
          </a:p>
          <a:p>
            <a:pPr marL="742950" lvl="1" indent="-285750">
              <a:buFont typeface="Arial" pitchFamily="34" charset="0"/>
              <a:buChar char="•"/>
            </a:pPr>
            <a:r>
              <a:rPr lang="en-US" sz="1600" dirty="0" smtClean="0">
                <a:solidFill>
                  <a:schemeClr val="bg1">
                    <a:lumMod val="50000"/>
                  </a:schemeClr>
                </a:solidFill>
              </a:rPr>
              <a:t>Feed in solder until the joint has a concave appearance</a:t>
            </a:r>
          </a:p>
        </p:txBody>
      </p:sp>
      <p:cxnSp>
        <p:nvCxnSpPr>
          <p:cNvPr id="12" name="Straight Arrow Connector 11"/>
          <p:cNvCxnSpPr/>
          <p:nvPr/>
        </p:nvCxnSpPr>
        <p:spPr>
          <a:xfrm>
            <a:off x="2578894" y="5153733"/>
            <a:ext cx="695531" cy="336867"/>
          </a:xfrm>
          <a:prstGeom prst="straightConnector1">
            <a:avLst/>
          </a:prstGeom>
          <a:ln w="38100">
            <a:solidFill>
              <a:schemeClr val="bg1"/>
            </a:solidFill>
            <a:headEnd type="none"/>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41732" y="5982148"/>
            <a:ext cx="3582199" cy="646331"/>
          </a:xfrm>
          <a:prstGeom prst="rect">
            <a:avLst/>
          </a:prstGeom>
          <a:noFill/>
        </p:spPr>
        <p:txBody>
          <a:bodyPr wrap="none" rtlCol="0">
            <a:spAutoFit/>
          </a:bodyPr>
          <a:lstStyle/>
          <a:p>
            <a:pPr algn="ctr"/>
            <a:r>
              <a:rPr lang="en-US" dirty="0" smtClean="0"/>
              <a:t>feed the solder into the heated joint</a:t>
            </a:r>
          </a:p>
          <a:p>
            <a:pPr algn="ctr"/>
            <a:r>
              <a:rPr lang="en-US" dirty="0" smtClean="0"/>
              <a:t>from the opposite side of tip </a:t>
            </a:r>
            <a:endParaRPr lang="en-US" dirty="0"/>
          </a:p>
        </p:txBody>
      </p:sp>
      <p:grpSp>
        <p:nvGrpSpPr>
          <p:cNvPr id="25" name="Group 24"/>
          <p:cNvGrpSpPr/>
          <p:nvPr/>
        </p:nvGrpSpPr>
        <p:grpSpPr>
          <a:xfrm>
            <a:off x="5105400" y="4155932"/>
            <a:ext cx="1860253" cy="2204668"/>
            <a:chOff x="6629400" y="3345600"/>
            <a:chExt cx="1860253" cy="2204668"/>
          </a:xfrm>
        </p:grpSpPr>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61146" r="19427"/>
            <a:stretch/>
          </p:blipFill>
          <p:spPr>
            <a:xfrm>
              <a:off x="7171200" y="3345600"/>
              <a:ext cx="704759" cy="1516880"/>
            </a:xfrm>
            <a:prstGeom prst="rect">
              <a:avLst/>
            </a:prstGeom>
          </p:spPr>
        </p:pic>
        <p:cxnSp>
          <p:nvCxnSpPr>
            <p:cNvPr id="19" name="Straight Arrow Connector 18"/>
            <p:cNvCxnSpPr/>
            <p:nvPr/>
          </p:nvCxnSpPr>
          <p:spPr>
            <a:xfrm flipV="1">
              <a:off x="7523579" y="4343401"/>
              <a:ext cx="20221" cy="758766"/>
            </a:xfrm>
            <a:prstGeom prst="straightConnector1">
              <a:avLst/>
            </a:prstGeom>
            <a:ln w="38100">
              <a:solidFill>
                <a:schemeClr val="bg1"/>
              </a:solidFill>
              <a:headEnd type="none"/>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29400" y="5180936"/>
              <a:ext cx="1860253" cy="369332"/>
            </a:xfrm>
            <a:prstGeom prst="rect">
              <a:avLst/>
            </a:prstGeom>
            <a:noFill/>
          </p:spPr>
          <p:txBody>
            <a:bodyPr wrap="none" rtlCol="0">
              <a:spAutoFit/>
            </a:bodyPr>
            <a:lstStyle/>
            <a:p>
              <a:r>
                <a:rPr lang="en-US" dirty="0" smtClean="0"/>
                <a:t>insufficient solder</a:t>
              </a:r>
              <a:endParaRPr lang="en-US" dirty="0"/>
            </a:p>
          </p:txBody>
        </p:sp>
      </p:grpSp>
      <p:grpSp>
        <p:nvGrpSpPr>
          <p:cNvPr id="27" name="Group 26"/>
          <p:cNvGrpSpPr/>
          <p:nvPr/>
        </p:nvGrpSpPr>
        <p:grpSpPr>
          <a:xfrm>
            <a:off x="7543800" y="4158233"/>
            <a:ext cx="710509" cy="2209299"/>
            <a:chOff x="7543800" y="4158233"/>
            <a:chExt cx="710509" cy="2209299"/>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4158233"/>
              <a:ext cx="710509" cy="151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Arrow Connector 27"/>
            <p:cNvCxnSpPr>
              <a:stCxn id="29" idx="0"/>
            </p:cNvCxnSpPr>
            <p:nvPr/>
          </p:nvCxnSpPr>
          <p:spPr>
            <a:xfrm flipV="1">
              <a:off x="7908024" y="5308435"/>
              <a:ext cx="11251" cy="689765"/>
            </a:xfrm>
            <a:prstGeom prst="straightConnector1">
              <a:avLst/>
            </a:prstGeom>
            <a:ln w="38100">
              <a:solidFill>
                <a:schemeClr val="bg1"/>
              </a:solidFill>
              <a:headEnd type="none"/>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79248" y="5998200"/>
              <a:ext cx="657552" cy="369332"/>
            </a:xfrm>
            <a:prstGeom prst="rect">
              <a:avLst/>
            </a:prstGeom>
            <a:noFill/>
          </p:spPr>
          <p:txBody>
            <a:bodyPr wrap="none" rtlCol="0">
              <a:spAutoFit/>
            </a:bodyPr>
            <a:lstStyle/>
            <a:p>
              <a:r>
                <a:rPr lang="en-US" dirty="0" smtClean="0"/>
                <a:t>good</a:t>
              </a:r>
              <a:endParaRPr lang="en-US" dirty="0"/>
            </a:p>
          </p:txBody>
        </p:sp>
      </p:grpSp>
    </p:spTree>
    <p:extLst>
      <p:ext uri="{BB962C8B-B14F-4D97-AF65-F5344CB8AC3E}">
        <p14:creationId xmlns:p14="http://schemas.microsoft.com/office/powerpoint/2010/main" val="3358483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a:t>
            </a:fld>
            <a:endParaRPr lang="en-US" dirty="0"/>
          </a:p>
        </p:txBody>
      </p:sp>
      <p:sp>
        <p:nvSpPr>
          <p:cNvPr id="7" name="TextBox 6"/>
          <p:cNvSpPr txBox="1"/>
          <p:nvPr/>
        </p:nvSpPr>
        <p:spPr>
          <a:xfrm>
            <a:off x="711900" y="2667000"/>
            <a:ext cx="7898700" cy="2893100"/>
          </a:xfrm>
          <a:prstGeom prst="rect">
            <a:avLst/>
          </a:prstGeom>
          <a:noFill/>
        </p:spPr>
        <p:txBody>
          <a:bodyPr wrap="square" rtlCol="0">
            <a:spAutoFit/>
          </a:bodyPr>
          <a:lstStyle/>
          <a:p>
            <a:r>
              <a:rPr lang="en-US" sz="1400" dirty="0" smtClean="0">
                <a:solidFill>
                  <a:schemeClr val="bg1">
                    <a:lumMod val="50000"/>
                  </a:schemeClr>
                </a:solidFill>
              </a:rPr>
              <a:t>The content of this presentation is for informational purposes only and is intended only for students attending Louisiana Tech University.  </a:t>
            </a:r>
          </a:p>
          <a:p>
            <a:endParaRPr lang="en-US" sz="1400" dirty="0">
              <a:solidFill>
                <a:schemeClr val="bg1">
                  <a:lumMod val="50000"/>
                </a:schemeClr>
              </a:solidFill>
            </a:endParaRPr>
          </a:p>
          <a:p>
            <a:r>
              <a:rPr lang="en-US" sz="1400" dirty="0" smtClean="0">
                <a:solidFill>
                  <a:schemeClr val="bg1">
                    <a:lumMod val="50000"/>
                  </a:schemeClr>
                </a:solidFill>
              </a:rPr>
              <a:t>The author of this information does not make any claims as to the validity or accuracy of the information or methods presented. </a:t>
            </a:r>
          </a:p>
          <a:p>
            <a:endParaRPr lang="en-US" sz="1400" dirty="0">
              <a:solidFill>
                <a:schemeClr val="bg1">
                  <a:lumMod val="50000"/>
                </a:schemeClr>
              </a:solidFill>
            </a:endParaRPr>
          </a:p>
          <a:p>
            <a:r>
              <a:rPr lang="en-US" sz="1400" dirty="0" smtClean="0">
                <a:solidFill>
                  <a:schemeClr val="bg1">
                    <a:lumMod val="50000"/>
                  </a:schemeClr>
                </a:solidFill>
              </a:rPr>
              <a:t>The procedures </a:t>
            </a:r>
            <a:r>
              <a:rPr lang="en-US" sz="1400" dirty="0">
                <a:solidFill>
                  <a:schemeClr val="bg1">
                    <a:lumMod val="50000"/>
                  </a:schemeClr>
                </a:solidFill>
              </a:rPr>
              <a:t>demonstrated </a:t>
            </a:r>
            <a:r>
              <a:rPr lang="en-US" sz="1400" dirty="0" smtClean="0">
                <a:solidFill>
                  <a:schemeClr val="bg1">
                    <a:lumMod val="50000"/>
                  </a:schemeClr>
                </a:solidFill>
              </a:rPr>
              <a:t>here </a:t>
            </a:r>
            <a:r>
              <a:rPr lang="en-US" sz="1400" dirty="0">
                <a:solidFill>
                  <a:schemeClr val="bg1">
                    <a:lumMod val="50000"/>
                  </a:schemeClr>
                </a:solidFill>
              </a:rPr>
              <a:t>are potentially dangerous and could result in injury or damage. </a:t>
            </a:r>
            <a:endParaRPr lang="en-US" sz="1400" dirty="0" smtClean="0">
              <a:solidFill>
                <a:schemeClr val="bg1">
                  <a:lumMod val="50000"/>
                </a:schemeClr>
              </a:solidFill>
            </a:endParaRPr>
          </a:p>
          <a:p>
            <a:endParaRPr lang="en-US" sz="1400" dirty="0">
              <a:solidFill>
                <a:schemeClr val="bg1">
                  <a:lumMod val="50000"/>
                </a:schemeClr>
              </a:solidFill>
            </a:endParaRPr>
          </a:p>
          <a:p>
            <a:r>
              <a:rPr lang="en-US" sz="1400" dirty="0" smtClean="0">
                <a:solidFill>
                  <a:schemeClr val="bg1">
                    <a:lumMod val="50000"/>
                  </a:schemeClr>
                </a:solidFill>
              </a:rPr>
              <a:t>Louisiana Tech University and the State of Louisiana, their officers</a:t>
            </a:r>
            <a:r>
              <a:rPr lang="en-US" sz="1400" dirty="0">
                <a:solidFill>
                  <a:schemeClr val="bg1">
                    <a:lumMod val="50000"/>
                  </a:schemeClr>
                </a:solidFill>
              </a:rPr>
              <a:t>, employees, agents or </a:t>
            </a:r>
            <a:r>
              <a:rPr lang="en-US" sz="1400" dirty="0" smtClean="0">
                <a:solidFill>
                  <a:schemeClr val="bg1">
                    <a:lumMod val="50000"/>
                  </a:schemeClr>
                </a:solidFill>
              </a:rPr>
              <a:t>volunteers, </a:t>
            </a:r>
            <a:r>
              <a:rPr lang="en-US" sz="1400" dirty="0">
                <a:solidFill>
                  <a:schemeClr val="bg1">
                    <a:lumMod val="50000"/>
                  </a:schemeClr>
                </a:solidFill>
              </a:rPr>
              <a:t>are not liable or responsible for any </a:t>
            </a:r>
            <a:r>
              <a:rPr lang="en-US" sz="1400" dirty="0" smtClean="0">
                <a:solidFill>
                  <a:schemeClr val="bg1">
                    <a:lumMod val="50000"/>
                  </a:schemeClr>
                </a:solidFill>
              </a:rPr>
              <a:t>injuries, illness, damage or losses which </a:t>
            </a:r>
            <a:r>
              <a:rPr lang="en-US" sz="1400" dirty="0">
                <a:solidFill>
                  <a:schemeClr val="bg1">
                    <a:lumMod val="50000"/>
                  </a:schemeClr>
                </a:solidFill>
              </a:rPr>
              <a:t>may result from your using the materials or ideas, or from your performing the </a:t>
            </a:r>
            <a:r>
              <a:rPr lang="en-US" sz="1400" dirty="0" smtClean="0">
                <a:solidFill>
                  <a:schemeClr val="bg1">
                    <a:lumMod val="50000"/>
                  </a:schemeClr>
                </a:solidFill>
              </a:rPr>
              <a:t>experiments </a:t>
            </a:r>
            <a:r>
              <a:rPr lang="en-US" sz="1400" dirty="0">
                <a:solidFill>
                  <a:schemeClr val="bg1">
                    <a:lumMod val="50000"/>
                  </a:schemeClr>
                </a:solidFill>
              </a:rPr>
              <a:t>or procedures depicted </a:t>
            </a:r>
            <a:r>
              <a:rPr lang="en-US" sz="1400" dirty="0" smtClean="0">
                <a:solidFill>
                  <a:schemeClr val="bg1">
                    <a:lumMod val="50000"/>
                  </a:schemeClr>
                </a:solidFill>
              </a:rPr>
              <a:t>in this presentation. </a:t>
            </a:r>
          </a:p>
          <a:p>
            <a:endParaRPr lang="en-US" sz="1400" dirty="0">
              <a:solidFill>
                <a:schemeClr val="bg1">
                  <a:lumMod val="50000"/>
                </a:schemeClr>
              </a:solidFill>
            </a:endParaRPr>
          </a:p>
          <a:p>
            <a:r>
              <a:rPr lang="en-US" sz="1400" dirty="0" smtClean="0">
                <a:solidFill>
                  <a:schemeClr val="bg1">
                    <a:lumMod val="50000"/>
                  </a:schemeClr>
                </a:solidFill>
              </a:rPr>
              <a:t>If </a:t>
            </a:r>
            <a:r>
              <a:rPr lang="en-US" sz="1400" dirty="0">
                <a:solidFill>
                  <a:schemeClr val="bg1">
                    <a:lumMod val="50000"/>
                  </a:schemeClr>
                </a:solidFill>
              </a:rPr>
              <a:t>you do not agree, </a:t>
            </a:r>
            <a:r>
              <a:rPr lang="en-US" sz="1400" dirty="0" smtClean="0">
                <a:solidFill>
                  <a:schemeClr val="bg1">
                    <a:lumMod val="50000"/>
                  </a:schemeClr>
                </a:solidFill>
              </a:rPr>
              <a:t> </a:t>
            </a:r>
            <a:r>
              <a:rPr lang="en-US" sz="1400" smtClean="0">
                <a:solidFill>
                  <a:schemeClr val="bg1">
                    <a:lumMod val="50000"/>
                  </a:schemeClr>
                </a:solidFill>
              </a:rPr>
              <a:t>thendo</a:t>
            </a:r>
            <a:r>
              <a:rPr lang="en-US" sz="1400" dirty="0" smtClean="0">
                <a:solidFill>
                  <a:schemeClr val="bg1">
                    <a:lumMod val="50000"/>
                  </a:schemeClr>
                </a:solidFill>
              </a:rPr>
              <a:t> </a:t>
            </a:r>
            <a:r>
              <a:rPr lang="en-US" sz="1400" dirty="0">
                <a:solidFill>
                  <a:schemeClr val="bg1">
                    <a:lumMod val="50000"/>
                  </a:schemeClr>
                </a:solidFill>
              </a:rPr>
              <a:t>not view this content.</a:t>
            </a:r>
          </a:p>
        </p:txBody>
      </p:sp>
      <p:grpSp>
        <p:nvGrpSpPr>
          <p:cNvPr id="10" name="Group 9"/>
          <p:cNvGrpSpPr/>
          <p:nvPr/>
        </p:nvGrpSpPr>
        <p:grpSpPr>
          <a:xfrm>
            <a:off x="2209800" y="1215000"/>
            <a:ext cx="4495800" cy="1219200"/>
            <a:chOff x="1828800" y="3810000"/>
            <a:chExt cx="4495800" cy="1219200"/>
          </a:xfrm>
        </p:grpSpPr>
        <p:sp>
          <p:nvSpPr>
            <p:cNvPr id="8" name="Rounded Rectangle 7"/>
            <p:cNvSpPr/>
            <p:nvPr/>
          </p:nvSpPr>
          <p:spPr>
            <a:xfrm>
              <a:off x="1828800" y="3810000"/>
              <a:ext cx="4495800" cy="1219200"/>
            </a:xfrm>
            <a:prstGeom prst="roundRect">
              <a:avLst/>
            </a:prstGeom>
            <a:solidFill>
              <a:srgbClr val="C00000"/>
            </a:solidFill>
            <a:ln w="88900">
              <a:solidFill>
                <a:schemeClr val="tx1"/>
              </a:solidFill>
              <a:tailEnd type="arrow"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014276" y="3904800"/>
              <a:ext cx="4124847" cy="1015663"/>
            </a:xfrm>
            <a:prstGeom prst="rect">
              <a:avLst/>
            </a:prstGeom>
            <a:noFill/>
          </p:spPr>
          <p:txBody>
            <a:bodyPr wrap="none" rtlCol="0">
              <a:spAutoFit/>
            </a:bodyPr>
            <a:lstStyle/>
            <a:p>
              <a:r>
                <a:rPr lang="en-US" sz="6000" b="1" dirty="0" smtClean="0">
                  <a:solidFill>
                    <a:schemeClr val="bg1"/>
                  </a:solidFill>
                </a:rPr>
                <a:t>DISCLAIMER</a:t>
              </a:r>
              <a:endParaRPr lang="en-US" sz="6000" b="1" dirty="0">
                <a:solidFill>
                  <a:schemeClr val="bg1"/>
                </a:solidFill>
              </a:endParaRPr>
            </a:p>
          </p:txBody>
        </p:sp>
      </p:grpSp>
    </p:spTree>
    <p:extLst>
      <p:ext uri="{BB962C8B-B14F-4D97-AF65-F5344CB8AC3E}">
        <p14:creationId xmlns:p14="http://schemas.microsoft.com/office/powerpoint/2010/main" val="589332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20</a:t>
            </a:fld>
            <a:endParaRPr lang="en-US" dirty="0"/>
          </a:p>
        </p:txBody>
      </p:sp>
      <p:sp>
        <p:nvSpPr>
          <p:cNvPr id="8" name="Title 1"/>
          <p:cNvSpPr txBox="1">
            <a:spLocks/>
          </p:cNvSpPr>
          <p:nvPr/>
        </p:nvSpPr>
        <p:spPr bwMode="auto">
          <a:xfrm>
            <a:off x="457200" y="914400"/>
            <a:ext cx="6984098" cy="685800"/>
          </a:xfrm>
          <a:prstGeom prst="rect">
            <a:avLst/>
          </a:prstGeom>
          <a:noFill/>
          <a:ln w="9525">
            <a:noFill/>
            <a:miter lim="800000"/>
            <a:headEnd/>
            <a:tailEnd/>
          </a:ln>
        </p:spPr>
        <p:txBody>
          <a:bodyPr/>
          <a:lstStyle/>
          <a:p>
            <a:r>
              <a:rPr lang="en-US" sz="3600" dirty="0" smtClean="0">
                <a:solidFill>
                  <a:schemeClr val="bg1">
                    <a:lumMod val="75000"/>
                  </a:schemeClr>
                </a:solidFill>
              </a:rPr>
              <a:t>YouTube videos</a:t>
            </a:r>
            <a:endParaRPr lang="en-US" sz="3600" dirty="0">
              <a:solidFill>
                <a:schemeClr val="bg1">
                  <a:lumMod val="75000"/>
                </a:schemeClr>
              </a:solidFill>
            </a:endParaRPr>
          </a:p>
        </p:txBody>
      </p:sp>
      <p:sp>
        <p:nvSpPr>
          <p:cNvPr id="9" name="TextBox 8"/>
          <p:cNvSpPr txBox="1"/>
          <p:nvPr/>
        </p:nvSpPr>
        <p:spPr>
          <a:xfrm>
            <a:off x="530137" y="1524000"/>
            <a:ext cx="7704300" cy="4524315"/>
          </a:xfrm>
          <a:prstGeom prst="rect">
            <a:avLst/>
          </a:prstGeom>
          <a:noFill/>
        </p:spPr>
        <p:txBody>
          <a:bodyPr wrap="square" rtlCol="0">
            <a:spAutoFit/>
          </a:bodyPr>
          <a:lstStyle/>
          <a:p>
            <a:r>
              <a:rPr lang="en-US" sz="1600" dirty="0" smtClean="0">
                <a:solidFill>
                  <a:schemeClr val="bg1">
                    <a:lumMod val="50000"/>
                  </a:schemeClr>
                </a:solidFill>
              </a:rPr>
              <a:t>There are many videos on YouTube that demonstrate soldering; many of these videos were created by professionals.</a:t>
            </a:r>
          </a:p>
          <a:p>
            <a:endParaRPr lang="en-US" sz="1600" dirty="0" smtClean="0">
              <a:solidFill>
                <a:schemeClr val="bg1">
                  <a:lumMod val="50000"/>
                </a:schemeClr>
              </a:solidFill>
            </a:endParaRPr>
          </a:p>
          <a:p>
            <a:r>
              <a:rPr lang="en-US" sz="1600" dirty="0" smtClean="0">
                <a:solidFill>
                  <a:schemeClr val="bg1">
                    <a:lumMod val="50000"/>
                  </a:schemeClr>
                </a:solidFill>
              </a:rPr>
              <a:t>Hand Soldering for Through Hole Components (7:06)</a:t>
            </a:r>
          </a:p>
          <a:p>
            <a:r>
              <a:rPr lang="en-US" sz="1600" dirty="0">
                <a:hlinkClick r:id="rId3"/>
              </a:rPr>
              <a:t>http://www.youtube.com/watch?v=x0YxEilyQVY&amp;NR=1</a:t>
            </a:r>
            <a:endParaRPr lang="en-US" sz="1600" dirty="0"/>
          </a:p>
          <a:p>
            <a:endParaRPr lang="en-US" sz="1600" dirty="0">
              <a:solidFill>
                <a:schemeClr val="bg1">
                  <a:lumMod val="50000"/>
                </a:schemeClr>
              </a:solidFill>
            </a:endParaRPr>
          </a:p>
          <a:p>
            <a:endParaRPr lang="en-US" sz="1600" dirty="0" smtClean="0">
              <a:solidFill>
                <a:schemeClr val="bg1">
                  <a:lumMod val="50000"/>
                </a:schemeClr>
              </a:solidFill>
            </a:endParaRPr>
          </a:p>
          <a:p>
            <a:endParaRPr lang="en-US" sz="1600" dirty="0">
              <a:solidFill>
                <a:schemeClr val="bg1">
                  <a:lumMod val="50000"/>
                </a:schemeClr>
              </a:solidFill>
            </a:endParaRPr>
          </a:p>
          <a:p>
            <a:endParaRPr lang="en-US" sz="1600" dirty="0" smtClean="0">
              <a:solidFill>
                <a:schemeClr val="bg1">
                  <a:lumMod val="50000"/>
                </a:schemeClr>
              </a:solidFill>
            </a:endParaRPr>
          </a:p>
          <a:p>
            <a:endParaRPr lang="en-US" sz="1600" dirty="0" smtClean="0">
              <a:solidFill>
                <a:schemeClr val="bg1">
                  <a:lumMod val="50000"/>
                </a:schemeClr>
              </a:solidFill>
            </a:endParaRPr>
          </a:p>
          <a:p>
            <a:endParaRPr lang="en-US" sz="1600" dirty="0" smtClean="0">
              <a:solidFill>
                <a:schemeClr val="bg1">
                  <a:lumMod val="50000"/>
                </a:schemeClr>
              </a:solidFill>
            </a:endParaRPr>
          </a:p>
          <a:p>
            <a:endParaRPr lang="en-US" sz="1600" dirty="0" smtClean="0">
              <a:solidFill>
                <a:schemeClr val="bg1">
                  <a:lumMod val="50000"/>
                </a:schemeClr>
              </a:solidFill>
            </a:endParaRPr>
          </a:p>
          <a:p>
            <a:endParaRPr lang="en-US" sz="1600" dirty="0">
              <a:solidFill>
                <a:schemeClr val="bg1">
                  <a:lumMod val="50000"/>
                </a:schemeClr>
              </a:solidFill>
            </a:endParaRPr>
          </a:p>
          <a:p>
            <a:endParaRPr lang="en-US" sz="1600" dirty="0">
              <a:solidFill>
                <a:schemeClr val="bg1">
                  <a:lumMod val="50000"/>
                </a:schemeClr>
              </a:solidFill>
            </a:endParaRPr>
          </a:p>
          <a:p>
            <a:endParaRPr lang="en-US" sz="1600" dirty="0" smtClean="0">
              <a:solidFill>
                <a:schemeClr val="bg1">
                  <a:lumMod val="50000"/>
                </a:schemeClr>
              </a:solidFill>
            </a:endParaRPr>
          </a:p>
          <a:p>
            <a:r>
              <a:rPr lang="en-US" sz="1600" dirty="0" smtClean="0">
                <a:solidFill>
                  <a:schemeClr val="bg1">
                    <a:lumMod val="50000"/>
                  </a:schemeClr>
                </a:solidFill>
              </a:rPr>
              <a:t>Lead Free Through Hole Soldering Tips | B.E.S.T. Corporation  (4:17)</a:t>
            </a:r>
          </a:p>
          <a:p>
            <a:r>
              <a:rPr lang="en-US" sz="1600" dirty="0">
                <a:hlinkClick r:id="rId4"/>
              </a:rPr>
              <a:t>http://www.youtube.com/watch?v=CGnt2vCAjfQ</a:t>
            </a:r>
            <a:endParaRPr lang="en-US" sz="1600" dirty="0">
              <a:solidFill>
                <a:schemeClr val="bg1">
                  <a:lumMod val="50000"/>
                </a:schemeClr>
              </a:solidFill>
            </a:endParaRPr>
          </a:p>
          <a:p>
            <a:endParaRPr lang="en-US" sz="1600" dirty="0" smtClean="0">
              <a:solidFill>
                <a:schemeClr val="bg1">
                  <a:lumMod val="50000"/>
                </a:schemeClr>
              </a:solidFill>
            </a:endParaRPr>
          </a:p>
        </p:txBody>
      </p:sp>
      <p:pic>
        <p:nvPicPr>
          <p:cNvPr id="1026" name="Picture 2" descr="http://t2.gstatic.com/images?q=tbn:ANd9GcRPBbTcYWN-cOVDWTUbeq_fr11GAWoB_pEBJaTKX9cHOSb1EOqj0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54056"/>
            <a:ext cx="1397714" cy="10469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7823" y="5257800"/>
            <a:ext cx="22669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971800"/>
            <a:ext cx="318135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924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21</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05360" y="333043"/>
            <a:ext cx="1012098" cy="30892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887" y="2438400"/>
            <a:ext cx="2894013" cy="1289192"/>
          </a:xfrm>
          <a:prstGeom prst="rect">
            <a:avLst/>
          </a:prstGeom>
        </p:spPr>
      </p:pic>
      <p:sp>
        <p:nvSpPr>
          <p:cNvPr id="10" name="Title 1"/>
          <p:cNvSpPr txBox="1">
            <a:spLocks/>
          </p:cNvSpPr>
          <p:nvPr/>
        </p:nvSpPr>
        <p:spPr bwMode="auto">
          <a:xfrm>
            <a:off x="407302" y="728682"/>
            <a:ext cx="5738812" cy="685800"/>
          </a:xfrm>
          <a:prstGeom prst="rect">
            <a:avLst/>
          </a:prstGeom>
          <a:noFill/>
          <a:ln w="9525">
            <a:noFill/>
            <a:miter lim="800000"/>
            <a:headEnd/>
            <a:tailEnd/>
          </a:ln>
        </p:spPr>
        <p:txBody>
          <a:bodyPr/>
          <a:lstStyle/>
          <a:p>
            <a:r>
              <a:rPr lang="en-US" sz="3600" dirty="0" smtClean="0">
                <a:solidFill>
                  <a:schemeClr val="bg1">
                    <a:lumMod val="75000"/>
                  </a:schemeClr>
                </a:solidFill>
              </a:rPr>
              <a:t>soldering accessories</a:t>
            </a:r>
            <a:endParaRPr lang="en-US" sz="3600" dirty="0">
              <a:solidFill>
                <a:schemeClr val="bg1">
                  <a:lumMod val="75000"/>
                </a:schemeClr>
              </a:solidFill>
            </a:endParaRPr>
          </a:p>
        </p:txBody>
      </p:sp>
      <p:sp>
        <p:nvSpPr>
          <p:cNvPr id="11" name="TextBox 10"/>
          <p:cNvSpPr txBox="1"/>
          <p:nvPr/>
        </p:nvSpPr>
        <p:spPr>
          <a:xfrm>
            <a:off x="4419600" y="1346537"/>
            <a:ext cx="4419600" cy="1015663"/>
          </a:xfrm>
          <a:prstGeom prst="rect">
            <a:avLst/>
          </a:prstGeom>
          <a:noFill/>
        </p:spPr>
        <p:txBody>
          <a:bodyPr wrap="square" rtlCol="0">
            <a:spAutoFit/>
          </a:bodyPr>
          <a:lstStyle/>
          <a:p>
            <a:r>
              <a:rPr lang="en-US" dirty="0" smtClean="0">
                <a:solidFill>
                  <a:schemeClr val="bg1">
                    <a:lumMod val="50000"/>
                  </a:schemeClr>
                </a:solidFill>
              </a:rPr>
              <a:t>heat sink clamp </a:t>
            </a:r>
            <a:r>
              <a:rPr lang="en-US" sz="1400" dirty="0" smtClean="0">
                <a:solidFill>
                  <a:schemeClr val="bg1">
                    <a:lumMod val="50000"/>
                  </a:schemeClr>
                </a:solidFill>
              </a:rPr>
              <a:t>– you can use a clamp like this to protect electronic components from damage during soldering; place clamp between where you are soldering and the component; needle nose pliers also work well </a:t>
            </a:r>
          </a:p>
        </p:txBody>
      </p:sp>
      <p:sp>
        <p:nvSpPr>
          <p:cNvPr id="12" name="TextBox 11"/>
          <p:cNvSpPr txBox="1"/>
          <p:nvPr/>
        </p:nvSpPr>
        <p:spPr>
          <a:xfrm>
            <a:off x="4463967" y="2438400"/>
            <a:ext cx="4364475" cy="1015663"/>
          </a:xfrm>
          <a:prstGeom prst="rect">
            <a:avLst/>
          </a:prstGeom>
          <a:noFill/>
        </p:spPr>
        <p:txBody>
          <a:bodyPr wrap="square" rtlCol="0">
            <a:spAutoFit/>
          </a:bodyPr>
          <a:lstStyle/>
          <a:p>
            <a:r>
              <a:rPr lang="en-US" dirty="0" smtClean="0">
                <a:solidFill>
                  <a:schemeClr val="bg1">
                    <a:lumMod val="50000"/>
                  </a:schemeClr>
                </a:solidFill>
              </a:rPr>
              <a:t>solder sucker </a:t>
            </a:r>
            <a:r>
              <a:rPr lang="en-US" sz="1400" dirty="0" smtClean="0">
                <a:solidFill>
                  <a:schemeClr val="bg1">
                    <a:lumMod val="50000"/>
                  </a:schemeClr>
                </a:solidFill>
              </a:rPr>
              <a:t>– when you make a mistake when soldering onto a printed circuit board, a solder sucker can be used to remove unwanted solder; heat up solder first, and then suck it out </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4267200"/>
            <a:ext cx="3048000" cy="2291013"/>
          </a:xfrm>
          <a:prstGeom prst="rect">
            <a:avLst/>
          </a:prstGeom>
        </p:spPr>
      </p:pic>
      <p:sp>
        <p:nvSpPr>
          <p:cNvPr id="15" name="TextBox 14"/>
          <p:cNvSpPr txBox="1"/>
          <p:nvPr/>
        </p:nvSpPr>
        <p:spPr>
          <a:xfrm>
            <a:off x="2438400" y="3821668"/>
            <a:ext cx="4953000" cy="369332"/>
          </a:xfrm>
          <a:prstGeom prst="rect">
            <a:avLst/>
          </a:prstGeom>
          <a:noFill/>
        </p:spPr>
        <p:txBody>
          <a:bodyPr wrap="square" rtlCol="0">
            <a:spAutoFit/>
          </a:bodyPr>
          <a:lstStyle/>
          <a:p>
            <a:r>
              <a:rPr lang="en-US" dirty="0" smtClean="0">
                <a:solidFill>
                  <a:schemeClr val="bg1">
                    <a:lumMod val="50000"/>
                  </a:schemeClr>
                </a:solidFill>
              </a:rPr>
              <a:t>examples of soldering on printed circuit boards</a:t>
            </a:r>
            <a:endParaRPr lang="en-US" sz="1400" dirty="0" smtClean="0">
              <a:solidFill>
                <a:schemeClr val="bg1">
                  <a:lumMod val="50000"/>
                </a:schemeClr>
              </a:solidFill>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8600" y="4267200"/>
            <a:ext cx="3945367" cy="2312244"/>
          </a:xfrm>
          <a:prstGeom prst="rect">
            <a:avLst/>
          </a:prstGeom>
        </p:spPr>
      </p:pic>
      <p:sp>
        <p:nvSpPr>
          <p:cNvPr id="16" name="TextBox 15"/>
          <p:cNvSpPr txBox="1"/>
          <p:nvPr/>
        </p:nvSpPr>
        <p:spPr>
          <a:xfrm>
            <a:off x="3962400" y="6558213"/>
            <a:ext cx="1712328" cy="230832"/>
          </a:xfrm>
          <a:prstGeom prst="rect">
            <a:avLst/>
          </a:prstGeom>
          <a:noFill/>
        </p:spPr>
        <p:txBody>
          <a:bodyPr wrap="none" rtlCol="0">
            <a:spAutoFit/>
          </a:bodyPr>
          <a:lstStyle/>
          <a:p>
            <a:r>
              <a:rPr lang="en-US" sz="900" i="1" dirty="0" smtClean="0">
                <a:solidFill>
                  <a:schemeClr val="bg1">
                    <a:lumMod val="65000"/>
                  </a:schemeClr>
                </a:solidFill>
              </a:rPr>
              <a:t>Mathew Newton, wikipedia.com</a:t>
            </a:r>
            <a:endParaRPr lang="en-US" sz="900" i="1" dirty="0">
              <a:solidFill>
                <a:schemeClr val="bg1">
                  <a:lumMod val="65000"/>
                </a:schemeClr>
              </a:solidFill>
            </a:endParaRPr>
          </a:p>
        </p:txBody>
      </p:sp>
    </p:spTree>
    <p:extLst>
      <p:ext uri="{BB962C8B-B14F-4D97-AF65-F5344CB8AC3E}">
        <p14:creationId xmlns:p14="http://schemas.microsoft.com/office/powerpoint/2010/main" val="335060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3</a:t>
            </a:fld>
            <a:endParaRPr lang="en-US" dirty="0"/>
          </a:p>
        </p:txBody>
      </p:sp>
      <p:sp>
        <p:nvSpPr>
          <p:cNvPr id="7" name="Title 1"/>
          <p:cNvSpPr txBox="1">
            <a:spLocks/>
          </p:cNvSpPr>
          <p:nvPr/>
        </p:nvSpPr>
        <p:spPr bwMode="auto">
          <a:xfrm>
            <a:off x="1066800" y="1447800"/>
            <a:ext cx="6934200" cy="685800"/>
          </a:xfrm>
          <a:prstGeom prst="rect">
            <a:avLst/>
          </a:prstGeom>
          <a:noFill/>
          <a:ln w="9525">
            <a:noFill/>
            <a:miter lim="800000"/>
            <a:headEnd/>
            <a:tailEnd/>
          </a:ln>
        </p:spPr>
        <p:txBody>
          <a:bodyPr/>
          <a:lstStyle/>
          <a:p>
            <a:r>
              <a:rPr lang="en-US" sz="4000" dirty="0" smtClean="0">
                <a:solidFill>
                  <a:schemeClr val="bg1">
                    <a:lumMod val="75000"/>
                  </a:schemeClr>
                </a:solidFill>
                <a:latin typeface="+mn-lt"/>
              </a:rPr>
              <a:t>safety is covered at the end of this presentation . . . let’s learn about soldering first </a:t>
            </a:r>
            <a:r>
              <a:rPr lang="en-US" sz="4000" dirty="0" smtClean="0">
                <a:solidFill>
                  <a:schemeClr val="bg1">
                    <a:lumMod val="75000"/>
                  </a:schemeClr>
                </a:solidFill>
                <a:latin typeface="+mn-lt"/>
                <a:sym typeface="Wingdings" pitchFamily="2" charset="2"/>
              </a:rPr>
              <a:t></a:t>
            </a:r>
          </a:p>
          <a:p>
            <a:endParaRPr lang="en-US" sz="4000" dirty="0" smtClean="0">
              <a:solidFill>
                <a:schemeClr val="bg1">
                  <a:lumMod val="75000"/>
                </a:schemeClr>
              </a:solidFill>
              <a:latin typeface="+mn-lt"/>
              <a:sym typeface="Wingdings" pitchFamily="2" charset="2"/>
            </a:endParaRPr>
          </a:p>
          <a:p>
            <a:r>
              <a:rPr lang="en-US" sz="4000" dirty="0" smtClean="0">
                <a:solidFill>
                  <a:schemeClr val="bg1">
                    <a:lumMod val="75000"/>
                  </a:schemeClr>
                </a:solidFill>
                <a:latin typeface="+mn-lt"/>
                <a:sym typeface="Wingdings" pitchFamily="2" charset="2"/>
              </a:rPr>
              <a:t>. . . please don’t try any of this until you are aware of the safety concerns.</a:t>
            </a:r>
            <a:endParaRPr lang="en-US" sz="4000" dirty="0">
              <a:solidFill>
                <a:schemeClr val="bg1">
                  <a:lumMod val="75000"/>
                </a:schemeClr>
              </a:solidFill>
              <a:latin typeface="+mn-lt"/>
            </a:endParaRPr>
          </a:p>
        </p:txBody>
      </p:sp>
    </p:spTree>
    <p:extLst>
      <p:ext uri="{BB962C8B-B14F-4D97-AF65-F5344CB8AC3E}">
        <p14:creationId xmlns:p14="http://schemas.microsoft.com/office/powerpoint/2010/main" val="3178642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4</a:t>
            </a:fld>
            <a:endParaRPr lang="en-US" dirty="0"/>
          </a:p>
        </p:txBody>
      </p:sp>
      <p:sp>
        <p:nvSpPr>
          <p:cNvPr id="17" name="Title 1"/>
          <p:cNvSpPr txBox="1">
            <a:spLocks/>
          </p:cNvSpPr>
          <p:nvPr/>
        </p:nvSpPr>
        <p:spPr bwMode="auto">
          <a:xfrm>
            <a:off x="509588" y="457200"/>
            <a:ext cx="5053012" cy="685800"/>
          </a:xfrm>
          <a:prstGeom prst="rect">
            <a:avLst/>
          </a:prstGeom>
          <a:noFill/>
          <a:ln w="9525">
            <a:noFill/>
            <a:miter lim="800000"/>
            <a:headEnd/>
            <a:tailEnd/>
          </a:ln>
        </p:spPr>
        <p:txBody>
          <a:bodyPr/>
          <a:lstStyle/>
          <a:p>
            <a:r>
              <a:rPr lang="en-US" sz="4000" dirty="0" smtClean="0">
                <a:solidFill>
                  <a:schemeClr val="bg1">
                    <a:lumMod val="75000"/>
                  </a:schemeClr>
                </a:solidFill>
                <a:latin typeface="+mn-lt"/>
              </a:rPr>
              <a:t>equipment &amp; supplies</a:t>
            </a:r>
            <a:endParaRPr lang="en-US" sz="4000" dirty="0">
              <a:solidFill>
                <a:schemeClr val="bg1">
                  <a:lumMod val="75000"/>
                </a:schemeClr>
              </a:solidFill>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78" y="1191408"/>
            <a:ext cx="7106322" cy="5405561"/>
          </a:xfrm>
          <a:prstGeom prst="rect">
            <a:avLst/>
          </a:prstGeom>
        </p:spPr>
      </p:pic>
      <p:sp>
        <p:nvSpPr>
          <p:cNvPr id="18" name="Content Placeholder 5"/>
          <p:cNvSpPr txBox="1">
            <a:spLocks/>
          </p:cNvSpPr>
          <p:nvPr/>
        </p:nvSpPr>
        <p:spPr bwMode="auto">
          <a:xfrm>
            <a:off x="5486400" y="1568726"/>
            <a:ext cx="2590800" cy="41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kumimoji="0" lang="en-US" sz="1600" b="0" i="0" u="none" strike="noStrike" kern="1200" cap="none" spc="0" normalizeH="0" baseline="0" noProof="0" dirty="0" smtClean="0">
                <a:ln>
                  <a:noFill/>
                </a:ln>
                <a:solidFill>
                  <a:schemeClr val="bg1">
                    <a:lumMod val="50000"/>
                  </a:schemeClr>
                </a:solidFill>
                <a:effectLst/>
                <a:uLnTx/>
                <a:uFillTx/>
                <a:latin typeface="+mn-lt"/>
                <a:ea typeface="+mn-ea"/>
                <a:cs typeface="+mn-cs"/>
              </a:rPr>
              <a:t>soldering iron</a:t>
            </a:r>
          </a:p>
          <a:p>
            <a:pPr marR="0" lvl="0" algn="ctr" defTabSz="914400" rtl="0" eaLnBrk="1" fontAlgn="base" latinLnBrk="0" hangingPunct="1">
              <a:lnSpc>
                <a:spcPct val="100000"/>
              </a:lnSpc>
              <a:spcBef>
                <a:spcPct val="20000"/>
              </a:spcBef>
              <a:spcAft>
                <a:spcPct val="0"/>
              </a:spcAft>
              <a:buClrTx/>
              <a:buSzTx/>
              <a:tabLst/>
              <a:defRPr/>
            </a:pPr>
            <a:r>
              <a:rPr lang="en-US" sz="1400" i="1" dirty="0" smtClean="0">
                <a:solidFill>
                  <a:schemeClr val="bg1">
                    <a:lumMod val="50000"/>
                  </a:schemeClr>
                </a:solidFill>
                <a:latin typeface="+mn-lt"/>
                <a:cs typeface="+mn-cs"/>
              </a:rPr>
              <a:t>(to melt the solder metal)</a:t>
            </a:r>
            <a:endParaRPr kumimoji="0" lang="en-US" sz="1400" b="0" i="1" u="none" strike="noStrike" kern="1200" cap="none" spc="0" normalizeH="0" baseline="0" noProof="0" dirty="0" smtClean="0">
              <a:ln>
                <a:noFill/>
              </a:ln>
              <a:solidFill>
                <a:schemeClr val="bg1">
                  <a:lumMod val="50000"/>
                </a:schemeClr>
              </a:solidFill>
              <a:effectLst/>
              <a:uLnTx/>
              <a:uFillTx/>
              <a:latin typeface="+mn-lt"/>
              <a:cs typeface="+mn-cs"/>
            </a:endParaRPr>
          </a:p>
          <a:p>
            <a:pPr marR="0" lvl="0" algn="l" defTabSz="914400" rtl="0" eaLnBrk="1" fontAlgn="base" latinLnBrk="0" hangingPunct="1">
              <a:lnSpc>
                <a:spcPct val="100000"/>
              </a:lnSpc>
              <a:spcBef>
                <a:spcPct val="20000"/>
              </a:spcBef>
              <a:spcAft>
                <a:spcPct val="0"/>
              </a:spcAft>
              <a:buClrTx/>
              <a:buSzTx/>
              <a:tabLst/>
              <a:defRPr/>
            </a:pPr>
            <a:endParaRPr kumimoji="0" lang="en-US" sz="16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
        <p:nvSpPr>
          <p:cNvPr id="19" name="Content Placeholder 5"/>
          <p:cNvSpPr txBox="1">
            <a:spLocks/>
          </p:cNvSpPr>
          <p:nvPr/>
        </p:nvSpPr>
        <p:spPr bwMode="auto">
          <a:xfrm>
            <a:off x="4038600" y="5454926"/>
            <a:ext cx="2138162" cy="41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kumimoji="0" lang="en-US" sz="1600" b="0" i="0" u="none" strike="noStrike" kern="1200" cap="none" spc="0" normalizeH="0" baseline="0" noProof="0" dirty="0" smtClean="0">
                <a:ln>
                  <a:noFill/>
                </a:ln>
                <a:solidFill>
                  <a:schemeClr val="bg1">
                    <a:lumMod val="50000"/>
                  </a:schemeClr>
                </a:solidFill>
                <a:effectLst/>
                <a:uLnTx/>
                <a:uFillTx/>
                <a:latin typeface="+mn-lt"/>
                <a:ea typeface="+mn-ea"/>
                <a:cs typeface="+mn-cs"/>
              </a:rPr>
              <a:t>helping hands soldering aid</a:t>
            </a:r>
          </a:p>
          <a:p>
            <a:pPr marR="0" lvl="0" algn="l" defTabSz="914400" rtl="0" eaLnBrk="1" fontAlgn="base" latinLnBrk="0" hangingPunct="1">
              <a:lnSpc>
                <a:spcPct val="100000"/>
              </a:lnSpc>
              <a:spcBef>
                <a:spcPct val="20000"/>
              </a:spcBef>
              <a:spcAft>
                <a:spcPct val="0"/>
              </a:spcAft>
              <a:buClrTx/>
              <a:buSzTx/>
              <a:tabLst/>
              <a:defRPr/>
            </a:pPr>
            <a:endParaRPr kumimoji="0" lang="en-US" sz="16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
        <p:nvSpPr>
          <p:cNvPr id="20" name="Content Placeholder 5"/>
          <p:cNvSpPr txBox="1">
            <a:spLocks/>
          </p:cNvSpPr>
          <p:nvPr/>
        </p:nvSpPr>
        <p:spPr bwMode="auto">
          <a:xfrm>
            <a:off x="5410200" y="5243213"/>
            <a:ext cx="2590800" cy="41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kumimoji="0" lang="en-US" sz="1600" b="0" i="0" u="none" strike="noStrike" kern="1200" cap="none" spc="0" normalizeH="0" baseline="0" noProof="0" dirty="0" smtClean="0">
                <a:ln>
                  <a:noFill/>
                </a:ln>
                <a:solidFill>
                  <a:schemeClr val="bg1">
                    <a:lumMod val="50000"/>
                  </a:schemeClr>
                </a:solidFill>
                <a:effectLst/>
                <a:uLnTx/>
                <a:uFillTx/>
                <a:latin typeface="+mn-lt"/>
                <a:ea typeface="+mn-ea"/>
                <a:cs typeface="+mn-cs"/>
              </a:rPr>
              <a:t>safety glasses</a:t>
            </a:r>
          </a:p>
        </p:txBody>
      </p:sp>
      <p:sp>
        <p:nvSpPr>
          <p:cNvPr id="21" name="Content Placeholder 5"/>
          <p:cNvSpPr txBox="1">
            <a:spLocks/>
          </p:cNvSpPr>
          <p:nvPr/>
        </p:nvSpPr>
        <p:spPr bwMode="auto">
          <a:xfrm>
            <a:off x="2362200" y="6216926"/>
            <a:ext cx="2590800" cy="41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kumimoji="0" lang="en-US" sz="1600" b="0" i="0" u="none" strike="noStrike" kern="1200" cap="none" spc="0" normalizeH="0" baseline="0" noProof="0" dirty="0" smtClean="0">
                <a:ln>
                  <a:noFill/>
                </a:ln>
                <a:solidFill>
                  <a:schemeClr val="bg1">
                    <a:lumMod val="50000"/>
                  </a:schemeClr>
                </a:solidFill>
                <a:effectLst/>
                <a:uLnTx/>
                <a:uFillTx/>
                <a:latin typeface="+mn-lt"/>
                <a:ea typeface="+mn-ea"/>
                <a:cs typeface="+mn-cs"/>
              </a:rPr>
              <a:t>workpieces</a:t>
            </a:r>
          </a:p>
          <a:p>
            <a:pPr marR="0" lvl="0" algn="ctr" defTabSz="914400" rtl="0" eaLnBrk="1" fontAlgn="base" latinLnBrk="0" hangingPunct="1">
              <a:lnSpc>
                <a:spcPct val="100000"/>
              </a:lnSpc>
              <a:spcBef>
                <a:spcPct val="20000"/>
              </a:spcBef>
              <a:spcAft>
                <a:spcPct val="0"/>
              </a:spcAft>
              <a:buClrTx/>
              <a:buSzTx/>
              <a:tabLst/>
              <a:defRPr/>
            </a:pPr>
            <a:r>
              <a:rPr lang="en-US" sz="1400" i="1" dirty="0" smtClean="0">
                <a:solidFill>
                  <a:schemeClr val="bg1">
                    <a:lumMod val="50000"/>
                  </a:schemeClr>
                </a:solidFill>
                <a:latin typeface="+mn-lt"/>
                <a:cs typeface="+mn-cs"/>
              </a:rPr>
              <a:t>(photoresistor &amp; wires)</a:t>
            </a:r>
            <a:endParaRPr kumimoji="0" lang="en-US" sz="1400" b="0" i="1" u="none" strike="noStrike" kern="1200" cap="none" spc="0" normalizeH="0" baseline="0" noProof="0" dirty="0" smtClean="0">
              <a:ln>
                <a:noFill/>
              </a:ln>
              <a:solidFill>
                <a:schemeClr val="bg1">
                  <a:lumMod val="50000"/>
                </a:schemeClr>
              </a:solidFill>
              <a:effectLst/>
              <a:uLnTx/>
              <a:uFillTx/>
              <a:latin typeface="+mn-lt"/>
              <a:cs typeface="+mn-cs"/>
            </a:endParaRPr>
          </a:p>
        </p:txBody>
      </p:sp>
      <p:sp>
        <p:nvSpPr>
          <p:cNvPr id="22" name="Content Placeholder 5"/>
          <p:cNvSpPr txBox="1">
            <a:spLocks/>
          </p:cNvSpPr>
          <p:nvPr/>
        </p:nvSpPr>
        <p:spPr bwMode="auto">
          <a:xfrm>
            <a:off x="381000" y="6019800"/>
            <a:ext cx="2590800" cy="41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kumimoji="0" lang="en-US" sz="1600" b="0" i="0" u="none" strike="noStrike" kern="1200" cap="none" spc="0" normalizeH="0" baseline="0" noProof="0" dirty="0" smtClean="0">
                <a:ln>
                  <a:noFill/>
                </a:ln>
                <a:solidFill>
                  <a:schemeClr val="bg1">
                    <a:lumMod val="50000"/>
                  </a:schemeClr>
                </a:solidFill>
                <a:effectLst/>
                <a:uLnTx/>
                <a:uFillTx/>
                <a:latin typeface="+mn-lt"/>
                <a:ea typeface="+mn-ea"/>
                <a:cs typeface="+mn-cs"/>
              </a:rPr>
              <a:t>flux</a:t>
            </a:r>
          </a:p>
          <a:p>
            <a:pPr marR="0" lvl="0" algn="ctr" defTabSz="914400" rtl="0" eaLnBrk="1" fontAlgn="base" latinLnBrk="0" hangingPunct="1">
              <a:lnSpc>
                <a:spcPct val="100000"/>
              </a:lnSpc>
              <a:spcBef>
                <a:spcPct val="20000"/>
              </a:spcBef>
              <a:spcAft>
                <a:spcPct val="0"/>
              </a:spcAft>
              <a:buClrTx/>
              <a:buSzTx/>
              <a:tabLst/>
              <a:defRPr/>
            </a:pPr>
            <a:r>
              <a:rPr lang="en-US" sz="1400" i="1" dirty="0" smtClean="0">
                <a:solidFill>
                  <a:schemeClr val="bg1">
                    <a:lumMod val="50000"/>
                  </a:schemeClr>
                </a:solidFill>
                <a:latin typeface="+mn-lt"/>
                <a:cs typeface="+mn-cs"/>
              </a:rPr>
              <a:t>(makes solder flow &amp; stick)</a:t>
            </a:r>
            <a:endParaRPr kumimoji="0" lang="en-US" sz="1400" b="0" i="1" u="none" strike="noStrike" kern="1200" cap="none" spc="0" normalizeH="0" baseline="0" noProof="0" dirty="0" smtClean="0">
              <a:ln>
                <a:noFill/>
              </a:ln>
              <a:solidFill>
                <a:schemeClr val="bg1">
                  <a:lumMod val="50000"/>
                </a:schemeClr>
              </a:solidFill>
              <a:effectLst/>
              <a:uLnTx/>
              <a:uFillTx/>
              <a:latin typeface="+mn-lt"/>
              <a:cs typeface="+mn-cs"/>
            </a:endParaRPr>
          </a:p>
        </p:txBody>
      </p:sp>
      <p:sp>
        <p:nvSpPr>
          <p:cNvPr id="23" name="Content Placeholder 5"/>
          <p:cNvSpPr txBox="1">
            <a:spLocks/>
          </p:cNvSpPr>
          <p:nvPr/>
        </p:nvSpPr>
        <p:spPr bwMode="auto">
          <a:xfrm>
            <a:off x="633805" y="4114800"/>
            <a:ext cx="2590800" cy="41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kumimoji="0" lang="en-US" sz="1600" u="none" strike="noStrike" kern="1200" cap="none" spc="0" normalizeH="0" baseline="0" noProof="0" dirty="0" smtClean="0">
                <a:ln>
                  <a:noFill/>
                </a:ln>
                <a:solidFill>
                  <a:schemeClr val="bg1">
                    <a:lumMod val="50000"/>
                  </a:schemeClr>
                </a:solidFill>
                <a:effectLst/>
                <a:uLnTx/>
                <a:uFillTx/>
                <a:latin typeface="+mn-lt"/>
                <a:ea typeface="+mn-ea"/>
                <a:cs typeface="+mn-cs"/>
              </a:rPr>
              <a:t>heat shrink insulation</a:t>
            </a:r>
          </a:p>
        </p:txBody>
      </p:sp>
      <p:sp>
        <p:nvSpPr>
          <p:cNvPr id="24" name="Content Placeholder 5"/>
          <p:cNvSpPr txBox="1">
            <a:spLocks/>
          </p:cNvSpPr>
          <p:nvPr/>
        </p:nvSpPr>
        <p:spPr bwMode="auto">
          <a:xfrm>
            <a:off x="1981200" y="4648200"/>
            <a:ext cx="1295400" cy="41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kumimoji="0" lang="en-US" sz="1600" i="0" u="none" strike="noStrike" kern="1200" cap="none" spc="0" normalizeH="0" baseline="0" noProof="0" dirty="0" smtClean="0">
                <a:ln>
                  <a:noFill/>
                </a:ln>
                <a:solidFill>
                  <a:schemeClr val="bg1">
                    <a:lumMod val="50000"/>
                  </a:schemeClr>
                </a:solidFill>
                <a:effectLst/>
                <a:uLnTx/>
                <a:uFillTx/>
                <a:latin typeface="+mn-lt"/>
                <a:ea typeface="+mn-ea"/>
                <a:cs typeface="+mn-cs"/>
              </a:rPr>
              <a:t>solder</a:t>
            </a:r>
          </a:p>
        </p:txBody>
      </p:sp>
      <p:sp>
        <p:nvSpPr>
          <p:cNvPr id="16" name="Content Placeholder 5"/>
          <p:cNvSpPr txBox="1">
            <a:spLocks/>
          </p:cNvSpPr>
          <p:nvPr/>
        </p:nvSpPr>
        <p:spPr bwMode="auto">
          <a:xfrm>
            <a:off x="1371600" y="1187726"/>
            <a:ext cx="3810000" cy="41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ctr" defTabSz="914400" rtl="0" eaLnBrk="1" fontAlgn="base" latinLnBrk="0" hangingPunct="1">
              <a:lnSpc>
                <a:spcPct val="100000"/>
              </a:lnSpc>
              <a:spcBef>
                <a:spcPct val="20000"/>
              </a:spcBef>
              <a:spcAft>
                <a:spcPct val="0"/>
              </a:spcAft>
              <a:buClrTx/>
              <a:buSzTx/>
              <a:tabLst/>
              <a:defRPr/>
            </a:pPr>
            <a:r>
              <a:rPr kumimoji="0" lang="en-US" sz="1600" b="0" i="0" u="none" strike="noStrike" kern="1200" cap="none" spc="0" normalizeH="0" baseline="0" noProof="0" dirty="0" smtClean="0">
                <a:ln>
                  <a:noFill/>
                </a:ln>
                <a:solidFill>
                  <a:schemeClr val="bg1">
                    <a:lumMod val="50000"/>
                  </a:schemeClr>
                </a:solidFill>
                <a:effectLst/>
                <a:uLnTx/>
                <a:uFillTx/>
                <a:latin typeface="+mn-lt"/>
                <a:ea typeface="+mn-ea"/>
                <a:cs typeface="+mn-cs"/>
              </a:rPr>
              <a:t>heat gun</a:t>
            </a:r>
            <a:br>
              <a:rPr kumimoji="0" lang="en-US" sz="1600" b="0" i="0" u="none" strike="noStrike" kern="1200" cap="none" spc="0" normalizeH="0" baseline="0" noProof="0" dirty="0" smtClean="0">
                <a:ln>
                  <a:noFill/>
                </a:ln>
                <a:solidFill>
                  <a:schemeClr val="bg1">
                    <a:lumMod val="50000"/>
                  </a:schemeClr>
                </a:solidFill>
                <a:effectLst/>
                <a:uLnTx/>
                <a:uFillTx/>
                <a:latin typeface="+mn-lt"/>
                <a:ea typeface="+mn-ea"/>
                <a:cs typeface="+mn-cs"/>
              </a:rPr>
            </a:br>
            <a:r>
              <a:rPr kumimoji="0" lang="en-US" sz="1400" b="0" i="1" u="none" strike="noStrike" kern="1200" cap="none" spc="0" normalizeH="0" baseline="0" noProof="0" dirty="0" smtClean="0">
                <a:ln>
                  <a:noFill/>
                </a:ln>
                <a:solidFill>
                  <a:schemeClr val="bg1">
                    <a:lumMod val="50000"/>
                  </a:schemeClr>
                </a:solidFill>
                <a:effectLst/>
                <a:uLnTx/>
                <a:uFillTx/>
                <a:latin typeface="+mn-lt"/>
                <a:ea typeface="+mn-ea"/>
                <a:cs typeface="+mn-cs"/>
              </a:rPr>
              <a:t>(to activate</a:t>
            </a:r>
            <a:r>
              <a:rPr kumimoji="0" lang="en-US" sz="1400" b="0" i="1" u="none" strike="noStrike" kern="1200" cap="none" spc="0" normalizeH="0" noProof="0" dirty="0" smtClean="0">
                <a:ln>
                  <a:noFill/>
                </a:ln>
                <a:solidFill>
                  <a:schemeClr val="bg1">
                    <a:lumMod val="50000"/>
                  </a:schemeClr>
                </a:solidFill>
                <a:effectLst/>
                <a:uLnTx/>
                <a:uFillTx/>
                <a:latin typeface="+mn-lt"/>
                <a:ea typeface="+mn-ea"/>
                <a:cs typeface="+mn-cs"/>
              </a:rPr>
              <a:t> heat shrink insulation)</a:t>
            </a:r>
            <a:endParaRPr kumimoji="0" lang="en-US" sz="1400" b="0" i="1"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R="0" lvl="0" algn="l" defTabSz="914400" rtl="0" eaLnBrk="1" fontAlgn="base" latinLnBrk="0" hangingPunct="1">
              <a:lnSpc>
                <a:spcPct val="100000"/>
              </a:lnSpc>
              <a:spcBef>
                <a:spcPct val="20000"/>
              </a:spcBef>
              <a:spcAft>
                <a:spcPct val="0"/>
              </a:spcAft>
              <a:buClrTx/>
              <a:buSzTx/>
              <a:tabLst/>
              <a:defRPr/>
            </a:pPr>
            <a:endParaRPr kumimoji="0" lang="en-US" sz="1400" b="0" i="0" u="none" strike="noStrike" kern="1200" cap="none" spc="0" normalizeH="0" baseline="0" noProof="0" dirty="0" smtClean="0">
              <a:ln>
                <a:noFill/>
              </a:ln>
              <a:effectLst/>
              <a:uLnTx/>
              <a:uFillTx/>
              <a:latin typeface="+mn-lt"/>
              <a:ea typeface="+mn-ea"/>
              <a:cs typeface="+mn-cs"/>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590151" y="3478591"/>
            <a:ext cx="5637858" cy="663760"/>
          </a:xfrm>
          <a:prstGeom prst="rect">
            <a:avLst/>
          </a:prstGeom>
        </p:spPr>
      </p:pic>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5</a:t>
            </a:fld>
            <a:endParaRPr lang="en-US" dirty="0"/>
          </a:p>
        </p:txBody>
      </p:sp>
      <p:sp>
        <p:nvSpPr>
          <p:cNvPr id="27" name="TextBox 38"/>
          <p:cNvSpPr txBox="1">
            <a:spLocks noChangeArrowheads="1"/>
          </p:cNvSpPr>
          <p:nvPr/>
        </p:nvSpPr>
        <p:spPr bwMode="auto">
          <a:xfrm>
            <a:off x="685800" y="1295400"/>
            <a:ext cx="8153400" cy="3046988"/>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solidFill>
                  <a:schemeClr val="bg1">
                    <a:lumMod val="50000"/>
                  </a:schemeClr>
                </a:solidFill>
              </a:rPr>
              <a:t>C</a:t>
            </a:r>
            <a:r>
              <a:rPr lang="en-US" sz="1600" dirty="0" smtClean="0">
                <a:solidFill>
                  <a:schemeClr val="bg1">
                    <a:lumMod val="50000"/>
                  </a:schemeClr>
                </a:solidFill>
              </a:rPr>
              <a:t>ut wires to the desired length, stripping off unwanted insulation (¼ inch is good). The wire used for breadboarding is 22 gage, so use the appropriate notch in your wire stripper.</a:t>
            </a:r>
          </a:p>
          <a:p>
            <a:pPr marL="342900" indent="-342900">
              <a:buFont typeface="+mj-lt"/>
              <a:buAutoNum type="arabicPeriod"/>
            </a:pPr>
            <a:endParaRPr lang="en-US" sz="1600" dirty="0">
              <a:solidFill>
                <a:schemeClr val="bg1">
                  <a:lumMod val="50000"/>
                </a:schemeClr>
              </a:solidFill>
            </a:endParaRPr>
          </a:p>
          <a:p>
            <a:pPr marL="342900" indent="-342900">
              <a:buFont typeface="+mj-lt"/>
              <a:buAutoNum type="arabicPeriod"/>
            </a:pPr>
            <a:endParaRPr lang="en-US" sz="1600" dirty="0" smtClean="0">
              <a:solidFill>
                <a:schemeClr val="bg1">
                  <a:lumMod val="50000"/>
                </a:schemeClr>
              </a:solidFill>
            </a:endParaRPr>
          </a:p>
          <a:p>
            <a:pPr marL="342900" indent="-342900">
              <a:buFont typeface="+mj-lt"/>
              <a:buAutoNum type="arabicPeriod"/>
            </a:pPr>
            <a:endParaRPr lang="en-US" sz="1600" dirty="0">
              <a:solidFill>
                <a:schemeClr val="bg1">
                  <a:lumMod val="50000"/>
                </a:schemeClr>
              </a:solidFill>
            </a:endParaRPr>
          </a:p>
          <a:p>
            <a:pPr marL="342900" indent="-342900">
              <a:buFont typeface="+mj-lt"/>
              <a:buAutoNum type="arabicPeriod"/>
            </a:pPr>
            <a:endParaRPr lang="en-US" sz="1600" dirty="0" smtClean="0">
              <a:solidFill>
                <a:schemeClr val="bg1">
                  <a:lumMod val="50000"/>
                </a:schemeClr>
              </a:solidFill>
            </a:endParaRPr>
          </a:p>
          <a:p>
            <a:pPr marL="342900" indent="-342900">
              <a:buFont typeface="+mj-lt"/>
              <a:buAutoNum type="arabicPeriod"/>
            </a:pPr>
            <a:endParaRPr lang="en-US" sz="1600" dirty="0" smtClean="0">
              <a:solidFill>
                <a:schemeClr val="bg1">
                  <a:lumMod val="50000"/>
                </a:schemeClr>
              </a:solidFill>
            </a:endParaRPr>
          </a:p>
          <a:p>
            <a:pPr marL="342900" indent="-342900">
              <a:buFont typeface="+mj-lt"/>
              <a:buAutoNum type="arabicPeriod"/>
            </a:pPr>
            <a:endParaRPr lang="en-US" sz="1600" dirty="0">
              <a:solidFill>
                <a:schemeClr val="bg1">
                  <a:lumMod val="50000"/>
                </a:schemeClr>
              </a:solidFill>
            </a:endParaRPr>
          </a:p>
          <a:p>
            <a:pPr marL="342900" indent="-342900">
              <a:buFont typeface="+mj-lt"/>
              <a:buAutoNum type="arabicPeriod"/>
            </a:pPr>
            <a:endParaRPr lang="en-US" sz="1600" dirty="0" smtClean="0">
              <a:solidFill>
                <a:schemeClr val="bg1">
                  <a:lumMod val="50000"/>
                </a:schemeClr>
              </a:solidFill>
            </a:endParaRPr>
          </a:p>
          <a:p>
            <a:pPr marL="342900" indent="-342900">
              <a:buFont typeface="+mj-lt"/>
              <a:buAutoNum type="arabicPeriod"/>
            </a:pPr>
            <a:endParaRPr lang="en-US" sz="1600" dirty="0" smtClean="0">
              <a:solidFill>
                <a:schemeClr val="bg1">
                  <a:lumMod val="50000"/>
                </a:schemeClr>
              </a:solidFill>
            </a:endParaRPr>
          </a:p>
          <a:p>
            <a:pPr marL="342900" indent="-342900">
              <a:buFont typeface="+mj-lt"/>
              <a:buAutoNum type="arabicPeriod"/>
            </a:pPr>
            <a:r>
              <a:rPr lang="en-US" sz="1600" dirty="0">
                <a:solidFill>
                  <a:schemeClr val="bg1">
                    <a:lumMod val="50000"/>
                  </a:schemeClr>
                </a:solidFill>
              </a:rPr>
              <a:t>A</a:t>
            </a:r>
            <a:r>
              <a:rPr lang="en-US" sz="1600" dirty="0" smtClean="0">
                <a:solidFill>
                  <a:schemeClr val="bg1">
                    <a:lumMod val="50000"/>
                  </a:schemeClr>
                </a:solidFill>
              </a:rPr>
              <a:t>pply flux to the parts to be soldered. You can dip the end of the wire into the flux. Flux cleans the surface of the parts to be soldered, making the solder flow and stick. </a:t>
            </a:r>
            <a:endParaRPr lang="en-US" sz="1600" dirty="0">
              <a:solidFill>
                <a:schemeClr val="bg1">
                  <a:lumMod val="50000"/>
                </a:schemeClr>
              </a:solidFill>
            </a:endParaRPr>
          </a:p>
        </p:txBody>
      </p:sp>
      <p:sp>
        <p:nvSpPr>
          <p:cNvPr id="31" name="Title 1"/>
          <p:cNvSpPr txBox="1">
            <a:spLocks/>
          </p:cNvSpPr>
          <p:nvPr/>
        </p:nvSpPr>
        <p:spPr bwMode="auto">
          <a:xfrm>
            <a:off x="661988" y="685800"/>
            <a:ext cx="5053012" cy="685800"/>
          </a:xfrm>
          <a:prstGeom prst="rect">
            <a:avLst/>
          </a:prstGeom>
          <a:noFill/>
          <a:ln w="9525">
            <a:noFill/>
            <a:miter lim="800000"/>
            <a:headEnd/>
            <a:tailEnd/>
          </a:ln>
        </p:spPr>
        <p:txBody>
          <a:bodyPr/>
          <a:lstStyle/>
          <a:p>
            <a:r>
              <a:rPr lang="en-US" sz="3600" dirty="0" smtClean="0">
                <a:solidFill>
                  <a:schemeClr val="bg1">
                    <a:lumMod val="75000"/>
                  </a:schemeClr>
                </a:solidFill>
              </a:rPr>
              <a:t>soldering steps</a:t>
            </a:r>
            <a:endParaRPr lang="en-US" sz="3600" dirty="0">
              <a:solidFill>
                <a:schemeClr val="bg1">
                  <a:lumMod val="7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913" y="1937639"/>
            <a:ext cx="2138973" cy="1473200"/>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5024" y="4419601"/>
            <a:ext cx="1806576" cy="1621036"/>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494" y="4419600"/>
            <a:ext cx="2032000" cy="1524000"/>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1981200"/>
            <a:ext cx="1727200" cy="1386078"/>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800939"/>
            <a:ext cx="2266950" cy="85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110694" y="6248400"/>
            <a:ext cx="7728506" cy="523220"/>
          </a:xfrm>
          <a:prstGeom prst="rect">
            <a:avLst/>
          </a:prstGeom>
          <a:noFill/>
        </p:spPr>
        <p:txBody>
          <a:bodyPr wrap="square" rtlCol="0">
            <a:spAutoFit/>
          </a:bodyPr>
          <a:lstStyle/>
          <a:p>
            <a:r>
              <a:rPr lang="en-US" sz="1400" dirty="0" err="1" smtClean="0"/>
              <a:t>Globbing</a:t>
            </a:r>
            <a:r>
              <a:rPr lang="en-US" sz="1400" dirty="0" smtClean="0"/>
              <a:t> on flux like this will produce fumes; wipe off excess flux. A flux pen may be a cleaner approach. Some fluxes clean up better than others.</a:t>
            </a:r>
            <a:endParaRPr lang="en-US" sz="1400" dirty="0"/>
          </a:p>
        </p:txBody>
      </p:sp>
      <p:cxnSp>
        <p:nvCxnSpPr>
          <p:cNvPr id="9" name="Straight Arrow Connector 8"/>
          <p:cNvCxnSpPr/>
          <p:nvPr/>
        </p:nvCxnSpPr>
        <p:spPr>
          <a:xfrm flipV="1">
            <a:off x="2057400" y="5943600"/>
            <a:ext cx="228600" cy="304800"/>
          </a:xfrm>
          <a:prstGeom prst="straightConnector1">
            <a:avLst/>
          </a:prstGeom>
          <a:ln>
            <a:solidFill>
              <a:schemeClr val="bg1">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400800" y="5410200"/>
            <a:ext cx="600075" cy="838200"/>
          </a:xfrm>
          <a:prstGeom prst="straightConnector1">
            <a:avLst/>
          </a:prstGeom>
          <a:ln>
            <a:solidFill>
              <a:schemeClr val="bg1">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562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6</a:t>
            </a:fld>
            <a:endParaRPr lang="en-US" dirty="0"/>
          </a:p>
        </p:txBody>
      </p:sp>
      <p:sp>
        <p:nvSpPr>
          <p:cNvPr id="7" name="TextBox 38"/>
          <p:cNvSpPr txBox="1">
            <a:spLocks noChangeArrowheads="1"/>
          </p:cNvSpPr>
          <p:nvPr/>
        </p:nvSpPr>
        <p:spPr bwMode="auto">
          <a:xfrm>
            <a:off x="685800" y="1447800"/>
            <a:ext cx="8153400" cy="3539430"/>
          </a:xfrm>
          <a:prstGeom prst="rect">
            <a:avLst/>
          </a:prstGeom>
          <a:noFill/>
          <a:ln w="9525">
            <a:noFill/>
            <a:miter lim="800000"/>
            <a:headEnd/>
            <a:tailEnd/>
          </a:ln>
        </p:spPr>
        <p:txBody>
          <a:bodyPr wrap="square">
            <a:spAutoFit/>
          </a:bodyPr>
          <a:lstStyle/>
          <a:p>
            <a:pPr marL="342900" indent="-342900">
              <a:buFont typeface="+mj-lt"/>
              <a:buAutoNum type="arabicPeriod" startAt="3"/>
            </a:pPr>
            <a:r>
              <a:rPr lang="en-US" sz="1600" dirty="0" smtClean="0">
                <a:solidFill>
                  <a:schemeClr val="bg1">
                    <a:lumMod val="50000"/>
                  </a:schemeClr>
                </a:solidFill>
              </a:rPr>
              <a:t>Turn on the soldering iron and allow it to reach the set point; common soldering temperatures are 600⁰F for solders containing lead and 700⁰F for lead-free solders. Of course, soldering temperature depends on the melting temperature of the solder you are using. Always use as low a temperature as possible since . . .</a:t>
            </a:r>
          </a:p>
          <a:p>
            <a:pPr marL="800100" lvl="1" indent="-342900">
              <a:buFont typeface="+mj-lt"/>
              <a:buAutoNum type="alphaLcParenR"/>
            </a:pPr>
            <a:r>
              <a:rPr lang="en-US" sz="1600" dirty="0" smtClean="0">
                <a:solidFill>
                  <a:schemeClr val="bg1">
                    <a:lumMod val="50000"/>
                  </a:schemeClr>
                </a:solidFill>
              </a:rPr>
              <a:t>high temperatures damage soldering iron tips</a:t>
            </a:r>
          </a:p>
          <a:p>
            <a:pPr marL="800100" lvl="1" indent="-342900">
              <a:buFont typeface="+mj-lt"/>
              <a:buAutoNum type="alphaLcParenR"/>
            </a:pPr>
            <a:r>
              <a:rPr lang="en-US" sz="1600" dirty="0" smtClean="0">
                <a:solidFill>
                  <a:schemeClr val="bg1">
                    <a:lumMod val="50000"/>
                  </a:schemeClr>
                </a:solidFill>
              </a:rPr>
              <a:t>excessive temperature can damage electronic components</a:t>
            </a:r>
          </a:p>
          <a:p>
            <a:pPr marL="800100" lvl="1" indent="-342900">
              <a:buFont typeface="+mj-lt"/>
              <a:buAutoNum type="alphaLcParenR"/>
            </a:pPr>
            <a:r>
              <a:rPr lang="en-US" sz="1600" dirty="0" smtClean="0">
                <a:solidFill>
                  <a:schemeClr val="bg1">
                    <a:lumMod val="50000"/>
                  </a:schemeClr>
                </a:solidFill>
              </a:rPr>
              <a:t>the flux boils away too quickly, reducing solder bonding to the parts</a:t>
            </a:r>
          </a:p>
          <a:p>
            <a:pPr marL="800100" lvl="1" indent="-342900">
              <a:buFont typeface="+mj-lt"/>
              <a:buAutoNum type="alphaLcParenR"/>
            </a:pPr>
            <a:r>
              <a:rPr lang="en-US" sz="1600" dirty="0" smtClean="0">
                <a:solidFill>
                  <a:schemeClr val="bg1">
                    <a:lumMod val="50000"/>
                  </a:schemeClr>
                </a:solidFill>
              </a:rPr>
              <a:t>higher temperatures could result in more severe burns</a:t>
            </a:r>
          </a:p>
          <a:p>
            <a:pPr marL="342900" indent="-342900">
              <a:buFont typeface="+mj-lt"/>
              <a:buAutoNum type="arabicPeriod" startAt="3"/>
            </a:pPr>
            <a:endParaRPr lang="en-US" sz="1600" dirty="0">
              <a:solidFill>
                <a:schemeClr val="bg1">
                  <a:lumMod val="50000"/>
                </a:schemeClr>
              </a:solidFill>
            </a:endParaRPr>
          </a:p>
          <a:p>
            <a:pPr marL="342900" indent="-342900">
              <a:buFont typeface="+mj-lt"/>
              <a:buAutoNum type="arabicPeriod" startAt="3"/>
            </a:pPr>
            <a:r>
              <a:rPr lang="en-US" sz="1600" dirty="0" smtClean="0">
                <a:solidFill>
                  <a:schemeClr val="bg1">
                    <a:lumMod val="50000"/>
                  </a:schemeClr>
                </a:solidFill>
              </a:rPr>
              <a:t>Clean the tip of the soldering iron by wiping it against the wetted sponge on the stand; repeat occasionally as you solder since it is important to maintain a clean tip. </a:t>
            </a:r>
          </a:p>
          <a:p>
            <a:pPr marL="342900" indent="-342900">
              <a:buFont typeface="+mj-lt"/>
              <a:buAutoNum type="arabicPeriod" startAt="3"/>
            </a:pPr>
            <a:endParaRPr lang="en-US" sz="1600" dirty="0">
              <a:solidFill>
                <a:schemeClr val="bg1">
                  <a:lumMod val="50000"/>
                </a:schemeClr>
              </a:solidFill>
            </a:endParaRPr>
          </a:p>
          <a:p>
            <a:pPr marL="342900" indent="-342900">
              <a:buFont typeface="+mj-lt"/>
              <a:buAutoNum type="arabicPeriod" startAt="3"/>
            </a:pPr>
            <a:r>
              <a:rPr lang="en-US" sz="1600" dirty="0" smtClean="0">
                <a:solidFill>
                  <a:schemeClr val="bg1">
                    <a:lumMod val="50000"/>
                  </a:schemeClr>
                </a:solidFill>
              </a:rPr>
              <a:t>Melt solder directly onto the tip to “tin” the tip, wiping off excess solder on the sponge until the tip has a shiny</a:t>
            </a:r>
            <a:r>
              <a:rPr lang="en-US" sz="1600" dirty="0">
                <a:solidFill>
                  <a:schemeClr val="bg1">
                    <a:lumMod val="50000"/>
                  </a:schemeClr>
                </a:solidFill>
              </a:rPr>
              <a:t> </a:t>
            </a:r>
            <a:r>
              <a:rPr lang="en-US" sz="1600" dirty="0" smtClean="0">
                <a:solidFill>
                  <a:schemeClr val="bg1">
                    <a:lumMod val="50000"/>
                  </a:schemeClr>
                </a:solidFill>
              </a:rPr>
              <a:t>and uniform coating of solder.</a:t>
            </a:r>
          </a:p>
        </p:txBody>
      </p:sp>
      <p:sp>
        <p:nvSpPr>
          <p:cNvPr id="15" name="Title 1"/>
          <p:cNvSpPr txBox="1">
            <a:spLocks/>
          </p:cNvSpPr>
          <p:nvPr/>
        </p:nvSpPr>
        <p:spPr bwMode="auto">
          <a:xfrm>
            <a:off x="661988" y="762000"/>
            <a:ext cx="5053012" cy="685800"/>
          </a:xfrm>
          <a:prstGeom prst="rect">
            <a:avLst/>
          </a:prstGeom>
          <a:noFill/>
          <a:ln w="9525">
            <a:noFill/>
            <a:miter lim="800000"/>
            <a:headEnd/>
            <a:tailEnd/>
          </a:ln>
        </p:spPr>
        <p:txBody>
          <a:bodyPr/>
          <a:lstStyle/>
          <a:p>
            <a:r>
              <a:rPr lang="en-US" sz="3600" dirty="0" smtClean="0">
                <a:solidFill>
                  <a:schemeClr val="bg1">
                    <a:lumMod val="75000"/>
                  </a:schemeClr>
                </a:solidFill>
              </a:rPr>
              <a:t>soldering steps</a:t>
            </a:r>
            <a:endParaRPr lang="en-US" sz="3600" dirty="0">
              <a:solidFill>
                <a:schemeClr val="bg1">
                  <a:lumMod val="75000"/>
                </a:schemeClr>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906" y="4817209"/>
            <a:ext cx="1696212" cy="1814130"/>
          </a:xfrm>
          <a:prstGeom prst="rect">
            <a:avLst/>
          </a:prstGeom>
          <a:ln>
            <a:solidFill>
              <a:schemeClr val="bg1">
                <a:lumMod val="50000"/>
              </a:schemeClr>
            </a:solidFill>
          </a:ln>
        </p:spPr>
      </p:pic>
    </p:spTree>
    <p:extLst>
      <p:ext uri="{BB962C8B-B14F-4D97-AF65-F5344CB8AC3E}">
        <p14:creationId xmlns:p14="http://schemas.microsoft.com/office/powerpoint/2010/main" val="4132476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7</a:t>
            </a:fld>
            <a:endParaRPr lang="en-US" dirty="0"/>
          </a:p>
        </p:txBody>
      </p:sp>
      <p:sp>
        <p:nvSpPr>
          <p:cNvPr id="7" name="TextBox 38"/>
          <p:cNvSpPr txBox="1">
            <a:spLocks noChangeArrowheads="1"/>
          </p:cNvSpPr>
          <p:nvPr/>
        </p:nvSpPr>
        <p:spPr bwMode="auto">
          <a:xfrm>
            <a:off x="762000" y="1447800"/>
            <a:ext cx="8153400" cy="3785652"/>
          </a:xfrm>
          <a:prstGeom prst="rect">
            <a:avLst/>
          </a:prstGeom>
          <a:noFill/>
          <a:ln w="9525">
            <a:noFill/>
            <a:miter lim="800000"/>
            <a:headEnd/>
            <a:tailEnd/>
          </a:ln>
        </p:spPr>
        <p:txBody>
          <a:bodyPr wrap="square">
            <a:spAutoFit/>
          </a:bodyPr>
          <a:lstStyle/>
          <a:p>
            <a:pPr marL="342900" indent="-342900">
              <a:buFont typeface="+mj-lt"/>
              <a:buAutoNum type="arabicPeriod" startAt="6"/>
            </a:pPr>
            <a:r>
              <a:rPr lang="en-US" sz="1600" dirty="0" smtClean="0">
                <a:solidFill>
                  <a:schemeClr val="bg1">
                    <a:lumMod val="50000"/>
                  </a:schemeClr>
                </a:solidFill>
              </a:rPr>
              <a:t>Clamp the part to be soldered into the “helping hands” tool; if you are soldering a wire that is covered with insulation and is several inches long, you can hold the wire in your hand (a few inches away from where you will be soldering).</a:t>
            </a:r>
          </a:p>
          <a:p>
            <a:pPr marL="342900" indent="-342900">
              <a:buFont typeface="+mj-lt"/>
              <a:buAutoNum type="arabicPeriod" startAt="6"/>
            </a:pPr>
            <a:endParaRPr lang="en-US" sz="1600" dirty="0">
              <a:solidFill>
                <a:schemeClr val="bg1">
                  <a:lumMod val="50000"/>
                </a:schemeClr>
              </a:solidFill>
            </a:endParaRPr>
          </a:p>
          <a:p>
            <a:pPr marL="342900" indent="-342900">
              <a:buFont typeface="+mj-lt"/>
              <a:buAutoNum type="arabicPeriod" startAt="6"/>
            </a:pPr>
            <a:endParaRPr lang="en-US" sz="1600" dirty="0" smtClean="0">
              <a:solidFill>
                <a:schemeClr val="bg1">
                  <a:lumMod val="50000"/>
                </a:schemeClr>
              </a:solidFill>
            </a:endParaRPr>
          </a:p>
          <a:p>
            <a:pPr marL="342900" indent="-342900">
              <a:buFont typeface="+mj-lt"/>
              <a:buAutoNum type="arabicPeriod" startAt="6"/>
            </a:pPr>
            <a:endParaRPr lang="en-US" sz="1600" dirty="0">
              <a:solidFill>
                <a:schemeClr val="bg1">
                  <a:lumMod val="50000"/>
                </a:schemeClr>
              </a:solidFill>
            </a:endParaRPr>
          </a:p>
          <a:p>
            <a:pPr marL="342900" indent="-342900">
              <a:buFont typeface="+mj-lt"/>
              <a:buAutoNum type="arabicPeriod" startAt="6"/>
            </a:pPr>
            <a:endParaRPr lang="en-US" sz="1600" dirty="0" smtClean="0">
              <a:solidFill>
                <a:schemeClr val="bg1">
                  <a:lumMod val="50000"/>
                </a:schemeClr>
              </a:solidFill>
            </a:endParaRPr>
          </a:p>
          <a:p>
            <a:pPr marL="342900" indent="-342900">
              <a:buFont typeface="+mj-lt"/>
              <a:buAutoNum type="arabicPeriod" startAt="6"/>
            </a:pPr>
            <a:endParaRPr lang="en-US" sz="1600" dirty="0">
              <a:solidFill>
                <a:schemeClr val="bg1">
                  <a:lumMod val="50000"/>
                </a:schemeClr>
              </a:solidFill>
            </a:endParaRPr>
          </a:p>
          <a:p>
            <a:pPr marL="342900" indent="-342900">
              <a:buFont typeface="+mj-lt"/>
              <a:buAutoNum type="arabicPeriod" startAt="6"/>
            </a:pPr>
            <a:endParaRPr lang="en-US" sz="1600" dirty="0" smtClean="0">
              <a:solidFill>
                <a:schemeClr val="bg1">
                  <a:lumMod val="50000"/>
                </a:schemeClr>
              </a:solidFill>
            </a:endParaRPr>
          </a:p>
          <a:p>
            <a:pPr marL="342900" indent="-342900">
              <a:buFont typeface="+mj-lt"/>
              <a:buAutoNum type="arabicPeriod" startAt="6"/>
            </a:pPr>
            <a:endParaRPr lang="en-US" sz="1600" dirty="0">
              <a:solidFill>
                <a:schemeClr val="bg1">
                  <a:lumMod val="50000"/>
                </a:schemeClr>
              </a:solidFill>
            </a:endParaRPr>
          </a:p>
          <a:p>
            <a:pPr marL="342900" indent="-342900">
              <a:buFont typeface="+mj-lt"/>
              <a:buAutoNum type="arabicPeriod" startAt="6"/>
            </a:pPr>
            <a:endParaRPr lang="en-US" sz="1600" dirty="0" smtClean="0">
              <a:solidFill>
                <a:schemeClr val="bg1">
                  <a:lumMod val="50000"/>
                </a:schemeClr>
              </a:solidFill>
            </a:endParaRPr>
          </a:p>
          <a:p>
            <a:pPr marL="342900" indent="-342900">
              <a:buFont typeface="+mj-lt"/>
              <a:buAutoNum type="arabicPeriod" startAt="6"/>
            </a:pPr>
            <a:r>
              <a:rPr lang="en-US" sz="1600" dirty="0" smtClean="0">
                <a:solidFill>
                  <a:schemeClr val="bg1">
                    <a:lumMod val="50000"/>
                  </a:schemeClr>
                </a:solidFill>
              </a:rPr>
              <a:t>Bend your solder so that about 1.5 inches of solder is protruding from your roll of solder. With your solder tip pointing </a:t>
            </a:r>
            <a:r>
              <a:rPr lang="en-US" sz="1600" u="sng" dirty="0" smtClean="0">
                <a:solidFill>
                  <a:schemeClr val="bg1">
                    <a:lumMod val="50000"/>
                  </a:schemeClr>
                </a:solidFill>
              </a:rPr>
              <a:t>downward</a:t>
            </a:r>
            <a:r>
              <a:rPr lang="en-US" sz="1600" dirty="0" smtClean="0">
                <a:solidFill>
                  <a:schemeClr val="bg1">
                    <a:lumMod val="50000"/>
                  </a:schemeClr>
                </a:solidFill>
              </a:rPr>
              <a:t>, melt some solder onto the tip of your soldering iron. You should see a small bead of solder on the tip, ready to be deposited onto the workpiece.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286000"/>
            <a:ext cx="2032000" cy="1742440"/>
          </a:xfrm>
          <a:prstGeom prst="rect">
            <a:avLst/>
          </a:prstGeom>
        </p:spPr>
      </p:pic>
      <p:sp>
        <p:nvSpPr>
          <p:cNvPr id="11" name="Title 1"/>
          <p:cNvSpPr txBox="1">
            <a:spLocks/>
          </p:cNvSpPr>
          <p:nvPr/>
        </p:nvSpPr>
        <p:spPr bwMode="auto">
          <a:xfrm>
            <a:off x="661988" y="762000"/>
            <a:ext cx="5053012" cy="685800"/>
          </a:xfrm>
          <a:prstGeom prst="rect">
            <a:avLst/>
          </a:prstGeom>
          <a:noFill/>
          <a:ln w="9525">
            <a:noFill/>
            <a:miter lim="800000"/>
            <a:headEnd/>
            <a:tailEnd/>
          </a:ln>
        </p:spPr>
        <p:txBody>
          <a:bodyPr/>
          <a:lstStyle/>
          <a:p>
            <a:r>
              <a:rPr lang="en-US" sz="3600" dirty="0" smtClean="0">
                <a:solidFill>
                  <a:schemeClr val="bg1">
                    <a:lumMod val="75000"/>
                  </a:schemeClr>
                </a:solidFill>
              </a:rPr>
              <a:t>soldering steps</a:t>
            </a:r>
            <a:endParaRPr lang="en-US" sz="3600" dirty="0">
              <a:solidFill>
                <a:schemeClr val="bg1">
                  <a:lumMod val="75000"/>
                </a:schemeClr>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2133600"/>
            <a:ext cx="1417320" cy="2084832"/>
          </a:xfrm>
          <a:prstGeom prst="rect">
            <a:avLst/>
          </a:prstGeom>
        </p:spPr>
      </p:pic>
      <p:grpSp>
        <p:nvGrpSpPr>
          <p:cNvPr id="29" name="Group 28"/>
          <p:cNvGrpSpPr/>
          <p:nvPr/>
        </p:nvGrpSpPr>
        <p:grpSpPr>
          <a:xfrm>
            <a:off x="265790" y="3289799"/>
            <a:ext cx="568746" cy="3412478"/>
            <a:chOff x="265790" y="3289799"/>
            <a:chExt cx="568746" cy="3412478"/>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655018">
              <a:off x="-1156076" y="4711665"/>
              <a:ext cx="3412478" cy="568746"/>
            </a:xfrm>
            <a:prstGeom prst="rect">
              <a:avLst/>
            </a:prstGeom>
          </p:spPr>
        </p:pic>
        <p:sp>
          <p:nvSpPr>
            <p:cNvPr id="17" name="Freeform 16"/>
            <p:cNvSpPr/>
            <p:nvPr/>
          </p:nvSpPr>
          <p:spPr>
            <a:xfrm>
              <a:off x="717655" y="6294721"/>
              <a:ext cx="98945" cy="295583"/>
            </a:xfrm>
            <a:custGeom>
              <a:avLst/>
              <a:gdLst>
                <a:gd name="connsiteX0" fmla="*/ 41241 w 197889"/>
                <a:gd name="connsiteY0" fmla="*/ 12 h 403704"/>
                <a:gd name="connsiteX1" fmla="*/ 52 w 197889"/>
                <a:gd name="connsiteY1" fmla="*/ 164769 h 403704"/>
                <a:gd name="connsiteX2" fmla="*/ 49479 w 197889"/>
                <a:gd name="connsiteY2" fmla="*/ 329525 h 403704"/>
                <a:gd name="connsiteX3" fmla="*/ 164809 w 197889"/>
                <a:gd name="connsiteY3" fmla="*/ 403666 h 403704"/>
                <a:gd name="connsiteX4" fmla="*/ 197760 w 197889"/>
                <a:gd name="connsiteY4" fmla="*/ 321287 h 403704"/>
                <a:gd name="connsiteX5" fmla="*/ 173047 w 197889"/>
                <a:gd name="connsiteY5" fmla="*/ 255385 h 403704"/>
                <a:gd name="connsiteX6" fmla="*/ 98906 w 197889"/>
                <a:gd name="connsiteY6" fmla="*/ 156531 h 403704"/>
                <a:gd name="connsiteX7" fmla="*/ 41241 w 197889"/>
                <a:gd name="connsiteY7" fmla="*/ 12 h 40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889" h="403704">
                  <a:moveTo>
                    <a:pt x="41241" y="12"/>
                  </a:moveTo>
                  <a:cubicBezTo>
                    <a:pt x="24765" y="1385"/>
                    <a:pt x="-1321" y="109850"/>
                    <a:pt x="52" y="164769"/>
                  </a:cubicBezTo>
                  <a:cubicBezTo>
                    <a:pt x="1425" y="219688"/>
                    <a:pt x="22019" y="289709"/>
                    <a:pt x="49479" y="329525"/>
                  </a:cubicBezTo>
                  <a:cubicBezTo>
                    <a:pt x="76939" y="369341"/>
                    <a:pt x="140096" y="405039"/>
                    <a:pt x="164809" y="403666"/>
                  </a:cubicBezTo>
                  <a:cubicBezTo>
                    <a:pt x="189522" y="402293"/>
                    <a:pt x="196387" y="346000"/>
                    <a:pt x="197760" y="321287"/>
                  </a:cubicBezTo>
                  <a:cubicBezTo>
                    <a:pt x="199133" y="296574"/>
                    <a:pt x="189523" y="282844"/>
                    <a:pt x="173047" y="255385"/>
                  </a:cubicBezTo>
                  <a:cubicBezTo>
                    <a:pt x="156571" y="227926"/>
                    <a:pt x="115382" y="201839"/>
                    <a:pt x="98906" y="156531"/>
                  </a:cubicBezTo>
                  <a:cubicBezTo>
                    <a:pt x="82430" y="111223"/>
                    <a:pt x="57717" y="-1361"/>
                    <a:pt x="41241" y="12"/>
                  </a:cubicBezTo>
                  <a:close/>
                </a:path>
              </a:pathLst>
            </a:custGeom>
            <a:solidFill>
              <a:srgbClr val="C00000">
                <a:alpha val="98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19" name="Straight Arrow Connector 18"/>
          <p:cNvCxnSpPr/>
          <p:nvPr/>
        </p:nvCxnSpPr>
        <p:spPr>
          <a:xfrm flipH="1">
            <a:off x="914400" y="6112442"/>
            <a:ext cx="609600" cy="364558"/>
          </a:xfrm>
          <a:prstGeom prst="straightConnector1">
            <a:avLst/>
          </a:prstGeom>
          <a:ln>
            <a:solidFill>
              <a:schemeClr val="bg1">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014308" y="5111895"/>
            <a:ext cx="1781254" cy="1371283"/>
          </a:xfrm>
          <a:prstGeom prst="rect">
            <a:avLst/>
          </a:prstGeom>
          <a:ln>
            <a:solidFill>
              <a:schemeClr val="bg1">
                <a:lumMod val="50000"/>
              </a:schemeClr>
            </a:solidFill>
          </a:ln>
        </p:spPr>
      </p:pic>
      <p:sp>
        <p:nvSpPr>
          <p:cNvPr id="23" name="TextBox 22"/>
          <p:cNvSpPr txBox="1"/>
          <p:nvPr/>
        </p:nvSpPr>
        <p:spPr>
          <a:xfrm>
            <a:off x="1302994" y="5395707"/>
            <a:ext cx="2568332" cy="738664"/>
          </a:xfrm>
          <a:prstGeom prst="rect">
            <a:avLst/>
          </a:prstGeom>
          <a:noFill/>
        </p:spPr>
        <p:txBody>
          <a:bodyPr wrap="none" rtlCol="0">
            <a:spAutoFit/>
          </a:bodyPr>
          <a:lstStyle/>
          <a:p>
            <a:r>
              <a:rPr lang="en-US" sz="1400" i="1" dirty="0" smtClean="0">
                <a:solidFill>
                  <a:schemeClr val="bg1">
                    <a:lumMod val="50000"/>
                  </a:schemeClr>
                </a:solidFill>
              </a:rPr>
              <a:t>depiction of solder on tip of a </a:t>
            </a:r>
          </a:p>
          <a:p>
            <a:r>
              <a:rPr lang="en-US" sz="1400" i="1" dirty="0" smtClean="0">
                <a:solidFill>
                  <a:schemeClr val="bg1">
                    <a:lumMod val="50000"/>
                  </a:schemeClr>
                </a:solidFill>
              </a:rPr>
              <a:t>vertically oriented soldering iron </a:t>
            </a:r>
          </a:p>
          <a:p>
            <a:r>
              <a:rPr lang="en-US" sz="1400" i="1" dirty="0" smtClean="0">
                <a:solidFill>
                  <a:schemeClr val="bg1">
                    <a:lumMod val="50000"/>
                  </a:schemeClr>
                </a:solidFill>
              </a:rPr>
              <a:t>(solder will be silver, not red)</a:t>
            </a:r>
          </a:p>
        </p:txBody>
      </p:sp>
      <p:cxnSp>
        <p:nvCxnSpPr>
          <p:cNvPr id="25" name="Straight Arrow Connector 24"/>
          <p:cNvCxnSpPr/>
          <p:nvPr/>
        </p:nvCxnSpPr>
        <p:spPr>
          <a:xfrm flipV="1">
            <a:off x="5486400" y="5918927"/>
            <a:ext cx="457200" cy="253273"/>
          </a:xfrm>
          <a:prstGeom prst="straightConnector1">
            <a:avLst/>
          </a:prstGeom>
          <a:ln>
            <a:solidFill>
              <a:schemeClr val="bg1">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30673" y="6112442"/>
            <a:ext cx="2655727" cy="523220"/>
          </a:xfrm>
          <a:prstGeom prst="rect">
            <a:avLst/>
          </a:prstGeom>
          <a:noFill/>
        </p:spPr>
        <p:txBody>
          <a:bodyPr wrap="none" rtlCol="0">
            <a:spAutoFit/>
          </a:bodyPr>
          <a:lstStyle/>
          <a:p>
            <a:r>
              <a:rPr lang="en-US" sz="1400" i="1" dirty="0" smtClean="0">
                <a:solidFill>
                  <a:schemeClr val="bg1">
                    <a:lumMod val="50000"/>
                  </a:schemeClr>
                </a:solidFill>
              </a:rPr>
              <a:t>bend solder wire so you can safely</a:t>
            </a:r>
          </a:p>
          <a:p>
            <a:r>
              <a:rPr lang="en-US" sz="1400" i="1" dirty="0" smtClean="0">
                <a:solidFill>
                  <a:schemeClr val="bg1">
                    <a:lumMod val="50000"/>
                  </a:schemeClr>
                </a:solidFill>
              </a:rPr>
              <a:t>melt some onto your tip</a:t>
            </a:r>
          </a:p>
        </p:txBody>
      </p:sp>
    </p:spTree>
    <p:extLst>
      <p:ext uri="{BB962C8B-B14F-4D97-AF65-F5344CB8AC3E}">
        <p14:creationId xmlns:p14="http://schemas.microsoft.com/office/powerpoint/2010/main" val="3967287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8</a:t>
            </a:fld>
            <a:endParaRPr lang="en-US" dirty="0"/>
          </a:p>
        </p:txBody>
      </p:sp>
      <p:sp>
        <p:nvSpPr>
          <p:cNvPr id="7" name="TextBox 6"/>
          <p:cNvSpPr txBox="1"/>
          <p:nvPr/>
        </p:nvSpPr>
        <p:spPr>
          <a:xfrm>
            <a:off x="1127811" y="5715000"/>
            <a:ext cx="3592907" cy="523220"/>
          </a:xfrm>
          <a:prstGeom prst="rect">
            <a:avLst/>
          </a:prstGeom>
          <a:noFill/>
        </p:spPr>
        <p:txBody>
          <a:bodyPr wrap="none" rtlCol="0">
            <a:spAutoFit/>
          </a:bodyPr>
          <a:lstStyle/>
          <a:p>
            <a:r>
              <a:rPr lang="en-US" sz="1400" i="1" dirty="0" smtClean="0">
                <a:solidFill>
                  <a:schemeClr val="bg1">
                    <a:lumMod val="50000"/>
                  </a:schemeClr>
                </a:solidFill>
              </a:rPr>
              <a:t>The helping hands device improves safety and</a:t>
            </a:r>
          </a:p>
          <a:p>
            <a:r>
              <a:rPr lang="en-US" sz="1400" i="1" dirty="0" smtClean="0">
                <a:solidFill>
                  <a:schemeClr val="bg1">
                    <a:lumMod val="50000"/>
                  </a:schemeClr>
                </a:solidFill>
              </a:rPr>
              <a:t>allows you to hold parts in the correct position.</a:t>
            </a:r>
            <a:endParaRPr lang="en-US" sz="1400" i="1" dirty="0">
              <a:solidFill>
                <a:schemeClr val="bg1">
                  <a:lumMod val="50000"/>
                </a:schemeClr>
              </a:solidFill>
            </a:endParaRPr>
          </a:p>
        </p:txBody>
      </p:sp>
      <p:sp>
        <p:nvSpPr>
          <p:cNvPr id="8" name="TextBox 38"/>
          <p:cNvSpPr txBox="1">
            <a:spLocks noChangeArrowheads="1"/>
          </p:cNvSpPr>
          <p:nvPr/>
        </p:nvSpPr>
        <p:spPr bwMode="auto">
          <a:xfrm>
            <a:off x="762000" y="1456750"/>
            <a:ext cx="8153400" cy="3293209"/>
          </a:xfrm>
          <a:prstGeom prst="rect">
            <a:avLst/>
          </a:prstGeom>
          <a:noFill/>
          <a:ln w="9525">
            <a:noFill/>
            <a:miter lim="800000"/>
            <a:headEnd/>
            <a:tailEnd/>
          </a:ln>
        </p:spPr>
        <p:txBody>
          <a:bodyPr wrap="square">
            <a:spAutoFit/>
          </a:bodyPr>
          <a:lstStyle/>
          <a:p>
            <a:pPr marL="342900" indent="-342900">
              <a:buFont typeface="+mj-lt"/>
              <a:buAutoNum type="arabicPeriod" startAt="8"/>
            </a:pPr>
            <a:r>
              <a:rPr lang="en-US" sz="1600" dirty="0" smtClean="0">
                <a:solidFill>
                  <a:schemeClr val="bg1">
                    <a:lumMod val="50000"/>
                  </a:schemeClr>
                </a:solidFill>
              </a:rPr>
              <a:t>Before soldering the parts together, they should first be coated with a thin layer of solder; this process is called “tinning.” Touch the tip of the vertically oriented soldering iron on the area to be soldered. Solder should flow onto the part with a smooth and even coat.</a:t>
            </a:r>
          </a:p>
          <a:p>
            <a:pPr marL="342900" indent="-342900">
              <a:buFont typeface="+mj-lt"/>
              <a:buAutoNum type="arabicPeriod" startAt="8"/>
            </a:pPr>
            <a:endParaRPr lang="en-US" sz="1600" dirty="0">
              <a:solidFill>
                <a:schemeClr val="bg1">
                  <a:lumMod val="50000"/>
                </a:schemeClr>
              </a:solidFill>
            </a:endParaRPr>
          </a:p>
          <a:p>
            <a:pPr marL="342900" indent="-342900">
              <a:buFont typeface="+mj-lt"/>
              <a:buAutoNum type="arabicPeriod" startAt="8"/>
            </a:pPr>
            <a:endParaRPr lang="en-US" sz="1600" dirty="0" smtClean="0">
              <a:solidFill>
                <a:schemeClr val="bg1">
                  <a:lumMod val="50000"/>
                </a:schemeClr>
              </a:solidFill>
            </a:endParaRPr>
          </a:p>
          <a:p>
            <a:pPr marL="342900" indent="-342900">
              <a:buFont typeface="+mj-lt"/>
              <a:buAutoNum type="arabicPeriod" startAt="8"/>
            </a:pPr>
            <a:endParaRPr lang="en-US" sz="1600" dirty="0">
              <a:solidFill>
                <a:schemeClr val="bg1">
                  <a:lumMod val="50000"/>
                </a:schemeClr>
              </a:solidFill>
            </a:endParaRPr>
          </a:p>
          <a:p>
            <a:pPr marL="342900" indent="-342900">
              <a:buFont typeface="+mj-lt"/>
              <a:buAutoNum type="arabicPeriod" startAt="8"/>
            </a:pPr>
            <a:endParaRPr lang="en-US" sz="1600" dirty="0" smtClean="0">
              <a:solidFill>
                <a:schemeClr val="bg1">
                  <a:lumMod val="50000"/>
                </a:schemeClr>
              </a:solidFill>
            </a:endParaRPr>
          </a:p>
          <a:p>
            <a:pPr marL="342900" indent="-342900">
              <a:buFont typeface="+mj-lt"/>
              <a:buAutoNum type="arabicPeriod" startAt="8"/>
            </a:pPr>
            <a:endParaRPr lang="en-US" sz="1600" dirty="0">
              <a:solidFill>
                <a:schemeClr val="bg1">
                  <a:lumMod val="50000"/>
                </a:schemeClr>
              </a:solidFill>
            </a:endParaRPr>
          </a:p>
          <a:p>
            <a:pPr marL="342900" indent="-342900">
              <a:buFont typeface="+mj-lt"/>
              <a:buAutoNum type="arabicPeriod" startAt="8"/>
            </a:pPr>
            <a:endParaRPr lang="en-US" sz="1600" dirty="0" smtClean="0">
              <a:solidFill>
                <a:schemeClr val="bg1">
                  <a:lumMod val="50000"/>
                </a:schemeClr>
              </a:solidFill>
            </a:endParaRPr>
          </a:p>
          <a:p>
            <a:pPr marL="342900" indent="-342900">
              <a:buFont typeface="+mj-lt"/>
              <a:buAutoNum type="arabicPeriod" startAt="8"/>
            </a:pPr>
            <a:r>
              <a:rPr lang="en-US" sz="1600" dirty="0" smtClean="0">
                <a:solidFill>
                  <a:schemeClr val="bg1">
                    <a:lumMod val="50000"/>
                  </a:schemeClr>
                </a:solidFill>
              </a:rPr>
              <a:t>Melt more solder onto the tip if needed and bring the parts to be soldered together in the proper position, touching the solder bead on the vertically oriented tip to the area where solder is needed. Leave the soldering iron in place briefly (about one second) until the solder flows into the joint. Hold the parts together briefly until the solder solidifies. </a:t>
            </a:r>
          </a:p>
        </p:txBody>
      </p:sp>
      <p:sp>
        <p:nvSpPr>
          <p:cNvPr id="9" name="Title 1"/>
          <p:cNvSpPr txBox="1">
            <a:spLocks/>
          </p:cNvSpPr>
          <p:nvPr/>
        </p:nvSpPr>
        <p:spPr bwMode="auto">
          <a:xfrm>
            <a:off x="661988" y="762000"/>
            <a:ext cx="5053012" cy="685800"/>
          </a:xfrm>
          <a:prstGeom prst="rect">
            <a:avLst/>
          </a:prstGeom>
          <a:noFill/>
          <a:ln w="9525">
            <a:noFill/>
            <a:miter lim="800000"/>
            <a:headEnd/>
            <a:tailEnd/>
          </a:ln>
        </p:spPr>
        <p:txBody>
          <a:bodyPr/>
          <a:lstStyle/>
          <a:p>
            <a:r>
              <a:rPr lang="en-US" sz="3600" dirty="0" smtClean="0">
                <a:solidFill>
                  <a:schemeClr val="bg1">
                    <a:lumMod val="75000"/>
                  </a:schemeClr>
                </a:solidFill>
              </a:rPr>
              <a:t>soldering steps</a:t>
            </a:r>
            <a:endParaRPr lang="en-US" sz="3600" dirty="0">
              <a:solidFill>
                <a:schemeClr val="bg1">
                  <a:lumMod val="75000"/>
                </a:schemeClr>
              </a:solidFill>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048000" y="2362200"/>
            <a:ext cx="2331720" cy="1231203"/>
          </a:xfrm>
          <a:prstGeom prst="rect">
            <a:avLst/>
          </a:prstGeom>
          <a:ln>
            <a:solidFill>
              <a:schemeClr val="bg1">
                <a:lumMod val="50000"/>
              </a:schemeClr>
            </a:solidFill>
          </a:ln>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749800" y="4810760"/>
            <a:ext cx="2032000" cy="1742440"/>
          </a:xfrm>
          <a:prstGeom prst="rect">
            <a:avLst/>
          </a:prstGeom>
          <a:ln>
            <a:solidFill>
              <a:schemeClr val="bg1">
                <a:lumMod val="50000"/>
              </a:schemeClr>
            </a:solidFill>
          </a:ln>
        </p:spPr>
      </p:pic>
    </p:spTree>
    <p:extLst>
      <p:ext uri="{BB962C8B-B14F-4D97-AF65-F5344CB8AC3E}">
        <p14:creationId xmlns:p14="http://schemas.microsoft.com/office/powerpoint/2010/main" val="4138377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4138"/>
            <a:ext cx="3429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4588"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9</a:t>
            </a:fld>
            <a:endParaRPr lang="en-US" dirty="0"/>
          </a:p>
        </p:txBody>
      </p:sp>
      <p:sp>
        <p:nvSpPr>
          <p:cNvPr id="7" name="Title 1"/>
          <p:cNvSpPr txBox="1">
            <a:spLocks/>
          </p:cNvSpPr>
          <p:nvPr/>
        </p:nvSpPr>
        <p:spPr bwMode="auto">
          <a:xfrm>
            <a:off x="661988" y="762000"/>
            <a:ext cx="5738812" cy="685800"/>
          </a:xfrm>
          <a:prstGeom prst="rect">
            <a:avLst/>
          </a:prstGeom>
          <a:noFill/>
          <a:ln w="9525">
            <a:noFill/>
            <a:miter lim="800000"/>
            <a:headEnd/>
            <a:tailEnd/>
          </a:ln>
        </p:spPr>
        <p:txBody>
          <a:bodyPr/>
          <a:lstStyle/>
          <a:p>
            <a:r>
              <a:rPr lang="en-US" sz="3600" dirty="0" smtClean="0">
                <a:solidFill>
                  <a:schemeClr val="bg1">
                    <a:lumMod val="75000"/>
                  </a:schemeClr>
                </a:solidFill>
              </a:rPr>
              <a:t>appearance of a solder joint</a:t>
            </a:r>
            <a:endParaRPr lang="en-US" sz="3600" dirty="0">
              <a:solidFill>
                <a:schemeClr val="bg1">
                  <a:lumMod val="75000"/>
                </a:schemeClr>
              </a:solidFill>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77965" y="1600200"/>
            <a:ext cx="5506857" cy="4080566"/>
          </a:xfrm>
          <a:prstGeom prst="rect">
            <a:avLst/>
          </a:prstGeom>
          <a:ln>
            <a:solidFill>
              <a:schemeClr val="bg1">
                <a:lumMod val="50000"/>
              </a:schemeClr>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1600200"/>
            <a:ext cx="1783080" cy="4064000"/>
          </a:xfrm>
          <a:prstGeom prst="rect">
            <a:avLst/>
          </a:prstGeom>
          <a:ln>
            <a:solidFill>
              <a:schemeClr val="bg1">
                <a:lumMod val="50000"/>
              </a:schemeClr>
            </a:solidFill>
          </a:ln>
        </p:spPr>
      </p:pic>
      <p:sp>
        <p:nvSpPr>
          <p:cNvPr id="10" name="TextBox 9"/>
          <p:cNvSpPr txBox="1"/>
          <p:nvPr/>
        </p:nvSpPr>
        <p:spPr>
          <a:xfrm>
            <a:off x="685800" y="5791200"/>
            <a:ext cx="7704300" cy="584775"/>
          </a:xfrm>
          <a:prstGeom prst="rect">
            <a:avLst/>
          </a:prstGeom>
          <a:noFill/>
        </p:spPr>
        <p:txBody>
          <a:bodyPr wrap="square" rtlCol="0">
            <a:spAutoFit/>
          </a:bodyPr>
          <a:lstStyle/>
          <a:p>
            <a:r>
              <a:rPr lang="en-US" sz="1600" dirty="0" smtClean="0">
                <a:solidFill>
                  <a:schemeClr val="bg1">
                    <a:lumMod val="50000"/>
                  </a:schemeClr>
                </a:solidFill>
              </a:rPr>
              <a:t>The flux that remains on the soldered surface can be removed if desired by cleaning with an appropriate solvent (water or alcohol are common, depending on the type of flux).</a:t>
            </a:r>
          </a:p>
        </p:txBody>
      </p:sp>
    </p:spTree>
    <p:extLst>
      <p:ext uri="{BB962C8B-B14F-4D97-AF65-F5344CB8AC3E}">
        <p14:creationId xmlns:p14="http://schemas.microsoft.com/office/powerpoint/2010/main" val="3559244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lumMod val="50000"/>
            </a:schemeClr>
          </a:solidFill>
          <a:tailEnd type="arrow" w="sm" len="med"/>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a:solidFill>
            <a:schemeClr val="bg1">
              <a:lumMod val="50000"/>
            </a:schemeClr>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3866</TotalTime>
  <Words>2113</Words>
  <Application>Microsoft Office PowerPoint</Application>
  <PresentationFormat>On-screen Show (4:3)</PresentationFormat>
  <Paragraphs>236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with the lab</dc:title>
  <dc:creator>David</dc:creator>
  <cp:lastModifiedBy>David</cp:lastModifiedBy>
  <cp:revision>429</cp:revision>
  <cp:lastPrinted>2011-01-30T19:21:15Z</cp:lastPrinted>
  <dcterms:created xsi:type="dcterms:W3CDTF">2010-11-22T19:22:38Z</dcterms:created>
  <dcterms:modified xsi:type="dcterms:W3CDTF">2011-10-08T04:26:00Z</dcterms:modified>
</cp:coreProperties>
</file>