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95" r:id="rId2"/>
    <p:sldId id="393" r:id="rId3"/>
    <p:sldId id="394" r:id="rId4"/>
    <p:sldId id="396" r:id="rId5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8B2D"/>
    <a:srgbClr val="FFFFCC"/>
    <a:srgbClr val="E9F0FB"/>
    <a:srgbClr val="E4EDF8"/>
    <a:srgbClr val="CCECFF"/>
    <a:srgbClr val="CCCC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542" autoAdjust="0"/>
    <p:restoredTop sz="94639" autoAdjust="0"/>
  </p:normalViewPr>
  <p:slideViewPr>
    <p:cSldViewPr>
      <p:cViewPr varScale="1">
        <p:scale>
          <a:sx n="90" d="100"/>
          <a:sy n="90" d="100"/>
        </p:scale>
        <p:origin x="-96" y="-9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2BF7D34-B967-42DC-A601-F06BC1777829}" type="datetimeFigureOut">
              <a:rPr lang="en-US"/>
              <a:pPr>
                <a:defRPr/>
              </a:pPr>
              <a:t>10/10/11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C4324C1-4315-4720-B399-CE3798AD76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768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3F03D38-EB54-4A2B-9D40-50C66FE4E5B3}" type="datetimeFigureOut">
              <a:rPr lang="en-US"/>
              <a:pPr>
                <a:defRPr/>
              </a:pPr>
              <a:t>10/10/11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597D9A-0A57-4BDE-B5A8-FB871EF7DF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0902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958" indent="-2915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6089" indent="-23321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2524" indent="-23321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8959" indent="-23321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5395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1830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8266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4701" indent="-2332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5F72E5C-76C1-4887-B10E-4F88C5138F8B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26136-F53F-47AA-8F9D-3BF0491E05CB}" type="datetimeFigureOut">
              <a:rPr lang="en-US"/>
              <a:pPr>
                <a:defRPr/>
              </a:pPr>
              <a:t>10/10/11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FD71B-FEEF-48D3-84B1-870911CCA8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2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3A8F1-04E2-4357-9743-3578B370D55E}" type="datetimeFigureOut">
              <a:rPr lang="en-US"/>
              <a:pPr>
                <a:defRPr/>
              </a:pPr>
              <a:t>10/10/11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F3099-3454-4DBD-9A47-B9841B8A6B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226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E1C65-BFCC-4B4C-BBE0-18F1DBFB0368}" type="datetimeFigureOut">
              <a:rPr lang="en-US"/>
              <a:pPr>
                <a:defRPr/>
              </a:pPr>
              <a:t>10/10/11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70089-2C8B-448C-BFFB-86AD2F23BA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72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C0F22-17C9-4351-BE5C-55A1FB50B2FA}" type="datetimeFigureOut">
              <a:rPr lang="en-US"/>
              <a:pPr>
                <a:defRPr/>
              </a:pPr>
              <a:t>10/10/11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F0EC9-4EAB-4D0B-AEB5-1BC39B97CC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39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416A0-0E2C-426E-B550-6B1C9C8298DA}" type="datetimeFigureOut">
              <a:rPr lang="en-US"/>
              <a:pPr>
                <a:defRPr/>
              </a:pPr>
              <a:t>10/10/11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87FAA-A82D-46E4-97AA-FF8D17DF49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18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88F7B-3625-43E6-8F2D-A10294309AF6}" type="datetimeFigureOut">
              <a:rPr lang="en-US"/>
              <a:pPr>
                <a:defRPr/>
              </a:pPr>
              <a:t>10/10/11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64E31-806F-40CE-A845-3F16472719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2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4CDFF-343A-40B6-96AD-D9A1BB4E57A3}" type="datetimeFigureOut">
              <a:rPr lang="en-US"/>
              <a:pPr>
                <a:defRPr/>
              </a:pPr>
              <a:t>10/10/11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D368D-8321-4AE4-A3D4-A939CDB6D4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54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36707-556A-4BEB-A354-FF5C8853C5D9}" type="datetimeFigureOut">
              <a:rPr lang="en-US"/>
              <a:pPr>
                <a:defRPr/>
              </a:pPr>
              <a:t>10/10/11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2C7F8-AC53-465D-80E4-190A353415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75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C4C27-DE58-4F29-9059-D8E9CFC0AA23}" type="datetimeFigureOut">
              <a:rPr lang="en-US"/>
              <a:pPr>
                <a:defRPr/>
              </a:pPr>
              <a:t>10/10/11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FF26C-6CF1-4B0C-B9AE-0B923A8BF3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5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47690-3806-4076-B9A3-095140C3AAAD}" type="datetimeFigureOut">
              <a:rPr lang="en-US"/>
              <a:pPr>
                <a:defRPr/>
              </a:pPr>
              <a:t>10/10/11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13B38-6AD3-4C85-968D-EF56FCFFFC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384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513CD-ED0D-4C75-84F0-B71A094CFFB8}" type="datetimeFigureOut">
              <a:rPr lang="en-US"/>
              <a:pPr>
                <a:defRPr/>
              </a:pPr>
              <a:t>10/10/11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AC5D3-B01F-49B5-B527-C7B1D5FEAE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86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8469F6-B869-4045-B10F-80C39F18FDCA}" type="datetimeFigureOut">
              <a:rPr lang="en-US"/>
              <a:pPr>
                <a:defRPr/>
              </a:pPr>
              <a:t>10/10/11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CA1D9B-3102-4837-95D7-D37844C703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974724" y="2295525"/>
            <a:ext cx="3140075" cy="3267075"/>
            <a:chOff x="-132455" y="3276819"/>
            <a:chExt cx="3140075" cy="326622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021" y="3276819"/>
              <a:ext cx="2665218" cy="2595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 txBox="1">
              <a:spLocks noChangeArrowheads="1"/>
            </p:cNvSpPr>
            <p:nvPr/>
          </p:nvSpPr>
          <p:spPr bwMode="auto">
            <a:xfrm>
              <a:off x="-132455" y="5933599"/>
              <a:ext cx="3140075" cy="60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normAutofit fontScale="77500" lnSpcReduction="20000"/>
            </a:bodyPr>
            <a:lstStyle>
              <a:lvl1pPr marL="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fontAlgn="auto" hangingPunct="1"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1600" b="1" dirty="0" smtClean="0"/>
                <a:t>Photoresistor</a:t>
              </a:r>
            </a:p>
            <a:p>
              <a:pPr eaLnBrk="1" fontAlgn="auto" hangingPunct="1"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1600" dirty="0" smtClean="0"/>
                <a:t>resistance changes dramatically with light level</a:t>
              </a:r>
            </a:p>
          </p:txBody>
        </p:sp>
      </p:grpSp>
      <p:sp>
        <p:nvSpPr>
          <p:cNvPr id="5" name="Title 1"/>
          <p:cNvSpPr txBox="1">
            <a:spLocks/>
          </p:cNvSpPr>
          <p:nvPr/>
        </p:nvSpPr>
        <p:spPr>
          <a:xfrm>
            <a:off x="387350" y="87313"/>
            <a:ext cx="2073275" cy="4032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 smtClean="0">
                <a:solidFill>
                  <a:schemeClr val="bg1">
                    <a:lumMod val="75000"/>
                  </a:schemeClr>
                </a:solidFill>
              </a:rPr>
              <a:t>living with the lab</a:t>
            </a:r>
            <a:endParaRPr lang="en-US" sz="1600" i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4138"/>
            <a:ext cx="3429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429456" y="207963"/>
            <a:ext cx="328612" cy="266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4763" y="466725"/>
            <a:ext cx="274320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524000" y="1447800"/>
            <a:ext cx="66294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200" kern="0" dirty="0" smtClean="0">
                <a:solidFill>
                  <a:schemeClr val="bg1">
                    <a:lumMod val="85000"/>
                  </a:schemeClr>
                </a:solidFill>
                <a:latin typeface="+mj-lt"/>
                <a:ea typeface="+mj-ea"/>
                <a:cs typeface="+mj-cs"/>
              </a:rPr>
              <a:t>Using </a:t>
            </a:r>
            <a:r>
              <a:rPr lang="en-US" sz="3200" kern="0" dirty="0" err="1" smtClean="0">
                <a:solidFill>
                  <a:schemeClr val="bg1">
                    <a:lumMod val="85000"/>
                  </a:schemeClr>
                </a:solidFill>
                <a:latin typeface="+mj-lt"/>
                <a:ea typeface="+mj-ea"/>
                <a:cs typeface="+mj-cs"/>
              </a:rPr>
              <a:t>Photoresistors</a:t>
            </a:r>
            <a:r>
              <a:rPr lang="en-US" sz="3200" kern="0" dirty="0" smtClean="0">
                <a:solidFill>
                  <a:schemeClr val="bg1">
                    <a:lumMod val="85000"/>
                  </a:schemeClr>
                </a:solidFill>
                <a:latin typeface="+mj-lt"/>
                <a:ea typeface="+mj-ea"/>
                <a:cs typeface="+mj-cs"/>
              </a:rPr>
              <a:t> with an Arduino</a:t>
            </a:r>
            <a:endParaRPr lang="en-US" sz="3200" kern="0" dirty="0">
              <a:solidFill>
                <a:schemeClr val="bg1">
                  <a:lumMod val="8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873" y="2286000"/>
            <a:ext cx="2800927" cy="4097908"/>
          </a:xfrm>
          <a:prstGeom prst="rect">
            <a:avLst/>
          </a:prstGeom>
        </p:spPr>
      </p:pic>
      <p:sp>
        <p:nvSpPr>
          <p:cNvPr id="12" name="TextBox 1"/>
          <p:cNvSpPr txBox="1"/>
          <p:nvPr/>
        </p:nvSpPr>
        <p:spPr>
          <a:xfrm>
            <a:off x="5254" y="6611779"/>
            <a:ext cx="15776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© 2011 LWTL faculty team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270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" y="838200"/>
            <a:ext cx="82296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200" kern="0" dirty="0" smtClean="0">
                <a:solidFill>
                  <a:schemeClr val="bg1">
                    <a:lumMod val="85000"/>
                  </a:schemeClr>
                </a:solidFill>
                <a:latin typeface="+mj-lt"/>
                <a:ea typeface="+mj-ea"/>
                <a:cs typeface="+mj-cs"/>
              </a:rPr>
              <a:t>implement photoresistor and LED circuits</a:t>
            </a:r>
            <a:endParaRPr lang="en-US" sz="3200" kern="0" dirty="0">
              <a:solidFill>
                <a:schemeClr val="bg1">
                  <a:lumMod val="8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34400" y="6381750"/>
            <a:ext cx="457200" cy="400050"/>
          </a:xfrm>
        </p:spPr>
        <p:txBody>
          <a:bodyPr/>
          <a:lstStyle/>
          <a:p>
            <a:pPr algn="r"/>
            <a:fld id="{203DF9C2-183C-4A78-BB4C-67AD01B619E4}" type="slidenum">
              <a:rPr lang="en-US"/>
              <a:pPr algn="r"/>
              <a:t>2</a:t>
            </a:fld>
            <a:endParaRPr lang="en-US" dirty="0"/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387350" y="87313"/>
            <a:ext cx="2073275" cy="4032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 smtClean="0">
                <a:solidFill>
                  <a:schemeClr val="bg1">
                    <a:lumMod val="75000"/>
                  </a:schemeClr>
                </a:solidFill>
              </a:rPr>
              <a:t>living with the lab</a:t>
            </a:r>
            <a:endParaRPr lang="en-US" sz="1600" i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3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4138"/>
            <a:ext cx="3429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36"/>
          <p:cNvSpPr/>
          <p:nvPr/>
        </p:nvSpPr>
        <p:spPr>
          <a:xfrm>
            <a:off x="2429456" y="207963"/>
            <a:ext cx="328612" cy="266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-4763" y="466725"/>
            <a:ext cx="274320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6459011" y="3363617"/>
            <a:ext cx="2100045" cy="3037183"/>
            <a:chOff x="6781800" y="1828800"/>
            <a:chExt cx="2100045" cy="3037183"/>
          </a:xfrm>
        </p:grpSpPr>
        <p:sp>
          <p:nvSpPr>
            <p:cNvPr id="47" name="Text Box 61"/>
            <p:cNvSpPr txBox="1"/>
            <p:nvPr/>
          </p:nvSpPr>
          <p:spPr bwMode="auto">
            <a:xfrm>
              <a:off x="8239504" y="1828800"/>
              <a:ext cx="642341" cy="43815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en-US" sz="1600" dirty="0" smtClean="0">
                  <a:solidFill>
                    <a:schemeClr val="bg1">
                      <a:lumMod val="50000"/>
                    </a:schemeClr>
                  </a:solidFill>
                  <a:ea typeface="Calibri"/>
                  <a:cs typeface="Times New Roman"/>
                </a:rPr>
                <a:t>5V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  <a:ea typeface="Calibri"/>
                <a:cs typeface="Times New Roman"/>
              </a:endParaRPr>
            </a:p>
          </p:txBody>
        </p:sp>
        <p:cxnSp>
          <p:nvCxnSpPr>
            <p:cNvPr id="48" name="AutoShape 3"/>
            <p:cNvCxnSpPr>
              <a:cxnSpLocks noChangeShapeType="1"/>
            </p:cNvCxnSpPr>
            <p:nvPr/>
          </p:nvCxnSpPr>
          <p:spPr bwMode="auto">
            <a:xfrm>
              <a:off x="8427878" y="2183091"/>
              <a:ext cx="275533" cy="0"/>
            </a:xfrm>
            <a:prstGeom prst="straightConnector1">
              <a:avLst/>
            </a:prstGeom>
            <a:noFill/>
            <a:ln w="1905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AutoShape 4"/>
            <p:cNvCxnSpPr>
              <a:cxnSpLocks noChangeShapeType="1"/>
            </p:cNvCxnSpPr>
            <p:nvPr/>
          </p:nvCxnSpPr>
          <p:spPr bwMode="auto">
            <a:xfrm>
              <a:off x="8575467" y="4865983"/>
              <a:ext cx="99650" cy="0"/>
            </a:xfrm>
            <a:prstGeom prst="straightConnector1">
              <a:avLst/>
            </a:prstGeom>
            <a:noFill/>
            <a:ln w="1905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AutoShape 7"/>
            <p:cNvCxnSpPr>
              <a:cxnSpLocks noChangeShapeType="1"/>
            </p:cNvCxnSpPr>
            <p:nvPr/>
          </p:nvCxnSpPr>
          <p:spPr bwMode="auto">
            <a:xfrm flipH="1">
              <a:off x="8532625" y="3959520"/>
              <a:ext cx="182163" cy="100770"/>
            </a:xfrm>
            <a:prstGeom prst="straightConnector1">
              <a:avLst/>
            </a:prstGeom>
            <a:noFill/>
            <a:ln w="1905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AutoShape 8"/>
            <p:cNvCxnSpPr>
              <a:cxnSpLocks noChangeShapeType="1"/>
            </p:cNvCxnSpPr>
            <p:nvPr/>
          </p:nvCxnSpPr>
          <p:spPr bwMode="auto">
            <a:xfrm>
              <a:off x="8532625" y="4060290"/>
              <a:ext cx="182163" cy="50385"/>
            </a:xfrm>
            <a:prstGeom prst="straightConnector1">
              <a:avLst/>
            </a:prstGeom>
            <a:noFill/>
            <a:ln w="1905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AutoShape 9"/>
            <p:cNvCxnSpPr>
              <a:cxnSpLocks noChangeShapeType="1"/>
            </p:cNvCxnSpPr>
            <p:nvPr/>
          </p:nvCxnSpPr>
          <p:spPr bwMode="auto">
            <a:xfrm flipH="1">
              <a:off x="8532625" y="4110676"/>
              <a:ext cx="182163" cy="106369"/>
            </a:xfrm>
            <a:prstGeom prst="straightConnector1">
              <a:avLst/>
            </a:prstGeom>
            <a:noFill/>
            <a:ln w="1905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AutoShape 10"/>
            <p:cNvCxnSpPr>
              <a:cxnSpLocks noChangeShapeType="1"/>
            </p:cNvCxnSpPr>
            <p:nvPr/>
          </p:nvCxnSpPr>
          <p:spPr bwMode="auto">
            <a:xfrm>
              <a:off x="8532625" y="4216484"/>
              <a:ext cx="182163" cy="50385"/>
            </a:xfrm>
            <a:prstGeom prst="straightConnector1">
              <a:avLst/>
            </a:prstGeom>
            <a:noFill/>
            <a:ln w="1905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AutoShape 13"/>
            <p:cNvCxnSpPr>
              <a:cxnSpLocks noChangeShapeType="1"/>
            </p:cNvCxnSpPr>
            <p:nvPr/>
          </p:nvCxnSpPr>
          <p:spPr bwMode="auto">
            <a:xfrm>
              <a:off x="8580311" y="3891970"/>
              <a:ext cx="134477" cy="67550"/>
            </a:xfrm>
            <a:prstGeom prst="straightConnector1">
              <a:avLst/>
            </a:prstGeom>
            <a:noFill/>
            <a:ln w="1905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AutoShape 14"/>
            <p:cNvCxnSpPr>
              <a:cxnSpLocks noChangeShapeType="1"/>
            </p:cNvCxnSpPr>
            <p:nvPr/>
          </p:nvCxnSpPr>
          <p:spPr bwMode="auto">
            <a:xfrm flipH="1">
              <a:off x="8613648" y="4266870"/>
              <a:ext cx="101141" cy="72775"/>
            </a:xfrm>
            <a:prstGeom prst="straightConnector1">
              <a:avLst/>
            </a:prstGeom>
            <a:noFill/>
            <a:ln w="1905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AutoShape 15"/>
            <p:cNvCxnSpPr>
              <a:cxnSpLocks noChangeShapeType="1"/>
            </p:cNvCxnSpPr>
            <p:nvPr/>
          </p:nvCxnSpPr>
          <p:spPr bwMode="auto">
            <a:xfrm>
              <a:off x="8619747" y="4334050"/>
              <a:ext cx="0" cy="419876"/>
            </a:xfrm>
            <a:prstGeom prst="straightConnector1">
              <a:avLst/>
            </a:prstGeom>
            <a:noFill/>
            <a:ln w="1905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AutoShape 3"/>
            <p:cNvCxnSpPr>
              <a:cxnSpLocks noChangeShapeType="1"/>
            </p:cNvCxnSpPr>
            <p:nvPr/>
          </p:nvCxnSpPr>
          <p:spPr bwMode="auto">
            <a:xfrm>
              <a:off x="8489781" y="4751695"/>
              <a:ext cx="263089" cy="0"/>
            </a:xfrm>
            <a:prstGeom prst="straightConnector1">
              <a:avLst/>
            </a:prstGeom>
            <a:noFill/>
            <a:ln w="1905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" name="AutoShape 3"/>
            <p:cNvCxnSpPr>
              <a:cxnSpLocks noChangeShapeType="1"/>
            </p:cNvCxnSpPr>
            <p:nvPr/>
          </p:nvCxnSpPr>
          <p:spPr bwMode="auto">
            <a:xfrm>
              <a:off x="8532625" y="4813602"/>
              <a:ext cx="178671" cy="0"/>
            </a:xfrm>
            <a:prstGeom prst="straightConnector1">
              <a:avLst/>
            </a:prstGeom>
            <a:noFill/>
            <a:ln w="1905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" name="Text Box 40"/>
            <p:cNvSpPr txBox="1"/>
            <p:nvPr/>
          </p:nvSpPr>
          <p:spPr bwMode="auto">
            <a:xfrm>
              <a:off x="6781800" y="3460512"/>
              <a:ext cx="1255509" cy="349488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r" eaLnBrk="1" hangingPunct="1">
                <a:lnSpc>
                  <a:spcPct val="115000"/>
                </a:lnSpc>
                <a:spcAft>
                  <a:spcPts val="1000"/>
                </a:spcAft>
                <a:defRPr/>
              </a:pPr>
              <a:r>
                <a:rPr lang="en-US" sz="1400" dirty="0" smtClean="0">
                  <a:solidFill>
                    <a:schemeClr val="bg1">
                      <a:lumMod val="50000"/>
                    </a:schemeClr>
                  </a:solidFill>
                  <a:ea typeface="Calibri" pitchFamily="34" charset="0"/>
                  <a:cs typeface="Times New Roman" pitchFamily="18" charset="0"/>
                </a:rPr>
                <a:t>analog input 3</a:t>
              </a:r>
            </a:p>
          </p:txBody>
        </p:sp>
        <p:sp>
          <p:nvSpPr>
            <p:cNvPr id="64" name="Text Box 6"/>
            <p:cNvSpPr txBox="1"/>
            <p:nvPr/>
          </p:nvSpPr>
          <p:spPr bwMode="auto">
            <a:xfrm>
              <a:off x="7101739" y="2760126"/>
              <a:ext cx="1193739" cy="3004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en-US" sz="1400" dirty="0" smtClean="0">
                  <a:solidFill>
                    <a:schemeClr val="bg1">
                      <a:lumMod val="50000"/>
                    </a:schemeClr>
                  </a:solidFill>
                  <a:ea typeface="Calibri"/>
                  <a:cs typeface="Calibri"/>
                </a:rPr>
                <a:t>photoresistor</a:t>
              </a:r>
              <a:endParaRPr lang="en-US" sz="1400" dirty="0">
                <a:solidFill>
                  <a:schemeClr val="bg1">
                    <a:lumMod val="50000"/>
                  </a:schemeClr>
                </a:solidFill>
                <a:ea typeface="Calibri"/>
                <a:cs typeface="Times New Roman"/>
              </a:endParaRPr>
            </a:p>
          </p:txBody>
        </p:sp>
        <p:sp>
          <p:nvSpPr>
            <p:cNvPr id="65" name="Text Box 6"/>
            <p:cNvSpPr txBox="1"/>
            <p:nvPr/>
          </p:nvSpPr>
          <p:spPr bwMode="auto">
            <a:xfrm>
              <a:off x="7902498" y="3969834"/>
              <a:ext cx="596915" cy="33285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en-US" sz="1400" dirty="0" smtClean="0">
                  <a:solidFill>
                    <a:schemeClr val="bg1">
                      <a:lumMod val="50000"/>
                    </a:schemeClr>
                  </a:solidFill>
                </a:rPr>
                <a:t>10k</a:t>
              </a:r>
              <a:r>
                <a:rPr lang="en-US" sz="1400" dirty="0" smtClean="0">
                  <a:solidFill>
                    <a:schemeClr val="bg1">
                      <a:lumMod val="50000"/>
                    </a:schemeClr>
                  </a:solidFill>
                  <a:latin typeface="Symbol" pitchFamily="18" charset="2"/>
                </a:rPr>
                <a:t>W</a:t>
              </a:r>
              <a:endParaRPr lang="en-US" sz="1400" dirty="0">
                <a:solidFill>
                  <a:schemeClr val="bg1">
                    <a:lumMod val="50000"/>
                  </a:schemeClr>
                </a:solidFill>
                <a:latin typeface="Symbol" pitchFamily="18" charset="2"/>
              </a:endParaRP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8462159" y="2510403"/>
              <a:ext cx="299129" cy="2141443"/>
              <a:chOff x="5165842" y="2573689"/>
              <a:chExt cx="299129" cy="2141443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5392280" y="2573689"/>
                <a:ext cx="45719" cy="3717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  <a:tailEnd type="arrow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5165842" y="2610948"/>
                <a:ext cx="45719" cy="3717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  <a:tailEnd type="arrow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5419252" y="3999576"/>
                <a:ext cx="45719" cy="3717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  <a:tailEnd type="arrow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190240" y="4031409"/>
                <a:ext cx="45719" cy="3717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  <a:tailEnd type="arrow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266958" y="4343400"/>
                <a:ext cx="45719" cy="3717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  <a:tailEnd type="arrow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8159170" y="2185642"/>
              <a:ext cx="661221" cy="1723182"/>
              <a:chOff x="7318189" y="696932"/>
              <a:chExt cx="661221" cy="1723182"/>
            </a:xfrm>
          </p:grpSpPr>
          <p:cxnSp>
            <p:nvCxnSpPr>
              <p:cNvPr id="112" name="Straight Arrow Connector 111"/>
              <p:cNvCxnSpPr/>
              <p:nvPr/>
            </p:nvCxnSpPr>
            <p:spPr bwMode="auto">
              <a:xfrm>
                <a:off x="7318189" y="1029469"/>
                <a:ext cx="195263" cy="210386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" name="Oval 1"/>
              <p:cNvSpPr/>
              <p:nvPr/>
            </p:nvSpPr>
            <p:spPr>
              <a:xfrm>
                <a:off x="7506018" y="1157925"/>
                <a:ext cx="473392" cy="483598"/>
              </a:xfrm>
              <a:prstGeom prst="ellipse">
                <a:avLst/>
              </a:prstGeom>
              <a:ln w="19050">
                <a:solidFill>
                  <a:srgbClr val="002060"/>
                </a:solidFill>
                <a:tailEnd type="arrow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5" name="Group 74"/>
              <p:cNvGrpSpPr/>
              <p:nvPr/>
            </p:nvGrpSpPr>
            <p:grpSpPr>
              <a:xfrm>
                <a:off x="7651496" y="696932"/>
                <a:ext cx="182754" cy="1723182"/>
                <a:chOff x="8342797" y="60290"/>
                <a:chExt cx="272724" cy="3146617"/>
              </a:xfrm>
            </p:grpSpPr>
            <p:grpSp>
              <p:nvGrpSpPr>
                <p:cNvPr id="77" name="Group 76"/>
                <p:cNvGrpSpPr/>
                <p:nvPr/>
              </p:nvGrpSpPr>
              <p:grpSpPr>
                <a:xfrm rot="16200000">
                  <a:off x="6908418" y="1540763"/>
                  <a:ext cx="3146617" cy="185672"/>
                  <a:chOff x="4939600" y="2571086"/>
                  <a:chExt cx="3146617" cy="347662"/>
                </a:xfrm>
              </p:grpSpPr>
              <p:cxnSp>
                <p:nvCxnSpPr>
                  <p:cNvPr id="81" name="Straight Connector 80"/>
                  <p:cNvCxnSpPr/>
                  <p:nvPr/>
                </p:nvCxnSpPr>
                <p:spPr bwMode="auto">
                  <a:xfrm rot="5400000">
                    <a:off x="5723444" y="1959670"/>
                    <a:ext cx="0" cy="1567688"/>
                  </a:xfrm>
                  <a:prstGeom prst="line">
                    <a:avLst/>
                  </a:prstGeom>
                  <a:ln w="19050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/>
                  <p:cNvCxnSpPr/>
                  <p:nvPr/>
                </p:nvCxnSpPr>
                <p:spPr bwMode="auto">
                  <a:xfrm rot="5400000" flipH="1">
                    <a:off x="7600982" y="2262107"/>
                    <a:ext cx="3524" cy="966947"/>
                  </a:xfrm>
                  <a:prstGeom prst="line">
                    <a:avLst/>
                  </a:prstGeom>
                  <a:ln w="19050">
                    <a:solidFill>
                      <a:srgbClr val="00206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9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6499339" y="2571086"/>
                    <a:ext cx="626267" cy="347662"/>
                    <a:chOff x="7209220" y="1678338"/>
                    <a:chExt cx="704492" cy="303002"/>
                  </a:xfrm>
                </p:grpSpPr>
                <p:cxnSp>
                  <p:nvCxnSpPr>
                    <p:cNvPr id="90" name="Straight Connector 89"/>
                    <p:cNvCxnSpPr/>
                    <p:nvPr/>
                  </p:nvCxnSpPr>
                  <p:spPr>
                    <a:xfrm flipV="1">
                      <a:off x="7387798" y="1678338"/>
                      <a:ext cx="117862" cy="303002"/>
                    </a:xfrm>
                    <a:prstGeom prst="line">
                      <a:avLst/>
                    </a:prstGeom>
                    <a:ln w="1905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" name="Straight Connector 90"/>
                    <p:cNvCxnSpPr/>
                    <p:nvPr/>
                  </p:nvCxnSpPr>
                  <p:spPr>
                    <a:xfrm>
                      <a:off x="7505660" y="1678338"/>
                      <a:ext cx="116077" cy="303002"/>
                    </a:xfrm>
                    <a:prstGeom prst="line">
                      <a:avLst/>
                    </a:prstGeom>
                    <a:ln w="1905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" name="Straight Connector 91"/>
                    <p:cNvCxnSpPr/>
                    <p:nvPr/>
                  </p:nvCxnSpPr>
                  <p:spPr>
                    <a:xfrm flipV="1">
                      <a:off x="7844067" y="1825261"/>
                      <a:ext cx="69645" cy="152193"/>
                    </a:xfrm>
                    <a:prstGeom prst="line">
                      <a:avLst/>
                    </a:prstGeom>
                    <a:ln w="1905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" name="Straight Connector 92"/>
                    <p:cNvCxnSpPr/>
                    <p:nvPr/>
                  </p:nvCxnSpPr>
                  <p:spPr>
                    <a:xfrm flipV="1">
                      <a:off x="7209220" y="1682489"/>
                      <a:ext cx="69646" cy="150810"/>
                    </a:xfrm>
                    <a:prstGeom prst="line">
                      <a:avLst/>
                    </a:prstGeom>
                    <a:ln w="1905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" name="Straight Connector 93"/>
                    <p:cNvCxnSpPr/>
                    <p:nvPr/>
                  </p:nvCxnSpPr>
                  <p:spPr>
                    <a:xfrm>
                      <a:off x="7278866" y="1678338"/>
                      <a:ext cx="116076" cy="303002"/>
                    </a:xfrm>
                    <a:prstGeom prst="line">
                      <a:avLst/>
                    </a:prstGeom>
                    <a:ln w="1905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" name="Straight Connector 94"/>
                    <p:cNvCxnSpPr/>
                    <p:nvPr/>
                  </p:nvCxnSpPr>
                  <p:spPr>
                    <a:xfrm flipV="1">
                      <a:off x="7614594" y="1678338"/>
                      <a:ext cx="117862" cy="303002"/>
                    </a:xfrm>
                    <a:prstGeom prst="line">
                      <a:avLst/>
                    </a:prstGeom>
                    <a:ln w="1905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" name="Straight Connector 95"/>
                    <p:cNvCxnSpPr/>
                    <p:nvPr/>
                  </p:nvCxnSpPr>
                  <p:spPr>
                    <a:xfrm>
                      <a:off x="7732456" y="1678338"/>
                      <a:ext cx="116076" cy="303002"/>
                    </a:xfrm>
                    <a:prstGeom prst="line">
                      <a:avLst/>
                    </a:prstGeom>
                    <a:ln w="19050"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78" name="Rectangle 77"/>
                <p:cNvSpPr/>
                <p:nvPr/>
              </p:nvSpPr>
              <p:spPr>
                <a:xfrm rot="16200000">
                  <a:off x="8335090" y="1262745"/>
                  <a:ext cx="515144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  <a:tailEnd type="arrow" w="sm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 rot="16200000">
                  <a:off x="8108085" y="1381029"/>
                  <a:ext cx="515144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  <a:tailEnd type="arrow" w="sm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04" name="Straight Arrow Connector 103"/>
              <p:cNvCxnSpPr/>
              <p:nvPr/>
            </p:nvCxnSpPr>
            <p:spPr bwMode="auto">
              <a:xfrm>
                <a:off x="7386084" y="924276"/>
                <a:ext cx="195263" cy="210386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oup 12"/>
            <p:cNvGrpSpPr>
              <a:grpSpLocks/>
            </p:cNvGrpSpPr>
            <p:nvPr/>
          </p:nvGrpSpPr>
          <p:grpSpPr bwMode="auto">
            <a:xfrm>
              <a:off x="7177954" y="3466343"/>
              <a:ext cx="1447800" cy="66675"/>
              <a:chOff x="-321" y="139005"/>
              <a:chExt cx="1448099" cy="66674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1381089" y="139005"/>
                <a:ext cx="66689" cy="66674"/>
              </a:xfrm>
              <a:prstGeom prst="ellipse">
                <a:avLst/>
              </a:prstGeom>
              <a:solidFill>
                <a:srgbClr val="C00000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dirty="0"/>
              </a:p>
            </p:txBody>
          </p:sp>
          <p:cxnSp>
            <p:nvCxnSpPr>
              <p:cNvPr id="73" name="Straight Connector 72"/>
              <p:cNvCxnSpPr/>
              <p:nvPr/>
            </p:nvCxnSpPr>
            <p:spPr>
              <a:xfrm flipH="1">
                <a:off x="-321" y="167580"/>
                <a:ext cx="1390937" cy="0"/>
              </a:xfrm>
              <a:prstGeom prst="line">
                <a:avLst/>
              </a:prstGeom>
              <a:ln w="19050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96" y="1547910"/>
            <a:ext cx="5955836" cy="4471890"/>
          </a:xfrm>
          <a:prstGeom prst="rect">
            <a:avLst/>
          </a:prstGeom>
        </p:spPr>
      </p:pic>
      <p:grpSp>
        <p:nvGrpSpPr>
          <p:cNvPr id="63" name="Group 62"/>
          <p:cNvGrpSpPr/>
          <p:nvPr/>
        </p:nvGrpSpPr>
        <p:grpSpPr>
          <a:xfrm>
            <a:off x="6300950" y="1366788"/>
            <a:ext cx="2367958" cy="1909812"/>
            <a:chOff x="496224" y="398446"/>
            <a:chExt cx="2367958" cy="1909812"/>
          </a:xfrm>
        </p:grpSpPr>
        <p:grpSp>
          <p:nvGrpSpPr>
            <p:cNvPr id="66" name="Group 65"/>
            <p:cNvGrpSpPr/>
            <p:nvPr/>
          </p:nvGrpSpPr>
          <p:grpSpPr>
            <a:xfrm>
              <a:off x="1151619" y="398446"/>
              <a:ext cx="1712563" cy="1909812"/>
              <a:chOff x="1143000" y="2362200"/>
              <a:chExt cx="1712563" cy="1909812"/>
            </a:xfrm>
          </p:grpSpPr>
          <p:sp>
            <p:nvSpPr>
              <p:cNvPr id="68" name="Text Box 6"/>
              <p:cNvSpPr txBox="1"/>
              <p:nvPr/>
            </p:nvSpPr>
            <p:spPr bwMode="auto">
              <a:xfrm>
                <a:off x="1416924" y="2362200"/>
                <a:ext cx="871538" cy="4381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defRPr/>
                </a:pPr>
                <a:r>
                  <a:rPr lang="en-US" sz="1400" dirty="0" smtClean="0">
                    <a:ea typeface="Calibri"/>
                    <a:cs typeface="Calibri"/>
                  </a:rPr>
                  <a:t>33</a:t>
                </a:r>
                <a:r>
                  <a:rPr lang="en-US" sz="1400" dirty="0" smtClean="0">
                    <a:ea typeface="Calibri"/>
                    <a:cs typeface="Calibri"/>
                  </a:rPr>
                  <a:t>0Ω</a:t>
                </a:r>
                <a:endParaRPr lang="en-US" sz="1400" dirty="0">
                  <a:ea typeface="Calibri"/>
                  <a:cs typeface="Times New Roman"/>
                </a:endParaRPr>
              </a:p>
            </p:txBody>
          </p:sp>
          <p:cxnSp>
            <p:nvCxnSpPr>
              <p:cNvPr id="69" name="AutoShape 7"/>
              <p:cNvCxnSpPr>
                <a:cxnSpLocks noChangeShapeType="1"/>
              </p:cNvCxnSpPr>
              <p:nvPr/>
            </p:nvCxnSpPr>
            <p:spPr bwMode="auto">
              <a:xfrm rot="5400000" flipH="1">
                <a:off x="1866065" y="2742387"/>
                <a:ext cx="182163" cy="100770"/>
              </a:xfrm>
              <a:prstGeom prst="straightConnector1">
                <a:avLst/>
              </a:prstGeom>
              <a:noFill/>
              <a:ln w="19050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0" name="AutoShape 8"/>
              <p:cNvCxnSpPr>
                <a:cxnSpLocks noChangeShapeType="1"/>
              </p:cNvCxnSpPr>
              <p:nvPr/>
            </p:nvCxnSpPr>
            <p:spPr bwMode="auto">
              <a:xfrm rot="5400000">
                <a:off x="1790487" y="2767579"/>
                <a:ext cx="182163" cy="50385"/>
              </a:xfrm>
              <a:prstGeom prst="straightConnector1">
                <a:avLst/>
              </a:prstGeom>
              <a:noFill/>
              <a:ln w="19050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1" name="AutoShape 9"/>
              <p:cNvCxnSpPr>
                <a:cxnSpLocks noChangeShapeType="1"/>
              </p:cNvCxnSpPr>
              <p:nvPr/>
            </p:nvCxnSpPr>
            <p:spPr bwMode="auto">
              <a:xfrm rot="5400000" flipH="1">
                <a:off x="1712109" y="2739587"/>
                <a:ext cx="182163" cy="106369"/>
              </a:xfrm>
              <a:prstGeom prst="straightConnector1">
                <a:avLst/>
              </a:prstGeom>
              <a:noFill/>
              <a:ln w="19050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4" name="AutoShape 10"/>
              <p:cNvCxnSpPr>
                <a:cxnSpLocks noChangeShapeType="1"/>
              </p:cNvCxnSpPr>
              <p:nvPr/>
            </p:nvCxnSpPr>
            <p:spPr bwMode="auto">
              <a:xfrm rot="5400000">
                <a:off x="1634293" y="2767579"/>
                <a:ext cx="182163" cy="50385"/>
              </a:xfrm>
              <a:prstGeom prst="straightConnector1">
                <a:avLst/>
              </a:prstGeom>
              <a:noFill/>
              <a:ln w="19050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6" name="AutoShape 12"/>
              <p:cNvCxnSpPr>
                <a:cxnSpLocks noChangeShapeType="1"/>
              </p:cNvCxnSpPr>
              <p:nvPr/>
            </p:nvCxnSpPr>
            <p:spPr bwMode="auto">
              <a:xfrm flipH="1">
                <a:off x="2059589" y="2756339"/>
                <a:ext cx="402273" cy="1"/>
              </a:xfrm>
              <a:prstGeom prst="straightConnector1">
                <a:avLst/>
              </a:prstGeom>
              <a:noFill/>
              <a:ln w="19050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0" name="AutoShape 13"/>
              <p:cNvCxnSpPr>
                <a:cxnSpLocks noChangeShapeType="1"/>
              </p:cNvCxnSpPr>
              <p:nvPr/>
            </p:nvCxnSpPr>
            <p:spPr bwMode="auto">
              <a:xfrm rot="5400000">
                <a:off x="1976941" y="2791681"/>
                <a:ext cx="122762" cy="61582"/>
              </a:xfrm>
              <a:prstGeom prst="straightConnector1">
                <a:avLst/>
              </a:prstGeom>
              <a:noFill/>
              <a:ln w="19050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2" name="AutoShape 14"/>
              <p:cNvCxnSpPr>
                <a:cxnSpLocks noChangeShapeType="1"/>
              </p:cNvCxnSpPr>
              <p:nvPr/>
            </p:nvCxnSpPr>
            <p:spPr bwMode="auto">
              <a:xfrm rot="5400000" flipH="1">
                <a:off x="1619071" y="2802743"/>
                <a:ext cx="95041" cy="67180"/>
              </a:xfrm>
              <a:prstGeom prst="straightConnector1">
                <a:avLst/>
              </a:prstGeom>
              <a:noFill/>
              <a:ln w="19050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4" name="AutoShape 15"/>
              <p:cNvCxnSpPr>
                <a:cxnSpLocks noChangeShapeType="1"/>
                <a:endCxn id="85" idx="6"/>
              </p:cNvCxnSpPr>
              <p:nvPr/>
            </p:nvCxnSpPr>
            <p:spPr bwMode="auto">
              <a:xfrm flipH="1">
                <a:off x="1217612" y="2788814"/>
                <a:ext cx="415391" cy="4831"/>
              </a:xfrm>
              <a:prstGeom prst="straightConnector1">
                <a:avLst/>
              </a:prstGeom>
              <a:noFill/>
              <a:ln w="19050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5" name="Oval 84"/>
              <p:cNvSpPr/>
              <p:nvPr/>
            </p:nvSpPr>
            <p:spPr bwMode="auto">
              <a:xfrm>
                <a:off x="1143000" y="2756339"/>
                <a:ext cx="74612" cy="74612"/>
              </a:xfrm>
              <a:prstGeom prst="ellipse">
                <a:avLst/>
              </a:prstGeom>
              <a:solidFill>
                <a:srgbClr val="C00000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86" name="AutoShape 3"/>
              <p:cNvCxnSpPr>
                <a:cxnSpLocks noChangeShapeType="1"/>
              </p:cNvCxnSpPr>
              <p:nvPr/>
            </p:nvCxnSpPr>
            <p:spPr bwMode="auto">
              <a:xfrm>
                <a:off x="2299545" y="3383129"/>
                <a:ext cx="314777" cy="0"/>
              </a:xfrm>
              <a:prstGeom prst="straightConnector1">
                <a:avLst/>
              </a:prstGeom>
              <a:noFill/>
              <a:ln w="19050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7" name="AutoShape 5"/>
              <p:cNvCxnSpPr>
                <a:cxnSpLocks noChangeShapeType="1"/>
              </p:cNvCxnSpPr>
              <p:nvPr/>
            </p:nvCxnSpPr>
            <p:spPr bwMode="auto">
              <a:xfrm flipV="1">
                <a:off x="2460625" y="2748891"/>
                <a:ext cx="0" cy="634238"/>
              </a:xfrm>
              <a:prstGeom prst="straightConnector1">
                <a:avLst/>
              </a:prstGeom>
              <a:noFill/>
              <a:ln w="19050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8" name="Straight Connector 87"/>
              <p:cNvCxnSpPr/>
              <p:nvPr/>
            </p:nvCxnSpPr>
            <p:spPr bwMode="auto">
              <a:xfrm>
                <a:off x="2312407" y="3379954"/>
                <a:ext cx="148218" cy="317500"/>
              </a:xfrm>
              <a:prstGeom prst="line">
                <a:avLst/>
              </a:prstGeom>
              <a:noFill/>
              <a:ln w="19050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97" name="Straight Connector 96"/>
              <p:cNvCxnSpPr/>
              <p:nvPr/>
            </p:nvCxnSpPr>
            <p:spPr bwMode="auto">
              <a:xfrm flipV="1">
                <a:off x="2457373" y="3379954"/>
                <a:ext cx="148218" cy="317500"/>
              </a:xfrm>
              <a:prstGeom prst="line">
                <a:avLst/>
              </a:prstGeom>
              <a:noFill/>
              <a:ln w="19050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98" name="Group 30"/>
              <p:cNvGrpSpPr>
                <a:grpSpLocks/>
              </p:cNvGrpSpPr>
              <p:nvPr/>
            </p:nvGrpSpPr>
            <p:grpSpPr bwMode="auto">
              <a:xfrm rot="5400000">
                <a:off x="2172482" y="3853771"/>
                <a:ext cx="574558" cy="261924"/>
                <a:chOff x="-238576" y="0"/>
                <a:chExt cx="575761" cy="262890"/>
              </a:xfrm>
            </p:grpSpPr>
            <p:grpSp>
              <p:nvGrpSpPr>
                <p:cNvPr id="102" name="Group 34"/>
                <p:cNvGrpSpPr>
                  <a:grpSpLocks/>
                </p:cNvGrpSpPr>
                <p:nvPr/>
              </p:nvGrpSpPr>
              <p:grpSpPr bwMode="auto">
                <a:xfrm>
                  <a:off x="219075" y="0"/>
                  <a:ext cx="118110" cy="262890"/>
                  <a:chOff x="0" y="0"/>
                  <a:chExt cx="118368" cy="262890"/>
                </a:xfrm>
              </p:grpSpPr>
              <p:cxnSp>
                <p:nvCxnSpPr>
                  <p:cNvPr id="105" name="AutoShape 4"/>
                  <p:cNvCxnSpPr>
                    <a:cxnSpLocks noChangeShapeType="1"/>
                  </p:cNvCxnSpPr>
                  <p:nvPr/>
                </p:nvCxnSpPr>
                <p:spPr bwMode="auto">
                  <a:xfrm rot="-5400000">
                    <a:off x="68580" y="131445"/>
                    <a:ext cx="99575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206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06" name="AutoShape 3"/>
                  <p:cNvCxnSpPr>
                    <a:cxnSpLocks noChangeShapeType="1"/>
                  </p:cNvCxnSpPr>
                  <p:nvPr/>
                </p:nvCxnSpPr>
                <p:spPr bwMode="auto">
                  <a:xfrm rot="-5400000">
                    <a:off x="-131445" y="131445"/>
                    <a:ext cx="262890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206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07" name="AutoShape 3"/>
                  <p:cNvCxnSpPr>
                    <a:cxnSpLocks noChangeShapeType="1"/>
                  </p:cNvCxnSpPr>
                  <p:nvPr/>
                </p:nvCxnSpPr>
                <p:spPr bwMode="auto">
                  <a:xfrm rot="-5400000">
                    <a:off x="-26670" y="131445"/>
                    <a:ext cx="178536" cy="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206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103" name="AutoShape 32"/>
                <p:cNvCxnSpPr>
                  <a:cxnSpLocks noChangeShapeType="1"/>
                </p:cNvCxnSpPr>
                <p:nvPr/>
              </p:nvCxnSpPr>
              <p:spPr bwMode="auto">
                <a:xfrm rot="-5400000">
                  <a:off x="-12241" y="-92985"/>
                  <a:ext cx="1806" cy="454475"/>
                </a:xfrm>
                <a:prstGeom prst="straightConnector1">
                  <a:avLst/>
                </a:prstGeom>
                <a:noFill/>
                <a:ln w="19050">
                  <a:solidFill>
                    <a:srgbClr val="00206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99" name="AutoShape 3"/>
              <p:cNvCxnSpPr>
                <a:cxnSpLocks noChangeShapeType="1"/>
              </p:cNvCxnSpPr>
              <p:nvPr/>
            </p:nvCxnSpPr>
            <p:spPr bwMode="auto">
              <a:xfrm>
                <a:off x="2333001" y="3684209"/>
                <a:ext cx="257722" cy="0"/>
              </a:xfrm>
              <a:prstGeom prst="straightConnector1">
                <a:avLst/>
              </a:prstGeom>
              <a:noFill/>
              <a:ln w="19050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0" name="Straight Arrow Connector 99"/>
              <p:cNvCxnSpPr/>
              <p:nvPr/>
            </p:nvCxnSpPr>
            <p:spPr bwMode="auto">
              <a:xfrm>
                <a:off x="2658926" y="3491156"/>
                <a:ext cx="189203" cy="158750"/>
              </a:xfrm>
              <a:prstGeom prst="straightConnector1">
                <a:avLst/>
              </a:prstGeom>
              <a:noFill/>
              <a:ln w="19050">
                <a:solidFill>
                  <a:srgbClr val="002060"/>
                </a:solidFill>
                <a:round/>
                <a:headEnd/>
                <a:tailEnd type="arrow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1" name="Straight Arrow Connector 100"/>
              <p:cNvCxnSpPr/>
              <p:nvPr/>
            </p:nvCxnSpPr>
            <p:spPr bwMode="auto">
              <a:xfrm>
                <a:off x="2666360" y="3643556"/>
                <a:ext cx="189203" cy="158750"/>
              </a:xfrm>
              <a:prstGeom prst="straightConnector1">
                <a:avLst/>
              </a:prstGeom>
              <a:noFill/>
              <a:ln w="19050">
                <a:solidFill>
                  <a:srgbClr val="002060"/>
                </a:solidFill>
                <a:round/>
                <a:headEnd/>
                <a:tailEnd type="arrow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7" name="TextBox 66"/>
            <p:cNvSpPr txBox="1"/>
            <p:nvPr/>
          </p:nvSpPr>
          <p:spPr>
            <a:xfrm>
              <a:off x="496224" y="911880"/>
              <a:ext cx="11282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>
                      <a:lumMod val="50000"/>
                    </a:schemeClr>
                  </a:solidFill>
                </a:rPr>
                <a:t>digital pin 11</a:t>
              </a:r>
              <a:endParaRPr lang="en-US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6274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34400" y="6381750"/>
            <a:ext cx="457200" cy="400050"/>
          </a:xfrm>
        </p:spPr>
        <p:txBody>
          <a:bodyPr/>
          <a:lstStyle/>
          <a:p>
            <a:pPr algn="r"/>
            <a:fld id="{203DF9C2-183C-4A78-BB4C-67AD01B619E4}" type="slidenum">
              <a:rPr lang="en-US"/>
              <a:pPr algn="r"/>
              <a:t>3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7350" y="87313"/>
            <a:ext cx="2073275" cy="4032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 smtClean="0">
                <a:solidFill>
                  <a:schemeClr val="bg1">
                    <a:lumMod val="75000"/>
                  </a:schemeClr>
                </a:solidFill>
              </a:rPr>
              <a:t>living with the lab</a:t>
            </a:r>
            <a:endParaRPr lang="en-US" sz="1600" i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4138"/>
            <a:ext cx="3429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429456" y="207963"/>
            <a:ext cx="328612" cy="266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-4763" y="466725"/>
            <a:ext cx="274320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36" y="1981200"/>
            <a:ext cx="7726419" cy="4462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photo_pin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= 3;         //  Analog input pin for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photoresistor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LED_pin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11;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/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Digital output pin for LED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setup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{ 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Serial.begin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(9600);       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//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Open serial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communication w/ host PC          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pinMode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LED_pin,</a:t>
            </a:r>
            <a:r>
              <a:rPr lang="en-US" sz="1400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OUTPUT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/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Configure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LED_pin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output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loop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0;         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Stores reading of analog input</a:t>
            </a: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analogRead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photo_pin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/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Read voltage on </a:t>
            </a:r>
            <a:r>
              <a:rPr lang="en-US" sz="140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photo_pin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Serial.println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(val);  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// print value to serial monitor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(val &lt; 600)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{         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/ if statement used to control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LED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digitalWrite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LED_pin,</a:t>
            </a:r>
            <a:r>
              <a:rPr lang="en-US" sz="1400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HIGH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delay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(100);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digitalWrite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LED_pin,</a:t>
            </a:r>
            <a:r>
              <a:rPr lang="en-US" sz="1400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LOW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 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delay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(100);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52400" y="1295400"/>
            <a:ext cx="82296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200" kern="0" dirty="0" smtClean="0">
                <a:solidFill>
                  <a:schemeClr val="bg1">
                    <a:lumMod val="85000"/>
                  </a:schemeClr>
                </a:solidFill>
                <a:latin typeface="+mj-lt"/>
                <a:ea typeface="+mj-ea"/>
                <a:cs typeface="+mj-cs"/>
              </a:rPr>
              <a:t>enter and run the following sketch</a:t>
            </a:r>
            <a:endParaRPr lang="en-US" sz="3200" kern="0" dirty="0">
              <a:solidFill>
                <a:schemeClr val="bg1">
                  <a:lumMod val="8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13296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1219200"/>
            <a:ext cx="82296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200" b="1" kern="0" dirty="0" smtClean="0">
                <a:solidFill>
                  <a:schemeClr val="bg1">
                    <a:lumMod val="85000"/>
                  </a:schemeClr>
                </a:solidFill>
                <a:latin typeface="+mj-lt"/>
                <a:ea typeface="+mj-ea"/>
                <a:cs typeface="+mj-cs"/>
              </a:rPr>
              <a:t>if</a:t>
            </a:r>
            <a:r>
              <a:rPr lang="en-US" sz="3200" kern="0" dirty="0" smtClean="0">
                <a:solidFill>
                  <a:schemeClr val="bg1">
                    <a:lumMod val="85000"/>
                  </a:schemeClr>
                </a:solidFill>
                <a:latin typeface="+mj-lt"/>
                <a:ea typeface="+mj-ea"/>
                <a:cs typeface="+mj-cs"/>
              </a:rPr>
              <a:t> statement details</a:t>
            </a:r>
            <a:endParaRPr lang="en-US" sz="3200" kern="0" dirty="0">
              <a:solidFill>
                <a:schemeClr val="bg1">
                  <a:lumMod val="8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34400" y="6381750"/>
            <a:ext cx="457200" cy="400050"/>
          </a:xfrm>
        </p:spPr>
        <p:txBody>
          <a:bodyPr/>
          <a:lstStyle/>
          <a:p>
            <a:pPr algn="r"/>
            <a:fld id="{203DF9C2-183C-4A78-BB4C-67AD01B619E4}" type="slidenum">
              <a:rPr lang="en-US"/>
              <a:pPr algn="r"/>
              <a:t>4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7350" y="87313"/>
            <a:ext cx="2073275" cy="4032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i="1" dirty="0" smtClean="0">
                <a:solidFill>
                  <a:schemeClr val="bg1">
                    <a:lumMod val="75000"/>
                  </a:schemeClr>
                </a:solidFill>
              </a:rPr>
              <a:t>living with the lab</a:t>
            </a:r>
            <a:endParaRPr lang="en-US" sz="1600" i="1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4138"/>
            <a:ext cx="3429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429456" y="207963"/>
            <a:ext cx="328612" cy="266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-4763" y="466725"/>
            <a:ext cx="274320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66800" y="2209800"/>
            <a:ext cx="4416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(x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 50) 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// do something here 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3409890"/>
            <a:ext cx="2521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comparison operators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3884474"/>
            <a:ext cx="478021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x == y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	x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is equal to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y</a:t>
            </a: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!= y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x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is not equal to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y</a:t>
            </a: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&lt; y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x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is less than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y</a:t>
            </a: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 y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x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is greater than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y</a:t>
            </a: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&lt;= y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x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is less than or equal to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y</a:t>
            </a: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&gt;= y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x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is greater than or equal to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24043" y="5609064"/>
            <a:ext cx="67518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arduino.cc</a:t>
            </a:r>
          </a:p>
        </p:txBody>
      </p:sp>
    </p:spTree>
    <p:extLst>
      <p:ext uri="{BB962C8B-B14F-4D97-AF65-F5344CB8AC3E}">
        <p14:creationId xmlns:p14="http://schemas.microsoft.com/office/powerpoint/2010/main" val="3723395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bg1">
              <a:lumMod val="50000"/>
            </a:schemeClr>
          </a:solidFill>
          <a:tailEnd type="arrow" w="sm" len="med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>
          <a:solidFill>
            <a:schemeClr val="bg1">
              <a:lumMod val="50000"/>
            </a:schemeClr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3600</TotalTime>
  <Words>224</Words>
  <Application>Microsoft Macintosh PowerPoint</Application>
  <PresentationFormat>On-screen Show (4:3)</PresentationFormat>
  <Paragraphs>50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with the lab</dc:title>
  <dc:creator>David</dc:creator>
  <cp:lastModifiedBy>Gerald Recktenwald</cp:lastModifiedBy>
  <cp:revision>434</cp:revision>
  <cp:lastPrinted>2011-01-30T19:21:15Z</cp:lastPrinted>
  <dcterms:created xsi:type="dcterms:W3CDTF">2010-11-22T19:22:38Z</dcterms:created>
  <dcterms:modified xsi:type="dcterms:W3CDTF">2011-10-10T20:45:27Z</dcterms:modified>
</cp:coreProperties>
</file>